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 id="2147483662" r:id="rId2"/>
  </p:sldMasterIdLst>
  <p:notesMasterIdLst>
    <p:notesMasterId r:id="rId29"/>
  </p:notesMasterIdLst>
  <p:sldIdLst>
    <p:sldId id="258" r:id="rId3"/>
    <p:sldId id="449" r:id="rId4"/>
    <p:sldId id="437" r:id="rId5"/>
    <p:sldId id="1329" r:id="rId6"/>
    <p:sldId id="1324" r:id="rId7"/>
    <p:sldId id="1326" r:id="rId8"/>
    <p:sldId id="1338" r:id="rId9"/>
    <p:sldId id="1334" r:id="rId10"/>
    <p:sldId id="1348" r:id="rId11"/>
    <p:sldId id="1339" r:id="rId12"/>
    <p:sldId id="1350" r:id="rId13"/>
    <p:sldId id="1354" r:id="rId14"/>
    <p:sldId id="1372" r:id="rId15"/>
    <p:sldId id="453" r:id="rId16"/>
    <p:sldId id="1314" r:id="rId17"/>
    <p:sldId id="1352" r:id="rId18"/>
    <p:sldId id="1375" r:id="rId19"/>
    <p:sldId id="1376" r:id="rId20"/>
    <p:sldId id="450" r:id="rId21"/>
    <p:sldId id="1328" r:id="rId22"/>
    <p:sldId id="1373" r:id="rId23"/>
    <p:sldId id="404" r:id="rId24"/>
    <p:sldId id="1374" r:id="rId25"/>
    <p:sldId id="454" r:id="rId26"/>
    <p:sldId id="1377" r:id="rId27"/>
    <p:sldId id="42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xu" initials="ZJ" lastIdx="1" clrIdx="0">
    <p:extLst>
      <p:ext uri="{19B8F6BF-5375-455C-9EA6-DF929625EA0E}">
        <p15:presenceInfo xmlns:p15="http://schemas.microsoft.com/office/powerpoint/2012/main" userId="56730208fb2c49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CCCCCC"/>
    <a:srgbClr val="05B050"/>
    <a:srgbClr val="787E00"/>
    <a:srgbClr val="5D6207"/>
    <a:srgbClr val="B5BD00"/>
    <a:srgbClr val="9F5FCF"/>
    <a:srgbClr val="E63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00" autoAdjust="0"/>
    <p:restoredTop sz="92623" autoAdjust="0"/>
  </p:normalViewPr>
  <p:slideViewPr>
    <p:cSldViewPr snapToGrid="0">
      <p:cViewPr varScale="1">
        <p:scale>
          <a:sx n="103" d="100"/>
          <a:sy n="103" d="100"/>
        </p:scale>
        <p:origin x="200" y="264"/>
      </p:cViewPr>
      <p:guideLst/>
    </p:cSldViewPr>
  </p:slideViewPr>
  <p:outlineViewPr>
    <p:cViewPr>
      <p:scale>
        <a:sx n="33" d="100"/>
        <a:sy n="33" d="100"/>
      </p:scale>
      <p:origin x="0" y="0"/>
    </p:cViewPr>
  </p:outlineViewPr>
  <p:notesTextViewPr>
    <p:cViewPr>
      <p:scale>
        <a:sx n="95" d="100"/>
        <a:sy n="95"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79C2-EE4A-4D76-A85A-566E093D23A7}" type="datetimeFigureOut">
              <a:rPr lang="zh-CN" altLang="en-US" smtClean="0"/>
              <a:t>2024/4/3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7DC71-0004-4924-A9EF-DCAA9E8F66D1}" type="slidenum">
              <a:rPr lang="zh-CN" altLang="en-US" smtClean="0"/>
              <a:t>‹#›</a:t>
            </a:fld>
            <a:endParaRPr lang="zh-CN" altLang="en-US"/>
          </a:p>
        </p:txBody>
      </p:sp>
    </p:spTree>
    <p:extLst>
      <p:ext uri="{BB962C8B-B14F-4D97-AF65-F5344CB8AC3E}">
        <p14:creationId xmlns:p14="http://schemas.microsoft.com/office/powerpoint/2010/main" val="3111788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Thank you, Danny. Hello everyone I am </a:t>
            </a:r>
            <a:r>
              <a:rPr lang="en-US" altLang="zh-CN" dirty="0" err="1"/>
              <a:t>Yuxin</a:t>
            </a:r>
            <a:r>
              <a:rPr lang="en-US" altLang="zh-CN" dirty="0"/>
              <a:t>, I’m very honored to have this chance to share my postgraduate research with you today. I was a postgraduate student in UCL KIDS and Danny was my supervisor on my master‘s thesis at that time, and now I am a research staff in Nanyang Technological University and going to pursue a </a:t>
            </a:r>
            <a:r>
              <a:rPr lang="en-US" altLang="zh-CN" dirty="0" err="1"/>
              <a:t>phd</a:t>
            </a:r>
            <a:r>
              <a:rPr lang="en-US" altLang="zh-CN" dirty="0"/>
              <a:t> from August 2024 and my future research topic will be an extension to my master’s research that I’m </a:t>
            </a:r>
            <a:r>
              <a:rPr lang="en-US" altLang="zh-CN" dirty="0" err="1"/>
              <a:t>gonna</a:t>
            </a:r>
            <a:r>
              <a:rPr lang="en-US" altLang="zh-CN" dirty="0"/>
              <a:t> share today. If you are interested in this topic or have any suggestions, feel free to reach out to me after this meeting.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my research topic is Automated Depression Recognition: A multi-modal deep learning framework to recognize repression from audio and text.</a:t>
            </a:r>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1</a:t>
            </a:fld>
            <a:endParaRPr lang="en-US"/>
          </a:p>
        </p:txBody>
      </p:sp>
    </p:spTree>
    <p:extLst>
      <p:ext uri="{BB962C8B-B14F-4D97-AF65-F5344CB8AC3E}">
        <p14:creationId xmlns:p14="http://schemas.microsoft.com/office/powerpoint/2010/main" val="347226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Then, I will introduce the dataset used in my research</a:t>
            </a:r>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5257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t>
            </a:r>
            <a:r>
              <a:rPr lang="en-US" altLang="zh-CN" dirty="0"/>
              <a:t>7</a:t>
            </a:r>
            <a:r>
              <a:rPr lang="en-US" dirty="0"/>
              <a:t> commonly used datasets in depression detection</a:t>
            </a:r>
          </a:p>
          <a:p>
            <a:endParaRPr lang="en-US"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2 datasets, AVEC 2013</a:t>
            </a:r>
            <a:r>
              <a:rPr lang="zh-CN" altLang="en-US" dirty="0"/>
              <a:t> </a:t>
            </a:r>
            <a:r>
              <a:rPr lang="en-US" dirty="0"/>
              <a:t>and AVEC</a:t>
            </a:r>
            <a:r>
              <a:rPr lang="zh-CN" altLang="en-US" dirty="0"/>
              <a:t> </a:t>
            </a:r>
            <a:r>
              <a:rPr lang="en-US" dirty="0"/>
              <a:t>2014,</a:t>
            </a:r>
            <a:r>
              <a:rPr lang="zh-CN" altLang="en-US" dirty="0"/>
              <a:t> </a:t>
            </a:r>
            <a:r>
              <a:rPr lang="en-US" dirty="0"/>
              <a:t>are the subset of Audio‐Visual Depression Language Corpus. AVEC</a:t>
            </a:r>
            <a:r>
              <a:rPr lang="zh-CN" altLang="en-US" dirty="0"/>
              <a:t> </a:t>
            </a:r>
            <a:r>
              <a:rPr lang="en-US" dirty="0"/>
              <a:t>2014 is a subset of AVEC</a:t>
            </a:r>
            <a:r>
              <a:rPr lang="zh-CN" altLang="en-US" dirty="0"/>
              <a:t> </a:t>
            </a:r>
            <a:r>
              <a:rPr lang="en-US" dirty="0"/>
              <a:t>2013,consisting of 300 videos, where duration of each video clip is shorter than the clip in AVEC 2013</a:t>
            </a:r>
          </a:p>
          <a:p>
            <a:endParaRPr lang="en-US" dirty="0"/>
          </a:p>
          <a:p>
            <a:r>
              <a:rPr lang="en-US" dirty="0"/>
              <a:t>And the third dataset, DAIC‐WOZ,</a:t>
            </a:r>
            <a:r>
              <a:rPr lang="zh-CN" altLang="en-US" dirty="0"/>
              <a:t> </a:t>
            </a:r>
            <a:r>
              <a:rPr lang="en-US" altLang="zh-CN" dirty="0"/>
              <a:t>is from the challenge AVEC 2016 and</a:t>
            </a:r>
            <a:r>
              <a:rPr lang="en-US" dirty="0"/>
              <a:t> is the most popular dataset in multimodal approaches and audio-based approaches. It is conducted purely by a virtual agent - Ellie</a:t>
            </a:r>
          </a:p>
          <a:p>
            <a:endParaRPr lang="en"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b="0" i="0" dirty="0">
                <a:solidFill>
                  <a:srgbClr val="374151"/>
                </a:solidFill>
                <a:effectLst/>
                <a:latin typeface="Söhne"/>
              </a:rPr>
              <a:t>So the difference </a:t>
            </a:r>
            <a:r>
              <a:rPr lang="en" altLang="zh-CN" b="0" i="0" dirty="0" err="1">
                <a:solidFill>
                  <a:srgbClr val="374151"/>
                </a:solidFill>
                <a:effectLst/>
                <a:latin typeface="Söhne"/>
              </a:rPr>
              <a:t>betwee</a:t>
            </a:r>
            <a:r>
              <a:rPr lang="en-GB" altLang="zh-CN" b="0" i="0" dirty="0">
                <a:solidFill>
                  <a:srgbClr val="374151"/>
                </a:solidFill>
                <a:effectLst/>
                <a:latin typeface="Söhne"/>
              </a:rPr>
              <a:t>n</a:t>
            </a:r>
            <a:r>
              <a:rPr lang="en" altLang="zh-CN" b="0" i="0" dirty="0">
                <a:solidFill>
                  <a:srgbClr val="374151"/>
                </a:solidFill>
                <a:effectLst/>
                <a:latin typeface="Söhne"/>
              </a:rPr>
              <a:t> the first two datasets and </a:t>
            </a:r>
            <a:r>
              <a:rPr lang="en" altLang="zh-CN" b="0" i="0" dirty="0" err="1">
                <a:solidFill>
                  <a:srgbClr val="374151"/>
                </a:solidFill>
                <a:effectLst/>
                <a:latin typeface="Söhne"/>
              </a:rPr>
              <a:t>Daic</a:t>
            </a:r>
            <a:r>
              <a:rPr lang="en" altLang="zh-CN" b="0" i="0" dirty="0">
                <a:solidFill>
                  <a:srgbClr val="374151"/>
                </a:solidFill>
                <a:effectLst/>
                <a:latin typeface="Söhne"/>
              </a:rPr>
              <a:t>-Woz dataset is that the first two datasets are more broadly focused on depression recognition in a controlled environment, while DAIC-WOZ is specifically designed for depression analysis in a clinical interview setting.</a:t>
            </a:r>
          </a:p>
          <a:p>
            <a:endParaRPr lang="en" altLang="zh-CN" b="0" i="0" dirty="0">
              <a:solidFill>
                <a:srgbClr val="374151"/>
              </a:solidFill>
              <a:effectLst/>
              <a:latin typeface="Söhne"/>
            </a:endParaRPr>
          </a:p>
          <a:p>
            <a:r>
              <a:rPr lang="en-US" dirty="0"/>
              <a:t>The fourth dataset, E‐DAIC, is an extended version of DAIC‐WOZ which is conducted by a virtual agent and a human-being The dataset contains </a:t>
            </a:r>
            <a:r>
              <a:rPr lang="en-US" altLang="zh-CN" dirty="0"/>
              <a:t>351</a:t>
            </a:r>
            <a:r>
              <a:rPr lang="zh-CN" altLang="en-US" dirty="0"/>
              <a:t> </a:t>
            </a:r>
            <a:r>
              <a:rPr lang="en-US" altLang="zh-CN" dirty="0"/>
              <a:t>samples </a:t>
            </a:r>
            <a:r>
              <a:rPr lang="en-US" dirty="0"/>
              <a:t>and the participants’ data are marked with age, gender and PHQ‐8 score. More focused on emotion analysis than depression recognition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three datasets Facebook Depression Dataset, RSDD and DEEPTWEET are text-based datasets from social media.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Among them, DEEPTWEET is the most used dataset in text-based depression recognition, Facebook and RSDD is also very popular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95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this dataset.</a:t>
            </a:r>
          </a:p>
          <a:p>
            <a:r>
              <a:rPr lang="en-US" dirty="0"/>
              <a:t>Firstly, each participant has been labeled with 0 or 1, where 0 stands for non-depression and 1 stands for depression using PHQ-8. It’s the most popular authenticated way to determine if a person is depressed or not.</a:t>
            </a:r>
          </a:p>
          <a:p>
            <a:endParaRPr lang="en-US" dirty="0"/>
          </a:p>
          <a:p>
            <a:r>
              <a:rPr lang="en-US" dirty="0"/>
              <a:t>And the transcript sample in this dataset contains the start time, stop time, speaker of each sentence</a:t>
            </a:r>
          </a:p>
          <a:p>
            <a:endParaRPr lang="en-US" dirty="0"/>
          </a:p>
          <a:p>
            <a:r>
              <a:rPr lang="en-US" dirty="0"/>
              <a:t>The audio sample is here</a:t>
            </a:r>
          </a:p>
          <a:p>
            <a:endParaRPr lang="en-US" dirty="0"/>
          </a:p>
          <a:p>
            <a:r>
              <a:rPr lang="en-US" dirty="0"/>
              <a:t>However, this dataset is very imbalanced, we can see from figure 3 that the non-depression sample is more than 3 times than the depressed sample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886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then the methodology applied in this research</a:t>
            </a:r>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2799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NewRomanPSMT"/>
              </a:rPr>
              <a:t>Firstly, The convolutional neural networks (CNNs) layers are used for feature extraction, local pattern recognition and dimensionality reduction. It starts with a 2-dimensional input, which goes into convolutional layers. In the convolutional layer, (</a:t>
            </a:r>
            <a:r>
              <a:rPr lang="zh-CN" altLang="en" sz="1800" dirty="0">
                <a:effectLst/>
                <a:latin typeface="TimesNewRomanPSMT"/>
              </a:rPr>
              <a:t>点</a:t>
            </a:r>
            <a:r>
              <a:rPr lang="en" altLang="zh-CN" sz="1800" dirty="0">
                <a:effectLst/>
                <a:latin typeface="TimesNewRomanPSMT"/>
              </a:rPr>
              <a:t>)convolution kernels are used to produce a tensor of outputs. For example, the first grid of the output is </a:t>
            </a:r>
            <a:r>
              <a:rPr lang="en" altLang="zh-CN" sz="2800" b="0" i="0" dirty="0">
                <a:solidFill>
                  <a:srgbClr val="0F0F0F"/>
                </a:solidFill>
                <a:effectLst/>
                <a:latin typeface="Söhne"/>
              </a:rPr>
              <a:t>calculated</a:t>
            </a:r>
            <a:r>
              <a:rPr lang="en" altLang="zh-CN" sz="1800" dirty="0">
                <a:effectLst/>
                <a:latin typeface="TimesNewRomanPSMT"/>
              </a:rPr>
              <a:t> using this equation.(</a:t>
            </a:r>
            <a:r>
              <a:rPr lang="zh-CN" altLang="en" sz="1800" dirty="0">
                <a:effectLst/>
                <a:latin typeface="TimesNewRomanPSMT"/>
              </a:rPr>
              <a:t>点</a:t>
            </a:r>
            <a:r>
              <a:rPr lang="en" altLang="zh-CN" sz="1800" dirty="0">
                <a:effectLst/>
                <a:latin typeface="TimesNewRomanPSMT"/>
              </a:rPr>
              <a:t>)In</a:t>
            </a:r>
            <a:r>
              <a:rPr lang="zh-CN" altLang="en-US" sz="1800" dirty="0">
                <a:effectLst/>
                <a:latin typeface="TimesNewRomanPSMT"/>
              </a:rPr>
              <a:t> </a:t>
            </a:r>
            <a:r>
              <a:rPr lang="en-US" altLang="zh-CN" sz="1800" dirty="0">
                <a:effectLst/>
                <a:latin typeface="TimesNewRomanPSMT"/>
              </a:rPr>
              <a:t>this way, features can be extracted efficiently.</a:t>
            </a:r>
            <a:endParaRPr lang="en" altLang="zh-CN"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8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NewRomanPSMT"/>
              </a:rPr>
              <a:t>Then, each Conv1olutional layer is followed by a </a:t>
            </a:r>
            <a:r>
              <a:rPr lang="en" altLang="zh-CN" sz="1800" dirty="0" err="1">
                <a:effectLst/>
                <a:latin typeface="TimesNewRomanPSMT"/>
              </a:rPr>
              <a:t>MaxPooling</a:t>
            </a:r>
            <a:r>
              <a:rPr lang="en" altLang="zh-CN" sz="1800" dirty="0">
                <a:effectLst/>
                <a:latin typeface="TimesNewRomanPSMT"/>
              </a:rPr>
              <a:t> layer to </a:t>
            </a:r>
            <a:r>
              <a:rPr lang="en" altLang="zh-CN" sz="1800" dirty="0" err="1">
                <a:effectLst/>
                <a:latin typeface="TimesNewRomanPSMT"/>
              </a:rPr>
              <a:t>downsample</a:t>
            </a:r>
            <a:r>
              <a:rPr lang="en" altLang="zh-CN" sz="1800" dirty="0">
                <a:effectLst/>
                <a:latin typeface="TimesNewRomanPSMT"/>
              </a:rPr>
              <a:t> the data and further reduce its dimensionality. After that, flatten layers are used to convert the multi-dimensional feature map into a 1 dimensional sequence that can be passed into the LSTM model. </a:t>
            </a:r>
            <a:endParaRPr lang="en-US" dirty="0"/>
          </a:p>
        </p:txBody>
      </p:sp>
      <p:sp>
        <p:nvSpPr>
          <p:cNvPr id="4" name="Slide Number Placeholder 3"/>
          <p:cNvSpPr>
            <a:spLocks noGrp="1"/>
          </p:cNvSpPr>
          <p:nvPr>
            <p:ph type="sldNum" sz="quarter" idx="5"/>
          </p:nvPr>
        </p:nvSpPr>
        <p:spPr/>
        <p:txBody>
          <a:bodyPr/>
          <a:lstStyle/>
          <a:p>
            <a:fld id="{8547DC71-0004-4924-A9EF-DCAA9E8F66D1}" type="slidenum">
              <a:rPr lang="zh-CN" altLang="en-US" smtClean="0"/>
              <a:t>14</a:t>
            </a:fld>
            <a:endParaRPr lang="zh-CN" altLang="en-US"/>
          </a:p>
        </p:txBody>
      </p:sp>
    </p:spTree>
    <p:extLst>
      <p:ext uri="{BB962C8B-B14F-4D97-AF65-F5344CB8AC3E}">
        <p14:creationId xmlns:p14="http://schemas.microsoft.com/office/powerpoint/2010/main" val="1000046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2800" b="0" i="0" dirty="0">
                    <a:solidFill>
                      <a:srgbClr val="0F0F0F"/>
                    </a:solidFill>
                    <a:effectLst/>
                    <a:latin typeface="Söhne"/>
                  </a:rPr>
                  <a:t>Then there's the Bidirectional LSTM (</a:t>
                </a:r>
                <a:r>
                  <a:rPr lang="en" altLang="zh-CN" sz="2800" b="0" i="0" dirty="0" err="1">
                    <a:solidFill>
                      <a:srgbClr val="0F0F0F"/>
                    </a:solidFill>
                    <a:effectLst/>
                    <a:latin typeface="Söhne"/>
                  </a:rPr>
                  <a:t>BiLSTM</a:t>
                </a:r>
                <a:r>
                  <a:rPr lang="en" altLang="zh-CN" sz="2800" b="0" i="0" dirty="0">
                    <a:solidFill>
                      <a:srgbClr val="0F0F0F"/>
                    </a:solidFill>
                    <a:effectLst/>
                    <a:latin typeface="Söhne"/>
                  </a:rPr>
                  <a:t>) layer, which is used to capture the temporal sequential behavior in the data. </a:t>
                </a:r>
                <a:r>
                  <a:rPr lang="en" altLang="zh-CN" sz="1800" dirty="0">
                    <a:effectLst/>
                    <a:latin typeface="TimesNewRomanPSMT"/>
                  </a:rPr>
                  <a:t>here are our tokens,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NewRomanPSMT"/>
                  </a:rPr>
                  <a:t>the forward layer processes the sequence in the original order, capturing past context.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NewRomanPSMT"/>
                  </a:rPr>
                  <a:t>The backward layer processes the sequence in reverse, capturing future context. </a:t>
                </a:r>
                <a:r>
                  <a:rPr lang="en" altLang="zh-CN" sz="2800" b="0" i="0" dirty="0">
                    <a:solidFill>
                      <a:srgbClr val="0F0F0F"/>
                    </a:solidFill>
                    <a:effectLst/>
                    <a:latin typeface="Söhne"/>
                  </a:rPr>
                  <a:t>This process generates a new sequence.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NewRomanPSMT"/>
                  </a:rPr>
                  <a:t>Next, the output of the Bi-LSTM layer is passed through an Attention layer</a:t>
                </a:r>
                <a:r>
                  <a:rPr lang="en" altLang="zh-CN" sz="1800" baseline="0" dirty="0">
                    <a:effectLst/>
                    <a:latin typeface="TimesNewRomanPSMT"/>
                  </a:rPr>
                  <a:t>, </a:t>
                </a:r>
                <a:r>
                  <a:rPr lang="en" altLang="zh-CN" sz="5400" b="0" i="0" dirty="0">
                    <a:solidFill>
                      <a:srgbClr val="0F0F0F"/>
                    </a:solidFill>
                    <a:effectLst/>
                    <a:latin typeface="Söhne"/>
                  </a:rPr>
                  <a:t>which focuses on the more important and relevant information by assigning significance to different parts of the sequence.</a:t>
                </a:r>
                <a:endParaRPr lang="en" altLang="zh-CN" sz="4000" b="0" i="0" dirty="0">
                  <a:solidFill>
                    <a:schemeClr val="tx1"/>
                  </a:solidFill>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4000" b="0" i="0" dirty="0">
                  <a:solidFill>
                    <a:schemeClr val="tx1"/>
                  </a:solidFill>
                  <a:effectLst/>
                  <a:latin typeface="TimesNewRomanPSMT"/>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1" lang="en-US" altLang="zh-CN" sz="4000" b="0" i="1" dirty="0" smtClean="0">
                        <a:latin typeface="Cambria Math" panose="02040503050406030204" pitchFamily="18" charset="0"/>
                        <a:ea typeface="Cambria Math" panose="02040503050406030204" pitchFamily="18" charset="0"/>
                      </a:rPr>
                      <m:t>S</m:t>
                    </m:r>
                    <m:r>
                      <m:rPr>
                        <m:sty m:val="p"/>
                      </m:rPr>
                      <a:rPr kumimoji="1" lang="en-US" altLang="zh-CN" sz="4000" b="0" i="1" dirty="0">
                        <a:latin typeface="Cambria Math" panose="02040503050406030204" pitchFamily="18" charset="0"/>
                        <a:ea typeface="Cambria Math" panose="02040503050406030204" pitchFamily="18" charset="0"/>
                      </a:rPr>
                      <m:t>ig</m:t>
                    </m:r>
                    <m:r>
                      <a:rPr kumimoji="1" lang="en-US" altLang="zh-CN" sz="4000" b="0" i="1" dirty="0" smtClean="0">
                        <a:latin typeface="Cambria Math" panose="02040503050406030204" pitchFamily="18" charset="0"/>
                        <a:ea typeface="Cambria Math" panose="02040503050406030204" pitchFamily="18" charset="0"/>
                      </a:rPr>
                      <m:t>𝑚𝑎</m:t>
                    </m:r>
                    <m:r>
                      <a:rPr kumimoji="1" lang="en-US" altLang="zh-CN" sz="4000" b="0" i="0" smtClean="0">
                        <a:latin typeface="Cambria Math" panose="02040503050406030204" pitchFamily="18" charset="0"/>
                        <a:ea typeface="Cambria Math" panose="02040503050406030204" pitchFamily="18" charset="0"/>
                      </a:rPr>
                      <m:t>0</m:t>
                    </m:r>
                  </m:oMath>
                </a14:m>
                <a:r>
                  <a:rPr lang="en" altLang="zh-CN" sz="2800" dirty="0"/>
                  <a:t>,</a:t>
                </a:r>
                <a:r>
                  <a:rPr kumimoji="1" lang="en-US" altLang="zh-CN" sz="2800" dirty="0">
                    <a:ea typeface="Cambria Math" panose="02040503050406030204" pitchFamily="18" charset="0"/>
                  </a:rPr>
                  <a:t> </a:t>
                </a:r>
                <a14:m>
                  <m:oMath xmlns:m="http://schemas.openxmlformats.org/officeDocument/2006/math">
                    <m:r>
                      <m:rPr>
                        <m:sty m:val="p"/>
                      </m:rPr>
                      <a:rPr kumimoji="1" lang="en-US" altLang="zh-CN" sz="2800" b="0" i="1" dirty="0" smtClean="0">
                        <a:latin typeface="Cambria Math" panose="02040503050406030204" pitchFamily="18" charset="0"/>
                        <a:ea typeface="Cambria Math" panose="02040503050406030204" pitchFamily="18" charset="0"/>
                      </a:rPr>
                      <m:t>S</m:t>
                    </m:r>
                    <m:r>
                      <m:rPr>
                        <m:sty m:val="p"/>
                      </m:rPr>
                      <a:rPr kumimoji="1" lang="en-US" altLang="zh-CN" sz="2800" b="0" i="1" dirty="0">
                        <a:latin typeface="Cambria Math" panose="02040503050406030204" pitchFamily="18" charset="0"/>
                        <a:ea typeface="Cambria Math" panose="02040503050406030204" pitchFamily="18" charset="0"/>
                      </a:rPr>
                      <m:t>ig</m:t>
                    </m:r>
                    <m:r>
                      <a:rPr kumimoji="1" lang="en-US" altLang="zh-CN" sz="2800" b="0" i="1" dirty="0" smtClean="0">
                        <a:latin typeface="Cambria Math" panose="02040503050406030204" pitchFamily="18" charset="0"/>
                        <a:ea typeface="Cambria Math" panose="02040503050406030204" pitchFamily="18" charset="0"/>
                      </a:rPr>
                      <m:t>𝑚𝑎</m:t>
                    </m:r>
                    <m:r>
                      <a:rPr kumimoji="1" lang="en-US" altLang="zh-CN" sz="2800" b="0" i="0" smtClean="0">
                        <a:latin typeface="Cambria Math" panose="02040503050406030204" pitchFamily="18" charset="0"/>
                        <a:ea typeface="Cambria Math" panose="02040503050406030204" pitchFamily="18" charset="0"/>
                      </a:rPr>
                      <m:t>1</m:t>
                    </m:r>
                  </m:oMath>
                </a14:m>
                <a:r>
                  <a:rPr lang="en" altLang="zh-CN" sz="2800" dirty="0"/>
                  <a:t>,</a:t>
                </a:r>
                <a:r>
                  <a:rPr kumimoji="1" lang="en-US" altLang="zh-CN" sz="2800" dirty="0">
                    <a:ea typeface="Cambria Math" panose="02040503050406030204" pitchFamily="18" charset="0"/>
                  </a:rPr>
                  <a:t> </a:t>
                </a:r>
                <a14:m>
                  <m:oMath xmlns:m="http://schemas.openxmlformats.org/officeDocument/2006/math">
                    <m:r>
                      <m:rPr>
                        <m:sty m:val="p"/>
                      </m:rPr>
                      <a:rPr kumimoji="1" lang="en-US" altLang="zh-CN" sz="2800" b="0" i="1" dirty="0" smtClean="0">
                        <a:latin typeface="Cambria Math" panose="02040503050406030204" pitchFamily="18" charset="0"/>
                        <a:ea typeface="Cambria Math" panose="02040503050406030204" pitchFamily="18" charset="0"/>
                      </a:rPr>
                      <m:t>S</m:t>
                    </m:r>
                    <m:r>
                      <m:rPr>
                        <m:sty m:val="p"/>
                      </m:rPr>
                      <a:rPr kumimoji="1" lang="en-US" altLang="zh-CN" sz="2800" b="0" i="1" dirty="0">
                        <a:latin typeface="Cambria Math" panose="02040503050406030204" pitchFamily="18" charset="0"/>
                        <a:ea typeface="Cambria Math" panose="02040503050406030204" pitchFamily="18" charset="0"/>
                      </a:rPr>
                      <m:t>ig</m:t>
                    </m:r>
                    <m:r>
                      <a:rPr kumimoji="1" lang="en-US" altLang="zh-CN" sz="2800" b="0" i="1" dirty="0" smtClean="0">
                        <a:latin typeface="Cambria Math" panose="02040503050406030204" pitchFamily="18" charset="0"/>
                        <a:ea typeface="Cambria Math" panose="02040503050406030204" pitchFamily="18" charset="0"/>
                      </a:rPr>
                      <m:t>𝑚𝑎</m:t>
                    </m:r>
                    <m:r>
                      <a:rPr kumimoji="1" lang="en-US" altLang="zh-CN" sz="2800" b="0" i="0" smtClean="0">
                        <a:latin typeface="Cambria Math" panose="02040503050406030204" pitchFamily="18" charset="0"/>
                        <a:ea typeface="Cambria Math" panose="02040503050406030204" pitchFamily="18" charset="0"/>
                      </a:rPr>
                      <m:t>2</m:t>
                    </m:r>
                  </m:oMath>
                </a14:m>
                <a:r>
                  <a:rPr lang="en" altLang="zh-CN" sz="2800" dirty="0"/>
                  <a:t> stands</a:t>
                </a:r>
                <a:r>
                  <a:rPr lang="en" altLang="zh-CN" sz="2800" baseline="0" dirty="0"/>
                  <a:t> for the weights, </a:t>
                </a:r>
                <a:r>
                  <a:rPr lang="en" altLang="zh-CN" sz="1200" b="0" i="0" kern="1200" dirty="0">
                    <a:solidFill>
                      <a:schemeClr val="tx1"/>
                    </a:solidFill>
                    <a:effectLst/>
                    <a:latin typeface="+mn-lt"/>
                    <a:ea typeface="+mn-ea"/>
                    <a:cs typeface="+mn-cs"/>
                  </a:rPr>
                  <a:t>and a sigmoid function is used to output a 1 or a 0</a:t>
                </a:r>
                <a:r>
                  <a:rPr lang="en" altLang="zh-CN" sz="2800" baseline="0" dirty="0"/>
                  <a:t>.</a:t>
                </a:r>
                <a:endParaRPr lang="en" altLang="zh-CN" sz="2800" dirty="0"/>
              </a:p>
              <a:p>
                <a:endParaRPr lang="en" altLang="zh-CN" sz="1800" dirty="0"/>
              </a:p>
              <a:p>
                <a:endParaRPr lang="en-US" altLang="zh-CN" sz="18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2800" b="0" i="0" dirty="0">
                    <a:solidFill>
                      <a:srgbClr val="0F0F0F"/>
                    </a:solidFill>
                    <a:effectLst/>
                    <a:latin typeface="Söhne"/>
                  </a:rPr>
                  <a:t>Then there's the Bidirectional LSTM (</a:t>
                </a:r>
                <a:r>
                  <a:rPr lang="en" altLang="zh-CN" sz="2800" b="0" i="0" dirty="0" err="1">
                    <a:solidFill>
                      <a:srgbClr val="0F0F0F"/>
                    </a:solidFill>
                    <a:effectLst/>
                    <a:latin typeface="Söhne"/>
                  </a:rPr>
                  <a:t>BiLSTM</a:t>
                </a:r>
                <a:r>
                  <a:rPr lang="en" altLang="zh-CN" sz="2800" b="0" i="0" dirty="0">
                    <a:solidFill>
                      <a:srgbClr val="0F0F0F"/>
                    </a:solidFill>
                    <a:effectLst/>
                    <a:latin typeface="Söhne"/>
                  </a:rPr>
                  <a:t>) layer, which is used to capture the temporal sequential behavior in the data. </a:t>
                </a:r>
                <a:r>
                  <a:rPr lang="en" altLang="zh-CN" sz="1800" dirty="0">
                    <a:effectLst/>
                    <a:latin typeface="TimesNewRomanPSMT"/>
                  </a:rPr>
                  <a:t>(</a:t>
                </a:r>
                <a:r>
                  <a:rPr lang="zh-CN" altLang="en" sz="1800" dirty="0">
                    <a:effectLst/>
                    <a:latin typeface="TimesNewRomanPSMT"/>
                  </a:rPr>
                  <a:t>点</a:t>
                </a:r>
                <a:r>
                  <a:rPr lang="en" altLang="zh-CN" sz="1800" dirty="0">
                    <a:effectLst/>
                    <a:latin typeface="TimesNewRomanPSMT"/>
                  </a:rPr>
                  <a:t>)</a:t>
                </a:r>
                <a:r>
                  <a:rPr lang="zh-CN" altLang="en-US" sz="1800" dirty="0">
                    <a:effectLst/>
                    <a:latin typeface="TimesNewRomanPSMT"/>
                  </a:rPr>
                  <a:t> </a:t>
                </a:r>
                <a:r>
                  <a:rPr lang="en" altLang="zh-CN" sz="1800" dirty="0">
                    <a:effectLst/>
                    <a:latin typeface="TimesNewRomanPSMT"/>
                  </a:rPr>
                  <a:t>here are our tokens,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NewRomanPSMT"/>
                  </a:rPr>
                  <a:t>(</a:t>
                </a:r>
                <a:r>
                  <a:rPr lang="zh-CN" altLang="en-US" sz="1800" dirty="0">
                    <a:effectLst/>
                    <a:latin typeface="TimesNewRomanPSMT"/>
                  </a:rPr>
                  <a:t>点完再说</a:t>
                </a:r>
                <a:r>
                  <a:rPr lang="en" altLang="zh-CN" sz="1800" dirty="0">
                    <a:effectLst/>
                    <a:latin typeface="TimesNewRomanPSMT"/>
                  </a:rPr>
                  <a:t>)the forward layer processes the sequence in the original order, capturing past context.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NewRomanPSMT"/>
                  </a:rPr>
                  <a:t>(</a:t>
                </a:r>
                <a:r>
                  <a:rPr lang="zh-CN" altLang="en-US" sz="1800" dirty="0">
                    <a:effectLst/>
                    <a:latin typeface="TimesNewRomanPSMT"/>
                  </a:rPr>
                  <a:t>点完再说</a:t>
                </a:r>
                <a:r>
                  <a:rPr lang="en" altLang="zh-CN" sz="1800" dirty="0">
                    <a:effectLst/>
                    <a:latin typeface="TimesNewRomanPSMT"/>
                  </a:rPr>
                  <a:t>)The backward layer processes the sequence in reverse, capturing future context. </a:t>
                </a:r>
                <a:r>
                  <a:rPr lang="en" altLang="zh-CN" sz="2800" b="0" i="0" dirty="0">
                    <a:solidFill>
                      <a:srgbClr val="0F0F0F"/>
                    </a:solidFill>
                    <a:effectLst/>
                    <a:latin typeface="Söhne"/>
                  </a:rPr>
                  <a:t>This process generates a new sequence.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NewRomanPSMT"/>
                  </a:rPr>
                  <a:t>(</a:t>
                </a:r>
                <a:r>
                  <a:rPr lang="zh-CN" altLang="en" sz="1800" dirty="0">
                    <a:effectLst/>
                    <a:latin typeface="TimesNewRomanPSMT"/>
                  </a:rPr>
                  <a:t>点</a:t>
                </a:r>
                <a:r>
                  <a:rPr lang="en" altLang="zh-CN" sz="1800" dirty="0">
                    <a:effectLst/>
                    <a:latin typeface="TimesNewRomanPSMT"/>
                  </a:rPr>
                  <a:t>)Next, the output of the Bi-LSTM layer is passed through an Attention layer</a:t>
                </a:r>
                <a:r>
                  <a:rPr lang="en" altLang="zh-CN" sz="1800" baseline="0" dirty="0">
                    <a:effectLst/>
                    <a:latin typeface="TimesNewRomanPSMT"/>
                  </a:rPr>
                  <a:t>, </a:t>
                </a:r>
                <a:r>
                  <a:rPr lang="en" altLang="zh-CN" sz="5400" b="0" i="0" dirty="0">
                    <a:solidFill>
                      <a:srgbClr val="0F0F0F"/>
                    </a:solidFill>
                    <a:effectLst/>
                    <a:latin typeface="Söhne"/>
                  </a:rPr>
                  <a:t>which focuses on the more important and relevant information by assigning significance to different parts of the </a:t>
                </a:r>
                <a:r>
                  <a:rPr lang="en" altLang="zh-CN" sz="5400" b="0" i="0" dirty="0" err="1">
                    <a:solidFill>
                      <a:srgbClr val="0F0F0F"/>
                    </a:solidFill>
                    <a:effectLst/>
                    <a:latin typeface="Söhne"/>
                  </a:rPr>
                  <a:t>sequence.</a:t>
                </a:r>
                <a:endParaRPr lang="en" altLang="zh-CN" sz="4000" b="0" i="0" dirty="0">
                  <a:solidFill>
                    <a:schemeClr val="tx1"/>
                  </a:solidFill>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4000" b="0" i="0" dirty="0">
                  <a:solidFill>
                    <a:schemeClr val="tx1"/>
                  </a:solidFill>
                  <a:effectLst/>
                  <a:latin typeface="TimesNewRomanPSMT"/>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dirty="0">
                    <a:latin typeface="Cambria Math" panose="02040503050406030204" pitchFamily="18" charset="0"/>
                    <a:ea typeface="Cambria Math" panose="02040503050406030204" pitchFamily="18" charset="0"/>
                  </a:rPr>
                  <a:t>Sig𝑚𝑎</a:t>
                </a:r>
                <a:r>
                  <a:rPr kumimoji="1" lang="en-US" altLang="zh-CN" sz="4000" b="0" i="0">
                    <a:latin typeface="Cambria Math" panose="02040503050406030204" pitchFamily="18" charset="0"/>
                    <a:ea typeface="Cambria Math" panose="02040503050406030204" pitchFamily="18" charset="0"/>
                  </a:rPr>
                  <a:t>0</a:t>
                </a:r>
                <a:r>
                  <a:rPr lang="en" altLang="zh-CN" sz="2800" dirty="0"/>
                  <a:t>,</a:t>
                </a:r>
                <a:r>
                  <a:rPr kumimoji="1" lang="en-US" altLang="zh-CN" sz="2800" dirty="0">
                    <a:ea typeface="Cambria Math" panose="02040503050406030204" pitchFamily="18" charset="0"/>
                  </a:rPr>
                  <a:t> </a:t>
                </a:r>
                <a:r>
                  <a:rPr kumimoji="1" lang="en-US" altLang="zh-CN" sz="2800" b="0" i="0" dirty="0">
                    <a:latin typeface="Cambria Math" panose="02040503050406030204" pitchFamily="18" charset="0"/>
                    <a:ea typeface="Cambria Math" panose="02040503050406030204" pitchFamily="18" charset="0"/>
                  </a:rPr>
                  <a:t>Sig𝑚𝑎</a:t>
                </a:r>
                <a:r>
                  <a:rPr kumimoji="1" lang="en-US" altLang="zh-CN" sz="2800" b="0" i="0">
                    <a:latin typeface="Cambria Math" panose="02040503050406030204" pitchFamily="18" charset="0"/>
                    <a:ea typeface="Cambria Math" panose="02040503050406030204" pitchFamily="18" charset="0"/>
                  </a:rPr>
                  <a:t>1</a:t>
                </a:r>
                <a:r>
                  <a:rPr lang="en" altLang="zh-CN" sz="2800" dirty="0"/>
                  <a:t>,</a:t>
                </a:r>
                <a:r>
                  <a:rPr kumimoji="1" lang="en-US" altLang="zh-CN" sz="2800" dirty="0">
                    <a:ea typeface="Cambria Math" panose="02040503050406030204" pitchFamily="18" charset="0"/>
                  </a:rPr>
                  <a:t> </a:t>
                </a:r>
                <a:r>
                  <a:rPr kumimoji="1" lang="en-US" altLang="zh-CN" sz="2800" b="0" i="0" dirty="0">
                    <a:latin typeface="Cambria Math" panose="02040503050406030204" pitchFamily="18" charset="0"/>
                    <a:ea typeface="Cambria Math" panose="02040503050406030204" pitchFamily="18" charset="0"/>
                  </a:rPr>
                  <a:t>Sig𝑚𝑎</a:t>
                </a:r>
                <a:r>
                  <a:rPr kumimoji="1" lang="en-US" altLang="zh-CN" sz="2800" b="0" i="0">
                    <a:latin typeface="Cambria Math" panose="02040503050406030204" pitchFamily="18" charset="0"/>
                    <a:ea typeface="Cambria Math" panose="02040503050406030204" pitchFamily="18" charset="0"/>
                  </a:rPr>
                  <a:t>2</a:t>
                </a:r>
                <a:r>
                  <a:rPr lang="en" altLang="zh-CN" sz="2800" dirty="0"/>
                  <a:t> stands</a:t>
                </a:r>
                <a:r>
                  <a:rPr lang="en" altLang="zh-CN" sz="2800" baseline="0" dirty="0"/>
                  <a:t> for the weights, </a:t>
                </a:r>
                <a:r>
                  <a:rPr lang="en" altLang="zh-CN" sz="1200" b="0" i="0" kern="1200" dirty="0">
                    <a:solidFill>
                      <a:schemeClr val="tx1"/>
                    </a:solidFill>
                    <a:effectLst/>
                    <a:latin typeface="+mn-lt"/>
                    <a:ea typeface="+mn-ea"/>
                    <a:cs typeface="+mn-cs"/>
                  </a:rPr>
                  <a:t>and a sigmoid function is used to output a 1 or a 0</a:t>
                </a:r>
                <a:r>
                  <a:rPr lang="en" altLang="zh-CN" sz="2800" baseline="0" dirty="0"/>
                  <a:t>.</a:t>
                </a:r>
                <a:endParaRPr lang="en" altLang="zh-CN" sz="2800" dirty="0"/>
              </a:p>
              <a:p>
                <a:endParaRPr lang="en" altLang="zh-CN" sz="1800" dirty="0"/>
              </a:p>
              <a:p>
                <a:endParaRPr lang="en-US" altLang="zh-CN" sz="1800" dirty="0"/>
              </a:p>
            </p:txBody>
          </p:sp>
        </mc:Fallback>
      </mc:AlternateContent>
      <p:sp>
        <p:nvSpPr>
          <p:cNvPr id="4" name="Slide Number Placeholder 3"/>
          <p:cNvSpPr>
            <a:spLocks noGrp="1"/>
          </p:cNvSpPr>
          <p:nvPr>
            <p:ph type="sldNum" sz="quarter" idx="5"/>
          </p:nvPr>
        </p:nvSpPr>
        <p:spPr/>
        <p:txBody>
          <a:bodyPr/>
          <a:lstStyle/>
          <a:p>
            <a:fld id="{8547DC71-0004-4924-A9EF-DCAA9E8F66D1}" type="slidenum">
              <a:rPr lang="zh-CN" altLang="en-US" smtClean="0"/>
              <a:t>15</a:t>
            </a:fld>
            <a:endParaRPr lang="zh-CN" altLang="en-US"/>
          </a:p>
        </p:txBody>
      </p:sp>
    </p:spTree>
    <p:extLst>
      <p:ext uri="{BB962C8B-B14F-4D97-AF65-F5344CB8AC3E}">
        <p14:creationId xmlns:p14="http://schemas.microsoft.com/office/powerpoint/2010/main" val="3850011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 Data preparing</a:t>
            </a:r>
          </a:p>
          <a:p>
            <a:r>
              <a:rPr lang="en-US" dirty="0"/>
              <a:t>For text data</a:t>
            </a:r>
          </a:p>
          <a:p>
            <a:pPr marL="285750" indent="-285750">
              <a:buFont typeface="Arial" panose="020B0604020202020204" pitchFamily="34" charset="0"/>
              <a:buChar char="•"/>
            </a:pPr>
            <a:r>
              <a:rPr lang="en-US" altLang="zh-CN" dirty="0"/>
              <a:t>We first </a:t>
            </a:r>
            <a:r>
              <a:rPr kumimoji="1" lang="en-US" altLang="zh-CN" sz="1200" dirty="0">
                <a:latin typeface="Arial" panose="020B0604020202020204" pitchFamily="34" charset="0"/>
                <a:cs typeface="Arial" panose="020B0604020202020204" pitchFamily="34" charset="0"/>
              </a:rPr>
              <a:t>obtain original raw transcript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1200" dirty="0">
                <a:latin typeface="Arial" panose="020B0604020202020204" pitchFamily="34" charset="0"/>
                <a:cs typeface="Arial" panose="020B0604020202020204" pitchFamily="34" charset="0"/>
              </a:rPr>
              <a:t>And then clean the text by using NLTK </a:t>
            </a:r>
            <a:r>
              <a:rPr kumimoji="1" lang="en-US" altLang="zh-CN" sz="1200" dirty="0" err="1">
                <a:latin typeface="Arial" panose="020B0604020202020204" pitchFamily="34" charset="0"/>
                <a:cs typeface="Arial" panose="020B0604020202020204" pitchFamily="34" charset="0"/>
              </a:rPr>
              <a:t>stopwords</a:t>
            </a:r>
            <a:r>
              <a:rPr kumimoji="1" lang="en-US" altLang="zh-CN" sz="1200" dirty="0">
                <a:latin typeface="Arial" panose="020B0604020202020204" pitchFamily="34" charset="0"/>
                <a:cs typeface="Arial" panose="020B0604020202020204" pitchFamily="34" charset="0"/>
              </a:rPr>
              <a:t> and Word2Vec model</a:t>
            </a:r>
          </a:p>
          <a:p>
            <a:pPr marL="285750" indent="-285750">
              <a:buFont typeface="Arial" panose="020B0604020202020204" pitchFamily="34" charset="0"/>
              <a:buChar char="•"/>
            </a:pPr>
            <a:r>
              <a:rPr kumimoji="1" lang="en-US" sz="1200" dirty="0">
                <a:latin typeface="Arial" panose="020B0604020202020204" pitchFamily="34" charset="0"/>
                <a:cs typeface="Arial" panose="020B0604020202020204" pitchFamily="34" charset="0"/>
              </a:rPr>
              <a:t>To process the scripts into our models sentence by sentence, scripts are </a:t>
            </a:r>
            <a:r>
              <a:rPr kumimoji="1" lang="en-US" sz="1200" dirty="0" err="1">
                <a:latin typeface="Arial" panose="020B0604020202020204" pitchFamily="34" charset="0"/>
                <a:cs typeface="Arial" panose="020B0604020202020204" pitchFamily="34" charset="0"/>
              </a:rPr>
              <a:t>embeded</a:t>
            </a:r>
            <a:r>
              <a:rPr kumimoji="1" lang="en-US" sz="1200" dirty="0">
                <a:latin typeface="Arial" panose="020B0604020202020204" pitchFamily="34" charset="0"/>
                <a:cs typeface="Arial" panose="020B0604020202020204" pitchFamily="34" charset="0"/>
              </a:rPr>
              <a:t> into a 2-dimensional vector, where each matrix represents a textual data, the rows of each matrix represent a sentence, and the columns of each row represent the words in the sentence. </a:t>
            </a:r>
          </a:p>
          <a:p>
            <a:pPr marL="285750" indent="-285750">
              <a:buFont typeface="Arial" panose="020B0604020202020204" pitchFamily="34" charset="0"/>
              <a:buChar char="•"/>
            </a:pPr>
            <a:endParaRPr kumimoji="1" lang="en-US" sz="1200" dirty="0">
              <a:latin typeface="Arial" panose="020B0604020202020204" pitchFamily="34" charset="0"/>
              <a:cs typeface="Arial" panose="020B0604020202020204" pitchFamily="34" charset="0"/>
            </a:endParaRP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zh-CN" sz="1400" dirty="0">
                <a:latin typeface="Arial" panose="020B0604020202020204" pitchFamily="34" charset="0"/>
                <a:cs typeface="Arial" panose="020B0604020202020204" pitchFamily="34" charset="0"/>
              </a:rPr>
              <a:t>The first dimensional size (the row) of this matrix is the max number of sentences of all samples, and the second dimensional size (the column) is the max words per sentence. So in this way, If the number of sentences in a given sample is less than the max number of the sentence of all samples, the remainder is filled with zeros, and if the number of words in a sentence is less than the max words per sentence, the remainder is also filled with zeros</a:t>
            </a:r>
          </a:p>
          <a:p>
            <a:pPr marL="285750" indent="-285750">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And then annotate them using Word2Vec model </a:t>
            </a:r>
          </a:p>
          <a:p>
            <a:pPr marL="285750" indent="-285750">
              <a:buFont typeface="Arial" panose="020B0604020202020204" pitchFamily="34" charset="0"/>
              <a:buChar char="•"/>
            </a:pPr>
            <a:r>
              <a:rPr kumimoji="1" lang="en-US" sz="1200" dirty="0">
                <a:latin typeface="Arial" panose="020B0604020202020204" pitchFamily="34" charset="0"/>
                <a:cs typeface="Arial" panose="020B0604020202020204" pitchFamily="34" charset="0"/>
              </a:rPr>
              <a:t>Class Balancing use </a:t>
            </a:r>
            <a:r>
              <a:rPr kumimoji="1" lang="en-US" sz="1200" dirty="0" err="1">
                <a:latin typeface="Arial" panose="020B0604020202020204" pitchFamily="34" charset="0"/>
                <a:cs typeface="Arial" panose="020B0604020202020204" pitchFamily="34" charset="0"/>
              </a:rPr>
              <a:t>upsampling</a:t>
            </a:r>
            <a:endParaRPr kumimoji="1"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Audio data:</a:t>
            </a:r>
          </a:p>
          <a:p>
            <a:pPr marL="285750" indent="-285750">
              <a:lnSpc>
                <a:spcPct val="150000"/>
              </a:lnSpc>
              <a:buFont typeface="Arial" panose="020B0604020202020204" pitchFamily="34" charset="0"/>
              <a:buChar char="•"/>
            </a:pPr>
            <a:r>
              <a:rPr kumimoji="1" lang="en-US" altLang="zh-CN" sz="1200" dirty="0">
                <a:latin typeface="Arial" panose="020B0604020202020204" pitchFamily="34" charset="0"/>
                <a:cs typeface="Arial" panose="020B0604020202020204" pitchFamily="34" charset="0"/>
              </a:rPr>
              <a:t>Using extracted audio features by COVARAP (already existed in the DAIC-WOZ Dataset)</a:t>
            </a:r>
          </a:p>
          <a:p>
            <a:pPr marL="285750" indent="-285750">
              <a:lnSpc>
                <a:spcPct val="150000"/>
              </a:lnSpc>
              <a:buFont typeface="Arial" panose="020B0604020202020204" pitchFamily="34" charset="0"/>
              <a:buChar char="•"/>
            </a:pPr>
            <a:r>
              <a:rPr kumimoji="1" lang="en-US" altLang="zh-CN" sz="1200" dirty="0">
                <a:latin typeface="Arial" panose="020B0604020202020204" pitchFamily="34" charset="0"/>
                <a:cs typeface="Arial" panose="020B0604020202020204" pitchFamily="34" charset="0"/>
              </a:rPr>
              <a:t>Class balancing - </a:t>
            </a:r>
            <a:r>
              <a:rPr kumimoji="1" lang="en-US" altLang="zh-CN" sz="1200" dirty="0" err="1">
                <a:latin typeface="Arial" panose="020B0604020202020204" pitchFamily="34" charset="0"/>
                <a:cs typeface="Arial" panose="020B0604020202020204" pitchFamily="34" charset="0"/>
              </a:rPr>
              <a:t>Upsampling</a:t>
            </a:r>
            <a:endParaRPr kumimoji="1" lang="en-US" altLang="zh-CN"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kumimoji="1" lang="en-US" altLang="zh-CN"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41744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 Data preparing</a:t>
            </a:r>
          </a:p>
          <a:p>
            <a:r>
              <a:rPr lang="en-US" dirty="0"/>
              <a:t>For text data</a:t>
            </a:r>
          </a:p>
          <a:p>
            <a:pPr marL="285750" indent="-285750">
              <a:buFont typeface="Arial" panose="020B0604020202020204" pitchFamily="34" charset="0"/>
              <a:buChar char="•"/>
            </a:pPr>
            <a:r>
              <a:rPr lang="en-US" altLang="zh-CN" dirty="0"/>
              <a:t>We first </a:t>
            </a:r>
            <a:r>
              <a:rPr kumimoji="1" lang="en-US" altLang="zh-CN" sz="1200" dirty="0">
                <a:latin typeface="Arial" panose="020B0604020202020204" pitchFamily="34" charset="0"/>
                <a:cs typeface="Arial" panose="020B0604020202020204" pitchFamily="34" charset="0"/>
              </a:rPr>
              <a:t>obtain original raw transcript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1200" dirty="0">
                <a:latin typeface="Arial" panose="020B0604020202020204" pitchFamily="34" charset="0"/>
                <a:cs typeface="Arial" panose="020B0604020202020204" pitchFamily="34" charset="0"/>
              </a:rPr>
              <a:t>And then clean the text by using NLTK </a:t>
            </a:r>
            <a:r>
              <a:rPr kumimoji="1" lang="en-US" altLang="zh-CN" sz="1200" dirty="0" err="1">
                <a:latin typeface="Arial" panose="020B0604020202020204" pitchFamily="34" charset="0"/>
                <a:cs typeface="Arial" panose="020B0604020202020204" pitchFamily="34" charset="0"/>
              </a:rPr>
              <a:t>stopwords</a:t>
            </a:r>
            <a:r>
              <a:rPr kumimoji="1" lang="en-US" altLang="zh-CN" sz="1200" dirty="0">
                <a:latin typeface="Arial" panose="020B0604020202020204" pitchFamily="34" charset="0"/>
                <a:cs typeface="Arial" panose="020B0604020202020204" pitchFamily="34" charset="0"/>
              </a:rPr>
              <a:t> and Word2Vec model</a:t>
            </a:r>
          </a:p>
          <a:p>
            <a:pPr marL="285750" indent="-285750">
              <a:buFont typeface="Arial" panose="020B0604020202020204" pitchFamily="34" charset="0"/>
              <a:buChar char="•"/>
            </a:pPr>
            <a:r>
              <a:rPr kumimoji="1" lang="en-US" sz="1200" dirty="0">
                <a:latin typeface="Arial" panose="020B0604020202020204" pitchFamily="34" charset="0"/>
                <a:cs typeface="Arial" panose="020B0604020202020204" pitchFamily="34" charset="0"/>
              </a:rPr>
              <a:t>Embed script into a 3-dimensional vector, where each matrix represents a textual data, the rows of each matrix represent a sentence, and the columns of each row represent the words in the sentence. So it can be processed sentence by sentence</a:t>
            </a:r>
          </a:p>
          <a:p>
            <a:pPr marL="285750" indent="-285750">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To achieve this,</a:t>
            </a:r>
          </a:p>
          <a:p>
            <a:pPr marL="742950" lvl="1" indent="-285750">
              <a:buFont typeface="Courier New" panose="02070309020205020404" pitchFamily="49" charset="0"/>
              <a:buChar char="o"/>
            </a:pPr>
            <a:r>
              <a:rPr kumimoji="1" lang="en-US" altLang="zh-CN" sz="1400" dirty="0">
                <a:latin typeface="Arial" panose="020B0604020202020204" pitchFamily="34" charset="0"/>
                <a:cs typeface="Arial" panose="020B0604020202020204" pitchFamily="34" charset="0"/>
              </a:rPr>
              <a:t>A four dimensional array is constructed (s, </a:t>
            </a:r>
            <a:r>
              <a:rPr kumimoji="1" lang="en-US" altLang="zh-CN" sz="1400" dirty="0" err="1">
                <a:latin typeface="Arial" panose="020B0604020202020204" pitchFamily="34" charset="0"/>
                <a:cs typeface="Arial" panose="020B0604020202020204" pitchFamily="34" charset="0"/>
              </a:rPr>
              <a:t>ms</a:t>
            </a:r>
            <a:r>
              <a:rPr kumimoji="1" lang="en-US" altLang="zh-CN" sz="1400" dirty="0">
                <a:latin typeface="Arial" panose="020B0604020202020204" pitchFamily="34" charset="0"/>
                <a:cs typeface="Arial" panose="020B0604020202020204" pitchFamily="34" charset="0"/>
              </a:rPr>
              <a:t>, mw, d), where the first factor S is sample size, the second factor </a:t>
            </a:r>
            <a:r>
              <a:rPr kumimoji="1" lang="en-US" altLang="zh-CN" sz="1400" dirty="0" err="1">
                <a:latin typeface="Arial" panose="020B0604020202020204" pitchFamily="34" charset="0"/>
                <a:cs typeface="Arial" panose="020B0604020202020204" pitchFamily="34" charset="0"/>
              </a:rPr>
              <a:t>ms</a:t>
            </a:r>
            <a:r>
              <a:rPr kumimoji="1" lang="en-US" altLang="zh-CN" sz="1400" dirty="0">
                <a:latin typeface="Arial" panose="020B0604020202020204" pitchFamily="34" charset="0"/>
                <a:cs typeface="Arial" panose="020B0604020202020204" pitchFamily="34" charset="0"/>
              </a:rPr>
              <a:t> is the max number of sentences of all samples, the third factor mw is the max words per sentence, The last </a:t>
            </a:r>
            <a:r>
              <a:rPr kumimoji="1" lang="en-US" altLang="zh-CN" sz="1400" dirty="0" err="1">
                <a:latin typeface="Arial" panose="020B0604020202020204" pitchFamily="34" charset="0"/>
                <a:cs typeface="Arial" panose="020B0604020202020204" pitchFamily="34" charset="0"/>
              </a:rPr>
              <a:t>fator</a:t>
            </a:r>
            <a:r>
              <a:rPr kumimoji="1" lang="en-US" altLang="zh-CN" sz="1400" dirty="0">
                <a:latin typeface="Arial" panose="020B0604020202020204" pitchFamily="34" charset="0"/>
                <a:cs typeface="Arial" panose="020B0604020202020204" pitchFamily="34" charset="0"/>
              </a:rPr>
              <a:t> d is the dimensionality of the word vector).</a:t>
            </a:r>
          </a:p>
          <a:p>
            <a:pPr marL="914400" marR="0" lvl="2"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kumimoji="1" lang="en-US" altLang="zh-CN" sz="1400" dirty="0">
                <a:latin typeface="Arial" panose="020B0604020202020204" pitchFamily="34" charset="0"/>
                <a:cs typeface="Arial" panose="020B0604020202020204" pitchFamily="34" charset="0"/>
              </a:rPr>
              <a:t>So in this way, If the number of sentences in a given sample is less than the max number of the sentence of all samples, the remainder is filled with zeros, and if the number of words in a sentence is less than the max words per sentence, the remainder is also filled with zeros</a:t>
            </a:r>
          </a:p>
          <a:p>
            <a:pPr marL="742950" lvl="1" indent="-285750">
              <a:lnSpc>
                <a:spcPct val="150000"/>
              </a:lnSpc>
              <a:buFont typeface="Courier New" panose="02070309020205020404" pitchFamily="49" charset="0"/>
              <a:buChar char="o"/>
            </a:pPr>
            <a:r>
              <a:rPr kumimoji="1" lang="en-US" altLang="zh-CN" sz="1400" dirty="0">
                <a:latin typeface="Arial" panose="020B0604020202020204" pitchFamily="34" charset="0"/>
                <a:cs typeface="Arial" panose="020B0604020202020204" pitchFamily="34" charset="0"/>
              </a:rPr>
              <a:t>For example,</a:t>
            </a:r>
            <a:r>
              <a:rPr kumimoji="1" lang="en-US" altLang="zh-CN" sz="1400" b="1" i="1" dirty="0">
                <a:latin typeface="Arial" panose="020B0604020202020204" pitchFamily="34" charset="0"/>
                <a:cs typeface="Arial" panose="020B0604020202020204" pitchFamily="34" charset="0"/>
              </a:rPr>
              <a:t> s </a:t>
            </a:r>
            <a:r>
              <a:rPr kumimoji="1" lang="en-US" altLang="zh-CN" sz="1400" i="1"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57, </a:t>
            </a:r>
            <a:r>
              <a:rPr kumimoji="1" lang="en-US" altLang="zh-CN" sz="1400" b="1" i="1" dirty="0" err="1">
                <a:latin typeface="Arial" panose="020B0604020202020204" pitchFamily="34" charset="0"/>
                <a:cs typeface="Arial" panose="020B0604020202020204" pitchFamily="34" charset="0"/>
              </a:rPr>
              <a:t>ms</a:t>
            </a:r>
            <a:r>
              <a:rPr kumimoji="1" lang="en-US" altLang="zh-CN" sz="1400" dirty="0">
                <a:latin typeface="Arial" panose="020B0604020202020204" pitchFamily="34" charset="0"/>
                <a:cs typeface="Arial" panose="020B0604020202020204" pitchFamily="34" charset="0"/>
              </a:rPr>
              <a:t> = 250, </a:t>
            </a:r>
            <a:r>
              <a:rPr kumimoji="1" lang="en-US" altLang="zh-CN" sz="1400" b="1" i="1" dirty="0">
                <a:latin typeface="Arial" panose="020B0604020202020204" pitchFamily="34" charset="0"/>
                <a:cs typeface="Arial" panose="020B0604020202020204" pitchFamily="34" charset="0"/>
              </a:rPr>
              <a:t>mw </a:t>
            </a:r>
            <a:r>
              <a:rPr kumimoji="1" lang="en-US" altLang="zh-CN" sz="1400" dirty="0">
                <a:latin typeface="Arial" panose="020B0604020202020204" pitchFamily="34" charset="0"/>
                <a:cs typeface="Arial" panose="020B0604020202020204" pitchFamily="34" charset="0"/>
              </a:rPr>
              <a:t>= 20, </a:t>
            </a:r>
            <a:r>
              <a:rPr kumimoji="1" lang="en-US" altLang="zh-CN" sz="1400" b="1" i="1" dirty="0">
                <a:latin typeface="Arial" panose="020B0604020202020204" pitchFamily="34" charset="0"/>
                <a:cs typeface="Arial" panose="020B0604020202020204" pitchFamily="34" charset="0"/>
              </a:rPr>
              <a:t>d </a:t>
            </a:r>
            <a:r>
              <a:rPr kumimoji="1" lang="en-US" altLang="zh-CN" sz="1400" dirty="0">
                <a:latin typeface="Arial" panose="020B0604020202020204" pitchFamily="34" charset="0"/>
                <a:cs typeface="Arial" panose="020B0604020202020204" pitchFamily="34" charset="0"/>
              </a:rPr>
              <a:t>= 300</a:t>
            </a:r>
          </a:p>
          <a:p>
            <a:pPr marL="285750" indent="-285750">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And then annotate them using Word2Vec model </a:t>
            </a:r>
          </a:p>
          <a:p>
            <a:pPr marL="285750" indent="-285750">
              <a:buFont typeface="Arial" panose="020B0604020202020204" pitchFamily="34" charset="0"/>
              <a:buChar char="•"/>
            </a:pPr>
            <a:r>
              <a:rPr kumimoji="1" lang="en-US" sz="1200" dirty="0">
                <a:latin typeface="Arial" panose="020B0604020202020204" pitchFamily="34" charset="0"/>
                <a:cs typeface="Arial" panose="020B0604020202020204" pitchFamily="34" charset="0"/>
              </a:rPr>
              <a:t>Class Balancing use </a:t>
            </a:r>
            <a:r>
              <a:rPr kumimoji="1" lang="en-US" sz="1200" dirty="0" err="1">
                <a:latin typeface="Arial" panose="020B0604020202020204" pitchFamily="34" charset="0"/>
                <a:cs typeface="Arial" panose="020B0604020202020204" pitchFamily="34" charset="0"/>
              </a:rPr>
              <a:t>upsampling</a:t>
            </a:r>
            <a:endParaRPr kumimoji="1"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kumimoji="1" lang="en-US" altLang="zh-CN"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230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 Data preparing</a:t>
            </a:r>
          </a:p>
          <a:p>
            <a:r>
              <a:rPr lang="en-US" dirty="0"/>
              <a:t>For text data</a:t>
            </a:r>
          </a:p>
          <a:p>
            <a:pPr marL="285750" indent="-285750">
              <a:buFont typeface="Arial" panose="020B0604020202020204" pitchFamily="34" charset="0"/>
              <a:buChar char="•"/>
            </a:pPr>
            <a:r>
              <a:rPr lang="en-US" altLang="zh-CN" dirty="0"/>
              <a:t>We first </a:t>
            </a:r>
            <a:r>
              <a:rPr kumimoji="1" lang="en-US" altLang="zh-CN" sz="1200" dirty="0">
                <a:latin typeface="Arial" panose="020B0604020202020204" pitchFamily="34" charset="0"/>
                <a:cs typeface="Arial" panose="020B0604020202020204" pitchFamily="34" charset="0"/>
              </a:rPr>
              <a:t>obtain original raw transcript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1200" dirty="0">
                <a:latin typeface="Arial" panose="020B0604020202020204" pitchFamily="34" charset="0"/>
                <a:cs typeface="Arial" panose="020B0604020202020204" pitchFamily="34" charset="0"/>
              </a:rPr>
              <a:t>And then clean the text by using NLTK </a:t>
            </a:r>
            <a:r>
              <a:rPr kumimoji="1" lang="en-US" altLang="zh-CN" sz="1200" dirty="0" err="1">
                <a:latin typeface="Arial" panose="020B0604020202020204" pitchFamily="34" charset="0"/>
                <a:cs typeface="Arial" panose="020B0604020202020204" pitchFamily="34" charset="0"/>
              </a:rPr>
              <a:t>stopwords</a:t>
            </a:r>
            <a:r>
              <a:rPr kumimoji="1" lang="en-US" altLang="zh-CN" sz="1200" dirty="0">
                <a:latin typeface="Arial" panose="020B0604020202020204" pitchFamily="34" charset="0"/>
                <a:cs typeface="Arial" panose="020B0604020202020204" pitchFamily="34" charset="0"/>
              </a:rPr>
              <a:t> and Word2Vec model</a:t>
            </a:r>
          </a:p>
          <a:p>
            <a:pPr marL="285750" indent="-285750">
              <a:buFont typeface="Arial" panose="020B0604020202020204" pitchFamily="34" charset="0"/>
              <a:buChar char="•"/>
            </a:pPr>
            <a:r>
              <a:rPr kumimoji="1" lang="en-US" sz="1200" dirty="0">
                <a:latin typeface="Arial" panose="020B0604020202020204" pitchFamily="34" charset="0"/>
                <a:cs typeface="Arial" panose="020B0604020202020204" pitchFamily="34" charset="0"/>
              </a:rPr>
              <a:t>Embed script into a 3-dimensional vector, where each matrix represents a textual data, the rows of each matrix represent a sentence, and the columns of each row represent the words in the sentence. So it can be processed sentence by sentence</a:t>
            </a:r>
          </a:p>
          <a:p>
            <a:pPr marL="285750" indent="-285750">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To achieve this,</a:t>
            </a:r>
          </a:p>
          <a:p>
            <a:pPr marL="742950" lvl="1" indent="-285750">
              <a:buFont typeface="Courier New" panose="02070309020205020404" pitchFamily="49" charset="0"/>
              <a:buChar char="o"/>
            </a:pPr>
            <a:r>
              <a:rPr kumimoji="1" lang="en-US" altLang="zh-CN" sz="1400" dirty="0">
                <a:latin typeface="Arial" panose="020B0604020202020204" pitchFamily="34" charset="0"/>
                <a:cs typeface="Arial" panose="020B0604020202020204" pitchFamily="34" charset="0"/>
              </a:rPr>
              <a:t>A four dimensional array is constructed (s, </a:t>
            </a:r>
            <a:r>
              <a:rPr kumimoji="1" lang="en-US" altLang="zh-CN" sz="1400" dirty="0" err="1">
                <a:latin typeface="Arial" panose="020B0604020202020204" pitchFamily="34" charset="0"/>
                <a:cs typeface="Arial" panose="020B0604020202020204" pitchFamily="34" charset="0"/>
              </a:rPr>
              <a:t>ms</a:t>
            </a:r>
            <a:r>
              <a:rPr kumimoji="1" lang="en-US" altLang="zh-CN" sz="1400" dirty="0">
                <a:latin typeface="Arial" panose="020B0604020202020204" pitchFamily="34" charset="0"/>
                <a:cs typeface="Arial" panose="020B0604020202020204" pitchFamily="34" charset="0"/>
              </a:rPr>
              <a:t>, mw, d), where the first factor S is sample size, the second factor </a:t>
            </a:r>
            <a:r>
              <a:rPr kumimoji="1" lang="en-US" altLang="zh-CN" sz="1400" dirty="0" err="1">
                <a:latin typeface="Arial" panose="020B0604020202020204" pitchFamily="34" charset="0"/>
                <a:cs typeface="Arial" panose="020B0604020202020204" pitchFamily="34" charset="0"/>
              </a:rPr>
              <a:t>ms</a:t>
            </a:r>
            <a:r>
              <a:rPr kumimoji="1" lang="en-US" altLang="zh-CN" sz="1400" dirty="0">
                <a:latin typeface="Arial" panose="020B0604020202020204" pitchFamily="34" charset="0"/>
                <a:cs typeface="Arial" panose="020B0604020202020204" pitchFamily="34" charset="0"/>
              </a:rPr>
              <a:t> is the max number of sentences of all samples, the third factor mw is the max words per sentence, The last </a:t>
            </a:r>
            <a:r>
              <a:rPr kumimoji="1" lang="en-US" altLang="zh-CN" sz="1400" dirty="0" err="1">
                <a:latin typeface="Arial" panose="020B0604020202020204" pitchFamily="34" charset="0"/>
                <a:cs typeface="Arial" panose="020B0604020202020204" pitchFamily="34" charset="0"/>
              </a:rPr>
              <a:t>fator</a:t>
            </a:r>
            <a:r>
              <a:rPr kumimoji="1" lang="en-US" altLang="zh-CN" sz="1400" dirty="0">
                <a:latin typeface="Arial" panose="020B0604020202020204" pitchFamily="34" charset="0"/>
                <a:cs typeface="Arial" panose="020B0604020202020204" pitchFamily="34" charset="0"/>
              </a:rPr>
              <a:t> d is the dimensionality of the word vector).</a:t>
            </a:r>
          </a:p>
          <a:p>
            <a:pPr marL="914400" marR="0" lvl="2"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kumimoji="1" lang="en-US" altLang="zh-CN" sz="1400" dirty="0">
                <a:latin typeface="Arial" panose="020B0604020202020204" pitchFamily="34" charset="0"/>
                <a:cs typeface="Arial" panose="020B0604020202020204" pitchFamily="34" charset="0"/>
              </a:rPr>
              <a:t>So in this way, If the number of sentences in a given sample is less than the max number of the sentence of all samples, the remainder is filled with zeros, and if the number of words in a sentence is less than the max words per sentence, the remainder is also filled with zeros</a:t>
            </a:r>
          </a:p>
          <a:p>
            <a:pPr marL="742950" lvl="1" indent="-285750">
              <a:lnSpc>
                <a:spcPct val="150000"/>
              </a:lnSpc>
              <a:buFont typeface="Courier New" panose="02070309020205020404" pitchFamily="49" charset="0"/>
              <a:buChar char="o"/>
            </a:pPr>
            <a:r>
              <a:rPr kumimoji="1" lang="en-US" altLang="zh-CN" sz="1400" dirty="0">
                <a:latin typeface="Arial" panose="020B0604020202020204" pitchFamily="34" charset="0"/>
                <a:cs typeface="Arial" panose="020B0604020202020204" pitchFamily="34" charset="0"/>
              </a:rPr>
              <a:t>For example,</a:t>
            </a:r>
            <a:r>
              <a:rPr kumimoji="1" lang="en-US" altLang="zh-CN" sz="1400" b="1" i="1" dirty="0">
                <a:latin typeface="Arial" panose="020B0604020202020204" pitchFamily="34" charset="0"/>
                <a:cs typeface="Arial" panose="020B0604020202020204" pitchFamily="34" charset="0"/>
              </a:rPr>
              <a:t> s </a:t>
            </a:r>
            <a:r>
              <a:rPr kumimoji="1" lang="en-US" altLang="zh-CN" sz="1400" i="1"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57, </a:t>
            </a:r>
            <a:r>
              <a:rPr kumimoji="1" lang="en-US" altLang="zh-CN" sz="1400" b="1" i="1" dirty="0" err="1">
                <a:latin typeface="Arial" panose="020B0604020202020204" pitchFamily="34" charset="0"/>
                <a:cs typeface="Arial" panose="020B0604020202020204" pitchFamily="34" charset="0"/>
              </a:rPr>
              <a:t>ms</a:t>
            </a:r>
            <a:r>
              <a:rPr kumimoji="1" lang="en-US" altLang="zh-CN" sz="1400" dirty="0">
                <a:latin typeface="Arial" panose="020B0604020202020204" pitchFamily="34" charset="0"/>
                <a:cs typeface="Arial" panose="020B0604020202020204" pitchFamily="34" charset="0"/>
              </a:rPr>
              <a:t> = 250, </a:t>
            </a:r>
            <a:r>
              <a:rPr kumimoji="1" lang="en-US" altLang="zh-CN" sz="1400" b="1" i="1" dirty="0">
                <a:latin typeface="Arial" panose="020B0604020202020204" pitchFamily="34" charset="0"/>
                <a:cs typeface="Arial" panose="020B0604020202020204" pitchFamily="34" charset="0"/>
              </a:rPr>
              <a:t>mw </a:t>
            </a:r>
            <a:r>
              <a:rPr kumimoji="1" lang="en-US" altLang="zh-CN" sz="1400" dirty="0">
                <a:latin typeface="Arial" panose="020B0604020202020204" pitchFamily="34" charset="0"/>
                <a:cs typeface="Arial" panose="020B0604020202020204" pitchFamily="34" charset="0"/>
              </a:rPr>
              <a:t>= 20, </a:t>
            </a:r>
            <a:r>
              <a:rPr kumimoji="1" lang="en-US" altLang="zh-CN" sz="1400" b="1" i="1" dirty="0">
                <a:latin typeface="Arial" panose="020B0604020202020204" pitchFamily="34" charset="0"/>
                <a:cs typeface="Arial" panose="020B0604020202020204" pitchFamily="34" charset="0"/>
              </a:rPr>
              <a:t>d </a:t>
            </a:r>
            <a:r>
              <a:rPr kumimoji="1" lang="en-US" altLang="zh-CN" sz="1400" dirty="0">
                <a:latin typeface="Arial" panose="020B0604020202020204" pitchFamily="34" charset="0"/>
                <a:cs typeface="Arial" panose="020B0604020202020204" pitchFamily="34" charset="0"/>
              </a:rPr>
              <a:t>= 300</a:t>
            </a:r>
          </a:p>
          <a:p>
            <a:pPr marL="285750" indent="-285750">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And then annotate them using Word2Vec model </a:t>
            </a:r>
          </a:p>
          <a:p>
            <a:pPr marL="285750" indent="-285750">
              <a:buFont typeface="Arial" panose="020B0604020202020204" pitchFamily="34" charset="0"/>
              <a:buChar char="•"/>
            </a:pPr>
            <a:r>
              <a:rPr kumimoji="1" lang="en-US" sz="1200" dirty="0">
                <a:latin typeface="Arial" panose="020B0604020202020204" pitchFamily="34" charset="0"/>
                <a:cs typeface="Arial" panose="020B0604020202020204" pitchFamily="34" charset="0"/>
              </a:rPr>
              <a:t>Class Balancing use </a:t>
            </a:r>
            <a:r>
              <a:rPr kumimoji="1" lang="en-US" sz="1200" dirty="0" err="1">
                <a:latin typeface="Arial" panose="020B0604020202020204" pitchFamily="34" charset="0"/>
                <a:cs typeface="Arial" panose="020B0604020202020204" pitchFamily="34" charset="0"/>
              </a:rPr>
              <a:t>upsampling</a:t>
            </a:r>
            <a:endParaRPr kumimoji="1"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kumimoji="1" lang="en-US" altLang="zh-CN"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17997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effectLst/>
                <a:latin typeface="Arial" panose="020B0604020202020204" pitchFamily="34" charset="0"/>
                <a:cs typeface="Arial" panose="020B0604020202020204" pitchFamily="34" charset="0"/>
              </a:rPr>
              <a:t>Let’s look at the experiments, this study conducts 7 </a:t>
            </a:r>
            <a:r>
              <a:rPr lang="en" altLang="zh-CN" dirty="0">
                <a:latin typeface="Arial" panose="020B0604020202020204" pitchFamily="34" charset="0"/>
                <a:cs typeface="Arial" panose="020B0604020202020204" pitchFamily="34" charset="0"/>
              </a:rPr>
              <a:t>experiments </a:t>
            </a:r>
            <a:r>
              <a:rPr lang="en" altLang="zh-CN" sz="1200" dirty="0">
                <a:effectLst/>
                <a:latin typeface="Arial" panose="020B0604020202020204" pitchFamily="34" charset="0"/>
                <a:cs typeface="Arial" panose="020B0604020202020204" pitchFamily="34" charset="0"/>
              </a:rPr>
              <a:t>that use different combinations of text and audio embeddings for classification. </a:t>
            </a:r>
            <a:endParaRPr lang="en" altLang="zh-CN" dirty="0">
              <a:latin typeface="Arial" panose="020B0604020202020204" pitchFamily="34" charset="0"/>
              <a:cs typeface="Arial" panose="020B0604020202020204" pitchFamily="34" charset="0"/>
            </a:endParaRPr>
          </a:p>
          <a:p>
            <a:endParaRPr lang="en-US" dirty="0"/>
          </a:p>
          <a:p>
            <a:r>
              <a:rPr lang="en-US" dirty="0"/>
              <a:t>For text embeddings, we tested 3 different models, only-CNN model, only-</a:t>
            </a:r>
            <a:r>
              <a:rPr lang="en-US" dirty="0" err="1"/>
              <a:t>BiLSTM</a:t>
            </a:r>
            <a:r>
              <a:rPr lang="en-US" dirty="0"/>
              <a:t> model and CNN, </a:t>
            </a:r>
            <a:r>
              <a:rPr lang="en-US" dirty="0" err="1"/>
              <a:t>BiLSTM</a:t>
            </a:r>
            <a:r>
              <a:rPr lang="en-US" dirty="0"/>
              <a:t> and Attention model.</a:t>
            </a:r>
          </a:p>
          <a:p>
            <a:r>
              <a:rPr lang="en-US" dirty="0"/>
              <a:t>For audio embeddings, we also tested these 3 models.</a:t>
            </a:r>
          </a:p>
          <a:p>
            <a:r>
              <a:rPr lang="en-US" dirty="0"/>
              <a:t>And for text and audio embeddings we tested the CNN, </a:t>
            </a:r>
            <a:r>
              <a:rPr lang="en-US" dirty="0" err="1"/>
              <a:t>BiLSTM</a:t>
            </a:r>
            <a:r>
              <a:rPr lang="en-US" dirty="0"/>
              <a:t> and Attention model.</a:t>
            </a:r>
          </a:p>
          <a:p>
            <a:endParaRPr lang="en-US" dirty="0"/>
          </a:p>
          <a:p>
            <a:r>
              <a:rPr lang="en-US" dirty="0"/>
              <a:t>The right flow chart demonstrate the process of each experiment, from Data processing and then hyperparameter tunning, model training, testing, evaluation and then </a:t>
            </a:r>
            <a:r>
              <a:rPr lang="en-US" dirty="0" err="1"/>
              <a:t>comparision</a:t>
            </a:r>
            <a:r>
              <a:rPr lang="en-US" dirty="0"/>
              <a:t> and analysis</a:t>
            </a:r>
          </a:p>
          <a:p>
            <a:endParaRPr lang="en-US" dirty="0"/>
          </a:p>
          <a:p>
            <a:r>
              <a:rPr lang="en-US" dirty="0"/>
              <a:t>And then I will break down the experiment steps.</a:t>
            </a:r>
          </a:p>
        </p:txBody>
      </p:sp>
      <p:sp>
        <p:nvSpPr>
          <p:cNvPr id="4" name="Slide Number Placeholder 3"/>
          <p:cNvSpPr>
            <a:spLocks noGrp="1"/>
          </p:cNvSpPr>
          <p:nvPr>
            <p:ph type="sldNum" sz="quarter" idx="5"/>
          </p:nvPr>
        </p:nvSpPr>
        <p:spPr/>
        <p:txBody>
          <a:bodyPr/>
          <a:lstStyle/>
          <a:p>
            <a:fld id="{8547DC71-0004-4924-A9EF-DCAA9E8F66D1}" type="slidenum">
              <a:rPr lang="zh-CN" altLang="en-US" smtClean="0"/>
              <a:t>19</a:t>
            </a:fld>
            <a:endParaRPr lang="zh-CN" altLang="en-US"/>
          </a:p>
        </p:txBody>
      </p:sp>
    </p:spTree>
    <p:extLst>
      <p:ext uri="{BB962C8B-B14F-4D97-AF65-F5344CB8AC3E}">
        <p14:creationId xmlns:p14="http://schemas.microsoft.com/office/powerpoint/2010/main" val="305256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introduce this study in the following 6 parts. Starting from introduction, and a summary of existing research. Then I will introduce the dataset I used in my research and some existing datasets. Then I will introduce the methodology I employed including the experiment structure. Lastly, I will demonstrate the results and discuss the future directions</a:t>
            </a:r>
          </a:p>
        </p:txBody>
      </p:sp>
      <p:sp>
        <p:nvSpPr>
          <p:cNvPr id="4" name="Slide Number Placeholder 3"/>
          <p:cNvSpPr>
            <a:spLocks noGrp="1"/>
          </p:cNvSpPr>
          <p:nvPr>
            <p:ph type="sldNum" sz="quarter" idx="5"/>
          </p:nvPr>
        </p:nvSpPr>
        <p:spPr/>
        <p:txBody>
          <a:bodyPr/>
          <a:lstStyle/>
          <a:p>
            <a:fld id="{8547DC71-0004-4924-A9EF-DCAA9E8F66D1}" type="slidenum">
              <a:rPr lang="zh-CN" altLang="en-US" smtClean="0"/>
              <a:t>2</a:t>
            </a:fld>
            <a:endParaRPr lang="zh-CN" altLang="en-US"/>
          </a:p>
        </p:txBody>
      </p:sp>
    </p:spTree>
    <p:extLst>
      <p:ext uri="{BB962C8B-B14F-4D97-AF65-F5344CB8AC3E}">
        <p14:creationId xmlns:p14="http://schemas.microsoft.com/office/powerpoint/2010/main" val="1608978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training step</a:t>
            </a:r>
          </a:p>
          <a:p>
            <a:endParaRPr lang="en-US" dirty="0"/>
          </a:p>
          <a:p>
            <a:pPr marL="285750" indent="-285750">
              <a:buFont typeface="Arial" panose="020B0604020202020204" pitchFamily="34" charset="0"/>
              <a:buChar char="•"/>
            </a:pPr>
            <a:r>
              <a:rPr lang="en-US" altLang="zh-CN" sz="1200" dirty="0">
                <a:effectLst/>
                <a:latin typeface="Arial" panose="020B0604020202020204" pitchFamily="34" charset="0"/>
                <a:cs typeface="Arial" panose="020B0604020202020204" pitchFamily="34" charset="0"/>
              </a:rPr>
              <a:t>The proportion of Training : Testing and  Validation is 57%, 25% , 18% (</a:t>
            </a:r>
            <a:r>
              <a:rPr lang="en" altLang="zh-CN" sz="1200" dirty="0">
                <a:effectLst/>
                <a:latin typeface="Arial" panose="020B0604020202020204" pitchFamily="34" charset="0"/>
                <a:cs typeface="Arial" panose="020B0604020202020204" pitchFamily="34" charset="0"/>
              </a:rPr>
              <a:t>Due to a lack of annotations for the test set, we use the development set for testing instead)</a:t>
            </a:r>
          </a:p>
          <a:p>
            <a:pPr marL="285750" indent="-285750">
              <a:buFont typeface="Arial" panose="020B0604020202020204" pitchFamily="34" charset="0"/>
              <a:buChar char="•"/>
            </a:pPr>
            <a:r>
              <a:rPr lang="en" altLang="zh-CN" dirty="0">
                <a:latin typeface="Arial" panose="020B0604020202020204" pitchFamily="34" charset="0"/>
                <a:cs typeface="Arial" panose="020B0604020202020204" pitchFamily="34" charset="0"/>
              </a:rPr>
              <a:t>We use 10-folds cross validation to</a:t>
            </a:r>
            <a:r>
              <a:rPr lang="en" altLang="zh-CN" b="0" i="0" dirty="0">
                <a:solidFill>
                  <a:srgbClr val="111111"/>
                </a:solidFill>
                <a:effectLst/>
                <a:latin typeface="open sans" panose="020F0502020204030204" pitchFamily="34" charset="0"/>
              </a:rPr>
              <a:t> better evaluate the performance of our model</a:t>
            </a:r>
            <a:endParaRPr lang="en" altLang="zh-CN" sz="12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Binary cross entropy as the loss function</a:t>
            </a: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Adam optimizer with a learning rate of 0.001 </a:t>
            </a: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Early stopping with a patience of 50 epochs</a:t>
            </a:r>
          </a:p>
          <a:p>
            <a:pPr marL="285750" indent="-285750">
              <a:buFont typeface="Arial" panose="020B0604020202020204" pitchFamily="34" charset="0"/>
              <a:buChar char="•"/>
            </a:pPr>
            <a:r>
              <a:rPr lang="en" altLang="zh-CN" dirty="0">
                <a:latin typeface="Arial" panose="020B0604020202020204" pitchFamily="34" charset="0"/>
                <a:cs typeface="Arial" panose="020B0604020202020204" pitchFamily="34" charset="0"/>
              </a:rPr>
              <a:t>Training time is about 2.5 hours.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zh-CN" dirty="0">
                <a:latin typeface="Arial" panose="020B0604020202020204" pitchFamily="34" charset="0"/>
                <a:cs typeface="Arial" panose="020B0604020202020204" pitchFamily="34" charset="0"/>
              </a:rPr>
              <a:t>TensorFlow with </a:t>
            </a:r>
            <a:r>
              <a:rPr lang="en-GB" altLang="zh-CN" dirty="0" err="1">
                <a:latin typeface="Arial" panose="020B0604020202020204" pitchFamily="34" charset="0"/>
                <a:cs typeface="Arial" panose="020B0604020202020204" pitchFamily="34" charset="0"/>
              </a:rPr>
              <a:t>Keras</a:t>
            </a:r>
            <a:r>
              <a:rPr lang="en-GB" altLang="zh-CN" dirty="0">
                <a:latin typeface="Arial" panose="020B0604020202020204" pitchFamily="34" charset="0"/>
                <a:cs typeface="Arial" panose="020B0604020202020204" pitchFamily="34" charset="0"/>
              </a:rPr>
              <a:t> library (deep learning tools) to test the proposed solution</a:t>
            </a:r>
            <a:endParaRPr lang="en" altLang="zh-CN"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8547DC71-0004-4924-A9EF-DCAA9E8F66D1}" type="slidenum">
              <a:rPr lang="zh-CN" altLang="en-US" smtClean="0"/>
              <a:t>20</a:t>
            </a:fld>
            <a:endParaRPr lang="zh-CN" altLang="en-US"/>
          </a:p>
        </p:txBody>
      </p:sp>
    </p:spTree>
    <p:extLst>
      <p:ext uri="{BB962C8B-B14F-4D97-AF65-F5344CB8AC3E}">
        <p14:creationId xmlns:p14="http://schemas.microsoft.com/office/powerpoint/2010/main" val="65192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4632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Arial" panose="020B0604020202020204" pitchFamily="34" charset="0"/>
                <a:cs typeface="Arial" panose="020B0604020202020204" pitchFamily="34" charset="0"/>
              </a:rPr>
              <a:t>Table 4 at the top right is the baseline result from the </a:t>
            </a:r>
            <a:r>
              <a:rPr lang="en-US" altLang="zh-CN" dirty="0"/>
              <a:t>AVEC 2016 Challenge. Performances are measured in F1 score, Precision and Recall</a:t>
            </a:r>
            <a:endParaRPr lang="en" sz="1200"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effectLst/>
                <a:latin typeface="Arial" panose="020B0604020202020204" pitchFamily="34" charset="0"/>
                <a:cs typeface="Arial" panose="020B0604020202020204" pitchFamily="34" charset="0"/>
              </a:rPr>
              <a:t>In table 5, We compared our methods with</a:t>
            </a:r>
            <a:r>
              <a:rPr lang="zh-CN" altLang="en-US" sz="1200" dirty="0">
                <a:effectLst/>
                <a:latin typeface="Arial" panose="020B0604020202020204" pitchFamily="34" charset="0"/>
                <a:cs typeface="Arial" panose="020B0604020202020204" pitchFamily="34" charset="0"/>
              </a:rPr>
              <a:t> </a:t>
            </a:r>
            <a:r>
              <a:rPr lang="en-US" altLang="zh-CN" sz="1200" dirty="0">
                <a:effectLst/>
                <a:latin typeface="Arial" panose="020B0604020202020204" pitchFamily="34" charset="0"/>
                <a:cs typeface="Arial" panose="020B0604020202020204" pitchFamily="34" charset="0"/>
              </a:rPr>
              <a:t>some baseline models using the same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Arial" panose="020B0604020202020204" pitchFamily="34" charset="0"/>
                <a:cs typeface="Arial" panose="020B0604020202020204" pitchFamily="34" charset="0"/>
              </a:rPr>
              <a:t>The figure on the right demonstrate the state-of-art using DAIC-WOZ dataset, The blue </a:t>
            </a:r>
            <a:r>
              <a:rPr lang="en-US" altLang="zh-CN" sz="1200" dirty="0" err="1">
                <a:effectLst/>
                <a:latin typeface="Arial" panose="020B0604020202020204" pitchFamily="34" charset="0"/>
                <a:cs typeface="Arial" panose="020B0604020202020204" pitchFamily="34" charset="0"/>
              </a:rPr>
              <a:t>squres</a:t>
            </a:r>
            <a:r>
              <a:rPr lang="en-US" altLang="zh-CN" sz="1200" dirty="0">
                <a:effectLst/>
                <a:latin typeface="Arial" panose="020B0604020202020204" pitchFamily="34" charset="0"/>
                <a:cs typeface="Arial" panose="020B0604020202020204" pitchFamily="34" charset="0"/>
              </a:rPr>
              <a:t> represent text-based approaches, the orange triangles represent multimodal methods and the grey circles represent the audio based approaches.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Arial" panose="020B0604020202020204" pitchFamily="34" charset="0"/>
                <a:cs typeface="Arial" panose="020B0604020202020204" pitchFamily="34" charset="0"/>
              </a:rPr>
              <a:t>From this figure we can find an increasing trend and multimodal approaches have more advance performances and the performances of audio-based models are slightly higher than the text-based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latin typeface="Arial" panose="020B0604020202020204" pitchFamily="34" charset="0"/>
                <a:cs typeface="Arial" panose="020B0604020202020204" pitchFamily="34" charset="0"/>
              </a:rPr>
              <a:t>The proposed model achieved an F1-Score of 0.69 on the dataset which </a:t>
            </a:r>
            <a:r>
              <a:rPr lang="en" altLang="zh-CN" sz="1200" dirty="0" err="1">
                <a:latin typeface="Arial" panose="020B0604020202020204" pitchFamily="34" charset="0"/>
                <a:cs typeface="Arial" panose="020B0604020202020204" pitchFamily="34" charset="0"/>
              </a:rPr>
              <a:t>catched</a:t>
            </a:r>
            <a:r>
              <a:rPr lang="en" altLang="zh-CN" sz="1200" dirty="0">
                <a:latin typeface="Arial" panose="020B0604020202020204" pitchFamily="34" charset="0"/>
                <a:cs typeface="Arial" panose="020B0604020202020204" pitchFamily="34" charset="0"/>
              </a:rPr>
              <a:t> up with the state-of-art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dirty="0">
              <a:latin typeface="Arial" panose="020B0604020202020204" pitchFamily="34" charset="0"/>
              <a:cs typeface="Arial" panose="020B0604020202020204" pitchFamily="34" charset="0"/>
            </a:endParaRPr>
          </a:p>
          <a:p>
            <a:pPr algn="l"/>
            <a:endParaRPr lang="en" altLang="zh-CN" b="0" i="0" dirty="0">
              <a:effectLst/>
              <a:latin typeface="Söhne"/>
            </a:endParaRPr>
          </a:p>
          <a:p>
            <a:pPr algn="l"/>
            <a:r>
              <a:rPr lang="en" altLang="zh-CN" b="0" i="0" dirty="0">
                <a:effectLst/>
                <a:latin typeface="Söhne"/>
              </a:rPr>
              <a:t>in both text and audio modalities, the </a:t>
            </a:r>
            <a:r>
              <a:rPr lang="en" altLang="zh-CN" b="0" i="0" dirty="0" err="1">
                <a:effectLst/>
                <a:latin typeface="Söhne"/>
              </a:rPr>
              <a:t>CNN+BiLSTM+Attention</a:t>
            </a:r>
            <a:r>
              <a:rPr lang="en" altLang="zh-CN" b="0" i="0" dirty="0">
                <a:effectLst/>
                <a:latin typeface="Söhne"/>
              </a:rPr>
              <a:t> model outperforms the CNN-only and </a:t>
            </a:r>
            <a:r>
              <a:rPr lang="en" altLang="zh-CN" b="0" i="0" dirty="0" err="1">
                <a:effectLst/>
                <a:latin typeface="Söhne"/>
              </a:rPr>
              <a:t>BiLSTM</a:t>
            </a:r>
            <a:r>
              <a:rPr lang="en" altLang="zh-CN" b="0" i="0" dirty="0">
                <a:effectLst/>
                <a:latin typeface="Söhne"/>
              </a:rPr>
              <a:t>-only models in key performance metrics. </a:t>
            </a:r>
          </a:p>
          <a:p>
            <a:pPr algn="l"/>
            <a:endParaRPr lang="en" altLang="zh-CN" b="0" i="0" dirty="0">
              <a:effectLst/>
              <a:latin typeface="Söhne"/>
            </a:endParaRPr>
          </a:p>
        </p:txBody>
      </p:sp>
      <p:sp>
        <p:nvSpPr>
          <p:cNvPr id="4" name="灯片编号占位符 3"/>
          <p:cNvSpPr>
            <a:spLocks noGrp="1"/>
          </p:cNvSpPr>
          <p:nvPr>
            <p:ph type="sldNum" sz="quarter" idx="5"/>
          </p:nvPr>
        </p:nvSpPr>
        <p:spPr/>
        <p:txBody>
          <a:bodyPr/>
          <a:lstStyle/>
          <a:p>
            <a:fld id="{8547DC71-0004-4924-A9EF-DCAA9E8F66D1}" type="slidenum">
              <a:rPr lang="zh-CN" altLang="en-US" smtClean="0"/>
              <a:t>22</a:t>
            </a:fld>
            <a:endParaRPr lang="zh-CN" altLang="en-US"/>
          </a:p>
        </p:txBody>
      </p:sp>
    </p:spTree>
    <p:extLst>
      <p:ext uri="{BB962C8B-B14F-4D97-AF65-F5344CB8AC3E}">
        <p14:creationId xmlns:p14="http://schemas.microsoft.com/office/powerpoint/2010/main" val="388032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then the methodology applied in this research</a:t>
            </a:r>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57357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For the future direction of this study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b="1" dirty="0">
                <a:latin typeface="Arial" panose="020B0604020202020204" pitchFamily="34" charset="0"/>
                <a:cs typeface="Arial" panose="020B0604020202020204" pitchFamily="34" charset="0"/>
              </a:rPr>
              <a:t>Firstly, </a:t>
            </a:r>
            <a:r>
              <a:rPr kumimoji="1" lang="en-GB" altLang="zh-CN" b="1" dirty="0">
                <a:latin typeface="Arial" panose="020B0604020202020204" pitchFamily="34" charset="0"/>
                <a:cs typeface="Arial" panose="020B0604020202020204" pitchFamily="34" charset="0"/>
              </a:rPr>
              <a:t>Use LLMs to </a:t>
            </a:r>
            <a:r>
              <a:rPr lang="en" altLang="zh-CN" b="1" dirty="0">
                <a:latin typeface="Arial" panose="020B0604020202020204" pitchFamily="34" charset="0"/>
                <a:cs typeface="Arial" panose="020B0604020202020204" pitchFamily="34" charset="0"/>
              </a:rPr>
              <a:t>capture, and preserve important temporal details </a:t>
            </a:r>
          </a:p>
          <a:p>
            <a:pPr marL="342900" indent="-342900">
              <a:buFont typeface="+mj-lt"/>
              <a:buAutoNum type="arabicPeriod"/>
            </a:pPr>
            <a:r>
              <a:rPr lang="en" altLang="zh-CN" b="1" dirty="0">
                <a:latin typeface="Arial" panose="020B0604020202020204" pitchFamily="34" charset="0"/>
                <a:cs typeface="Arial" panose="020B0604020202020204" pitchFamily="34" charset="0"/>
              </a:rPr>
              <a:t>Secondly, </a:t>
            </a:r>
            <a:r>
              <a:rPr lang="en-GB" altLang="zh-CN" b="1" dirty="0">
                <a:latin typeface="Arial" panose="020B0604020202020204" pitchFamily="34" charset="0"/>
                <a:cs typeface="Arial" panose="020B0604020202020204" pitchFamily="34" charset="0"/>
              </a:rPr>
              <a:t>Extracting audio features using the latest techniques</a:t>
            </a:r>
          </a:p>
          <a:p>
            <a:pPr marL="342900" indent="-342900">
              <a:buFont typeface="+mj-lt"/>
              <a:buAutoNum type="arabicPeriod"/>
            </a:pPr>
            <a:endParaRPr lang="en-GB" altLang="zh-CN" b="1" dirty="0">
              <a:latin typeface="Arial" panose="020B0604020202020204" pitchFamily="34" charset="0"/>
              <a:cs typeface="Arial" panose="020B0604020202020204" pitchFamily="34" charset="0"/>
            </a:endParaRPr>
          </a:p>
          <a:p>
            <a:pPr marL="342900" indent="-342900">
              <a:buFont typeface="+mj-lt"/>
              <a:buAutoNum type="arabicPeriod"/>
            </a:pPr>
            <a:r>
              <a:rPr lang="en-GB" altLang="zh-CN" b="1" dirty="0">
                <a:latin typeface="Arial" panose="020B0604020202020204" pitchFamily="34" charset="0"/>
                <a:cs typeface="Arial" panose="020B0604020202020204" pitchFamily="34" charset="0"/>
              </a:rPr>
              <a:t>Thirdly, Spectral analysis of speech-related features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1" dirty="0">
                <a:effectLst/>
                <a:latin typeface="Arial" panose="020B0604020202020204" pitchFamily="34" charset="0"/>
                <a:cs typeface="Arial" panose="020B0604020202020204" pitchFamily="34" charset="0"/>
              </a:rPr>
              <a:t>Thirdly, we could Integrate more modalities such as video - </a:t>
            </a:r>
            <a:r>
              <a:rPr lang="en" altLang="zh-CN" sz="1200" b="0" i="0" dirty="0">
                <a:solidFill>
                  <a:srgbClr val="0F0F0F"/>
                </a:solidFill>
                <a:effectLst/>
                <a:latin typeface="Arial" panose="020B0604020202020204" pitchFamily="34" charset="0"/>
                <a:cs typeface="Arial" panose="020B0604020202020204" pitchFamily="34" charset="0"/>
              </a:rPr>
              <a:t>Explore the inclusion of visual data like body language and facial expressions to enrich the model's understanding of delicate human communication.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b="1" dirty="0">
                <a:latin typeface="Arial" panose="020B0604020202020204" pitchFamily="34" charset="0"/>
                <a:cs typeface="Arial" panose="020B0604020202020204" pitchFamily="34" charset="0"/>
              </a:rPr>
              <a:t>Then, build comprehensive and balanced Benchmark Datasets can</a:t>
            </a:r>
            <a:r>
              <a:rPr lang="en" altLang="zh-CN" sz="1200" dirty="0">
                <a:solidFill>
                  <a:srgbClr val="0F0F0F"/>
                </a:solidFill>
                <a:latin typeface="Arial" panose="020B0604020202020204" pitchFamily="34" charset="0"/>
                <a:cs typeface="Arial" panose="020B0604020202020204" pitchFamily="34" charset="0"/>
              </a:rPr>
              <a:t> ensure the dataset encompasses a variety of emotional states and contexts to provide a robust foundation for the model to learn from</a:t>
            </a:r>
          </a:p>
          <a:p>
            <a:endParaRPr lang="en" altLang="zh-CN" b="1" dirty="0">
              <a:latin typeface="Arial" panose="020B0604020202020204" pitchFamily="34" charset="0"/>
              <a:cs typeface="Arial" panose="020B0604020202020204" pitchFamily="34" charset="0"/>
            </a:endParaRPr>
          </a:p>
          <a:p>
            <a:endParaRPr kumimoji="1" lang="zh-CN" altLang="en-US" b="1"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zh-CN" altLang="en-US" dirty="0"/>
          </a:p>
        </p:txBody>
      </p:sp>
      <p:sp>
        <p:nvSpPr>
          <p:cNvPr id="4" name="灯片编号占位符 3"/>
          <p:cNvSpPr>
            <a:spLocks noGrp="1"/>
          </p:cNvSpPr>
          <p:nvPr>
            <p:ph type="sldNum" sz="quarter" idx="5"/>
          </p:nvPr>
        </p:nvSpPr>
        <p:spPr/>
        <p:txBody>
          <a:bodyPr/>
          <a:lstStyle/>
          <a:p>
            <a:fld id="{8547DC71-0004-4924-A9EF-DCAA9E8F66D1}" type="slidenum">
              <a:rPr lang="zh-CN" altLang="en-US" smtClean="0"/>
              <a:t>24</a:t>
            </a:fld>
            <a:endParaRPr lang="zh-CN" altLang="en-US"/>
          </a:p>
        </p:txBody>
      </p:sp>
    </p:spTree>
    <p:extLst>
      <p:ext uri="{BB962C8B-B14F-4D97-AF65-F5344CB8AC3E}">
        <p14:creationId xmlns:p14="http://schemas.microsoft.com/office/powerpoint/2010/main" val="1006974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25</a:t>
            </a:fld>
            <a:endParaRPr lang="en-US"/>
          </a:p>
        </p:txBody>
      </p:sp>
    </p:spTree>
    <p:extLst>
      <p:ext uri="{BB962C8B-B14F-4D97-AF65-F5344CB8AC3E}">
        <p14:creationId xmlns:p14="http://schemas.microsoft.com/office/powerpoint/2010/main" val="610360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455201-7865-8744-8A9B-9F5FC03C5C4C}" type="slidenum">
              <a:rPr lang="en-US" smtClean="0"/>
              <a:t>26</a:t>
            </a:fld>
            <a:endParaRPr lang="en-US"/>
          </a:p>
        </p:txBody>
      </p:sp>
    </p:spTree>
    <p:extLst>
      <p:ext uri="{BB962C8B-B14F-4D97-AF65-F5344CB8AC3E}">
        <p14:creationId xmlns:p14="http://schemas.microsoft.com/office/powerpoint/2010/main" val="242762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96643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specific mental disease I am focusing on is Major depression Disorder. Which we call it MDD.</a:t>
            </a:r>
          </a:p>
          <a:p>
            <a:endParaRPr lang="en-US" dirty="0"/>
          </a:p>
          <a:p>
            <a:pPr marL="285750" indent="-285750">
              <a:buFont typeface="Arial" panose="020B0604020202020204" pitchFamily="34" charset="0"/>
              <a:buChar char="•"/>
            </a:pPr>
            <a:r>
              <a:rPr lang="en" altLang="zh-CN" dirty="0">
                <a:latin typeface="Arial" panose="020B0604020202020204" pitchFamily="34" charset="0"/>
                <a:cs typeface="Arial" panose="020B0604020202020204" pitchFamily="34" charset="0"/>
              </a:rPr>
              <a:t>MDD causes persistent feelings,</a:t>
            </a:r>
            <a:r>
              <a:rPr lang="en" altLang="zh-CN" dirty="0">
                <a:effectLst/>
                <a:latin typeface="Arial" panose="020B0604020202020204" pitchFamily="34" charset="0"/>
                <a:cs typeface="Arial" panose="020B0604020202020204" pitchFamily="34" charset="0"/>
              </a:rPr>
              <a:t> hopelessness, and disinterest in activities</a:t>
            </a:r>
            <a:r>
              <a:rPr lang="en" altLang="zh-C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 altLang="zh-C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 altLang="zh-CN" dirty="0">
                <a:effectLst/>
                <a:latin typeface="Arial" panose="020B0604020202020204" pitchFamily="34" charset="0"/>
                <a:cs typeface="Arial" panose="020B0604020202020204" pitchFamily="34" charset="0"/>
              </a:rPr>
              <a:t>Sym</a:t>
            </a:r>
            <a:r>
              <a:rPr lang="en" altLang="zh-CN" dirty="0">
                <a:latin typeface="Arial" panose="020B0604020202020204" pitchFamily="34" charset="0"/>
                <a:cs typeface="Arial" panose="020B0604020202020204" pitchFamily="34" charset="0"/>
              </a:rPr>
              <a:t>ptoms include feelings of worthlessness or guilt, trouble sleeping or concentrating, tiredness, and thoughts of suicide</a:t>
            </a:r>
          </a:p>
          <a:p>
            <a:pPr marL="285750" indent="-285750">
              <a:buFont typeface="Arial" panose="020B0604020202020204" pitchFamily="34" charset="0"/>
              <a:buChar char="•"/>
            </a:pPr>
            <a:endParaRPr lang="en" altLang="zh-CN"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 altLang="zh-CN" dirty="0">
                <a:effectLst/>
                <a:latin typeface="Arial" panose="020B0604020202020204" pitchFamily="34" charset="0"/>
                <a:cs typeface="Arial" panose="020B0604020202020204" pitchFamily="34" charset="0"/>
              </a:rPr>
              <a:t>The causes can be genetic, biological, psychological, or environmental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420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effectLst/>
                <a:latin typeface="ArialMT"/>
              </a:rPr>
              <a:t>There are a few challenges of the recognition of MDD.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dirty="0">
              <a:effectLst/>
              <a:latin typeface="Arial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effectLst/>
                <a:latin typeface="ArialMT"/>
              </a:rPr>
              <a:t>The first challenge is from the traditional diagnostic having issues of </a:t>
            </a:r>
            <a:r>
              <a:rPr lang="en" altLang="zh-CN" sz="1200" b="1" dirty="0">
                <a:solidFill>
                  <a:srgbClr val="C00000"/>
                </a:solidFill>
                <a:effectLst/>
                <a:latin typeface="ArialMT"/>
              </a:rPr>
              <a:t>subjectivity</a:t>
            </a:r>
            <a:r>
              <a:rPr lang="en" altLang="zh-CN" sz="1200" dirty="0">
                <a:effectLst/>
                <a:latin typeface="ArialMT"/>
              </a:rPr>
              <a:t>, </a:t>
            </a:r>
            <a:r>
              <a:rPr lang="en" altLang="zh-CN" sz="1200" b="1" dirty="0">
                <a:solidFill>
                  <a:srgbClr val="C00000"/>
                </a:solidFill>
                <a:effectLst/>
                <a:latin typeface="ArialMT"/>
              </a:rPr>
              <a:t>potential stigma</a:t>
            </a:r>
            <a:r>
              <a:rPr lang="en" altLang="zh-CN" sz="1200" dirty="0">
                <a:effectLst/>
                <a:latin typeface="ArialMT"/>
              </a:rPr>
              <a:t>, and </a:t>
            </a:r>
            <a:r>
              <a:rPr lang="en" altLang="zh-CN" sz="1200" b="1" dirty="0">
                <a:solidFill>
                  <a:srgbClr val="C00000"/>
                </a:solidFill>
                <a:effectLst/>
                <a:latin typeface="ArialMT"/>
              </a:rPr>
              <a:t>underreporting</a:t>
            </a:r>
            <a:r>
              <a:rPr lang="en" altLang="zh-CN" sz="1200" dirty="0">
                <a:effectLst/>
                <a:latin typeface="ArialMT"/>
              </a:rPr>
              <a:t>.</a:t>
            </a:r>
          </a:p>
          <a:p>
            <a:endParaRPr lang="en-US" altLang="zh-CN" dirty="0"/>
          </a:p>
          <a:p>
            <a:r>
              <a:rPr lang="en-US" altLang="zh-CN" dirty="0"/>
              <a:t>Secondly, the e</a:t>
            </a:r>
            <a:r>
              <a:rPr lang="zh-CN" altLang="en-US" dirty="0"/>
              <a:t>motion expression in voice varies greatly between individuals, resulting in poor performance of pure audio-based depression classifiers.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dirty="0">
              <a:latin typeface="Arial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latin typeface="ArialMT"/>
              </a:rPr>
              <a:t>Thirdly, the same answer to an interview question may have different meaning depending on the tone of voice may lead to inaccuracy of pure text-based depression classifiers. </a:t>
            </a:r>
          </a:p>
          <a:p>
            <a:endParaRPr lang="en-US" dirty="0"/>
          </a:p>
          <a:p>
            <a:r>
              <a:rPr lang="en-US" dirty="0"/>
              <a:t>And the most major challenge is the lack of labeled data available to machine learning researchers, and the available datasets have a small number of participants, most often under 100. This limits the effectiveness of being able to train deep learning models.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effectLst/>
                <a:latin typeface="ArialMT"/>
              </a:rPr>
              <a:t>Therefore, these challenges highlight the need for more automatic, non-invasive and multimodal approaches. </a:t>
            </a:r>
            <a:endParaRPr lang="en" altLang="zh-CN"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8925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 altLang="zh-CN" dirty="0"/>
              <a:t>The objective of this study is to detect depression by modeling audio and text information</a:t>
            </a:r>
          </a:p>
          <a:p>
            <a:pPr>
              <a:lnSpc>
                <a:spcPct val="100000"/>
              </a:lnSpc>
            </a:pPr>
            <a:endParaRPr lang="en" altLang="zh-CN" dirty="0"/>
          </a:p>
          <a:p>
            <a:r>
              <a:rPr lang="en" altLang="zh-CN" sz="1200" dirty="0"/>
              <a:t>Specifically</a:t>
            </a:r>
            <a:r>
              <a:rPr lang="zh-CN" altLang="en-US" sz="1200" dirty="0"/>
              <a:t>：</a:t>
            </a:r>
            <a:endParaRPr lang="en"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t>First we need to extract </a:t>
            </a:r>
            <a:r>
              <a:rPr lang="en-GB" altLang="zh-CN" sz="1200" dirty="0"/>
              <a:t>features</a:t>
            </a:r>
            <a:r>
              <a:rPr lang="en" altLang="zh-CN" sz="1200" dirty="0"/>
              <a:t> from different </a:t>
            </a:r>
            <a:r>
              <a:rPr lang="en-GB" altLang="zh-CN" sz="1200" dirty="0"/>
              <a:t>modalities </a:t>
            </a:r>
            <a:r>
              <a:rPr lang="en" altLang="zh-CN" sz="1200" dirty="0"/>
              <a:t>and deal with imbalanced classes</a:t>
            </a:r>
          </a:p>
          <a:p>
            <a:r>
              <a:rPr lang="en" altLang="zh-CN" sz="1200" dirty="0"/>
              <a:t>Also, we aim to advance existing AI techniques to propose a deep neural network that can embed text and audio features.</a:t>
            </a:r>
          </a:p>
          <a:p>
            <a:r>
              <a:rPr lang="en" altLang="zh-CN" sz="1200" dirty="0"/>
              <a:t>Lastly, enable feature</a:t>
            </a:r>
            <a:r>
              <a:rPr lang="en-US" altLang="zh-CN" sz="1200" dirty="0"/>
              <a:t>-level</a:t>
            </a:r>
            <a:r>
              <a:rPr lang="en" altLang="zh-CN" sz="1200" dirty="0"/>
              <a:t> fusion to concatenate features and make final p</a:t>
            </a:r>
            <a:r>
              <a:rPr lang="en-GB" altLang="zh-CN" sz="1200" dirty="0"/>
              <a:t>re</a:t>
            </a:r>
            <a:r>
              <a:rPr lang="en" altLang="zh-CN" sz="1200" dirty="0"/>
              <a:t>diction</a:t>
            </a:r>
            <a:r>
              <a:rPr lang="en-GB" altLang="zh-CN" sz="1200" dirty="0"/>
              <a:t>s</a:t>
            </a:r>
            <a:r>
              <a:rPr lang="en" altLang="zh-CN" sz="1200" dirty="0"/>
              <a:t>.</a:t>
            </a:r>
            <a:endParaRPr lang="en" altLang="zh-C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3261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3117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list the existing classification algorithms for depression recognition</a:t>
            </a:r>
          </a:p>
          <a:p>
            <a:endParaRPr lang="en-US" dirty="0"/>
          </a:p>
          <a:p>
            <a:r>
              <a:rPr lang="en-US" dirty="0"/>
              <a:t>In the early years, before 2016, researchers tend to use feature engineering, such as by calculating the correlations of formants and spectral information in audio, and some people tried to connect multi modality by non-linear transforms.</a:t>
            </a:r>
          </a:p>
          <a:p>
            <a:endParaRPr lang="en-US" dirty="0"/>
          </a:p>
          <a:p>
            <a:r>
              <a:rPr lang="en-US" dirty="0"/>
              <a:t>Later, from 2016-2018, with the rise of machine learning, models like SVMs, and Random forests have been greatly used in the classification</a:t>
            </a:r>
          </a:p>
          <a:p>
            <a:endParaRPr lang="en-US" dirty="0"/>
          </a:p>
          <a:p>
            <a:r>
              <a:rPr lang="en-US" dirty="0"/>
              <a:t>From 2019 to 2021, Deep neural networks have also been proven to be suitable for depression recognition</a:t>
            </a:r>
          </a:p>
          <a:p>
            <a:endParaRPr lang="en-US" dirty="0"/>
          </a:p>
          <a:p>
            <a:r>
              <a:rPr lang="en-US" dirty="0"/>
              <a:t>And more recently, people are putting more and more attention in fusing different modalities, and large language models play a key role in increasing the accuracy.</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5378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pie charts from a review paper in 2022 that demonstrate the proportion of machine learning models and deep learning models used in depression recognition. Figure 1 shows the proportion of different machine learning models used in depression classification. SVMs and random forests are the most used classification algorithms.</a:t>
            </a:r>
          </a:p>
          <a:p>
            <a:endParaRPr lang="en-US" dirty="0"/>
          </a:p>
          <a:p>
            <a:r>
              <a:rPr lang="en-US" dirty="0"/>
              <a:t>Regarding deep learning methods shown in the right pie chart, CNNs and LSTMs are the most used neural networks.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47DC71-0004-4924-A9EF-DCAA9E8F66D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560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8AD49-EA86-C380-BD46-475E8D262A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C9C44D-CE42-AD0C-DBC1-F4B1FCD001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7222F1-D502-8138-18FE-A0E4CC40B862}"/>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D8E5141-F8B9-DF7D-51F0-D8C493219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71F009-3A65-7E4C-B879-9ABFC8370E10}"/>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161677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B48D1-0AB0-1264-2AA9-5BFAD47969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4A6965-DC28-4692-7961-079180DE273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92ED7B-9AED-CD57-44DE-B33747426B40}"/>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D77DAA4D-665C-87C6-8483-499F3422E3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8CD365-2859-CE25-CA15-A8A79782F009}"/>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289439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B78B98-07C8-88D8-AD1E-34284DD013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502348-ADA4-3738-9727-B0768A48F6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987C5E-3AFF-AFD4-B055-CA71C5673D3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BEC5033-B5B2-3979-0DAC-5B3721841A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E3DD41-BB07-C7FC-2C9D-F756B9B13F10}"/>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61555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617"/>
            <a:ext cx="10515600" cy="1325563"/>
          </a:xfrm>
          <a:prstGeom prst="rect">
            <a:avLst/>
          </a:prstGeom>
        </p:spPr>
        <p:txBody>
          <a:bodyPr/>
          <a:lstStyle>
            <a:lvl1pPr>
              <a:defRPr sz="4267" b="1">
                <a:solidFill>
                  <a:srgbClr val="B5BD00"/>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838200" y="3474719"/>
            <a:ext cx="10515600" cy="2702244"/>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p:cNvGrpSpPr/>
          <p:nvPr userDrawn="1"/>
        </p:nvGrpSpPr>
        <p:grpSpPr>
          <a:xfrm>
            <a:off x="0" y="1"/>
            <a:ext cx="12192000" cy="1646767"/>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B5BD00"/>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383999" y="384000"/>
            <a:ext cx="7318611" cy="390725"/>
          </a:xfrm>
        </p:spPr>
        <p:txBody>
          <a:bodyPr lIns="0" tIns="0" rIns="0" bIns="0">
            <a:noAutofit/>
          </a:bodyPr>
          <a:lstStyle>
            <a:lvl1pPr marL="0" indent="0">
              <a:lnSpc>
                <a:spcPct val="80000"/>
              </a:lnSpc>
              <a:buNone/>
              <a:defRPr sz="1467" baseline="0">
                <a:solidFill>
                  <a:schemeClr val="bg1"/>
                </a:solidFill>
              </a:defRPr>
            </a:lvl1pPr>
            <a:lvl2pPr marL="0" indent="0">
              <a:lnSpc>
                <a:spcPct val="80000"/>
              </a:lnSpc>
              <a:buNone/>
              <a:defRPr sz="1467">
                <a:solidFill>
                  <a:schemeClr val="bg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1214507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1326291"/>
            <a:ext cx="6172200" cy="4993416"/>
          </a:xfrm>
        </p:spPr>
        <p:txBody>
          <a:bodyPr anchor="t">
            <a:normAutofit/>
          </a:bodyPr>
          <a:lstStyle>
            <a:lvl1pPr marL="0" indent="0">
              <a:buNone/>
              <a:defRPr sz="1600">
                <a:solidFill>
                  <a:schemeClr val="tx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839788" y="1326291"/>
            <a:ext cx="3932237" cy="4993416"/>
          </a:xfrm>
        </p:spPr>
        <p:txBody>
          <a:bodyPr>
            <a:normAutofit/>
          </a:bodyPr>
          <a:lstStyle>
            <a:lvl1pPr marL="0" indent="0">
              <a:buNone/>
              <a:defRPr sz="4267">
                <a:solidFill>
                  <a:srgbClr val="B5BD00"/>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grpSp>
        <p:nvGrpSpPr>
          <p:cNvPr id="6" name="Group 5"/>
          <p:cNvGrpSpPr/>
          <p:nvPr userDrawn="1"/>
        </p:nvGrpSpPr>
        <p:grpSpPr>
          <a:xfrm>
            <a:off x="0" y="-2117"/>
            <a:ext cx="12192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B5BD00"/>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88000" y="288000"/>
            <a:ext cx="7318611" cy="390725"/>
          </a:xfrm>
        </p:spPr>
        <p:txBody>
          <a:bodyPr lIns="0" tIns="0" rIns="0" bIns="0">
            <a:noAutofit/>
          </a:bodyPr>
          <a:lstStyle>
            <a:lvl1pPr marL="0" indent="0">
              <a:lnSpc>
                <a:spcPct val="80000"/>
              </a:lnSpc>
              <a:buNone/>
              <a:defRPr sz="1467" baseline="0">
                <a:solidFill>
                  <a:schemeClr val="bg1"/>
                </a:solidFill>
              </a:defRPr>
            </a:lvl1pPr>
            <a:lvl2pPr marL="0" indent="0">
              <a:lnSpc>
                <a:spcPct val="80000"/>
              </a:lnSpc>
              <a:buNone/>
              <a:defRPr sz="1467">
                <a:solidFill>
                  <a:schemeClr val="bg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104631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8AD49-EA86-C380-BD46-475E8D262A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C9C44D-CE42-AD0C-DBC1-F4B1FCD001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7222F1-D502-8138-18FE-A0E4CC40B862}"/>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3D8E5141-F8B9-DF7D-51F0-D8C493219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71F009-3A65-7E4C-B879-9ABFC8370E10}"/>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2245123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61D9C-0E96-E4FA-4EBC-A78892CBA8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F099ED-50CE-77AA-2DA0-B1F046C5744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D34AA1-5F7D-C839-93A9-600E85342FB6}"/>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F7FA7FD8-E032-00F6-A101-760D3A6EDD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8034EB-EEB1-8399-9C0F-9FDAEFFB7827}"/>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094111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9EE0B-6951-DA47-9727-27F97519F1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8E81AD-83D4-226D-DF5A-C9E578292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B936DAC-16DF-1BE7-421C-E60B9F422026}"/>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F2E18DE6-5583-15F2-1A3D-17EDD79ED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397EAD-5975-655A-7AD4-945FA3212964}"/>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1287619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0CD0F-DD58-4656-7B4E-6EA4C86F97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FE93BE-CE04-E78C-EB8E-F42BC5044D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6C307-0329-7B14-4F2A-B5CD6DF4D52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928B05-B572-0053-8283-0D034D13D51F}"/>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6" name="页脚占位符 5">
            <a:extLst>
              <a:ext uri="{FF2B5EF4-FFF2-40B4-BE49-F238E27FC236}">
                <a16:creationId xmlns:a16="http://schemas.microsoft.com/office/drawing/2014/main" id="{2567CBA7-104F-8EEE-73F6-C74B92048D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8ACF7-49CE-EE78-3046-AAFDADA9245D}"/>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1066907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F6DFD-9E41-345E-77B3-E30771D9AA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6CDBF5-528E-9770-601E-192A10159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9C584B-25F0-A0B4-0707-E5DA5878521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AF3051-7E93-47FC-BF16-90AF08153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64AD94-2103-BB14-3FE5-627F12CEDF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091E9B8-3A52-D8E2-220B-6C521846FBB4}"/>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8" name="页脚占位符 7">
            <a:extLst>
              <a:ext uri="{FF2B5EF4-FFF2-40B4-BE49-F238E27FC236}">
                <a16:creationId xmlns:a16="http://schemas.microsoft.com/office/drawing/2014/main" id="{54985888-4E46-7840-3C5B-F72486750D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ACF7EB-342C-6281-0EC3-3BB593DDDBC8}"/>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498775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E7C85-599B-72CF-5235-F0FC0EF80D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0491CD-8BC2-7F4D-BC14-FC7D50171A98}"/>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4" name="页脚占位符 3">
            <a:extLst>
              <a:ext uri="{FF2B5EF4-FFF2-40B4-BE49-F238E27FC236}">
                <a16:creationId xmlns:a16="http://schemas.microsoft.com/office/drawing/2014/main" id="{9E49D12C-5CE8-E63D-6DF5-F7353DDCB7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12C1D76-EAD5-BEBB-66BD-41E69B52FDE0}"/>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01158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61D9C-0E96-E4FA-4EBC-A78892CBA8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F099ED-50CE-77AA-2DA0-B1F046C5744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D34AA1-5F7D-C839-93A9-600E85342FB6}"/>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F7FA7FD8-E032-00F6-A101-760D3A6EDD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8034EB-EEB1-8399-9C0F-9FDAEFFB7827}"/>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177548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6E6FB9-7387-189E-4F4A-3305168A7A87}"/>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3" name="页脚占位符 2">
            <a:extLst>
              <a:ext uri="{FF2B5EF4-FFF2-40B4-BE49-F238E27FC236}">
                <a16:creationId xmlns:a16="http://schemas.microsoft.com/office/drawing/2014/main" id="{B3BD61CD-4B99-3047-5DC5-85DB7CF131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7CA38-7116-1024-9859-2FAADFA1E8D4}"/>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103448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DEFAE-A099-F093-420F-79C00BF6B0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3303E3-3D94-0700-E7E9-724C0ACB0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FE2359-F55C-B59C-B054-7E8B4C2D5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117D95-9B43-A06B-C464-CF4C486EBD23}"/>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6" name="页脚占位符 5">
            <a:extLst>
              <a:ext uri="{FF2B5EF4-FFF2-40B4-BE49-F238E27FC236}">
                <a16:creationId xmlns:a16="http://schemas.microsoft.com/office/drawing/2014/main" id="{23F4839D-C000-46A2-7828-8A978FC84D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F0EC30-6E77-1B7C-1EB9-1F740C0236A0}"/>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701038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2D61-4505-C125-1D7C-88AF1026D8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091B50-3B8A-85AB-6CA3-9D901E4D7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8B94E7-8A95-E684-146F-ED5F50032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1A2C02-69EE-CE11-0A96-0D66B73AF2E1}"/>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6" name="页脚占位符 5">
            <a:extLst>
              <a:ext uri="{FF2B5EF4-FFF2-40B4-BE49-F238E27FC236}">
                <a16:creationId xmlns:a16="http://schemas.microsoft.com/office/drawing/2014/main" id="{1EA5E1D3-C3CE-E663-4AF6-8F132132F8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28731-2E04-BA19-93FD-AC40FC00AEF8}"/>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4109120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B48D1-0AB0-1264-2AA9-5BFAD47969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4A6965-DC28-4692-7961-079180DE273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92ED7B-9AED-CD57-44DE-B33747426B40}"/>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D77DAA4D-665C-87C6-8483-499F3422E3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8CD365-2859-CE25-CA15-A8A79782F009}"/>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966800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B78B98-07C8-88D8-AD1E-34284DD013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502348-ADA4-3738-9727-B0768A48F6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987C5E-3AFF-AFD4-B055-CA71C5673D31}"/>
              </a:ext>
            </a:extLst>
          </p:cNvPr>
          <p:cNvSpPr>
            <a:spLocks noGrp="1"/>
          </p:cNvSpPr>
          <p:nvPr>
            <p:ph type="dt" sz="half" idx="10"/>
          </p:nvPr>
        </p:nvSpPr>
        <p:spPr/>
        <p:txBody>
          <a:bodyPr/>
          <a:lstStyle/>
          <a:p>
            <a:fld id="{9B358C58-1AE2-48F8-9002-35186165F162}"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8BEC5033-B5B2-3979-0DAC-5B3721841A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E3DD41-BB07-C7FC-2C9D-F756B9B13F10}"/>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567442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617"/>
            <a:ext cx="10515600" cy="1325563"/>
          </a:xfrm>
          <a:prstGeom prst="rect">
            <a:avLst/>
          </a:prstGeom>
        </p:spPr>
        <p:txBody>
          <a:bodyPr/>
          <a:lstStyle>
            <a:lvl1pPr>
              <a:defRPr sz="4267" b="1">
                <a:solidFill>
                  <a:srgbClr val="B5BD00"/>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a:xfrm>
            <a:off x="838200" y="3474719"/>
            <a:ext cx="10515600" cy="2702244"/>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p:cNvGrpSpPr/>
          <p:nvPr userDrawn="1"/>
        </p:nvGrpSpPr>
        <p:grpSpPr>
          <a:xfrm>
            <a:off x="0" y="1"/>
            <a:ext cx="12192000" cy="1646767"/>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B5BD00"/>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383999" y="384000"/>
            <a:ext cx="7318611" cy="390725"/>
          </a:xfrm>
        </p:spPr>
        <p:txBody>
          <a:bodyPr lIns="0" tIns="0" rIns="0" bIns="0">
            <a:noAutofit/>
          </a:bodyPr>
          <a:lstStyle>
            <a:lvl1pPr marL="0" indent="0">
              <a:lnSpc>
                <a:spcPct val="80000"/>
              </a:lnSpc>
              <a:buNone/>
              <a:defRPr sz="1467" baseline="0">
                <a:solidFill>
                  <a:schemeClr val="bg1"/>
                </a:solidFill>
              </a:defRPr>
            </a:lvl1pPr>
            <a:lvl2pPr marL="0" indent="0">
              <a:lnSpc>
                <a:spcPct val="80000"/>
              </a:lnSpc>
              <a:buNone/>
              <a:defRPr sz="1467">
                <a:solidFill>
                  <a:schemeClr val="bg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283417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9EE0B-6951-DA47-9727-27F97519F1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8E81AD-83D4-226D-DF5A-C9E578292C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B936DAC-16DF-1BE7-421C-E60B9F422026}"/>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F2E18DE6-5583-15F2-1A3D-17EDD79ED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397EAD-5975-655A-7AD4-945FA3212964}"/>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02261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0CD0F-DD58-4656-7B4E-6EA4C86F97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FE93BE-CE04-E78C-EB8E-F42BC5044D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6C307-0329-7B14-4F2A-B5CD6DF4D52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928B05-B572-0053-8283-0D034D13D51F}"/>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2567CBA7-104F-8EEE-73F6-C74B92048D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8ACF7-49CE-EE78-3046-AAFDADA9245D}"/>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88455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F6DFD-9E41-345E-77B3-E30771D9AA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6CDBF5-528E-9770-601E-192A10159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9C584B-25F0-A0B4-0707-E5DA5878521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AF3051-7E93-47FC-BF16-90AF08153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64AD94-2103-BB14-3FE5-627F12CEDF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091E9B8-3A52-D8E2-220B-6C521846FBB4}"/>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54985888-4E46-7840-3C5B-F72486750D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ACF7EB-342C-6281-0EC3-3BB593DDDBC8}"/>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74507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E7C85-599B-72CF-5235-F0FC0EF80D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0491CD-8BC2-7F4D-BC14-FC7D50171A98}"/>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9E49D12C-5CE8-E63D-6DF5-F7353DDCB7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12C1D76-EAD5-BEBB-66BD-41E69B52FDE0}"/>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76308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6E6FB9-7387-189E-4F4A-3305168A7A87}"/>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3BD61CD-4B99-3047-5DC5-85DB7CF131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7CA38-7116-1024-9859-2FAADFA1E8D4}"/>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220982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DEFAE-A099-F093-420F-79C00BF6B0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3303E3-3D94-0700-E7E9-724C0ACB0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FE2359-F55C-B59C-B054-7E8B4C2D5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117D95-9B43-A06B-C464-CF4C486EBD23}"/>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23F4839D-C000-46A2-7828-8A978FC84D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F0EC30-6E77-1B7C-1EB9-1F740C0236A0}"/>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284625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2D61-4505-C125-1D7C-88AF1026D8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091B50-3B8A-85AB-6CA3-9D901E4D7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88B94E7-8A95-E684-146F-ED5F50032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1A2C02-69EE-CE11-0A96-0D66B73AF2E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1EA5E1D3-C3CE-E663-4AF6-8F132132F8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28731-2E04-BA19-93FD-AC40FC00AEF8}"/>
              </a:ext>
            </a:extLst>
          </p:cNvPr>
          <p:cNvSpPr>
            <a:spLocks noGrp="1"/>
          </p:cNvSpPr>
          <p:nvPr>
            <p:ph type="sldNum" sz="quarter" idx="12"/>
          </p:nvPr>
        </p:nvSpPr>
        <p:spPr/>
        <p:txBody>
          <a:body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102351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5CD345-DD44-259B-3112-94096919B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D05A46-76A2-F590-9070-54554A2F4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91C3E4-ED79-AE2E-1849-061FD4D3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5263E1C3-D89D-DD5A-D27E-49CC68C726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4566F5-4AB8-28D6-BB9D-6D03FA1D4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566666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5CD345-DD44-259B-3112-94096919B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D05A46-76A2-F590-9070-54554A2F4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91C3E4-ED79-AE2E-1849-061FD4D3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58C58-1AE2-48F8-9002-35186165F162}" type="datetimeFigureOut">
              <a:rPr lang="zh-CN" altLang="en-US" smtClean="0"/>
              <a:t>2024/4/3</a:t>
            </a:fld>
            <a:endParaRPr lang="zh-CN" altLang="en-US"/>
          </a:p>
        </p:txBody>
      </p:sp>
      <p:sp>
        <p:nvSpPr>
          <p:cNvPr id="5" name="页脚占位符 4">
            <a:extLst>
              <a:ext uri="{FF2B5EF4-FFF2-40B4-BE49-F238E27FC236}">
                <a16:creationId xmlns:a16="http://schemas.microsoft.com/office/drawing/2014/main" id="{5263E1C3-D89D-DD5A-D27E-49CC68C726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4566F5-4AB8-28D6-BB9D-6D03FA1D4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F7F40-A66C-4AE0-B381-0DB4A037E634}" type="slidenum">
              <a:rPr lang="zh-CN" altLang="en-US" smtClean="0"/>
              <a:t>‹#›</a:t>
            </a:fld>
            <a:endParaRPr lang="zh-CN" altLang="en-US"/>
          </a:p>
        </p:txBody>
      </p:sp>
    </p:spTree>
    <p:extLst>
      <p:ext uri="{BB962C8B-B14F-4D97-AF65-F5344CB8AC3E}">
        <p14:creationId xmlns:p14="http://schemas.microsoft.com/office/powerpoint/2010/main" val="38439199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paperswithcode.com/dataset/fakenewsnet"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430798" y="4505191"/>
            <a:ext cx="5481708" cy="1212723"/>
          </a:xfrm>
        </p:spPr>
        <p:txBody>
          <a:bodyPr>
            <a:normAutofit/>
          </a:bodyPr>
          <a:lstStyle/>
          <a:p>
            <a:pPr algn="ctr" defTabSz="795528">
              <a:spcAft>
                <a:spcPts val="600"/>
              </a:spcAft>
            </a:pPr>
            <a:r>
              <a:rPr kumimoji="1" lang="en-US" altLang="zh-CN" sz="1800" b="0" dirty="0">
                <a:solidFill>
                  <a:schemeClr val="tx1"/>
                </a:solidFill>
                <a:latin typeface="Arial" panose="020B0604020202020204" pitchFamily="34" charset="0"/>
                <a:cs typeface="Arial" panose="020B0604020202020204" pitchFamily="34" charset="0"/>
              </a:rPr>
              <a:t>Presented by: </a:t>
            </a:r>
            <a:r>
              <a:rPr kumimoji="1" lang="en-US" altLang="zh-CN" sz="1800" b="0" dirty="0" err="1">
                <a:solidFill>
                  <a:schemeClr val="tx1"/>
                </a:solidFill>
                <a:latin typeface="Arial" panose="020B0604020202020204" pitchFamily="34" charset="0"/>
                <a:cs typeface="Arial" panose="020B0604020202020204" pitchFamily="34" charset="0"/>
              </a:rPr>
              <a:t>Yuxin</a:t>
            </a:r>
            <a:r>
              <a:rPr kumimoji="1" lang="en-US" altLang="zh-CN" sz="1800" b="0" kern="1200" dirty="0">
                <a:solidFill>
                  <a:schemeClr val="tx1"/>
                </a:solidFill>
                <a:latin typeface="Arial" panose="020B0604020202020204" pitchFamily="34" charset="0"/>
                <a:cs typeface="Arial" panose="020B0604020202020204" pitchFamily="34" charset="0"/>
              </a:rPr>
              <a:t> Li</a:t>
            </a:r>
            <a:endParaRPr kumimoji="1" lang="zh-CN" altLang="en-US" sz="2800" b="0" dirty="0">
              <a:latin typeface="Arial" panose="020B0604020202020204" pitchFamily="34" charset="0"/>
              <a:cs typeface="Arial" panose="020B0604020202020204" pitchFamily="34" charset="0"/>
            </a:endParaRPr>
          </a:p>
        </p:txBody>
      </p:sp>
      <p:sp>
        <p:nvSpPr>
          <p:cNvPr id="5" name="Title 10">
            <a:extLst>
              <a:ext uri="{FF2B5EF4-FFF2-40B4-BE49-F238E27FC236}">
                <a16:creationId xmlns:a16="http://schemas.microsoft.com/office/drawing/2014/main" id="{DAAB3A6D-D86B-53D6-F1D4-5F616ECB7FEE}"/>
              </a:ext>
            </a:extLst>
          </p:cNvPr>
          <p:cNvSpPr txBox="1">
            <a:spLocks/>
          </p:cNvSpPr>
          <p:nvPr/>
        </p:nvSpPr>
        <p:spPr>
          <a:xfrm>
            <a:off x="915154" y="2665855"/>
            <a:ext cx="10557709" cy="1333995"/>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267" b="1" kern="1200">
                <a:solidFill>
                  <a:srgbClr val="B5BD00"/>
                </a:solidFill>
                <a:latin typeface="Arial" charset="0"/>
                <a:ea typeface="Arial" charset="0"/>
                <a:cs typeface="Arial" charset="0"/>
              </a:defRPr>
            </a:lvl1pPr>
          </a:lstStyle>
          <a:p>
            <a:pPr algn="ctr" defTabSz="795528">
              <a:lnSpc>
                <a:spcPct val="120000"/>
              </a:lnSpc>
              <a:spcAft>
                <a:spcPts val="300"/>
              </a:spcAft>
            </a:pPr>
            <a:r>
              <a:rPr kumimoji="1" lang="en-US" altLang="zh-CN" sz="5400" dirty="0">
                <a:solidFill>
                  <a:schemeClr val="tx1"/>
                </a:solidFill>
                <a:latin typeface="Arial" panose="020B0604020202020204" pitchFamily="34" charset="0"/>
                <a:cs typeface="Arial" panose="020B0604020202020204" pitchFamily="34" charset="0"/>
              </a:rPr>
              <a:t>Automated Depression Recognition: A Multi-modal Deep Learning Framework to recognize depression from audio and text</a:t>
            </a:r>
          </a:p>
          <a:p>
            <a:pPr algn="ctr" defTabSz="795528">
              <a:lnSpc>
                <a:spcPct val="120000"/>
              </a:lnSpc>
              <a:spcAft>
                <a:spcPts val="300"/>
              </a:spcAft>
            </a:pPr>
            <a:endParaRPr kumimoji="1" lang="zh-CN" altLang="en-US" sz="7200" dirty="0">
              <a:latin typeface="Arial" panose="020B0604020202020204" pitchFamily="34" charset="0"/>
              <a:cs typeface="Arial" panose="020B0604020202020204" pitchFamily="34" charset="0"/>
            </a:endParaRPr>
          </a:p>
        </p:txBody>
      </p:sp>
      <p:sp>
        <p:nvSpPr>
          <p:cNvPr id="6" name="Title 10">
            <a:extLst>
              <a:ext uri="{FF2B5EF4-FFF2-40B4-BE49-F238E27FC236}">
                <a16:creationId xmlns:a16="http://schemas.microsoft.com/office/drawing/2014/main" id="{9E1EDEAD-9985-07BE-F851-220003E6FF68}"/>
              </a:ext>
            </a:extLst>
          </p:cNvPr>
          <p:cNvSpPr txBox="1">
            <a:spLocks/>
          </p:cNvSpPr>
          <p:nvPr/>
        </p:nvSpPr>
        <p:spPr>
          <a:xfrm>
            <a:off x="3455877" y="4819636"/>
            <a:ext cx="5000575" cy="1212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67" b="1" kern="1200">
                <a:solidFill>
                  <a:srgbClr val="B5BD00"/>
                </a:solidFill>
                <a:latin typeface="Arial" charset="0"/>
                <a:ea typeface="Arial" charset="0"/>
                <a:cs typeface="Arial" charset="0"/>
              </a:defRPr>
            </a:lvl1pPr>
          </a:lstStyle>
          <a:p>
            <a:pPr algn="ctr" defTabSz="795528">
              <a:spcAft>
                <a:spcPts val="600"/>
              </a:spcAft>
            </a:pPr>
            <a:endParaRPr kumimoji="1" lang="zh-CN" altLang="en-US" sz="2800" b="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E8CE4F3-C588-7FE0-4D48-EC28907B2FDC}"/>
              </a:ext>
            </a:extLst>
          </p:cNvPr>
          <p:cNvSpPr txBox="1"/>
          <p:nvPr/>
        </p:nvSpPr>
        <p:spPr>
          <a:xfrm>
            <a:off x="9093200" y="5499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6775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5BD00"/>
        </a:solidFill>
        <a:effectLst/>
      </p:bgPr>
    </p:bg>
    <p:spTree>
      <p:nvGrpSpPr>
        <p:cNvPr id="1" name=""/>
        <p:cNvGrpSpPr/>
        <p:nvPr/>
      </p:nvGrpSpPr>
      <p:grpSpPr>
        <a:xfrm>
          <a:off x="0" y="0"/>
          <a:ext cx="0" cy="0"/>
          <a:chOff x="0" y="0"/>
          <a:chExt cx="0" cy="0"/>
        </a:xfrm>
      </p:grpSpPr>
      <p:sp>
        <p:nvSpPr>
          <p:cNvPr id="3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Content Placeholder 2">
            <a:extLst>
              <a:ext uri="{FF2B5EF4-FFF2-40B4-BE49-F238E27FC236}">
                <a16:creationId xmlns:a16="http://schemas.microsoft.com/office/drawing/2014/main" id="{181ED083-84A6-2C2D-F20E-0E6AD22ECF3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787E00"/>
                </a:solidFill>
                <a:effectLst/>
                <a:uLnTx/>
                <a:uFillTx/>
                <a:latin typeface="Arial" panose="020B0604020202020204" pitchFamily="34" charset="0"/>
                <a:ea typeface="+mn-ea"/>
                <a:cs typeface="Arial" panose="020B0604020202020204" pitchFamily="34" charset="0"/>
              </a:rPr>
              <a:t>3. Dataset</a:t>
            </a:r>
          </a:p>
        </p:txBody>
      </p:sp>
    </p:spTree>
    <p:extLst>
      <p:ext uri="{BB962C8B-B14F-4D97-AF65-F5344CB8AC3E}">
        <p14:creationId xmlns:p14="http://schemas.microsoft.com/office/powerpoint/2010/main" val="14863956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A4A89D9D-9E8F-6A06-34C0-0714D540CEC7}"/>
              </a:ext>
            </a:extLst>
          </p:cNvPr>
          <p:cNvSpPr txBox="1">
            <a:spLocks/>
          </p:cNvSpPr>
          <p:nvPr/>
        </p:nvSpPr>
        <p:spPr>
          <a:xfrm>
            <a:off x="560902" y="194427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Arial" charset="0"/>
              <a:ea typeface="等线 Light" panose="02010600030101010101" pitchFamily="2" charset="-122"/>
              <a:cs typeface="Arial" charset="0"/>
            </a:endParaRPr>
          </a:p>
        </p:txBody>
      </p:sp>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UCL Department of Information Studies</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01F28143-CB25-CAD8-AD26-114CDB621A7F}"/>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06</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graphicFrame>
        <p:nvGraphicFramePr>
          <p:cNvPr id="52" name="表格 52">
            <a:extLst>
              <a:ext uri="{FF2B5EF4-FFF2-40B4-BE49-F238E27FC236}">
                <a16:creationId xmlns:a16="http://schemas.microsoft.com/office/drawing/2014/main" id="{E247403E-B20C-891E-1A1B-081672056586}"/>
              </a:ext>
            </a:extLst>
          </p:cNvPr>
          <p:cNvGraphicFramePr>
            <a:graphicFrameLocks noGrp="1"/>
          </p:cNvGraphicFramePr>
          <p:nvPr>
            <p:extLst>
              <p:ext uri="{D42A27DB-BD31-4B8C-83A1-F6EECF244321}">
                <p14:modId xmlns:p14="http://schemas.microsoft.com/office/powerpoint/2010/main" val="281570256"/>
              </p:ext>
            </p:extLst>
          </p:nvPr>
        </p:nvGraphicFramePr>
        <p:xfrm>
          <a:off x="1000767" y="2599205"/>
          <a:ext cx="10386371" cy="3078480"/>
        </p:xfrm>
        <a:graphic>
          <a:graphicData uri="http://schemas.openxmlformats.org/drawingml/2006/table">
            <a:tbl>
              <a:tblPr firstRow="1" bandRow="1">
                <a:tableStyleId>{5C22544A-7EE6-4342-B048-85BDC9FD1C3A}</a:tableStyleId>
              </a:tblPr>
              <a:tblGrid>
                <a:gridCol w="342203">
                  <a:extLst>
                    <a:ext uri="{9D8B030D-6E8A-4147-A177-3AD203B41FA5}">
                      <a16:colId xmlns:a16="http://schemas.microsoft.com/office/drawing/2014/main" val="3319957174"/>
                    </a:ext>
                  </a:extLst>
                </a:gridCol>
                <a:gridCol w="1928868">
                  <a:extLst>
                    <a:ext uri="{9D8B030D-6E8A-4147-A177-3AD203B41FA5}">
                      <a16:colId xmlns:a16="http://schemas.microsoft.com/office/drawing/2014/main" val="985655704"/>
                    </a:ext>
                  </a:extLst>
                </a:gridCol>
                <a:gridCol w="1257300">
                  <a:extLst>
                    <a:ext uri="{9D8B030D-6E8A-4147-A177-3AD203B41FA5}">
                      <a16:colId xmlns:a16="http://schemas.microsoft.com/office/drawing/2014/main" val="2942621350"/>
                    </a:ext>
                  </a:extLst>
                </a:gridCol>
                <a:gridCol w="1439862">
                  <a:extLst>
                    <a:ext uri="{9D8B030D-6E8A-4147-A177-3AD203B41FA5}">
                      <a16:colId xmlns:a16="http://schemas.microsoft.com/office/drawing/2014/main" val="264296039"/>
                    </a:ext>
                  </a:extLst>
                </a:gridCol>
                <a:gridCol w="1244600">
                  <a:extLst>
                    <a:ext uri="{9D8B030D-6E8A-4147-A177-3AD203B41FA5}">
                      <a16:colId xmlns:a16="http://schemas.microsoft.com/office/drawing/2014/main" val="4153008375"/>
                    </a:ext>
                  </a:extLst>
                </a:gridCol>
                <a:gridCol w="2311400">
                  <a:extLst>
                    <a:ext uri="{9D8B030D-6E8A-4147-A177-3AD203B41FA5}">
                      <a16:colId xmlns:a16="http://schemas.microsoft.com/office/drawing/2014/main" val="4226851443"/>
                    </a:ext>
                  </a:extLst>
                </a:gridCol>
                <a:gridCol w="1862138">
                  <a:extLst>
                    <a:ext uri="{9D8B030D-6E8A-4147-A177-3AD203B41FA5}">
                      <a16:colId xmlns:a16="http://schemas.microsoft.com/office/drawing/2014/main" val="4194479722"/>
                    </a:ext>
                  </a:extLst>
                </a:gridCol>
              </a:tblGrid>
              <a:tr h="194645">
                <a:tc>
                  <a:txBody>
                    <a:bodyPr/>
                    <a:lstStyle/>
                    <a:p>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Dataset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Modality</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Numbers of subject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Number of clips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Label</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Reference</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8213194"/>
                  </a:ext>
                </a:extLst>
              </a:tr>
              <a:tr h="194645">
                <a:tc>
                  <a:txBody>
                    <a:bodyPr/>
                    <a:lstStyle/>
                    <a:p>
                      <a:r>
                        <a:rPr lang="en-US" altLang="zh-CN" sz="1400" dirty="0">
                          <a:solidFill>
                            <a:schemeClr val="tx1"/>
                          </a:solidFill>
                          <a:latin typeface="Arial" panose="020B0604020202020204" pitchFamily="34" charset="0"/>
                          <a:cs typeface="Arial" panose="020B0604020202020204" pitchFamily="34" charset="0"/>
                        </a:rPr>
                        <a:t>1</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sz="1400" dirty="0">
                          <a:solidFill>
                            <a:schemeClr val="accent1">
                              <a:lumMod val="75000"/>
                            </a:schemeClr>
                          </a:solidFill>
                          <a:latin typeface="Arial" panose="020B0604020202020204" pitchFamily="34" charset="0"/>
                          <a:cs typeface="Arial" panose="020B0604020202020204" pitchFamily="34" charset="0"/>
                        </a:rPr>
                        <a:t>AVEC 2013 </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Video/audio</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ltLang="zh-CN" sz="1400" dirty="0">
                          <a:solidFill>
                            <a:schemeClr val="tx1"/>
                          </a:solidFill>
                          <a:latin typeface="Arial" panose="020B0604020202020204" pitchFamily="34" charset="0"/>
                          <a:cs typeface="Arial" panose="020B0604020202020204" pitchFamily="34" charset="0"/>
                        </a:rPr>
                        <a:t>84 participants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150 clips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Self-report survey (BDI-II)</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accent1">
                              <a:lumMod val="75000"/>
                            </a:schemeClr>
                          </a:solidFill>
                          <a:latin typeface="Arial" panose="020B0604020202020204" pitchFamily="34" charset="0"/>
                          <a:cs typeface="Arial" panose="020B0604020202020204" pitchFamily="34" charset="0"/>
                        </a:rPr>
                        <a:t>[</a:t>
                      </a:r>
                      <a:r>
                        <a:rPr lang="en-US" altLang="zh-CN" sz="1400" dirty="0">
                          <a:solidFill>
                            <a:schemeClr val="accent1">
                              <a:lumMod val="75000"/>
                            </a:schemeClr>
                          </a:solidFill>
                          <a:latin typeface="Arial" panose="020B0604020202020204" pitchFamily="34" charset="0"/>
                          <a:cs typeface="Arial" panose="020B0604020202020204" pitchFamily="34" charset="0"/>
                          <a:hlinkClick r:id="rId3"/>
                        </a:rPr>
                        <a:t>Dataset</a:t>
                      </a:r>
                      <a:r>
                        <a:rPr lang="en-US" altLang="zh-CN" sz="1400" dirty="0">
                          <a:solidFill>
                            <a:schemeClr val="accent1">
                              <a:lumMod val="75000"/>
                            </a:schemeClr>
                          </a:solidFill>
                          <a:latin typeface="Arial" panose="020B0604020202020204" pitchFamily="34" charset="0"/>
                          <a:cs typeface="Arial" panose="020B0604020202020204" pitchFamily="34" charset="0"/>
                        </a:rPr>
                        <a:t>]</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78661"/>
                  </a:ext>
                </a:extLst>
              </a:tr>
              <a:tr h="194645">
                <a:tc>
                  <a:txBody>
                    <a:bodyPr/>
                    <a:lstStyle/>
                    <a:p>
                      <a:r>
                        <a:rPr lang="en-US" altLang="zh-CN" sz="1400" dirty="0">
                          <a:solidFill>
                            <a:schemeClr val="tx1"/>
                          </a:solidFill>
                          <a:latin typeface="Arial" panose="020B0604020202020204" pitchFamily="34" charset="0"/>
                          <a:cs typeface="Arial" panose="020B0604020202020204" pitchFamily="34" charset="0"/>
                        </a:rPr>
                        <a:t>2</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1">
                              <a:lumMod val="75000"/>
                            </a:schemeClr>
                          </a:solidFill>
                          <a:latin typeface="Arial" panose="020B0604020202020204" pitchFamily="34" charset="0"/>
                          <a:cs typeface="Arial" panose="020B0604020202020204" pitchFamily="34" charset="0"/>
                        </a:rPr>
                        <a:t>AVEC 2014</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Video/audio</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latin typeface="Arial" panose="020B0604020202020204" pitchFamily="34" charset="0"/>
                          <a:cs typeface="Arial" panose="020B0604020202020204" pitchFamily="34" charset="0"/>
                        </a:rPr>
                        <a:t>84 participants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300 clips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Self-report survey (BDI-II)</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solidFill>
                            <a:schemeClr val="accent1">
                              <a:lumMod val="75000"/>
                            </a:schemeClr>
                          </a:solidFill>
                          <a:latin typeface="Arial" panose="020B0604020202020204" pitchFamily="34" charset="0"/>
                          <a:cs typeface="Arial" panose="020B0604020202020204" pitchFamily="34" charset="0"/>
                        </a:rPr>
                        <a:t>Valster</a:t>
                      </a:r>
                      <a:r>
                        <a:rPr lang="en-US" altLang="zh-CN" sz="1400" dirty="0">
                          <a:solidFill>
                            <a:schemeClr val="accent1">
                              <a:lumMod val="75000"/>
                            </a:schemeClr>
                          </a:solidFill>
                          <a:latin typeface="Arial" panose="020B0604020202020204" pitchFamily="34" charset="0"/>
                          <a:cs typeface="Arial" panose="020B0604020202020204" pitchFamily="34" charset="0"/>
                        </a:rPr>
                        <a:t> et al. (2014)</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0786602"/>
                  </a:ext>
                </a:extLst>
              </a:tr>
              <a:tr h="194645">
                <a:tc>
                  <a:txBody>
                    <a:bodyPr/>
                    <a:lstStyle/>
                    <a:p>
                      <a:r>
                        <a:rPr lang="en-US" altLang="zh-CN" sz="1400" dirty="0">
                          <a:solidFill>
                            <a:schemeClr val="tx1"/>
                          </a:solidFill>
                          <a:latin typeface="Arial" panose="020B0604020202020204" pitchFamily="34" charset="0"/>
                          <a:cs typeface="Arial" panose="020B0604020202020204" pitchFamily="34" charset="0"/>
                        </a:rPr>
                        <a:t>3</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1" dirty="0">
                          <a:solidFill>
                            <a:srgbClr val="FF0000"/>
                          </a:solidFill>
                          <a:latin typeface="Arial" panose="020B0604020202020204" pitchFamily="34" charset="0"/>
                          <a:cs typeface="Arial" panose="020B0604020202020204" pitchFamily="34" charset="0"/>
                        </a:rPr>
                        <a:t>DAIC-WOZ</a:t>
                      </a:r>
                      <a:endParaRPr lang="zh-CN" altLang="en-US" sz="1400" b="1" dirty="0">
                        <a:solidFill>
                          <a:srgbClr val="FF000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Video/audio/text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latin typeface="Arial" panose="020B0604020202020204" pitchFamily="34" charset="0"/>
                          <a:cs typeface="Arial" panose="020B0604020202020204" pitchFamily="34" charset="0"/>
                        </a:rPr>
                        <a:t>189 participants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189 clips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Self-report survey (PHQ-8)</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solidFill>
                            <a:schemeClr val="accent1">
                              <a:lumMod val="75000"/>
                            </a:schemeClr>
                          </a:solidFill>
                          <a:latin typeface="Arial" panose="020B0604020202020204" pitchFamily="34" charset="0"/>
                          <a:cs typeface="Arial" panose="020B0604020202020204" pitchFamily="34" charset="0"/>
                        </a:rPr>
                        <a:t>Gratch</a:t>
                      </a:r>
                      <a:r>
                        <a:rPr lang="en-US" altLang="zh-CN" sz="1400" dirty="0">
                          <a:solidFill>
                            <a:schemeClr val="accent1">
                              <a:lumMod val="75000"/>
                            </a:schemeClr>
                          </a:solidFill>
                          <a:latin typeface="Arial" panose="020B0604020202020204" pitchFamily="34" charset="0"/>
                          <a:cs typeface="Arial" panose="020B0604020202020204" pitchFamily="34" charset="0"/>
                        </a:rPr>
                        <a:t> et al. (2014)</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0506462"/>
                  </a:ext>
                </a:extLst>
              </a:tr>
              <a:tr h="194645">
                <a:tc>
                  <a:txBody>
                    <a:bodyPr/>
                    <a:lstStyle/>
                    <a:p>
                      <a:r>
                        <a:rPr lang="en-US" altLang="zh-CN" sz="1400" dirty="0">
                          <a:solidFill>
                            <a:schemeClr val="tx1"/>
                          </a:solidFill>
                          <a:latin typeface="Arial" panose="020B0604020202020204" pitchFamily="34" charset="0"/>
                          <a:cs typeface="Arial" panose="020B0604020202020204" pitchFamily="34" charset="0"/>
                        </a:rPr>
                        <a:t>4</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accent1">
                              <a:lumMod val="75000"/>
                            </a:schemeClr>
                          </a:solidFill>
                          <a:latin typeface="Arial" panose="020B0604020202020204" pitchFamily="34" charset="0"/>
                          <a:cs typeface="Arial" panose="020B0604020202020204" pitchFamily="34" charset="0"/>
                        </a:rPr>
                        <a:t>E-DAIC</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Video/audio</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sz="1400" dirty="0">
                          <a:solidFill>
                            <a:schemeClr val="tx1"/>
                          </a:solidFill>
                          <a:latin typeface="Arial" panose="020B0604020202020204" pitchFamily="34" charset="0"/>
                          <a:cs typeface="Arial" panose="020B0604020202020204" pitchFamily="34" charset="0"/>
                        </a:rPr>
                        <a:t>351 participants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275 clips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Self-report survey (PHQ-8)</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400" dirty="0" err="1">
                          <a:solidFill>
                            <a:schemeClr val="accent1">
                              <a:lumMod val="75000"/>
                            </a:schemeClr>
                          </a:solidFill>
                          <a:latin typeface="Arial" panose="020B0604020202020204" pitchFamily="34" charset="0"/>
                          <a:cs typeface="Arial" panose="020B0604020202020204" pitchFamily="34" charset="0"/>
                        </a:rPr>
                        <a:t>Ringeval</a:t>
                      </a:r>
                      <a:r>
                        <a:rPr lang="en-GB" altLang="zh-CN" sz="1400" dirty="0">
                          <a:solidFill>
                            <a:schemeClr val="accent1">
                              <a:lumMod val="75000"/>
                            </a:schemeClr>
                          </a:solidFill>
                          <a:latin typeface="Arial" panose="020B0604020202020204" pitchFamily="34" charset="0"/>
                          <a:cs typeface="Arial" panose="020B0604020202020204" pitchFamily="34" charset="0"/>
                        </a:rPr>
                        <a:t> et al. (2019)</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596845"/>
                  </a:ext>
                </a:extLst>
              </a:tr>
              <a:tr h="194645">
                <a:tc>
                  <a:txBody>
                    <a:bodyPr/>
                    <a:lstStyle/>
                    <a:p>
                      <a:r>
                        <a:rPr lang="en-US" altLang="zh-CN" sz="1400" dirty="0">
                          <a:solidFill>
                            <a:schemeClr val="tx1"/>
                          </a:solidFill>
                          <a:latin typeface="Arial" panose="020B0604020202020204" pitchFamily="34" charset="0"/>
                          <a:cs typeface="Arial" panose="020B0604020202020204" pitchFamily="34" charset="0"/>
                        </a:rPr>
                        <a:t>5</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accent1">
                              <a:lumMod val="75000"/>
                            </a:schemeClr>
                          </a:solidFill>
                          <a:latin typeface="Arial" panose="020B0604020202020204" pitchFamily="34" charset="0"/>
                          <a:cs typeface="Arial" panose="020B0604020202020204" pitchFamily="34" charset="0"/>
                        </a:rPr>
                        <a:t>Facebook Depression Dataset</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Text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Bag-of-words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 altLang="zh-CN" sz="1400" dirty="0">
                          <a:solidFill>
                            <a:schemeClr val="accent1">
                              <a:lumMod val="75000"/>
                            </a:schemeClr>
                          </a:solidFill>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97129"/>
                  </a:ext>
                </a:extLst>
              </a:tr>
              <a:tr h="1946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6</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accent1">
                              <a:lumMod val="75000"/>
                            </a:schemeClr>
                          </a:solidFill>
                          <a:latin typeface="Arial" panose="020B0604020202020204" pitchFamily="34" charset="0"/>
                          <a:cs typeface="Arial" panose="020B0604020202020204" pitchFamily="34" charset="0"/>
                        </a:rPr>
                        <a:t>RSDD</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Text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116000 clips</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Self-report survey</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altLang="zh-CN" sz="1400" dirty="0">
                          <a:solidFill>
                            <a:schemeClr val="accent1">
                              <a:lumMod val="75000"/>
                            </a:schemeClr>
                          </a:solidFill>
                          <a:latin typeface="Arial" panose="020B0604020202020204" pitchFamily="34" charset="0"/>
                          <a:cs typeface="Arial" panose="020B0604020202020204" pitchFamily="34" charset="0"/>
                        </a:rPr>
                        <a:t>Yates et al. (2017)</a:t>
                      </a:r>
                      <a:endParaRPr lang="zh-CN" altLang="en-US" sz="1400" dirty="0">
                        <a:solidFill>
                          <a:schemeClr val="accent1">
                            <a:lumMod val="7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3736275"/>
                  </a:ext>
                </a:extLst>
              </a:tr>
              <a:tr h="194645">
                <a:tc>
                  <a:txBody>
                    <a:bodyPr/>
                    <a:lstStyle/>
                    <a:p>
                      <a:r>
                        <a:rPr lang="en" altLang="zh-CN" sz="1400" dirty="0">
                          <a:solidFill>
                            <a:schemeClr val="tx1"/>
                          </a:solidFill>
                          <a:latin typeface="Arial" panose="020B0604020202020204" pitchFamily="34" charset="0"/>
                          <a:cs typeface="Arial" panose="020B0604020202020204" pitchFamily="34"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 altLang="zh-CN" sz="1400" dirty="0">
                          <a:solidFill>
                            <a:schemeClr val="accent1">
                              <a:lumMod val="75000"/>
                            </a:schemeClr>
                          </a:solidFill>
                          <a:latin typeface="Arial" panose="020B0604020202020204" pitchFamily="34" charset="0"/>
                          <a:cs typeface="Arial" panose="020B0604020202020204" pitchFamily="34" charset="0"/>
                        </a:rPr>
                        <a:t>DEPTWEET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Text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a:solidFill>
                            <a:schemeClr val="tx1"/>
                          </a:solidFill>
                          <a:latin typeface="Arial" panose="020B0604020202020204" pitchFamily="34" charset="0"/>
                          <a:cs typeface="Arial" panose="020B0604020202020204" pitchFamily="34" charset="0"/>
                        </a:rPr>
                        <a:t>/</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Arial" panose="020B0604020202020204" pitchFamily="34" charset="0"/>
                          <a:cs typeface="Arial" panose="020B0604020202020204" pitchFamily="34" charset="0"/>
                        </a:rPr>
                        <a:t>Self-report survey (PHQ-9)</a:t>
                      </a: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 altLang="zh-CN" sz="1400" dirty="0">
                          <a:solidFill>
                            <a:schemeClr val="accent1">
                              <a:lumMod val="75000"/>
                            </a:schemeClr>
                          </a:solidFill>
                          <a:latin typeface="Arial" panose="020B0604020202020204" pitchFamily="34" charset="0"/>
                          <a:cs typeface="Arial" panose="020B0604020202020204" pitchFamily="34" charset="0"/>
                        </a:rPr>
                        <a:t>Kabir et al.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3908574"/>
                  </a:ext>
                </a:extLst>
              </a:tr>
            </a:tbl>
          </a:graphicData>
        </a:graphic>
      </p:graphicFrame>
      <p:sp>
        <p:nvSpPr>
          <p:cNvPr id="54" name="文本框 53">
            <a:extLst>
              <a:ext uri="{FF2B5EF4-FFF2-40B4-BE49-F238E27FC236}">
                <a16:creationId xmlns:a16="http://schemas.microsoft.com/office/drawing/2014/main" id="{E78A713D-372A-BE16-B615-00E595999CC0}"/>
              </a:ext>
            </a:extLst>
          </p:cNvPr>
          <p:cNvSpPr txBox="1"/>
          <p:nvPr/>
        </p:nvSpPr>
        <p:spPr>
          <a:xfrm>
            <a:off x="1020418" y="1895925"/>
            <a:ext cx="6096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3.1 Existing Datasets:</a:t>
            </a:r>
          </a:p>
        </p:txBody>
      </p:sp>
      <p:sp>
        <p:nvSpPr>
          <p:cNvPr id="55" name="文本框 54">
            <a:extLst>
              <a:ext uri="{FF2B5EF4-FFF2-40B4-BE49-F238E27FC236}">
                <a16:creationId xmlns:a16="http://schemas.microsoft.com/office/drawing/2014/main" id="{B4DA94F1-EBF1-2D48-7600-23E2817B3630}"/>
              </a:ext>
            </a:extLst>
          </p:cNvPr>
          <p:cNvSpPr txBox="1"/>
          <p:nvPr/>
        </p:nvSpPr>
        <p:spPr>
          <a:xfrm>
            <a:off x="4119695" y="5755957"/>
            <a:ext cx="3680988" cy="253916"/>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Table 2: Existing Datasets</a:t>
            </a:r>
          </a:p>
        </p:txBody>
      </p:sp>
      <p:sp>
        <p:nvSpPr>
          <p:cNvPr id="4" name="标题 2">
            <a:extLst>
              <a:ext uri="{FF2B5EF4-FFF2-40B4-BE49-F238E27FC236}">
                <a16:creationId xmlns:a16="http://schemas.microsoft.com/office/drawing/2014/main" id="{F6990F40-C881-0ED2-795A-964032B13799}"/>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3. DATASETS</a:t>
            </a:r>
          </a:p>
        </p:txBody>
      </p:sp>
    </p:spTree>
    <p:extLst>
      <p:ext uri="{BB962C8B-B14F-4D97-AF65-F5344CB8AC3E}">
        <p14:creationId xmlns:p14="http://schemas.microsoft.com/office/powerpoint/2010/main" val="172545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A4A89D9D-9E8F-6A06-34C0-0714D540CEC7}"/>
              </a:ext>
            </a:extLst>
          </p:cNvPr>
          <p:cNvSpPr txBox="1">
            <a:spLocks/>
          </p:cNvSpPr>
          <p:nvPr/>
        </p:nvSpPr>
        <p:spPr>
          <a:xfrm>
            <a:off x="560902" y="194427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Arial" charset="0"/>
              <a:ea typeface="等线 Light" panose="02010600030101010101" pitchFamily="2" charset="-122"/>
              <a:cs typeface="Arial" charset="0"/>
            </a:endParaRPr>
          </a:p>
        </p:txBody>
      </p:sp>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UCL Department of Information Studies</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01F28143-CB25-CAD8-AD26-114CDB621A7F}"/>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07</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标题 2">
            <a:extLst>
              <a:ext uri="{FF2B5EF4-FFF2-40B4-BE49-F238E27FC236}">
                <a16:creationId xmlns:a16="http://schemas.microsoft.com/office/drawing/2014/main" id="{B452E7B6-86E3-E8E4-F04D-1F15E687D408}"/>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3200" b="1" dirty="0">
                <a:solidFill>
                  <a:srgbClr val="5D6207"/>
                </a:solidFill>
                <a:latin typeface="Arial" charset="0"/>
                <a:ea typeface="等线 Light" panose="02010600030101010101" pitchFamily="2" charset="-122"/>
                <a:cs typeface="Arial" charset="0"/>
              </a:rPr>
              <a:t>3</a:t>
            </a: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 DATASETS</a:t>
            </a:r>
          </a:p>
        </p:txBody>
      </p:sp>
      <p:sp>
        <p:nvSpPr>
          <p:cNvPr id="22" name="文本框 21">
            <a:extLst>
              <a:ext uri="{FF2B5EF4-FFF2-40B4-BE49-F238E27FC236}">
                <a16:creationId xmlns:a16="http://schemas.microsoft.com/office/drawing/2014/main" id="{216C0509-D130-F2B6-E66F-E6857E1A195F}"/>
              </a:ext>
            </a:extLst>
          </p:cNvPr>
          <p:cNvSpPr txBox="1"/>
          <p:nvPr/>
        </p:nvSpPr>
        <p:spPr>
          <a:xfrm>
            <a:off x="1003964" y="1948164"/>
            <a:ext cx="1208792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rPr>
              <a:t>3</a:t>
            </a:r>
            <a:r>
              <a:rPr kumimoji="1"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.1 Sample of DAIC-WOZ:</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id="{291E8987-7422-18C3-CF6D-0528EE47DA1B}"/>
              </a:ext>
            </a:extLst>
          </p:cNvPr>
          <p:cNvSpPr txBox="1"/>
          <p:nvPr/>
        </p:nvSpPr>
        <p:spPr>
          <a:xfrm>
            <a:off x="1014404" y="2659062"/>
            <a:ext cx="7566887" cy="369332"/>
          </a:xfrm>
          <a:prstGeom prst="rect">
            <a:avLst/>
          </a:prstGeom>
          <a:noFill/>
        </p:spPr>
        <p:txBody>
          <a:bodyPr wrap="square">
            <a:spAutoFit/>
          </a:bodyPr>
          <a:lstStyle>
            <a:defPPr>
              <a:defRPr lang="zh-CN"/>
            </a:defPPr>
            <a:lvl1pPr marL="285750" indent="-285750">
              <a:buFont typeface="Arial" panose="020B0604020202020204" pitchFamily="34" charset="0"/>
              <a:buChar char="•"/>
              <a:defRPr>
                <a:effectLst/>
                <a:latin typeface="Arial" panose="020B0604020202020204" pitchFamily="34" charset="0"/>
                <a:cs typeface="Arial" panose="020B0604020202020204" pitchFamily="34" charset="0"/>
              </a:defRPr>
            </a:lvl1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Each participant has been labeled with</a:t>
            </a:r>
            <a:r>
              <a:rPr lang="en-US" dirty="0">
                <a:solidFill>
                  <a:prstClr val="black"/>
                </a:solidFill>
              </a:rPr>
              <a:t> </a:t>
            </a:r>
            <a:r>
              <a:rPr lang="en-US" b="1" dirty="0">
                <a:solidFill>
                  <a:prstClr val="black"/>
                </a:solidFill>
              </a:rPr>
              <a:t>0 or 1 </a:t>
            </a:r>
            <a:r>
              <a:rPr lang="en-US" dirty="0">
                <a:solidFill>
                  <a:prstClr val="black"/>
                </a:solidFill>
              </a:rPr>
              <a:t>(PHQ8 Binary)</a:t>
            </a:r>
            <a:endParaRPr kumimoji="0" lang="en-US" sz="18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7" name="Table 9">
            <a:extLst>
              <a:ext uri="{FF2B5EF4-FFF2-40B4-BE49-F238E27FC236}">
                <a16:creationId xmlns:a16="http://schemas.microsoft.com/office/drawing/2014/main" id="{633E4302-4800-637F-F79E-F32806ADA08C}"/>
              </a:ext>
            </a:extLst>
          </p:cNvPr>
          <p:cNvGraphicFramePr>
            <a:graphicFrameLocks noGrp="1"/>
          </p:cNvGraphicFramePr>
          <p:nvPr>
            <p:extLst>
              <p:ext uri="{D42A27DB-BD31-4B8C-83A1-F6EECF244321}">
                <p14:modId xmlns:p14="http://schemas.microsoft.com/office/powerpoint/2010/main" val="73550053"/>
              </p:ext>
            </p:extLst>
          </p:nvPr>
        </p:nvGraphicFramePr>
        <p:xfrm>
          <a:off x="1386840" y="3164417"/>
          <a:ext cx="9396298" cy="228143"/>
        </p:xfrm>
        <a:graphic>
          <a:graphicData uri="http://schemas.openxmlformats.org/drawingml/2006/table">
            <a:tbl>
              <a:tblPr firstRow="1" bandRow="1">
                <a:tableStyleId>{5C22544A-7EE6-4342-B048-85BDC9FD1C3A}</a:tableStyleId>
              </a:tblPr>
              <a:tblGrid>
                <a:gridCol w="871065">
                  <a:extLst>
                    <a:ext uri="{9D8B030D-6E8A-4147-A177-3AD203B41FA5}">
                      <a16:colId xmlns:a16="http://schemas.microsoft.com/office/drawing/2014/main" val="212061765"/>
                    </a:ext>
                  </a:extLst>
                </a:gridCol>
                <a:gridCol w="790647">
                  <a:extLst>
                    <a:ext uri="{9D8B030D-6E8A-4147-A177-3AD203B41FA5}">
                      <a16:colId xmlns:a16="http://schemas.microsoft.com/office/drawing/2014/main" val="906637879"/>
                    </a:ext>
                  </a:extLst>
                </a:gridCol>
                <a:gridCol w="474388">
                  <a:extLst>
                    <a:ext uri="{9D8B030D-6E8A-4147-A177-3AD203B41FA5}">
                      <a16:colId xmlns:a16="http://schemas.microsoft.com/office/drawing/2014/main" val="1729748365"/>
                    </a:ext>
                  </a:extLst>
                </a:gridCol>
                <a:gridCol w="996902">
                  <a:extLst>
                    <a:ext uri="{9D8B030D-6E8A-4147-A177-3AD203B41FA5}">
                      <a16:colId xmlns:a16="http://schemas.microsoft.com/office/drawing/2014/main" val="1373754230"/>
                    </a:ext>
                  </a:extLst>
                </a:gridCol>
                <a:gridCol w="1010652">
                  <a:extLst>
                    <a:ext uri="{9D8B030D-6E8A-4147-A177-3AD203B41FA5}">
                      <a16:colId xmlns:a16="http://schemas.microsoft.com/office/drawing/2014/main" val="1046831549"/>
                    </a:ext>
                  </a:extLst>
                </a:gridCol>
                <a:gridCol w="790647">
                  <a:extLst>
                    <a:ext uri="{9D8B030D-6E8A-4147-A177-3AD203B41FA5}">
                      <a16:colId xmlns:a16="http://schemas.microsoft.com/office/drawing/2014/main" val="747246787"/>
                    </a:ext>
                  </a:extLst>
                </a:gridCol>
                <a:gridCol w="721895">
                  <a:extLst>
                    <a:ext uri="{9D8B030D-6E8A-4147-A177-3AD203B41FA5}">
                      <a16:colId xmlns:a16="http://schemas.microsoft.com/office/drawing/2014/main" val="3274339457"/>
                    </a:ext>
                  </a:extLst>
                </a:gridCol>
                <a:gridCol w="914400">
                  <a:extLst>
                    <a:ext uri="{9D8B030D-6E8A-4147-A177-3AD203B41FA5}">
                      <a16:colId xmlns:a16="http://schemas.microsoft.com/office/drawing/2014/main" val="2805196166"/>
                    </a:ext>
                  </a:extLst>
                </a:gridCol>
                <a:gridCol w="804397">
                  <a:extLst>
                    <a:ext uri="{9D8B030D-6E8A-4147-A177-3AD203B41FA5}">
                      <a16:colId xmlns:a16="http://schemas.microsoft.com/office/drawing/2014/main" val="179862758"/>
                    </a:ext>
                  </a:extLst>
                </a:gridCol>
                <a:gridCol w="1175657">
                  <a:extLst>
                    <a:ext uri="{9D8B030D-6E8A-4147-A177-3AD203B41FA5}">
                      <a16:colId xmlns:a16="http://schemas.microsoft.com/office/drawing/2014/main" val="1598692128"/>
                    </a:ext>
                  </a:extLst>
                </a:gridCol>
                <a:gridCol w="845648">
                  <a:extLst>
                    <a:ext uri="{9D8B030D-6E8A-4147-A177-3AD203B41FA5}">
                      <a16:colId xmlns:a16="http://schemas.microsoft.com/office/drawing/2014/main" val="3353075423"/>
                    </a:ext>
                  </a:extLst>
                </a:gridCol>
              </a:tblGrid>
              <a:tr h="228143">
                <a:tc>
                  <a:txBody>
                    <a:bodyPr/>
                    <a:lstStyle/>
                    <a:p>
                      <a:r>
                        <a:rPr lang="en-GB" sz="900" b="1" dirty="0">
                          <a:solidFill>
                            <a:srgbClr val="000000"/>
                          </a:solidFill>
                          <a:effectLst/>
                          <a:latin typeface="Arial" panose="020B0604020202020204" pitchFamily="34" charset="0"/>
                          <a:cs typeface="Arial" panose="020B0604020202020204" pitchFamily="34" charset="0"/>
                        </a:rPr>
                        <a:t>PHQ8_Binary</a:t>
                      </a:r>
                      <a:endParaRPr lang="en-GB" sz="900" b="1" dirty="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dirty="0">
                          <a:solidFill>
                            <a:srgbClr val="000000"/>
                          </a:solidFill>
                          <a:effectLst/>
                          <a:latin typeface="Arial" panose="020B0604020202020204" pitchFamily="34" charset="0"/>
                          <a:cs typeface="Arial" panose="020B0604020202020204" pitchFamily="34" charset="0"/>
                        </a:rPr>
                        <a:t>PHQ8_Score</a:t>
                      </a:r>
                      <a:endParaRPr lang="en-GB" sz="900" b="0" dirty="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dirty="0">
                          <a:solidFill>
                            <a:srgbClr val="000000"/>
                          </a:solidFill>
                          <a:effectLst/>
                          <a:latin typeface="Arial" panose="020B0604020202020204" pitchFamily="34" charset="0"/>
                          <a:cs typeface="Arial" panose="020B0604020202020204" pitchFamily="34" charset="0"/>
                        </a:rPr>
                        <a:t>Gender</a:t>
                      </a:r>
                      <a:endParaRPr lang="en-GB" sz="900" b="0" dirty="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dirty="0">
                          <a:solidFill>
                            <a:srgbClr val="000000"/>
                          </a:solidFill>
                          <a:effectLst/>
                          <a:latin typeface="Arial" panose="020B0604020202020204" pitchFamily="34" charset="0"/>
                          <a:cs typeface="Arial" panose="020B0604020202020204" pitchFamily="34" charset="0"/>
                        </a:rPr>
                        <a:t>PHQ8_NoInterest</a:t>
                      </a:r>
                      <a:endParaRPr lang="en-GB" sz="900" b="0" dirty="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a:solidFill>
                            <a:srgbClr val="000000"/>
                          </a:solidFill>
                          <a:effectLst/>
                          <a:latin typeface="Arial" panose="020B0604020202020204" pitchFamily="34" charset="0"/>
                          <a:cs typeface="Arial" panose="020B0604020202020204" pitchFamily="34" charset="0"/>
                        </a:rPr>
                        <a:t>PHQ8_Depressed</a:t>
                      </a:r>
                      <a:endParaRPr lang="en-GB" sz="900" b="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dirty="0">
                          <a:solidFill>
                            <a:srgbClr val="000000"/>
                          </a:solidFill>
                          <a:effectLst/>
                          <a:latin typeface="Arial" panose="020B0604020202020204" pitchFamily="34" charset="0"/>
                          <a:cs typeface="Arial" panose="020B0604020202020204" pitchFamily="34" charset="0"/>
                        </a:rPr>
                        <a:t>PHQ8_Sleep</a:t>
                      </a:r>
                      <a:endParaRPr lang="en-GB" sz="900" b="0" dirty="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dirty="0">
                          <a:solidFill>
                            <a:srgbClr val="000000"/>
                          </a:solidFill>
                          <a:effectLst/>
                          <a:latin typeface="Arial" panose="020B0604020202020204" pitchFamily="34" charset="0"/>
                          <a:cs typeface="Arial" panose="020B0604020202020204" pitchFamily="34" charset="0"/>
                        </a:rPr>
                        <a:t>PHQ8_Tired</a:t>
                      </a:r>
                      <a:endParaRPr lang="en-GB" sz="900" b="0" dirty="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a:solidFill>
                            <a:srgbClr val="000000"/>
                          </a:solidFill>
                          <a:effectLst/>
                          <a:latin typeface="Arial" panose="020B0604020202020204" pitchFamily="34" charset="0"/>
                          <a:cs typeface="Arial" panose="020B0604020202020204" pitchFamily="34" charset="0"/>
                        </a:rPr>
                        <a:t>PHQ8_Appetite</a:t>
                      </a:r>
                      <a:endParaRPr lang="en-GB" sz="900" b="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a:solidFill>
                            <a:srgbClr val="000000"/>
                          </a:solidFill>
                          <a:effectLst/>
                          <a:latin typeface="Arial" panose="020B0604020202020204" pitchFamily="34" charset="0"/>
                          <a:cs typeface="Arial" panose="020B0604020202020204" pitchFamily="34" charset="0"/>
                        </a:rPr>
                        <a:t>PHQ8_Failure</a:t>
                      </a:r>
                      <a:endParaRPr lang="en-GB" sz="900" b="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a:solidFill>
                            <a:srgbClr val="000000"/>
                          </a:solidFill>
                          <a:effectLst/>
                          <a:latin typeface="Arial" panose="020B0604020202020204" pitchFamily="34" charset="0"/>
                          <a:cs typeface="Arial" panose="020B0604020202020204" pitchFamily="34" charset="0"/>
                        </a:rPr>
                        <a:t>PHQ8_Concentrating</a:t>
                      </a:r>
                      <a:endParaRPr lang="en-GB" sz="900" b="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0" dirty="0">
                          <a:solidFill>
                            <a:srgbClr val="000000"/>
                          </a:solidFill>
                          <a:effectLst/>
                          <a:latin typeface="Arial" panose="020B0604020202020204" pitchFamily="34" charset="0"/>
                          <a:cs typeface="Arial" panose="020B0604020202020204" pitchFamily="34" charset="0"/>
                        </a:rPr>
                        <a:t>PHQ8_Moving</a:t>
                      </a:r>
                      <a:endParaRPr lang="en-GB" sz="900" b="0" dirty="0">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202916"/>
                  </a:ext>
                </a:extLst>
              </a:tr>
            </a:tbl>
          </a:graphicData>
        </a:graphic>
      </p:graphicFrame>
      <p:sp>
        <p:nvSpPr>
          <p:cNvPr id="10" name="TextBox 9">
            <a:extLst>
              <a:ext uri="{FF2B5EF4-FFF2-40B4-BE49-F238E27FC236}">
                <a16:creationId xmlns:a16="http://schemas.microsoft.com/office/drawing/2014/main" id="{EAD0EC3E-E8DC-1367-D74C-2D051055014A}"/>
              </a:ext>
            </a:extLst>
          </p:cNvPr>
          <p:cNvSpPr txBox="1"/>
          <p:nvPr/>
        </p:nvSpPr>
        <p:spPr>
          <a:xfrm>
            <a:off x="1057268" y="3454081"/>
            <a:ext cx="2490810" cy="646331"/>
          </a:xfrm>
          <a:prstGeom prst="rect">
            <a:avLst/>
          </a:prstGeom>
          <a:noFill/>
        </p:spPr>
        <p:txBody>
          <a:bodyPr wrap="square">
            <a:spAutoFit/>
          </a:bodyPr>
          <a:lstStyle>
            <a:defPPr>
              <a:defRPr lang="zh-CN"/>
            </a:defPPr>
            <a:lvl1pPr marL="285750" indent="-285750">
              <a:buFont typeface="Arial" panose="020B0604020202020204" pitchFamily="34" charset="0"/>
              <a:buChar char="•"/>
              <a:defRPr>
                <a:effectLst/>
                <a:latin typeface="Arial" panose="020B0604020202020204" pitchFamily="34" charset="0"/>
                <a:cs typeface="Arial" panose="020B0604020202020204" pitchFamily="34" charset="0"/>
              </a:defRPr>
            </a:lvl1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Transcript example: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11" name="Picture 10">
            <a:extLst>
              <a:ext uri="{FF2B5EF4-FFF2-40B4-BE49-F238E27FC236}">
                <a16:creationId xmlns:a16="http://schemas.microsoft.com/office/drawing/2014/main" id="{32BDDDF8-FBA2-9650-8601-13AACD0E8ACC}"/>
              </a:ext>
            </a:extLst>
          </p:cNvPr>
          <p:cNvPicPr>
            <a:picLocks noChangeAspect="1"/>
          </p:cNvPicPr>
          <p:nvPr/>
        </p:nvPicPr>
        <p:blipFill>
          <a:blip r:embed="rId3"/>
          <a:stretch>
            <a:fillRect/>
          </a:stretch>
        </p:blipFill>
        <p:spPr>
          <a:xfrm>
            <a:off x="1385879" y="3825557"/>
            <a:ext cx="6134100" cy="2057400"/>
          </a:xfrm>
          <a:prstGeom prst="rect">
            <a:avLst/>
          </a:prstGeom>
        </p:spPr>
      </p:pic>
      <p:sp>
        <p:nvSpPr>
          <p:cNvPr id="13" name="TextBox 12">
            <a:extLst>
              <a:ext uri="{FF2B5EF4-FFF2-40B4-BE49-F238E27FC236}">
                <a16:creationId xmlns:a16="http://schemas.microsoft.com/office/drawing/2014/main" id="{76425CF7-0DC7-A3BC-7046-554E96D74576}"/>
              </a:ext>
            </a:extLst>
          </p:cNvPr>
          <p:cNvSpPr txBox="1"/>
          <p:nvPr/>
        </p:nvSpPr>
        <p:spPr>
          <a:xfrm>
            <a:off x="1142993" y="5946775"/>
            <a:ext cx="2063385" cy="646331"/>
          </a:xfrm>
          <a:prstGeom prst="rect">
            <a:avLst/>
          </a:prstGeom>
          <a:noFill/>
        </p:spPr>
        <p:txBody>
          <a:bodyPr wrap="square">
            <a:spAutoFit/>
          </a:bodyPr>
          <a:lstStyle>
            <a:defPPr>
              <a:defRPr lang="zh-CN"/>
            </a:defPPr>
            <a:lvl1pPr marL="285750" indent="-285750">
              <a:buFont typeface="Arial" panose="020B0604020202020204" pitchFamily="34" charset="0"/>
              <a:buChar char="•"/>
              <a:defRPr>
                <a:effectLst/>
                <a:latin typeface="Arial" panose="020B0604020202020204" pitchFamily="34" charset="0"/>
                <a:cs typeface="Arial" panose="020B0604020202020204" pitchFamily="34" charset="0"/>
              </a:defRPr>
            </a:lvl1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Audio example: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88BFEF69-D950-310A-38D0-9D907BFC1841}"/>
              </a:ext>
            </a:extLst>
          </p:cNvPr>
          <p:cNvSpPr txBox="1"/>
          <p:nvPr/>
        </p:nvSpPr>
        <p:spPr>
          <a:xfrm>
            <a:off x="1427159" y="6334780"/>
            <a:ext cx="221246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Non-depressed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3868B91C-BBDE-A1A3-FB67-FE79A6E7641A}"/>
              </a:ext>
            </a:extLst>
          </p:cNvPr>
          <p:cNvSpPr txBox="1"/>
          <p:nvPr/>
        </p:nvSpPr>
        <p:spPr>
          <a:xfrm>
            <a:off x="4687884" y="6334780"/>
            <a:ext cx="18261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Depressed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a:extLst>
              <a:ext uri="{FF2B5EF4-FFF2-40B4-BE49-F238E27FC236}">
                <a16:creationId xmlns:a16="http://schemas.microsoft.com/office/drawing/2014/main" id="{65FE5356-6A06-4734-387A-6A36B363B420}"/>
              </a:ext>
            </a:extLst>
          </p:cNvPr>
          <p:cNvPicPr>
            <a:picLocks noChangeAspect="1"/>
          </p:cNvPicPr>
          <p:nvPr/>
        </p:nvPicPr>
        <p:blipFill rotWithShape="1">
          <a:blip r:embed="rId4"/>
          <a:srcRect b="21799"/>
          <a:stretch/>
        </p:blipFill>
        <p:spPr>
          <a:xfrm>
            <a:off x="8478466" y="3746500"/>
            <a:ext cx="2225931" cy="1740694"/>
          </a:xfrm>
          <a:prstGeom prst="rect">
            <a:avLst/>
          </a:prstGeom>
        </p:spPr>
      </p:pic>
      <p:sp>
        <p:nvSpPr>
          <p:cNvPr id="21" name="TextBox 16">
            <a:extLst>
              <a:ext uri="{FF2B5EF4-FFF2-40B4-BE49-F238E27FC236}">
                <a16:creationId xmlns:a16="http://schemas.microsoft.com/office/drawing/2014/main" id="{71901F67-46D6-CBFB-A318-29D6854FA06F}"/>
              </a:ext>
            </a:extLst>
          </p:cNvPr>
          <p:cNvSpPr txBox="1"/>
          <p:nvPr/>
        </p:nvSpPr>
        <p:spPr>
          <a:xfrm>
            <a:off x="7461621" y="5502395"/>
            <a:ext cx="4050559" cy="4308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a:t>
            </a:r>
            <a:r>
              <a:rPr lang="en-US" sz="1100" dirty="0">
                <a:solidFill>
                  <a:prstClr val="black"/>
                </a:solidFill>
                <a:latin typeface="Arial" panose="020B0604020202020204" pitchFamily="34" charset="0"/>
                <a:ea typeface="等线" panose="02010600030101010101" pitchFamily="2" charset="-122"/>
                <a:cs typeface="Arial" panose="020B0604020202020204" pitchFamily="34" charset="0"/>
              </a:rPr>
              <a:t>3</a:t>
            </a: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Partition of depressed and non-depressed participants</a:t>
            </a:r>
            <a:endParaRPr kumimoji="0" lang="en-US" sz="11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7102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5BD00"/>
        </a:solidFill>
        <a:effectLst/>
      </p:bgPr>
    </p:bg>
    <p:spTree>
      <p:nvGrpSpPr>
        <p:cNvPr id="1" name=""/>
        <p:cNvGrpSpPr/>
        <p:nvPr/>
      </p:nvGrpSpPr>
      <p:grpSpPr>
        <a:xfrm>
          <a:off x="0" y="0"/>
          <a:ext cx="0" cy="0"/>
          <a:chOff x="0" y="0"/>
          <a:chExt cx="0" cy="0"/>
        </a:xfrm>
      </p:grpSpPr>
      <p:sp>
        <p:nvSpPr>
          <p:cNvPr id="3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Content Placeholder 2">
            <a:extLst>
              <a:ext uri="{FF2B5EF4-FFF2-40B4-BE49-F238E27FC236}">
                <a16:creationId xmlns:a16="http://schemas.microsoft.com/office/drawing/2014/main" id="{181ED083-84A6-2C2D-F20E-0E6AD22ECF3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787E00"/>
                </a:solidFill>
                <a:effectLst/>
                <a:uLnTx/>
                <a:uFillTx/>
                <a:latin typeface="Arial" panose="020B0604020202020204" pitchFamily="34" charset="0"/>
                <a:ea typeface="+mn-ea"/>
                <a:cs typeface="Arial" panose="020B0604020202020204" pitchFamily="34" charset="0"/>
              </a:rPr>
              <a:t>4. </a:t>
            </a:r>
            <a:r>
              <a:rPr lang="en-US" sz="4400" b="1" dirty="0">
                <a:solidFill>
                  <a:srgbClr val="787E00"/>
                </a:solidFill>
                <a:latin typeface="Arial" panose="020B0604020202020204" pitchFamily="34" charset="0"/>
                <a:cs typeface="Arial" panose="020B0604020202020204" pitchFamily="34" charset="0"/>
              </a:rPr>
              <a:t>Methodology</a:t>
            </a:r>
            <a:endParaRPr kumimoji="0" lang="en-US" sz="4400" b="1" i="0" u="none" strike="noStrike" kern="1200" cap="none" spc="0" normalizeH="0" baseline="0" noProof="0" dirty="0">
              <a:ln>
                <a:noFill/>
              </a:ln>
              <a:solidFill>
                <a:srgbClr val="787E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173679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a:latin typeface="Arial" panose="020B0604020202020204" pitchFamily="34" charset="0"/>
                <a:cs typeface="Arial" panose="020B0604020202020204" pitchFamily="34" charset="0"/>
              </a:rPr>
              <a:t>UCL Department of Information Studies</a:t>
            </a:r>
          </a:p>
          <a:p>
            <a:endParaRPr lang="en-US" altLang="zh-CN" sz="1600"/>
          </a:p>
          <a:p>
            <a:endParaRPr lang="zh-CN" altLang="en-US" sz="1600" dirty="0"/>
          </a:p>
        </p:txBody>
      </p:sp>
      <p:graphicFrame>
        <p:nvGraphicFramePr>
          <p:cNvPr id="17" name="表格 17">
            <a:extLst>
              <a:ext uri="{FF2B5EF4-FFF2-40B4-BE49-F238E27FC236}">
                <a16:creationId xmlns:a16="http://schemas.microsoft.com/office/drawing/2014/main" id="{94FCD29D-C043-5B18-3D85-69BF3F16CB59}"/>
              </a:ext>
            </a:extLst>
          </p:cNvPr>
          <p:cNvGraphicFramePr>
            <a:graphicFrameLocks noGrp="1"/>
          </p:cNvGraphicFramePr>
          <p:nvPr/>
        </p:nvGraphicFramePr>
        <p:xfrm>
          <a:off x="655716" y="3947421"/>
          <a:ext cx="2396328" cy="2078520"/>
        </p:xfrm>
        <a:graphic>
          <a:graphicData uri="http://schemas.openxmlformats.org/drawingml/2006/table">
            <a:tbl>
              <a:tblPr firstRow="1" bandRow="1">
                <a:tableStyleId>{5C22544A-7EE6-4342-B048-85BDC9FD1C3A}</a:tableStyleId>
              </a:tblPr>
              <a:tblGrid>
                <a:gridCol w="399388">
                  <a:extLst>
                    <a:ext uri="{9D8B030D-6E8A-4147-A177-3AD203B41FA5}">
                      <a16:colId xmlns:a16="http://schemas.microsoft.com/office/drawing/2014/main" val="2820632196"/>
                    </a:ext>
                  </a:extLst>
                </a:gridCol>
                <a:gridCol w="399388">
                  <a:extLst>
                    <a:ext uri="{9D8B030D-6E8A-4147-A177-3AD203B41FA5}">
                      <a16:colId xmlns:a16="http://schemas.microsoft.com/office/drawing/2014/main" val="4257577904"/>
                    </a:ext>
                  </a:extLst>
                </a:gridCol>
                <a:gridCol w="399388">
                  <a:extLst>
                    <a:ext uri="{9D8B030D-6E8A-4147-A177-3AD203B41FA5}">
                      <a16:colId xmlns:a16="http://schemas.microsoft.com/office/drawing/2014/main" val="1983377004"/>
                    </a:ext>
                  </a:extLst>
                </a:gridCol>
                <a:gridCol w="399388">
                  <a:extLst>
                    <a:ext uri="{9D8B030D-6E8A-4147-A177-3AD203B41FA5}">
                      <a16:colId xmlns:a16="http://schemas.microsoft.com/office/drawing/2014/main" val="3360594562"/>
                    </a:ext>
                  </a:extLst>
                </a:gridCol>
                <a:gridCol w="399388">
                  <a:extLst>
                    <a:ext uri="{9D8B030D-6E8A-4147-A177-3AD203B41FA5}">
                      <a16:colId xmlns:a16="http://schemas.microsoft.com/office/drawing/2014/main" val="2452111674"/>
                    </a:ext>
                  </a:extLst>
                </a:gridCol>
                <a:gridCol w="399388">
                  <a:extLst>
                    <a:ext uri="{9D8B030D-6E8A-4147-A177-3AD203B41FA5}">
                      <a16:colId xmlns:a16="http://schemas.microsoft.com/office/drawing/2014/main" val="2086500334"/>
                    </a:ext>
                  </a:extLst>
                </a:gridCol>
              </a:tblGrid>
              <a:tr h="346420">
                <a:tc>
                  <a:txBody>
                    <a:bodyPr/>
                    <a:lstStyle/>
                    <a:p>
                      <a:r>
                        <a:rPr lang="en-US" altLang="zh-CN" sz="1400" b="0" dirty="0">
                          <a:solidFill>
                            <a:schemeClr val="tx1"/>
                          </a:solidFill>
                          <a:latin typeface="Calibri" panose="020F0502020204030204" pitchFamily="34" charset="0"/>
                          <a:cs typeface="Calibri" panose="020F0502020204030204" pitchFamily="34" charset="0"/>
                        </a:rPr>
                        <a:t>a1</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b1</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c1</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d1</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e1</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f1</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6568075"/>
                  </a:ext>
                </a:extLst>
              </a:tr>
              <a:tr h="346420">
                <a:tc>
                  <a:txBody>
                    <a:bodyPr/>
                    <a:lstStyle/>
                    <a:p>
                      <a:r>
                        <a:rPr lang="en-US" altLang="zh-CN" sz="1400" b="0" dirty="0">
                          <a:solidFill>
                            <a:schemeClr val="tx1"/>
                          </a:solidFill>
                          <a:latin typeface="Calibri" panose="020F0502020204030204" pitchFamily="34" charset="0"/>
                          <a:cs typeface="Calibri" panose="020F0502020204030204" pitchFamily="34" charset="0"/>
                        </a:rPr>
                        <a:t>a2</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b2</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c2</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d2</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e2</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f2</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966396"/>
                  </a:ext>
                </a:extLst>
              </a:tr>
              <a:tr h="346420">
                <a:tc>
                  <a:txBody>
                    <a:bodyPr/>
                    <a:lstStyle/>
                    <a:p>
                      <a:r>
                        <a:rPr lang="en-US" altLang="zh-CN" sz="1400" b="0" dirty="0">
                          <a:solidFill>
                            <a:schemeClr val="tx1"/>
                          </a:solidFill>
                          <a:latin typeface="Calibri" panose="020F0502020204030204" pitchFamily="34" charset="0"/>
                          <a:cs typeface="Calibri" panose="020F0502020204030204" pitchFamily="34" charset="0"/>
                        </a:rPr>
                        <a:t>a3</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b3</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c3</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d3</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e3</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f3</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875440"/>
                  </a:ext>
                </a:extLst>
              </a:tr>
              <a:tr h="346420">
                <a:tc>
                  <a:txBody>
                    <a:bodyPr/>
                    <a:lstStyle/>
                    <a:p>
                      <a:r>
                        <a:rPr lang="en-US" altLang="zh-CN" sz="1400" b="0" dirty="0">
                          <a:solidFill>
                            <a:schemeClr val="tx1"/>
                          </a:solidFill>
                          <a:latin typeface="Calibri" panose="020F0502020204030204" pitchFamily="34" charset="0"/>
                          <a:cs typeface="Calibri" panose="020F0502020204030204" pitchFamily="34" charset="0"/>
                        </a:rPr>
                        <a:t>a4</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b4</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c4</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d4</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e4</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f4</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3927399"/>
                  </a:ext>
                </a:extLst>
              </a:tr>
              <a:tr h="346420">
                <a:tc>
                  <a:txBody>
                    <a:bodyPr/>
                    <a:lstStyle/>
                    <a:p>
                      <a:r>
                        <a:rPr lang="en-US" altLang="zh-CN" sz="1400" b="0" dirty="0">
                          <a:solidFill>
                            <a:schemeClr val="tx1"/>
                          </a:solidFill>
                          <a:latin typeface="Calibri" panose="020F0502020204030204" pitchFamily="34" charset="0"/>
                          <a:cs typeface="Calibri" panose="020F0502020204030204" pitchFamily="34" charset="0"/>
                        </a:rPr>
                        <a:t>a5</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b5</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c5</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d5</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e5</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f5</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9316354"/>
                  </a:ext>
                </a:extLst>
              </a:tr>
              <a:tr h="346420">
                <a:tc>
                  <a:txBody>
                    <a:bodyPr/>
                    <a:lstStyle/>
                    <a:p>
                      <a:r>
                        <a:rPr lang="en-US" altLang="zh-CN" sz="1400" b="0" dirty="0">
                          <a:solidFill>
                            <a:schemeClr val="tx1"/>
                          </a:solidFill>
                          <a:latin typeface="Calibri" panose="020F0502020204030204" pitchFamily="34" charset="0"/>
                          <a:cs typeface="Calibri" panose="020F0502020204030204" pitchFamily="34" charset="0"/>
                        </a:rPr>
                        <a:t>a6</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b6</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c6</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d6</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e6</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a:solidFill>
                            <a:schemeClr val="tx1"/>
                          </a:solidFill>
                          <a:latin typeface="Calibri" panose="020F0502020204030204" pitchFamily="34" charset="0"/>
                          <a:cs typeface="Calibri" panose="020F0502020204030204" pitchFamily="34" charset="0"/>
                        </a:rPr>
                        <a:t>f6</a:t>
                      </a:r>
                      <a:endParaRPr lang="zh-CN" altLang="en-US" sz="1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8270094"/>
                  </a:ext>
                </a:extLst>
              </a:tr>
            </a:tbl>
          </a:graphicData>
        </a:graphic>
      </p:graphicFrame>
      <p:graphicFrame>
        <p:nvGraphicFramePr>
          <p:cNvPr id="19" name="表格 19">
            <a:extLst>
              <a:ext uri="{FF2B5EF4-FFF2-40B4-BE49-F238E27FC236}">
                <a16:creationId xmlns:a16="http://schemas.microsoft.com/office/drawing/2014/main" id="{14ED8B00-4639-6A88-9386-25411DE21885}"/>
              </a:ext>
            </a:extLst>
          </p:cNvPr>
          <p:cNvGraphicFramePr>
            <a:graphicFrameLocks noGrp="1"/>
          </p:cNvGraphicFramePr>
          <p:nvPr/>
        </p:nvGraphicFramePr>
        <p:xfrm>
          <a:off x="3259139" y="3721117"/>
          <a:ext cx="1302603" cy="1143954"/>
        </p:xfrm>
        <a:graphic>
          <a:graphicData uri="http://schemas.openxmlformats.org/drawingml/2006/table">
            <a:tbl>
              <a:tblPr firstRow="1" bandRow="1">
                <a:tableStyleId>{5C22544A-7EE6-4342-B048-85BDC9FD1C3A}</a:tableStyleId>
              </a:tblPr>
              <a:tblGrid>
                <a:gridCol w="434201">
                  <a:extLst>
                    <a:ext uri="{9D8B030D-6E8A-4147-A177-3AD203B41FA5}">
                      <a16:colId xmlns:a16="http://schemas.microsoft.com/office/drawing/2014/main" val="4184373744"/>
                    </a:ext>
                  </a:extLst>
                </a:gridCol>
                <a:gridCol w="434201">
                  <a:extLst>
                    <a:ext uri="{9D8B030D-6E8A-4147-A177-3AD203B41FA5}">
                      <a16:colId xmlns:a16="http://schemas.microsoft.com/office/drawing/2014/main" val="199671091"/>
                    </a:ext>
                  </a:extLst>
                </a:gridCol>
                <a:gridCol w="434201">
                  <a:extLst>
                    <a:ext uri="{9D8B030D-6E8A-4147-A177-3AD203B41FA5}">
                      <a16:colId xmlns:a16="http://schemas.microsoft.com/office/drawing/2014/main" val="3732798820"/>
                    </a:ext>
                  </a:extLst>
                </a:gridCol>
              </a:tblGrid>
              <a:tr h="381318">
                <a:tc>
                  <a:txBody>
                    <a:bodyPr/>
                    <a:lstStyle/>
                    <a:p>
                      <a:pPr algn="ctr"/>
                      <a:r>
                        <a:rPr lang="en-US" altLang="zh-CN" sz="1200" b="1" dirty="0">
                          <a:solidFill>
                            <a:schemeClr val="tx1"/>
                          </a:solidFill>
                          <a:latin typeface="Calibri" panose="020F0502020204030204" pitchFamily="34" charset="0"/>
                          <a:cs typeface="Calibri" panose="020F0502020204030204" pitchFamily="34" charset="0"/>
                        </a:rPr>
                        <a:t>A1</a:t>
                      </a:r>
                      <a:endParaRPr lang="zh-CN" altLang="en-US" sz="1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1" dirty="0">
                          <a:solidFill>
                            <a:schemeClr val="tx1"/>
                          </a:solidFill>
                          <a:latin typeface="Calibri" panose="020F0502020204030204" pitchFamily="34" charset="0"/>
                          <a:cs typeface="Calibri" panose="020F0502020204030204" pitchFamily="34" charset="0"/>
                        </a:rPr>
                        <a:t>B1</a:t>
                      </a:r>
                      <a:endParaRPr lang="zh-CN" altLang="en-US" sz="1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1" kern="1200" dirty="0">
                          <a:solidFill>
                            <a:schemeClr val="tx1"/>
                          </a:solidFill>
                          <a:latin typeface="Calibri" panose="020F0502020204030204" pitchFamily="34" charset="0"/>
                          <a:ea typeface="+mn-ea"/>
                          <a:cs typeface="Calibri" panose="020F0502020204030204" pitchFamily="34" charset="0"/>
                        </a:rPr>
                        <a:t>C1</a:t>
                      </a:r>
                      <a:endParaRPr lang="zh-CN" altLang="en-US" sz="1200" b="1" kern="1200" dirty="0">
                        <a:solidFill>
                          <a:schemeClr val="tx1"/>
                        </a:solidFill>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2295850"/>
                  </a:ext>
                </a:extLst>
              </a:tr>
              <a:tr h="381318">
                <a:tc>
                  <a:txBody>
                    <a:bodyPr/>
                    <a:lstStyle/>
                    <a:p>
                      <a:pPr algn="ctr"/>
                      <a:r>
                        <a:rPr lang="en-US" altLang="zh-CN" sz="1200" b="1" dirty="0">
                          <a:solidFill>
                            <a:schemeClr val="tx1"/>
                          </a:solidFill>
                          <a:latin typeface="Calibri" panose="020F0502020204030204" pitchFamily="34" charset="0"/>
                          <a:cs typeface="Calibri" panose="020F0502020204030204" pitchFamily="34" charset="0"/>
                        </a:rPr>
                        <a:t>A2</a:t>
                      </a:r>
                      <a:endParaRPr lang="zh-CN" altLang="en-US" sz="1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1" dirty="0">
                          <a:solidFill>
                            <a:schemeClr val="tx1"/>
                          </a:solidFill>
                          <a:latin typeface="Calibri" panose="020F0502020204030204" pitchFamily="34" charset="0"/>
                          <a:cs typeface="Calibri" panose="020F0502020204030204" pitchFamily="34" charset="0"/>
                        </a:rPr>
                        <a:t>B2</a:t>
                      </a:r>
                      <a:endParaRPr lang="zh-CN" altLang="en-US" sz="1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1" dirty="0">
                          <a:solidFill>
                            <a:schemeClr val="tx1"/>
                          </a:solidFill>
                          <a:latin typeface="Calibri" panose="020F0502020204030204" pitchFamily="34" charset="0"/>
                          <a:cs typeface="Calibri" panose="020F0502020204030204" pitchFamily="34" charset="0"/>
                        </a:rPr>
                        <a:t>C2</a:t>
                      </a:r>
                      <a:endParaRPr lang="zh-CN" altLang="en-US" sz="1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2583642"/>
                  </a:ext>
                </a:extLst>
              </a:tr>
              <a:tr h="381318">
                <a:tc>
                  <a:txBody>
                    <a:bodyPr/>
                    <a:lstStyle/>
                    <a:p>
                      <a:pPr algn="ctr"/>
                      <a:r>
                        <a:rPr lang="en-US" altLang="zh-CN" sz="1200" b="1" dirty="0">
                          <a:solidFill>
                            <a:schemeClr val="tx1"/>
                          </a:solidFill>
                          <a:latin typeface="Calibri" panose="020F0502020204030204" pitchFamily="34" charset="0"/>
                          <a:cs typeface="Calibri" panose="020F0502020204030204" pitchFamily="34" charset="0"/>
                        </a:rPr>
                        <a:t>A3</a:t>
                      </a:r>
                      <a:endParaRPr lang="zh-CN" altLang="en-US" sz="1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1" dirty="0">
                          <a:solidFill>
                            <a:schemeClr val="tx1"/>
                          </a:solidFill>
                          <a:latin typeface="Calibri" panose="020F0502020204030204" pitchFamily="34" charset="0"/>
                          <a:cs typeface="Calibri" panose="020F0502020204030204" pitchFamily="34" charset="0"/>
                        </a:rPr>
                        <a:t>B3</a:t>
                      </a:r>
                      <a:endParaRPr lang="zh-CN" altLang="en-US" sz="1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200" b="1" dirty="0">
                          <a:solidFill>
                            <a:schemeClr val="tx1"/>
                          </a:solidFill>
                          <a:latin typeface="Calibri" panose="020F0502020204030204" pitchFamily="34" charset="0"/>
                          <a:cs typeface="Calibri" panose="020F0502020204030204" pitchFamily="34" charset="0"/>
                        </a:rPr>
                        <a:t>C3</a:t>
                      </a:r>
                      <a:endParaRPr lang="zh-CN" altLang="en-US" sz="1200" b="1" dirty="0">
                        <a:solidFill>
                          <a:schemeClr val="tx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6222821"/>
                  </a:ext>
                </a:extLst>
              </a:tr>
            </a:tbl>
          </a:graphicData>
        </a:graphic>
      </p:graphicFrame>
      <p:graphicFrame>
        <p:nvGraphicFramePr>
          <p:cNvPr id="20" name="表格 20">
            <a:extLst>
              <a:ext uri="{FF2B5EF4-FFF2-40B4-BE49-F238E27FC236}">
                <a16:creationId xmlns:a16="http://schemas.microsoft.com/office/drawing/2014/main" id="{A6927461-BA60-4476-6AC1-0B6DF9D9FC6F}"/>
              </a:ext>
            </a:extLst>
          </p:cNvPr>
          <p:cNvGraphicFramePr>
            <a:graphicFrameLocks noGrp="1"/>
          </p:cNvGraphicFramePr>
          <p:nvPr/>
        </p:nvGraphicFramePr>
        <p:xfrm>
          <a:off x="5011813" y="4165413"/>
          <a:ext cx="1917700" cy="1642536"/>
        </p:xfrm>
        <a:graphic>
          <a:graphicData uri="http://schemas.openxmlformats.org/drawingml/2006/table">
            <a:tbl>
              <a:tblPr firstRow="1" bandRow="1">
                <a:tableStyleId>{5C22544A-7EE6-4342-B048-85BDC9FD1C3A}</a:tableStyleId>
              </a:tblPr>
              <a:tblGrid>
                <a:gridCol w="479425">
                  <a:extLst>
                    <a:ext uri="{9D8B030D-6E8A-4147-A177-3AD203B41FA5}">
                      <a16:colId xmlns:a16="http://schemas.microsoft.com/office/drawing/2014/main" val="1975920772"/>
                    </a:ext>
                  </a:extLst>
                </a:gridCol>
                <a:gridCol w="479425">
                  <a:extLst>
                    <a:ext uri="{9D8B030D-6E8A-4147-A177-3AD203B41FA5}">
                      <a16:colId xmlns:a16="http://schemas.microsoft.com/office/drawing/2014/main" val="3458497103"/>
                    </a:ext>
                  </a:extLst>
                </a:gridCol>
                <a:gridCol w="479425">
                  <a:extLst>
                    <a:ext uri="{9D8B030D-6E8A-4147-A177-3AD203B41FA5}">
                      <a16:colId xmlns:a16="http://schemas.microsoft.com/office/drawing/2014/main" val="1760370956"/>
                    </a:ext>
                  </a:extLst>
                </a:gridCol>
                <a:gridCol w="479425">
                  <a:extLst>
                    <a:ext uri="{9D8B030D-6E8A-4147-A177-3AD203B41FA5}">
                      <a16:colId xmlns:a16="http://schemas.microsoft.com/office/drawing/2014/main" val="79061657"/>
                    </a:ext>
                  </a:extLst>
                </a:gridCol>
              </a:tblGrid>
              <a:tr h="41063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7126319"/>
                  </a:ext>
                </a:extLst>
              </a:tr>
              <a:tr h="410634">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589860"/>
                  </a:ext>
                </a:extLst>
              </a:tr>
              <a:tr h="410634">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6753619"/>
                  </a:ext>
                </a:extLst>
              </a:tr>
              <a:tr h="410634">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4533474"/>
                  </a:ext>
                </a:extLst>
              </a:tr>
            </a:tbl>
          </a:graphicData>
        </a:graphic>
      </p:graphicFrame>
      <p:sp>
        <p:nvSpPr>
          <p:cNvPr id="22" name="文本框 21">
            <a:extLst>
              <a:ext uri="{FF2B5EF4-FFF2-40B4-BE49-F238E27FC236}">
                <a16:creationId xmlns:a16="http://schemas.microsoft.com/office/drawing/2014/main" id="{77598096-6E5C-A36B-306E-8434E7062C63}"/>
              </a:ext>
            </a:extLst>
          </p:cNvPr>
          <p:cNvSpPr txBox="1"/>
          <p:nvPr/>
        </p:nvSpPr>
        <p:spPr>
          <a:xfrm>
            <a:off x="5387294" y="2975286"/>
            <a:ext cx="2219648" cy="830997"/>
          </a:xfrm>
          <a:prstGeom prst="rect">
            <a:avLst/>
          </a:prstGeom>
          <a:noFill/>
        </p:spPr>
        <p:txBody>
          <a:bodyPr wrap="square" rtlCol="0">
            <a:spAutoFit/>
          </a:bodyPr>
          <a:lstStyle/>
          <a:p>
            <a:r>
              <a:rPr kumimoji="1" lang="en-US" altLang="zh-CN" sz="1600" dirty="0">
                <a:latin typeface="Arial" panose="020B0604020202020204" pitchFamily="34" charset="0"/>
                <a:cs typeface="Arial" panose="020B0604020202020204" pitchFamily="34" charset="0"/>
              </a:rPr>
              <a:t>a1*A1+b1*B1+c1*C1+a2*A2+b2*B2+c2*C2+a3*A3+b3*B3+c3*C3</a:t>
            </a:r>
            <a:endParaRPr kumimoji="1" lang="zh-CN" altLang="en-US" sz="1600" dirty="0">
              <a:latin typeface="Arial" panose="020B0604020202020204" pitchFamily="34" charset="0"/>
              <a:cs typeface="Arial" panose="020B0604020202020204" pitchFamily="34" charset="0"/>
            </a:endParaRPr>
          </a:p>
        </p:txBody>
      </p:sp>
      <p:cxnSp>
        <p:nvCxnSpPr>
          <p:cNvPr id="24" name="直线箭头连接符 23">
            <a:extLst>
              <a:ext uri="{FF2B5EF4-FFF2-40B4-BE49-F238E27FC236}">
                <a16:creationId xmlns:a16="http://schemas.microsoft.com/office/drawing/2014/main" id="{4D21D1F1-0EFE-F05D-4287-75DD0F449602}"/>
              </a:ext>
            </a:extLst>
          </p:cNvPr>
          <p:cNvCxnSpPr>
            <a:cxnSpLocks/>
          </p:cNvCxnSpPr>
          <p:nvPr/>
        </p:nvCxnSpPr>
        <p:spPr>
          <a:xfrm flipH="1">
            <a:off x="5304362" y="3721117"/>
            <a:ext cx="80163" cy="628537"/>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4FAD1254-2BB5-53B7-BA45-FAF43F317270}"/>
              </a:ext>
            </a:extLst>
          </p:cNvPr>
          <p:cNvSpPr/>
          <p:nvPr/>
        </p:nvSpPr>
        <p:spPr>
          <a:xfrm>
            <a:off x="5068465" y="4221018"/>
            <a:ext cx="858197" cy="686611"/>
          </a:xfrm>
          <a:prstGeom prst="rect">
            <a:avLst/>
          </a:prstGeom>
          <a:noFill/>
          <a:ln w="3810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95862EA2-6269-1570-B83B-937289CA4F92}"/>
              </a:ext>
            </a:extLst>
          </p:cNvPr>
          <p:cNvSpPr/>
          <p:nvPr/>
        </p:nvSpPr>
        <p:spPr>
          <a:xfrm>
            <a:off x="6023512" y="4224772"/>
            <a:ext cx="858197" cy="686611"/>
          </a:xfrm>
          <a:prstGeom prst="rect">
            <a:avLst/>
          </a:prstGeom>
          <a:noFill/>
          <a:ln w="3810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8B49963B-71F2-FA9D-5539-32A8AB0451A8}"/>
              </a:ext>
            </a:extLst>
          </p:cNvPr>
          <p:cNvSpPr/>
          <p:nvPr/>
        </p:nvSpPr>
        <p:spPr>
          <a:xfrm>
            <a:off x="5073721" y="5056587"/>
            <a:ext cx="858197" cy="686611"/>
          </a:xfrm>
          <a:prstGeom prst="rect">
            <a:avLst/>
          </a:prstGeom>
          <a:noFill/>
          <a:ln w="3810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5997AD6E-A33F-FC44-F931-350747A3A8A1}"/>
              </a:ext>
            </a:extLst>
          </p:cNvPr>
          <p:cNvSpPr/>
          <p:nvPr/>
        </p:nvSpPr>
        <p:spPr>
          <a:xfrm>
            <a:off x="6028768" y="5060341"/>
            <a:ext cx="858197" cy="686611"/>
          </a:xfrm>
          <a:prstGeom prst="rect">
            <a:avLst/>
          </a:prstGeom>
          <a:noFill/>
          <a:ln w="3810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29" name="表格 20">
            <a:extLst>
              <a:ext uri="{FF2B5EF4-FFF2-40B4-BE49-F238E27FC236}">
                <a16:creationId xmlns:a16="http://schemas.microsoft.com/office/drawing/2014/main" id="{75E49DF4-EA84-AFCB-E0A0-005A1D271258}"/>
              </a:ext>
            </a:extLst>
          </p:cNvPr>
          <p:cNvGraphicFramePr>
            <a:graphicFrameLocks noGrp="1"/>
          </p:cNvGraphicFramePr>
          <p:nvPr/>
        </p:nvGraphicFramePr>
        <p:xfrm>
          <a:off x="8533313" y="4417675"/>
          <a:ext cx="1438275" cy="1231902"/>
        </p:xfrm>
        <a:graphic>
          <a:graphicData uri="http://schemas.openxmlformats.org/drawingml/2006/table">
            <a:tbl>
              <a:tblPr firstRow="1" bandRow="1">
                <a:tableStyleId>{5C22544A-7EE6-4342-B048-85BDC9FD1C3A}</a:tableStyleId>
              </a:tblPr>
              <a:tblGrid>
                <a:gridCol w="479425">
                  <a:extLst>
                    <a:ext uri="{9D8B030D-6E8A-4147-A177-3AD203B41FA5}">
                      <a16:colId xmlns:a16="http://schemas.microsoft.com/office/drawing/2014/main" val="3458497103"/>
                    </a:ext>
                  </a:extLst>
                </a:gridCol>
                <a:gridCol w="479425">
                  <a:extLst>
                    <a:ext uri="{9D8B030D-6E8A-4147-A177-3AD203B41FA5}">
                      <a16:colId xmlns:a16="http://schemas.microsoft.com/office/drawing/2014/main" val="1760370956"/>
                    </a:ext>
                  </a:extLst>
                </a:gridCol>
                <a:gridCol w="479425">
                  <a:extLst>
                    <a:ext uri="{9D8B030D-6E8A-4147-A177-3AD203B41FA5}">
                      <a16:colId xmlns:a16="http://schemas.microsoft.com/office/drawing/2014/main" val="79061657"/>
                    </a:ext>
                  </a:extLst>
                </a:gridCol>
              </a:tblGrid>
              <a:tr h="410634">
                <a:tc>
                  <a:txBody>
                    <a:bodyPr/>
                    <a:lstStyle/>
                    <a:p>
                      <a:pPr algn="ctr"/>
                      <a:r>
                        <a:rPr lang="en-US" altLang="zh-CN" dirty="0">
                          <a:solidFill>
                            <a:schemeClr val="tx1"/>
                          </a:solidFill>
                        </a:rPr>
                        <a:t>0</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589860"/>
                  </a:ext>
                </a:extLst>
              </a:tr>
              <a:tr h="410634">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6753619"/>
                  </a:ext>
                </a:extLst>
              </a:tr>
              <a:tr h="410634">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4533474"/>
                  </a:ext>
                </a:extLst>
              </a:tr>
            </a:tbl>
          </a:graphicData>
        </a:graphic>
      </p:graphicFrame>
      <p:cxnSp>
        <p:nvCxnSpPr>
          <p:cNvPr id="30" name="直线箭头连接符 29">
            <a:extLst>
              <a:ext uri="{FF2B5EF4-FFF2-40B4-BE49-F238E27FC236}">
                <a16:creationId xmlns:a16="http://schemas.microsoft.com/office/drawing/2014/main" id="{4167F746-AD3D-9E8B-8F6A-5F7AA0C6AAFC}"/>
              </a:ext>
            </a:extLst>
          </p:cNvPr>
          <p:cNvCxnSpPr>
            <a:cxnSpLocks/>
          </p:cNvCxnSpPr>
          <p:nvPr/>
        </p:nvCxnSpPr>
        <p:spPr>
          <a:xfrm>
            <a:off x="3052044" y="5056587"/>
            <a:ext cx="187515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0B368095-5613-3158-1A43-C01AE64B097E}"/>
              </a:ext>
            </a:extLst>
          </p:cNvPr>
          <p:cNvSpPr txBox="1"/>
          <p:nvPr/>
        </p:nvSpPr>
        <p:spPr>
          <a:xfrm>
            <a:off x="3060432" y="5171932"/>
            <a:ext cx="1810508" cy="738664"/>
          </a:xfrm>
          <a:prstGeom prst="rect">
            <a:avLst/>
          </a:prstGeom>
          <a:noFill/>
        </p:spPr>
        <p:txBody>
          <a:bodyPr wrap="square" rtlCol="0">
            <a:spAutoFit/>
          </a:bodyPr>
          <a:lstStyle/>
          <a:p>
            <a:pPr algn="ctr"/>
            <a:r>
              <a:rPr kumimoji="1" lang="en-US" altLang="zh-CN" sz="1400" dirty="0">
                <a:latin typeface="Arial" panose="020B0604020202020204" pitchFamily="34" charset="0"/>
                <a:cs typeface="Arial" panose="020B0604020202020204" pitchFamily="34" charset="0"/>
              </a:rPr>
              <a:t>Convolutional layer</a:t>
            </a:r>
          </a:p>
          <a:p>
            <a:pPr algn="ctr"/>
            <a:endParaRPr kumimoji="1" lang="en-US" altLang="zh-CN" sz="1400" dirty="0">
              <a:latin typeface="Arial" panose="020B0604020202020204" pitchFamily="34" charset="0"/>
              <a:cs typeface="Arial" panose="020B0604020202020204" pitchFamily="34" charset="0"/>
            </a:endParaRPr>
          </a:p>
          <a:p>
            <a:pPr algn="ctr"/>
            <a:endParaRPr kumimoji="1" lang="zh-CN" altLang="en-US" sz="1400"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40969E19-34C5-8B34-B269-409F622203B9}"/>
              </a:ext>
            </a:extLst>
          </p:cNvPr>
          <p:cNvSpPr txBox="1"/>
          <p:nvPr/>
        </p:nvSpPr>
        <p:spPr>
          <a:xfrm>
            <a:off x="3025172" y="3398947"/>
            <a:ext cx="2387857" cy="738664"/>
          </a:xfrm>
          <a:prstGeom prst="rect">
            <a:avLst/>
          </a:prstGeom>
          <a:noFill/>
        </p:spPr>
        <p:txBody>
          <a:bodyPr wrap="square" rtlCol="0">
            <a:spAutoFit/>
          </a:bodyPr>
          <a:lstStyle/>
          <a:p>
            <a:r>
              <a:rPr kumimoji="1" lang="en-US" altLang="zh-CN" sz="1400" dirty="0">
                <a:latin typeface="Arial" panose="020B0604020202020204" pitchFamily="34" charset="0"/>
                <a:cs typeface="Arial" panose="020B0604020202020204" pitchFamily="34" charset="0"/>
              </a:rPr>
              <a:t>Convolutional kernel</a:t>
            </a:r>
          </a:p>
          <a:p>
            <a:endParaRPr kumimoji="1" lang="en-US" altLang="zh-CN" sz="1400" dirty="0">
              <a:latin typeface="Arial" panose="020B0604020202020204" pitchFamily="34" charset="0"/>
              <a:cs typeface="Arial" panose="020B0604020202020204" pitchFamily="34" charset="0"/>
            </a:endParaRPr>
          </a:p>
          <a:p>
            <a:endParaRPr kumimoji="1" lang="zh-CN" altLang="en-US" sz="1400" dirty="0">
              <a:latin typeface="Arial" panose="020B0604020202020204" pitchFamily="34" charset="0"/>
              <a:cs typeface="Arial" panose="020B0604020202020204" pitchFamily="34" charset="0"/>
            </a:endParaRPr>
          </a:p>
        </p:txBody>
      </p:sp>
      <p:cxnSp>
        <p:nvCxnSpPr>
          <p:cNvPr id="35" name="直线箭头连接符 34">
            <a:extLst>
              <a:ext uri="{FF2B5EF4-FFF2-40B4-BE49-F238E27FC236}">
                <a16:creationId xmlns:a16="http://schemas.microsoft.com/office/drawing/2014/main" id="{20A508E7-512B-457F-B176-B6A0C30641C5}"/>
              </a:ext>
            </a:extLst>
          </p:cNvPr>
          <p:cNvCxnSpPr>
            <a:cxnSpLocks/>
            <a:stCxn id="20" idx="3"/>
          </p:cNvCxnSpPr>
          <p:nvPr/>
        </p:nvCxnSpPr>
        <p:spPr>
          <a:xfrm>
            <a:off x="6929513" y="4986681"/>
            <a:ext cx="152021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4C57741-11FB-BB1A-EB99-B432DCFD2064}"/>
              </a:ext>
            </a:extLst>
          </p:cNvPr>
          <p:cNvSpPr txBox="1"/>
          <p:nvPr/>
        </p:nvSpPr>
        <p:spPr>
          <a:xfrm>
            <a:off x="6859701" y="5016953"/>
            <a:ext cx="1652658" cy="738664"/>
          </a:xfrm>
          <a:prstGeom prst="rect">
            <a:avLst/>
          </a:prstGeom>
          <a:noFill/>
        </p:spPr>
        <p:txBody>
          <a:bodyPr wrap="square" rtlCol="0">
            <a:spAutoFit/>
          </a:bodyPr>
          <a:lstStyle/>
          <a:p>
            <a:pPr algn="ctr"/>
            <a:r>
              <a:rPr kumimoji="1" lang="en-US" altLang="zh-CN" sz="1400" dirty="0" err="1">
                <a:latin typeface="Arial" panose="020B0604020202020204" pitchFamily="34" charset="0"/>
                <a:cs typeface="Arial" panose="020B0604020202020204" pitchFamily="34" charset="0"/>
              </a:rPr>
              <a:t>Maxpooling</a:t>
            </a:r>
            <a:r>
              <a:rPr kumimoji="1" lang="en-US" altLang="zh-CN" sz="1400" dirty="0">
                <a:latin typeface="Arial" panose="020B0604020202020204" pitchFamily="34" charset="0"/>
                <a:cs typeface="Arial" panose="020B0604020202020204" pitchFamily="34" charset="0"/>
              </a:rPr>
              <a:t> layer</a:t>
            </a:r>
          </a:p>
          <a:p>
            <a:pPr algn="ctr"/>
            <a:endParaRPr kumimoji="1" lang="en-US" altLang="zh-CN" sz="1400" dirty="0">
              <a:latin typeface="Arial" panose="020B0604020202020204" pitchFamily="34" charset="0"/>
              <a:cs typeface="Arial" panose="020B0604020202020204" pitchFamily="34" charset="0"/>
            </a:endParaRPr>
          </a:p>
          <a:p>
            <a:pPr algn="ctr"/>
            <a:endParaRPr kumimoji="1" lang="zh-CN" altLang="en-US" sz="1400" dirty="0">
              <a:latin typeface="Arial" panose="020B0604020202020204" pitchFamily="34" charset="0"/>
              <a:cs typeface="Arial" panose="020B0604020202020204" pitchFamily="34" charset="0"/>
            </a:endParaRPr>
          </a:p>
        </p:txBody>
      </p:sp>
      <p:cxnSp>
        <p:nvCxnSpPr>
          <p:cNvPr id="44" name="直线箭头连接符 43">
            <a:extLst>
              <a:ext uri="{FF2B5EF4-FFF2-40B4-BE49-F238E27FC236}">
                <a16:creationId xmlns:a16="http://schemas.microsoft.com/office/drawing/2014/main" id="{398FE5E4-A209-D27F-8256-27B82C6372D3}"/>
              </a:ext>
            </a:extLst>
          </p:cNvPr>
          <p:cNvCxnSpPr>
            <a:cxnSpLocks/>
            <a:endCxn id="48" idx="1"/>
          </p:cNvCxnSpPr>
          <p:nvPr/>
        </p:nvCxnSpPr>
        <p:spPr>
          <a:xfrm>
            <a:off x="9971588" y="4986681"/>
            <a:ext cx="1209349" cy="77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A1CF09A0-99AE-5008-0931-52CEE5A5888F}"/>
              </a:ext>
            </a:extLst>
          </p:cNvPr>
          <p:cNvSpPr txBox="1"/>
          <p:nvPr/>
        </p:nvSpPr>
        <p:spPr>
          <a:xfrm>
            <a:off x="9827241" y="5049412"/>
            <a:ext cx="1518054" cy="738664"/>
          </a:xfrm>
          <a:prstGeom prst="rect">
            <a:avLst/>
          </a:prstGeom>
          <a:noFill/>
        </p:spPr>
        <p:txBody>
          <a:bodyPr wrap="square" rtlCol="0">
            <a:spAutoFit/>
          </a:bodyPr>
          <a:lstStyle/>
          <a:p>
            <a:pPr algn="ctr"/>
            <a:r>
              <a:rPr kumimoji="1" lang="en-US" altLang="zh-CN" sz="1400" dirty="0">
                <a:latin typeface="Arial" panose="020B0604020202020204" pitchFamily="34" charset="0"/>
                <a:cs typeface="Arial" panose="020B0604020202020204" pitchFamily="34" charset="0"/>
              </a:rPr>
              <a:t>Flatten layer</a:t>
            </a:r>
          </a:p>
          <a:p>
            <a:pPr algn="ctr"/>
            <a:endParaRPr kumimoji="1" lang="en-US" altLang="zh-CN" sz="1400" dirty="0">
              <a:latin typeface="Arial" panose="020B0604020202020204" pitchFamily="34" charset="0"/>
              <a:cs typeface="Arial" panose="020B0604020202020204" pitchFamily="34" charset="0"/>
            </a:endParaRPr>
          </a:p>
          <a:p>
            <a:pPr algn="ctr"/>
            <a:endParaRPr kumimoji="1" lang="zh-CN" altLang="en-US" sz="1400" dirty="0">
              <a:latin typeface="Arial" panose="020B0604020202020204" pitchFamily="34" charset="0"/>
              <a:cs typeface="Arial" panose="020B0604020202020204" pitchFamily="34" charset="0"/>
            </a:endParaRPr>
          </a:p>
        </p:txBody>
      </p:sp>
      <p:graphicFrame>
        <p:nvGraphicFramePr>
          <p:cNvPr id="48" name="表格 48">
            <a:extLst>
              <a:ext uri="{FF2B5EF4-FFF2-40B4-BE49-F238E27FC236}">
                <a16:creationId xmlns:a16="http://schemas.microsoft.com/office/drawing/2014/main" id="{06C06AE3-A4C6-D4C8-A238-0E00024ECC0E}"/>
              </a:ext>
            </a:extLst>
          </p:cNvPr>
          <p:cNvGraphicFramePr>
            <a:graphicFrameLocks noGrp="1"/>
          </p:cNvGraphicFramePr>
          <p:nvPr/>
        </p:nvGraphicFramePr>
        <p:xfrm>
          <a:off x="11180937" y="3714291"/>
          <a:ext cx="354186" cy="2560320"/>
        </p:xfrm>
        <a:graphic>
          <a:graphicData uri="http://schemas.openxmlformats.org/drawingml/2006/table">
            <a:tbl>
              <a:tblPr firstRow="1" bandRow="1">
                <a:tableStyleId>{5C22544A-7EE6-4342-B048-85BDC9FD1C3A}</a:tableStyleId>
              </a:tblPr>
              <a:tblGrid>
                <a:gridCol w="354186">
                  <a:extLst>
                    <a:ext uri="{9D8B030D-6E8A-4147-A177-3AD203B41FA5}">
                      <a16:colId xmlns:a16="http://schemas.microsoft.com/office/drawing/2014/main" val="2358671866"/>
                    </a:ext>
                  </a:extLst>
                </a:gridCol>
              </a:tblGrid>
              <a:tr h="345549">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5591108"/>
                  </a:ext>
                </a:extLst>
              </a:tr>
              <a:tr h="345549">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0555848"/>
                  </a:ext>
                </a:extLst>
              </a:tr>
              <a:tr h="345549">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5488704"/>
                  </a:ext>
                </a:extLst>
              </a:tr>
              <a:tr h="345549">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4391297"/>
                  </a:ext>
                </a:extLst>
              </a:tr>
              <a:tr h="345549">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6248411"/>
                  </a:ext>
                </a:extLst>
              </a:tr>
              <a:tr h="345549">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7290550"/>
                  </a:ext>
                </a:extLst>
              </a:tr>
              <a:tr h="345549">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5383673"/>
                  </a:ext>
                </a:extLst>
              </a:tr>
            </a:tbl>
          </a:graphicData>
        </a:graphic>
      </p:graphicFrame>
      <p:sp>
        <p:nvSpPr>
          <p:cNvPr id="49" name="文本框 48">
            <a:extLst>
              <a:ext uri="{FF2B5EF4-FFF2-40B4-BE49-F238E27FC236}">
                <a16:creationId xmlns:a16="http://schemas.microsoft.com/office/drawing/2014/main" id="{C1BB6C01-4C15-85F8-8FE5-409578795CA9}"/>
              </a:ext>
            </a:extLst>
          </p:cNvPr>
          <p:cNvSpPr txBox="1"/>
          <p:nvPr/>
        </p:nvSpPr>
        <p:spPr>
          <a:xfrm>
            <a:off x="1012140" y="2353060"/>
            <a:ext cx="6094070" cy="738664"/>
          </a:xfrm>
          <a:prstGeom prst="rect">
            <a:avLst/>
          </a:prstGeom>
          <a:noFill/>
        </p:spPr>
        <p:txBody>
          <a:bodyPr wrap="square">
            <a:spAutoFit/>
          </a:bodyPr>
          <a:lstStyle/>
          <a:p>
            <a:pPr marL="285750" indent="-285750">
              <a:buFont typeface="Arial" panose="020B0604020202020204" pitchFamily="34" charset="0"/>
              <a:buChar char="•"/>
            </a:pPr>
            <a:r>
              <a:rPr lang="en" altLang="zh-CN" sz="1400" dirty="0">
                <a:latin typeface="Arial" panose="020B0604020202020204" pitchFamily="34" charset="0"/>
                <a:cs typeface="Arial" panose="020B0604020202020204" pitchFamily="34" charset="0"/>
              </a:rPr>
              <a:t>Feature extraction</a:t>
            </a:r>
          </a:p>
          <a:p>
            <a:pPr marL="285750" indent="-285750">
              <a:buFont typeface="Arial" panose="020B0604020202020204" pitchFamily="34" charset="0"/>
              <a:buChar char="•"/>
            </a:pPr>
            <a:r>
              <a:rPr lang="en" altLang="zh-CN" sz="1400" dirty="0">
                <a:latin typeface="Arial" panose="020B0604020202020204" pitchFamily="34" charset="0"/>
                <a:cs typeface="Arial" panose="020B0604020202020204" pitchFamily="34" charset="0"/>
              </a:rPr>
              <a:t>Local pattern recognition</a:t>
            </a:r>
          </a:p>
          <a:p>
            <a:pPr marL="285750" indent="-285750">
              <a:buFont typeface="Arial" panose="020B0604020202020204" pitchFamily="34" charset="0"/>
              <a:buChar char="•"/>
            </a:pPr>
            <a:r>
              <a:rPr lang="en" altLang="zh-CN" sz="1400" dirty="0">
                <a:latin typeface="Arial" panose="020B0604020202020204" pitchFamily="34" charset="0"/>
                <a:cs typeface="Arial" panose="020B0604020202020204" pitchFamily="34" charset="0"/>
              </a:rPr>
              <a:t>Dimensionality reduction</a:t>
            </a:r>
            <a:endParaRPr lang="zh-CN" altLang="en-US" sz="1400" dirty="0">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8FBE8609-170D-25F5-43E7-55608300795B}"/>
              </a:ext>
            </a:extLst>
          </p:cNvPr>
          <p:cNvSpPr txBox="1"/>
          <p:nvPr/>
        </p:nvSpPr>
        <p:spPr>
          <a:xfrm>
            <a:off x="4006062" y="6182294"/>
            <a:ext cx="3680988" cy="253916"/>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r>
              <a:rPr lang="en-US" altLang="zh-CN" dirty="0"/>
              <a:t>Figure 4: The Pipeline of CNN Layers</a:t>
            </a:r>
          </a:p>
        </p:txBody>
      </p:sp>
      <p:sp>
        <p:nvSpPr>
          <p:cNvPr id="51" name="文本框 50">
            <a:extLst>
              <a:ext uri="{FF2B5EF4-FFF2-40B4-BE49-F238E27FC236}">
                <a16:creationId xmlns:a16="http://schemas.microsoft.com/office/drawing/2014/main" id="{0B5E7079-C936-4925-8367-7349DEDAD32F}"/>
              </a:ext>
            </a:extLst>
          </p:cNvPr>
          <p:cNvSpPr txBox="1"/>
          <p:nvPr/>
        </p:nvSpPr>
        <p:spPr>
          <a:xfrm>
            <a:off x="896809" y="6107659"/>
            <a:ext cx="1810508" cy="738664"/>
          </a:xfrm>
          <a:prstGeom prst="rect">
            <a:avLst/>
          </a:prstGeom>
          <a:noFill/>
        </p:spPr>
        <p:txBody>
          <a:bodyPr wrap="square" rtlCol="0">
            <a:spAutoFit/>
          </a:bodyPr>
          <a:lstStyle/>
          <a:p>
            <a:pPr algn="ctr"/>
            <a:r>
              <a:rPr kumimoji="1" lang="en-US" altLang="zh-CN" sz="1400" dirty="0">
                <a:latin typeface="Arial" panose="020B0604020202020204" pitchFamily="34" charset="0"/>
                <a:cs typeface="Arial" panose="020B0604020202020204" pitchFamily="34" charset="0"/>
              </a:rPr>
              <a:t>Input</a:t>
            </a:r>
          </a:p>
          <a:p>
            <a:pPr algn="ctr"/>
            <a:endParaRPr kumimoji="1" lang="en-US" altLang="zh-CN" sz="1400" dirty="0">
              <a:latin typeface="Arial" panose="020B0604020202020204" pitchFamily="34" charset="0"/>
              <a:cs typeface="Arial" panose="020B0604020202020204" pitchFamily="34" charset="0"/>
            </a:endParaRPr>
          </a:p>
          <a:p>
            <a:pPr algn="ctr"/>
            <a:endParaRPr kumimoji="1" lang="zh-CN" altLang="en-US" sz="1400"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F80DF7ED-4F4C-F1D6-B010-A617010AFE23}"/>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Arial" panose="020B0604020202020204" pitchFamily="34" charset="0"/>
                <a:cs typeface="Arial" panose="020B0604020202020204" pitchFamily="34" charset="0"/>
              </a:rPr>
              <a:t>08</a:t>
            </a:r>
            <a:endParaRPr kumimoji="1" lang="zh-CN" altLang="en-US" b="1" dirty="0">
              <a:latin typeface="Arial" panose="020B0604020202020204" pitchFamily="34" charset="0"/>
              <a:cs typeface="Arial" panose="020B0604020202020204" pitchFamily="34" charset="0"/>
            </a:endParaRPr>
          </a:p>
        </p:txBody>
      </p:sp>
      <p:sp>
        <p:nvSpPr>
          <p:cNvPr id="5" name="标题 2">
            <a:extLst>
              <a:ext uri="{FF2B5EF4-FFF2-40B4-BE49-F238E27FC236}">
                <a16:creationId xmlns:a16="http://schemas.microsoft.com/office/drawing/2014/main" id="{3595FF61-F5B6-CCFE-055F-1D5ABDFF5A61}"/>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4. Methodology</a:t>
            </a:r>
          </a:p>
        </p:txBody>
      </p:sp>
      <p:sp>
        <p:nvSpPr>
          <p:cNvPr id="6" name="文本框 21">
            <a:extLst>
              <a:ext uri="{FF2B5EF4-FFF2-40B4-BE49-F238E27FC236}">
                <a16:creationId xmlns:a16="http://schemas.microsoft.com/office/drawing/2014/main" id="{92135589-8000-A209-CAB8-2605C9B3CAE4}"/>
              </a:ext>
            </a:extLst>
          </p:cNvPr>
          <p:cNvSpPr txBox="1"/>
          <p:nvPr/>
        </p:nvSpPr>
        <p:spPr>
          <a:xfrm>
            <a:off x="1169064" y="1821164"/>
            <a:ext cx="12087922" cy="1508105"/>
          </a:xfrm>
          <a:prstGeom prst="rect">
            <a:avLst/>
          </a:prstGeom>
          <a:noFill/>
        </p:spPr>
        <p:txBody>
          <a:bodyPr wrap="square" rtlCol="0">
            <a:spAutoFit/>
          </a:bodyPr>
          <a:lstStyle/>
          <a:p>
            <a:pPr>
              <a:defRPr/>
            </a:pPr>
            <a:r>
              <a:rPr kumimoji="1"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4.1 Techniques - Convolutional Neural Networks(CNNs)</a:t>
            </a:r>
          </a:p>
          <a:p>
            <a:pPr>
              <a:defRPr/>
            </a:pPr>
            <a:endParaRPr kumimoji="1"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429060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a:latin typeface="Arial" panose="020B0604020202020204" pitchFamily="34" charset="0"/>
                <a:cs typeface="Arial" panose="020B0604020202020204" pitchFamily="34" charset="0"/>
              </a:rPr>
              <a:t>UCL Department of Information Studies</a:t>
            </a:r>
          </a:p>
          <a:p>
            <a:endParaRPr lang="en-US" altLang="zh-CN" sz="1600"/>
          </a:p>
          <a:p>
            <a:endParaRPr lang="zh-CN" altLang="en-US" sz="1600" dirty="0"/>
          </a:p>
        </p:txBody>
      </p:sp>
      <p:sp>
        <p:nvSpPr>
          <p:cNvPr id="4" name="矩形 3">
            <a:extLst>
              <a:ext uri="{FF2B5EF4-FFF2-40B4-BE49-F238E27FC236}">
                <a16:creationId xmlns:a16="http://schemas.microsoft.com/office/drawing/2014/main" id="{DB4B63D0-C1D1-B8F8-888E-F84E22B865C5}"/>
              </a:ext>
            </a:extLst>
          </p:cNvPr>
          <p:cNvSpPr/>
          <p:nvPr/>
        </p:nvSpPr>
        <p:spPr>
          <a:xfrm>
            <a:off x="2396836" y="5063833"/>
            <a:ext cx="457200" cy="42949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EA506FCA-4A1A-ABB4-B9E1-5A0C360736B9}"/>
              </a:ext>
            </a:extLst>
          </p:cNvPr>
          <p:cNvSpPr/>
          <p:nvPr/>
        </p:nvSpPr>
        <p:spPr>
          <a:xfrm>
            <a:off x="5536751" y="5049980"/>
            <a:ext cx="457200" cy="42949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01B3B2F1-6548-3B16-7C12-1113563DD31E}"/>
              </a:ext>
            </a:extLst>
          </p:cNvPr>
          <p:cNvSpPr/>
          <p:nvPr/>
        </p:nvSpPr>
        <p:spPr>
          <a:xfrm>
            <a:off x="8835991" y="5036124"/>
            <a:ext cx="457200" cy="42949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 name="直线箭头连接符 6">
            <a:extLst>
              <a:ext uri="{FF2B5EF4-FFF2-40B4-BE49-F238E27FC236}">
                <a16:creationId xmlns:a16="http://schemas.microsoft.com/office/drawing/2014/main" id="{59D09FF0-25F7-C47F-BADA-04BFCD472BC9}"/>
              </a:ext>
            </a:extLst>
          </p:cNvPr>
          <p:cNvCxnSpPr>
            <a:cxnSpLocks/>
          </p:cNvCxnSpPr>
          <p:nvPr/>
        </p:nvCxnSpPr>
        <p:spPr>
          <a:xfrm>
            <a:off x="886691" y="5292430"/>
            <a:ext cx="15101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a:extLst>
              <a:ext uri="{FF2B5EF4-FFF2-40B4-BE49-F238E27FC236}">
                <a16:creationId xmlns:a16="http://schemas.microsoft.com/office/drawing/2014/main" id="{CE8B0870-FA25-7C1E-9627-912D0AD87E89}"/>
              </a:ext>
            </a:extLst>
          </p:cNvPr>
          <p:cNvCxnSpPr>
            <a:cxnSpLocks/>
            <a:stCxn id="44" idx="1"/>
            <a:endCxn id="5" idx="1"/>
          </p:cNvCxnSpPr>
          <p:nvPr/>
        </p:nvCxnSpPr>
        <p:spPr>
          <a:xfrm flipV="1">
            <a:off x="2939617" y="5264726"/>
            <a:ext cx="2597134" cy="277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A4A689AE-543A-1053-53C0-8360BC4A2F76}"/>
              </a:ext>
            </a:extLst>
          </p:cNvPr>
          <p:cNvCxnSpPr>
            <a:cxnSpLocks/>
            <a:stCxn id="5" idx="3"/>
            <a:endCxn id="6" idx="1"/>
          </p:cNvCxnSpPr>
          <p:nvPr/>
        </p:nvCxnSpPr>
        <p:spPr>
          <a:xfrm flipV="1">
            <a:off x="5993951" y="5250870"/>
            <a:ext cx="2842040" cy="138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E05F9267-4A79-03BF-91CA-62C20198BEBB}"/>
              </a:ext>
            </a:extLst>
          </p:cNvPr>
          <p:cNvCxnSpPr>
            <a:cxnSpLocks/>
          </p:cNvCxnSpPr>
          <p:nvPr/>
        </p:nvCxnSpPr>
        <p:spPr>
          <a:xfrm flipH="1">
            <a:off x="9846618" y="5357108"/>
            <a:ext cx="600812"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8347438C-1F22-A49C-B094-2D219F91C1E8}"/>
              </a:ext>
            </a:extLst>
          </p:cNvPr>
          <p:cNvCxnSpPr>
            <a:cxnSpLocks/>
            <a:stCxn id="4" idx="0"/>
          </p:cNvCxnSpPr>
          <p:nvPr/>
        </p:nvCxnSpPr>
        <p:spPr>
          <a:xfrm flipV="1">
            <a:off x="2625436" y="4530436"/>
            <a:ext cx="273373" cy="533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918F459F-5ACE-F6F6-06FD-3F9F92913F89}"/>
              </a:ext>
            </a:extLst>
          </p:cNvPr>
          <p:cNvCxnSpPr>
            <a:cxnSpLocks/>
          </p:cNvCxnSpPr>
          <p:nvPr/>
        </p:nvCxnSpPr>
        <p:spPr>
          <a:xfrm flipV="1">
            <a:off x="5754705" y="4558145"/>
            <a:ext cx="273373" cy="533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4A6D9E94-D0E9-B09A-19A7-4490B5FE958C}"/>
              </a:ext>
            </a:extLst>
          </p:cNvPr>
          <p:cNvCxnSpPr>
            <a:cxnSpLocks/>
          </p:cNvCxnSpPr>
          <p:nvPr/>
        </p:nvCxnSpPr>
        <p:spPr>
          <a:xfrm flipV="1">
            <a:off x="9064591" y="4502727"/>
            <a:ext cx="273373" cy="5333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ABEFDADF-DF15-72F8-0E6D-BF1630DAFE0A}"/>
              </a:ext>
            </a:extLst>
          </p:cNvPr>
          <p:cNvSpPr/>
          <p:nvPr/>
        </p:nvSpPr>
        <p:spPr>
          <a:xfrm>
            <a:off x="9389418" y="5036124"/>
            <a:ext cx="457200" cy="42949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43" name="矩形 42">
            <a:extLst>
              <a:ext uri="{FF2B5EF4-FFF2-40B4-BE49-F238E27FC236}">
                <a16:creationId xmlns:a16="http://schemas.microsoft.com/office/drawing/2014/main" id="{6765B8AA-3330-6134-7962-F6FBC13882AC}"/>
              </a:ext>
            </a:extLst>
          </p:cNvPr>
          <p:cNvSpPr/>
          <p:nvPr/>
        </p:nvSpPr>
        <p:spPr>
          <a:xfrm>
            <a:off x="6079532" y="5049979"/>
            <a:ext cx="457200" cy="42949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44" name="矩形 43">
            <a:extLst>
              <a:ext uri="{FF2B5EF4-FFF2-40B4-BE49-F238E27FC236}">
                <a16:creationId xmlns:a16="http://schemas.microsoft.com/office/drawing/2014/main" id="{3CCB44E5-2F6A-31BE-7E7D-0CAA3D5617CF}"/>
              </a:ext>
            </a:extLst>
          </p:cNvPr>
          <p:cNvSpPr/>
          <p:nvPr/>
        </p:nvSpPr>
        <p:spPr>
          <a:xfrm>
            <a:off x="2939617" y="5077684"/>
            <a:ext cx="457200" cy="42949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cxnSp>
        <p:nvCxnSpPr>
          <p:cNvPr id="46" name="直线箭头连接符 45">
            <a:extLst>
              <a:ext uri="{FF2B5EF4-FFF2-40B4-BE49-F238E27FC236}">
                <a16:creationId xmlns:a16="http://schemas.microsoft.com/office/drawing/2014/main" id="{FA8B4BF9-F71A-241D-8763-B3A5EA8F4CA9}"/>
              </a:ext>
            </a:extLst>
          </p:cNvPr>
          <p:cNvCxnSpPr>
            <a:cxnSpLocks/>
          </p:cNvCxnSpPr>
          <p:nvPr/>
        </p:nvCxnSpPr>
        <p:spPr>
          <a:xfrm flipH="1">
            <a:off x="6536732" y="5358246"/>
            <a:ext cx="225187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EE457A86-0DCF-7A0A-549F-B1AA3F47F4BC}"/>
              </a:ext>
            </a:extLst>
          </p:cNvPr>
          <p:cNvCxnSpPr>
            <a:cxnSpLocks/>
          </p:cNvCxnSpPr>
          <p:nvPr/>
        </p:nvCxnSpPr>
        <p:spPr>
          <a:xfrm flipH="1">
            <a:off x="3396817" y="5357108"/>
            <a:ext cx="213993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D97B46A6-989F-C31B-182F-0D07452FCC16}"/>
              </a:ext>
            </a:extLst>
          </p:cNvPr>
          <p:cNvSpPr txBox="1"/>
          <p:nvPr/>
        </p:nvSpPr>
        <p:spPr>
          <a:xfrm>
            <a:off x="2432884" y="6019347"/>
            <a:ext cx="1013465" cy="369332"/>
          </a:xfrm>
          <a:prstGeom prst="rect">
            <a:avLst/>
          </a:prstGeom>
          <a:noFill/>
        </p:spPr>
        <p:txBody>
          <a:bodyPr wrap="square" rtlCol="0">
            <a:spAutoFit/>
          </a:bodyPr>
          <a:lstStyle/>
          <a:p>
            <a:r>
              <a:rPr kumimoji="1" lang="en-US" altLang="zh-CN" dirty="0">
                <a:latin typeface="Calibri" panose="020F0502020204030204" pitchFamily="34" charset="0"/>
                <a:cs typeface="Calibri" panose="020F0502020204030204" pitchFamily="34" charset="0"/>
              </a:rPr>
              <a:t>token 1</a:t>
            </a:r>
            <a:endParaRPr kumimoji="1" lang="zh-CN" altLang="en-US" dirty="0">
              <a:latin typeface="Calibri" panose="020F0502020204030204" pitchFamily="34" charset="0"/>
              <a:cs typeface="Calibri" panose="020F0502020204030204" pitchFamily="34" charset="0"/>
            </a:endParaRPr>
          </a:p>
        </p:txBody>
      </p:sp>
      <p:sp>
        <p:nvSpPr>
          <p:cNvPr id="54" name="文本框 53">
            <a:extLst>
              <a:ext uri="{FF2B5EF4-FFF2-40B4-BE49-F238E27FC236}">
                <a16:creationId xmlns:a16="http://schemas.microsoft.com/office/drawing/2014/main" id="{FF5DD5E6-F0EA-9BBB-A1BD-EA77BFA11FDD}"/>
              </a:ext>
            </a:extLst>
          </p:cNvPr>
          <p:cNvSpPr txBox="1"/>
          <p:nvPr/>
        </p:nvSpPr>
        <p:spPr>
          <a:xfrm>
            <a:off x="5589267" y="5971305"/>
            <a:ext cx="1013465" cy="369332"/>
          </a:xfrm>
          <a:prstGeom prst="rect">
            <a:avLst/>
          </a:prstGeom>
          <a:noFill/>
        </p:spPr>
        <p:txBody>
          <a:bodyPr wrap="square" rtlCol="0">
            <a:spAutoFit/>
          </a:bodyPr>
          <a:lstStyle/>
          <a:p>
            <a:r>
              <a:rPr kumimoji="1" lang="en-US" altLang="zh-CN" dirty="0">
                <a:latin typeface="Calibri" panose="020F0502020204030204" pitchFamily="34" charset="0"/>
                <a:cs typeface="Calibri" panose="020F0502020204030204" pitchFamily="34" charset="0"/>
              </a:rPr>
              <a:t>token 2</a:t>
            </a:r>
            <a:endParaRPr kumimoji="1" lang="zh-CN" altLang="en-US" dirty="0">
              <a:latin typeface="Calibri" panose="020F0502020204030204" pitchFamily="34" charset="0"/>
              <a:cs typeface="Calibri" panose="020F0502020204030204" pitchFamily="34" charset="0"/>
            </a:endParaRPr>
          </a:p>
        </p:txBody>
      </p:sp>
      <p:sp>
        <p:nvSpPr>
          <p:cNvPr id="55" name="文本框 54">
            <a:extLst>
              <a:ext uri="{FF2B5EF4-FFF2-40B4-BE49-F238E27FC236}">
                <a16:creationId xmlns:a16="http://schemas.microsoft.com/office/drawing/2014/main" id="{A16E4F00-5AE7-913B-2911-12FEF24A29BA}"/>
              </a:ext>
            </a:extLst>
          </p:cNvPr>
          <p:cNvSpPr txBox="1"/>
          <p:nvPr/>
        </p:nvSpPr>
        <p:spPr>
          <a:xfrm>
            <a:off x="8882685" y="5958001"/>
            <a:ext cx="1013465" cy="369332"/>
          </a:xfrm>
          <a:prstGeom prst="rect">
            <a:avLst/>
          </a:prstGeom>
          <a:noFill/>
        </p:spPr>
        <p:txBody>
          <a:bodyPr wrap="square" rtlCol="0">
            <a:spAutoFit/>
          </a:bodyPr>
          <a:lstStyle/>
          <a:p>
            <a:r>
              <a:rPr kumimoji="1" lang="en-US" altLang="zh-CN" dirty="0">
                <a:latin typeface="Calibri" panose="020F0502020204030204" pitchFamily="34" charset="0"/>
                <a:cs typeface="Calibri" panose="020F0502020204030204" pitchFamily="34" charset="0"/>
              </a:rPr>
              <a:t>token 3</a:t>
            </a:r>
            <a:endParaRPr kumimoji="1" lang="zh-CN" altLang="en-US" dirty="0">
              <a:latin typeface="Calibri" panose="020F0502020204030204" pitchFamily="34" charset="0"/>
              <a:cs typeface="Calibri" panose="020F0502020204030204" pitchFamily="34" charset="0"/>
            </a:endParaRPr>
          </a:p>
        </p:txBody>
      </p:sp>
      <p:cxnSp>
        <p:nvCxnSpPr>
          <p:cNvPr id="56" name="直线箭头连接符 55">
            <a:extLst>
              <a:ext uri="{FF2B5EF4-FFF2-40B4-BE49-F238E27FC236}">
                <a16:creationId xmlns:a16="http://schemas.microsoft.com/office/drawing/2014/main" id="{1768CA95-FB63-0380-E4A2-7997167A8BFF}"/>
              </a:ext>
            </a:extLst>
          </p:cNvPr>
          <p:cNvCxnSpPr>
            <a:cxnSpLocks/>
            <a:endCxn id="4" idx="2"/>
          </p:cNvCxnSpPr>
          <p:nvPr/>
        </p:nvCxnSpPr>
        <p:spPr>
          <a:xfrm flipH="1" flipV="1">
            <a:off x="2625436" y="5493324"/>
            <a:ext cx="262257" cy="5641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9F7D6CCC-4C6D-EDDB-3CA9-29866CF36442}"/>
              </a:ext>
            </a:extLst>
          </p:cNvPr>
          <p:cNvCxnSpPr>
            <a:cxnSpLocks/>
          </p:cNvCxnSpPr>
          <p:nvPr/>
        </p:nvCxnSpPr>
        <p:spPr>
          <a:xfrm flipH="1" flipV="1">
            <a:off x="5770508" y="5528405"/>
            <a:ext cx="262257" cy="5641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9B00F5FE-7558-8425-45A3-F8D28B81EB18}"/>
              </a:ext>
            </a:extLst>
          </p:cNvPr>
          <p:cNvCxnSpPr>
            <a:cxnSpLocks/>
          </p:cNvCxnSpPr>
          <p:nvPr/>
        </p:nvCxnSpPr>
        <p:spPr>
          <a:xfrm flipH="1" flipV="1">
            <a:off x="9035849" y="5519136"/>
            <a:ext cx="262257" cy="5641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C84028BA-646E-86AE-3AA4-65195CA2F90D}"/>
              </a:ext>
            </a:extLst>
          </p:cNvPr>
          <p:cNvCxnSpPr>
            <a:cxnSpLocks/>
            <a:stCxn id="53" idx="0"/>
            <a:endCxn id="44" idx="2"/>
          </p:cNvCxnSpPr>
          <p:nvPr/>
        </p:nvCxnSpPr>
        <p:spPr>
          <a:xfrm flipV="1">
            <a:off x="2939617" y="5507175"/>
            <a:ext cx="228600" cy="51217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84F62F8C-548A-5DFB-A7B6-0924747A97B7}"/>
              </a:ext>
            </a:extLst>
          </p:cNvPr>
          <p:cNvCxnSpPr>
            <a:cxnSpLocks/>
          </p:cNvCxnSpPr>
          <p:nvPr/>
        </p:nvCxnSpPr>
        <p:spPr>
          <a:xfrm flipV="1">
            <a:off x="6099706" y="5538116"/>
            <a:ext cx="228600" cy="51217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a:extLst>
              <a:ext uri="{FF2B5EF4-FFF2-40B4-BE49-F238E27FC236}">
                <a16:creationId xmlns:a16="http://schemas.microsoft.com/office/drawing/2014/main" id="{F39646F1-DD60-106B-A415-83F69DD794F7}"/>
              </a:ext>
            </a:extLst>
          </p:cNvPr>
          <p:cNvCxnSpPr>
            <a:cxnSpLocks/>
          </p:cNvCxnSpPr>
          <p:nvPr/>
        </p:nvCxnSpPr>
        <p:spPr>
          <a:xfrm flipV="1">
            <a:off x="9482828" y="5542791"/>
            <a:ext cx="228600" cy="51217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B1793369-5F18-1C3B-FFBD-CAE276C74655}"/>
              </a:ext>
            </a:extLst>
          </p:cNvPr>
          <p:cNvCxnSpPr>
            <a:cxnSpLocks/>
          </p:cNvCxnSpPr>
          <p:nvPr/>
        </p:nvCxnSpPr>
        <p:spPr>
          <a:xfrm flipH="1" flipV="1">
            <a:off x="2995036" y="4530436"/>
            <a:ext cx="173181" cy="55049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F6C6D44C-1238-41AB-434A-1DA0C856D84E}"/>
              </a:ext>
            </a:extLst>
          </p:cNvPr>
          <p:cNvCxnSpPr>
            <a:cxnSpLocks/>
          </p:cNvCxnSpPr>
          <p:nvPr/>
        </p:nvCxnSpPr>
        <p:spPr>
          <a:xfrm flipH="1" flipV="1">
            <a:off x="6163924" y="4553283"/>
            <a:ext cx="211464" cy="49138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15B53EC6-350C-8508-D842-DF5E1EDCD81D}"/>
              </a:ext>
            </a:extLst>
          </p:cNvPr>
          <p:cNvCxnSpPr>
            <a:cxnSpLocks/>
          </p:cNvCxnSpPr>
          <p:nvPr/>
        </p:nvCxnSpPr>
        <p:spPr>
          <a:xfrm flipH="1" flipV="1">
            <a:off x="9460832" y="4530436"/>
            <a:ext cx="211464" cy="49138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2E886C18-5A8F-1C12-AFC7-A994745DE04A}"/>
              </a:ext>
            </a:extLst>
          </p:cNvPr>
          <p:cNvSpPr/>
          <p:nvPr/>
        </p:nvSpPr>
        <p:spPr>
          <a:xfrm>
            <a:off x="2695936" y="4099929"/>
            <a:ext cx="457200" cy="429491"/>
          </a:xfrm>
          <a:prstGeom prst="rect">
            <a:avLst/>
          </a:prstGeom>
          <a:noFill/>
          <a:ln w="38100">
            <a:solidFill>
              <a:srgbClr val="787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71" name="矩形 70">
            <a:extLst>
              <a:ext uri="{FF2B5EF4-FFF2-40B4-BE49-F238E27FC236}">
                <a16:creationId xmlns:a16="http://schemas.microsoft.com/office/drawing/2014/main" id="{A03589A1-556E-0A63-DB66-4783E9979147}"/>
              </a:ext>
            </a:extLst>
          </p:cNvPr>
          <p:cNvSpPr/>
          <p:nvPr/>
        </p:nvSpPr>
        <p:spPr>
          <a:xfrm>
            <a:off x="5857420" y="4105022"/>
            <a:ext cx="457200" cy="429491"/>
          </a:xfrm>
          <a:prstGeom prst="rect">
            <a:avLst/>
          </a:prstGeom>
          <a:noFill/>
          <a:ln w="38100">
            <a:solidFill>
              <a:srgbClr val="787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72" name="矩形 71">
            <a:extLst>
              <a:ext uri="{FF2B5EF4-FFF2-40B4-BE49-F238E27FC236}">
                <a16:creationId xmlns:a16="http://schemas.microsoft.com/office/drawing/2014/main" id="{16AB00F5-68C6-741B-9C94-B6E4FE4698D8}"/>
              </a:ext>
            </a:extLst>
          </p:cNvPr>
          <p:cNvSpPr/>
          <p:nvPr/>
        </p:nvSpPr>
        <p:spPr>
          <a:xfrm>
            <a:off x="9160817" y="4076186"/>
            <a:ext cx="457200" cy="429491"/>
          </a:xfrm>
          <a:prstGeom prst="rect">
            <a:avLst/>
          </a:prstGeom>
          <a:noFill/>
          <a:ln w="38100">
            <a:solidFill>
              <a:srgbClr val="787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sp>
        <p:nvSpPr>
          <p:cNvPr id="73" name="文本框 72">
            <a:extLst>
              <a:ext uri="{FF2B5EF4-FFF2-40B4-BE49-F238E27FC236}">
                <a16:creationId xmlns:a16="http://schemas.microsoft.com/office/drawing/2014/main" id="{FEEC8B8B-406A-0F3B-F2C0-E1C49833DA25}"/>
              </a:ext>
            </a:extLst>
          </p:cNvPr>
          <p:cNvSpPr txBox="1"/>
          <p:nvPr/>
        </p:nvSpPr>
        <p:spPr>
          <a:xfrm>
            <a:off x="786400" y="4076186"/>
            <a:ext cx="1710725" cy="369332"/>
          </a:xfrm>
          <a:prstGeom prst="rect">
            <a:avLst/>
          </a:prstGeom>
          <a:noFill/>
        </p:spPr>
        <p:txBody>
          <a:bodyPr wrap="none" rtlCol="0">
            <a:spAutoFit/>
          </a:bodyPr>
          <a:lstStyle/>
          <a:p>
            <a:r>
              <a:rPr kumimoji="1" lang="en-US" altLang="zh-CN" dirty="0">
                <a:solidFill>
                  <a:srgbClr val="787E00"/>
                </a:solidFill>
                <a:latin typeface="Arial" panose="020B0604020202020204" pitchFamily="34" charset="0"/>
                <a:cs typeface="Arial" panose="020B0604020202020204" pitchFamily="34" charset="0"/>
              </a:rPr>
              <a:t>New sequence</a:t>
            </a:r>
            <a:endParaRPr kumimoji="1" lang="zh-CN" altLang="en-US" dirty="0">
              <a:solidFill>
                <a:srgbClr val="787E00"/>
              </a:solidFill>
              <a:latin typeface="Arial" panose="020B0604020202020204" pitchFamily="34" charset="0"/>
              <a:cs typeface="Arial" panose="020B0604020202020204" pitchFamily="34" charset="0"/>
            </a:endParaRPr>
          </a:p>
        </p:txBody>
      </p:sp>
      <p:sp>
        <p:nvSpPr>
          <p:cNvPr id="74" name="文本框 73">
            <a:extLst>
              <a:ext uri="{FF2B5EF4-FFF2-40B4-BE49-F238E27FC236}">
                <a16:creationId xmlns:a16="http://schemas.microsoft.com/office/drawing/2014/main" id="{C8AEB296-76F5-0D20-0FB1-074A819AB3F0}"/>
              </a:ext>
            </a:extLst>
          </p:cNvPr>
          <p:cNvSpPr txBox="1"/>
          <p:nvPr/>
        </p:nvSpPr>
        <p:spPr>
          <a:xfrm>
            <a:off x="863020" y="4944566"/>
            <a:ext cx="1146468" cy="369332"/>
          </a:xfrm>
          <a:prstGeom prst="rect">
            <a:avLst/>
          </a:prstGeom>
          <a:noFill/>
        </p:spPr>
        <p:txBody>
          <a:bodyPr wrap="none" rtlCol="0">
            <a:spAutoFit/>
          </a:bodyPr>
          <a:lstStyle/>
          <a:p>
            <a:r>
              <a:rPr kumimoji="1" lang="en-US" altLang="zh-CN" dirty="0">
                <a:solidFill>
                  <a:srgbClr val="0070C0"/>
                </a:solidFill>
                <a:latin typeface="Arial" panose="020B0604020202020204" pitchFamily="34" charset="0"/>
                <a:cs typeface="Arial" panose="020B0604020202020204" pitchFamily="34" charset="0"/>
              </a:rPr>
              <a:t>Forwards</a:t>
            </a:r>
            <a:endParaRPr kumimoji="1" lang="zh-CN" altLang="en-US" dirty="0">
              <a:solidFill>
                <a:srgbClr val="0070C0"/>
              </a:solidFill>
              <a:latin typeface="Arial" panose="020B0604020202020204" pitchFamily="34" charset="0"/>
              <a:cs typeface="Arial" panose="020B0604020202020204" pitchFamily="34" charset="0"/>
            </a:endParaRPr>
          </a:p>
        </p:txBody>
      </p:sp>
      <p:sp>
        <p:nvSpPr>
          <p:cNvPr id="75" name="文本框 74">
            <a:extLst>
              <a:ext uri="{FF2B5EF4-FFF2-40B4-BE49-F238E27FC236}">
                <a16:creationId xmlns:a16="http://schemas.microsoft.com/office/drawing/2014/main" id="{76D65933-C87A-B8D5-BDC7-528724BBD88B}"/>
              </a:ext>
            </a:extLst>
          </p:cNvPr>
          <p:cNvSpPr txBox="1"/>
          <p:nvPr/>
        </p:nvSpPr>
        <p:spPr>
          <a:xfrm>
            <a:off x="901095" y="5393929"/>
            <a:ext cx="1313180" cy="369332"/>
          </a:xfrm>
          <a:prstGeom prst="rect">
            <a:avLst/>
          </a:prstGeom>
          <a:noFill/>
        </p:spPr>
        <p:txBody>
          <a:bodyPr wrap="none" rtlCol="0">
            <a:spAutoFit/>
          </a:bodyPr>
          <a:lstStyle/>
          <a:p>
            <a:r>
              <a:rPr kumimoji="1" lang="en-US" altLang="zh-CN" dirty="0">
                <a:solidFill>
                  <a:srgbClr val="C00000"/>
                </a:solidFill>
                <a:latin typeface="Arial" panose="020B0604020202020204" pitchFamily="34" charset="0"/>
                <a:cs typeface="Arial" panose="020B0604020202020204" pitchFamily="34" charset="0"/>
              </a:rPr>
              <a:t>Backwards</a:t>
            </a:r>
            <a:endParaRPr kumimoji="1" lang="zh-CN" altLang="en-US" dirty="0">
              <a:solidFill>
                <a:srgbClr val="C00000"/>
              </a:solidFill>
              <a:latin typeface="Arial" panose="020B0604020202020204" pitchFamily="34" charset="0"/>
              <a:cs typeface="Arial" panose="020B0604020202020204" pitchFamily="34" charset="0"/>
            </a:endParaRPr>
          </a:p>
        </p:txBody>
      </p:sp>
      <p:cxnSp>
        <p:nvCxnSpPr>
          <p:cNvPr id="76" name="直线箭头连接符 75">
            <a:extLst>
              <a:ext uri="{FF2B5EF4-FFF2-40B4-BE49-F238E27FC236}">
                <a16:creationId xmlns:a16="http://schemas.microsoft.com/office/drawing/2014/main" id="{BF255A38-869A-B3A6-1404-B43FD4A27113}"/>
              </a:ext>
            </a:extLst>
          </p:cNvPr>
          <p:cNvCxnSpPr>
            <a:cxnSpLocks/>
          </p:cNvCxnSpPr>
          <p:nvPr/>
        </p:nvCxnSpPr>
        <p:spPr>
          <a:xfrm flipH="1">
            <a:off x="886691" y="5350719"/>
            <a:ext cx="1510145" cy="638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3D5A7AAF-35E2-7D67-0437-5969581565B8}"/>
              </a:ext>
            </a:extLst>
          </p:cNvPr>
          <p:cNvCxnSpPr>
            <a:cxnSpLocks/>
          </p:cNvCxnSpPr>
          <p:nvPr/>
        </p:nvCxnSpPr>
        <p:spPr>
          <a:xfrm flipV="1">
            <a:off x="2940626" y="3053799"/>
            <a:ext cx="3070401" cy="10451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690496BD-E436-7BDF-41D3-ACB7C56B620A}"/>
              </a:ext>
            </a:extLst>
          </p:cNvPr>
          <p:cNvCxnSpPr>
            <a:cxnSpLocks/>
            <a:stCxn id="71" idx="0"/>
          </p:cNvCxnSpPr>
          <p:nvPr/>
        </p:nvCxnSpPr>
        <p:spPr>
          <a:xfrm flipH="1" flipV="1">
            <a:off x="6079532" y="3103367"/>
            <a:ext cx="6488" cy="10016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a:extLst>
              <a:ext uri="{FF2B5EF4-FFF2-40B4-BE49-F238E27FC236}">
                <a16:creationId xmlns:a16="http://schemas.microsoft.com/office/drawing/2014/main" id="{E0445745-CFCE-7311-59ED-4AB775983DD3}"/>
              </a:ext>
            </a:extLst>
          </p:cNvPr>
          <p:cNvCxnSpPr>
            <a:cxnSpLocks/>
            <a:stCxn id="72" idx="0"/>
          </p:cNvCxnSpPr>
          <p:nvPr/>
        </p:nvCxnSpPr>
        <p:spPr>
          <a:xfrm flipH="1" flipV="1">
            <a:off x="6207163" y="3053799"/>
            <a:ext cx="3182254" cy="10223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06DC7B4A-4263-583A-CF05-C5C274BF9C6F}"/>
                  </a:ext>
                </a:extLst>
              </p:cNvPr>
              <p:cNvSpPr txBox="1"/>
              <p:nvPr/>
            </p:nvSpPr>
            <p:spPr>
              <a:xfrm>
                <a:off x="2939616" y="3597614"/>
                <a:ext cx="473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𝜎</m:t>
                          </m:r>
                        </m:e>
                        <m:sub>
                          <m:r>
                            <a:rPr kumimoji="1" lang="en-US" altLang="zh-CN" b="0" i="1" smtClean="0">
                              <a:latin typeface="Cambria Math" panose="02040503050406030204" pitchFamily="18" charset="0"/>
                            </a:rPr>
                            <m:t>0</m:t>
                          </m:r>
                        </m:sub>
                      </m:sSub>
                    </m:oMath>
                  </m:oMathPara>
                </a14:m>
                <a:endParaRPr kumimoji="1" lang="zh-CN" altLang="en-US" dirty="0"/>
              </a:p>
            </p:txBody>
          </p:sp>
        </mc:Choice>
        <mc:Fallback xmlns="">
          <p:sp>
            <p:nvSpPr>
              <p:cNvPr id="85" name="文本框 84">
                <a:extLst>
                  <a:ext uri="{FF2B5EF4-FFF2-40B4-BE49-F238E27FC236}">
                    <a16:creationId xmlns:a16="http://schemas.microsoft.com/office/drawing/2014/main" id="{06DC7B4A-4263-583A-CF05-C5C274BF9C6F}"/>
                  </a:ext>
                </a:extLst>
              </p:cNvPr>
              <p:cNvSpPr txBox="1">
                <a:spLocks noRot="1" noChangeAspect="1" noMove="1" noResize="1" noEditPoints="1" noAdjustHandles="1" noChangeArrowheads="1" noChangeShapeType="1" noTextEdit="1"/>
              </p:cNvSpPr>
              <p:nvPr/>
            </p:nvSpPr>
            <p:spPr>
              <a:xfrm>
                <a:off x="2939616" y="3597614"/>
                <a:ext cx="473399"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C8E33CB1-BA2F-A99B-4294-D097A88C3CB7}"/>
                  </a:ext>
                </a:extLst>
              </p:cNvPr>
              <p:cNvSpPr txBox="1"/>
              <p:nvPr/>
            </p:nvSpPr>
            <p:spPr>
              <a:xfrm>
                <a:off x="5643424" y="3676010"/>
                <a:ext cx="4680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𝜎</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86" name="文本框 85">
                <a:extLst>
                  <a:ext uri="{FF2B5EF4-FFF2-40B4-BE49-F238E27FC236}">
                    <a16:creationId xmlns:a16="http://schemas.microsoft.com/office/drawing/2014/main" id="{C8E33CB1-BA2F-A99B-4294-D097A88C3CB7}"/>
                  </a:ext>
                </a:extLst>
              </p:cNvPr>
              <p:cNvSpPr txBox="1">
                <a:spLocks noRot="1" noChangeAspect="1" noMove="1" noResize="1" noEditPoints="1" noAdjustHandles="1" noChangeArrowheads="1" noChangeShapeType="1" noTextEdit="1"/>
              </p:cNvSpPr>
              <p:nvPr/>
            </p:nvSpPr>
            <p:spPr>
              <a:xfrm>
                <a:off x="5643424" y="3676010"/>
                <a:ext cx="46807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AD4C20CD-53DF-8F37-80F2-17CC3AE8E98A}"/>
                  </a:ext>
                </a:extLst>
              </p:cNvPr>
              <p:cNvSpPr txBox="1"/>
              <p:nvPr/>
            </p:nvSpPr>
            <p:spPr>
              <a:xfrm>
                <a:off x="8966405" y="3675992"/>
                <a:ext cx="473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𝜎</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87" name="文本框 86">
                <a:extLst>
                  <a:ext uri="{FF2B5EF4-FFF2-40B4-BE49-F238E27FC236}">
                    <a16:creationId xmlns:a16="http://schemas.microsoft.com/office/drawing/2014/main" id="{AD4C20CD-53DF-8F37-80F2-17CC3AE8E98A}"/>
                  </a:ext>
                </a:extLst>
              </p:cNvPr>
              <p:cNvSpPr txBox="1">
                <a:spLocks noRot="1" noChangeAspect="1" noMove="1" noResize="1" noEditPoints="1" noAdjustHandles="1" noChangeArrowheads="1" noChangeShapeType="1" noTextEdit="1"/>
              </p:cNvSpPr>
              <p:nvPr/>
            </p:nvSpPr>
            <p:spPr>
              <a:xfrm>
                <a:off x="8966405" y="3675992"/>
                <a:ext cx="473399"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E809CD74-BA37-6521-58F9-57FA5167B997}"/>
                  </a:ext>
                </a:extLst>
              </p:cNvPr>
              <p:cNvSpPr txBox="1"/>
              <p:nvPr/>
            </p:nvSpPr>
            <p:spPr>
              <a:xfrm>
                <a:off x="5857420" y="2633578"/>
                <a:ext cx="42978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2800" i="1">
                          <a:latin typeface="Cambria Math" panose="02040503050406030204" pitchFamily="18" charset="0"/>
                          <a:ea typeface="Cambria Math" panose="02040503050406030204" pitchFamily="18" charset="0"/>
                        </a:rPr>
                        <m:t>⨁</m:t>
                      </m:r>
                    </m:oMath>
                  </m:oMathPara>
                </a14:m>
                <a:endParaRPr kumimoji="1" lang="zh-CN" altLang="en-US" sz="2800" dirty="0"/>
              </a:p>
            </p:txBody>
          </p:sp>
        </mc:Choice>
        <mc:Fallback xmlns="">
          <p:sp>
            <p:nvSpPr>
              <p:cNvPr id="88" name="文本框 87">
                <a:extLst>
                  <a:ext uri="{FF2B5EF4-FFF2-40B4-BE49-F238E27FC236}">
                    <a16:creationId xmlns:a16="http://schemas.microsoft.com/office/drawing/2014/main" id="{E809CD74-BA37-6521-58F9-57FA5167B997}"/>
                  </a:ext>
                </a:extLst>
              </p:cNvPr>
              <p:cNvSpPr txBox="1">
                <a:spLocks noRot="1" noChangeAspect="1" noMove="1" noResize="1" noEditPoints="1" noAdjustHandles="1" noChangeArrowheads="1" noChangeShapeType="1" noTextEdit="1"/>
              </p:cNvSpPr>
              <p:nvPr/>
            </p:nvSpPr>
            <p:spPr>
              <a:xfrm>
                <a:off x="5857420" y="2633578"/>
                <a:ext cx="429787" cy="523220"/>
              </a:xfrm>
              <a:prstGeom prst="rect">
                <a:avLst/>
              </a:prstGeom>
              <a:blipFill>
                <a:blip r:embed="rId6"/>
                <a:stretch>
                  <a:fillRect l="-14706" r="-29412" b="-7143"/>
                </a:stretch>
              </a:blipFill>
            </p:spPr>
            <p:txBody>
              <a:bodyPr/>
              <a:lstStyle/>
              <a:p>
                <a:r>
                  <a:rPr lang="zh-CN" altLang="en-US">
                    <a:noFill/>
                  </a:rPr>
                  <a:t> </a:t>
                </a:r>
              </a:p>
            </p:txBody>
          </p:sp>
        </mc:Fallback>
      </mc:AlternateContent>
      <p:sp>
        <p:nvSpPr>
          <p:cNvPr id="91" name="文本框 90">
            <a:extLst>
              <a:ext uri="{FF2B5EF4-FFF2-40B4-BE49-F238E27FC236}">
                <a16:creationId xmlns:a16="http://schemas.microsoft.com/office/drawing/2014/main" id="{0ACBA29C-A83E-953A-55CA-404421C8CD51}"/>
              </a:ext>
            </a:extLst>
          </p:cNvPr>
          <p:cNvSpPr txBox="1"/>
          <p:nvPr/>
        </p:nvSpPr>
        <p:spPr>
          <a:xfrm>
            <a:off x="6308132" y="2647683"/>
            <a:ext cx="2373237" cy="369332"/>
          </a:xfrm>
          <a:prstGeom prst="rect">
            <a:avLst/>
          </a:prstGeom>
          <a:noFill/>
        </p:spPr>
        <p:txBody>
          <a:bodyPr wrap="square" rtlCol="0">
            <a:spAutoFit/>
          </a:bodyPr>
          <a:lstStyle/>
          <a:p>
            <a:r>
              <a:rPr kumimoji="1" lang="en-US" altLang="zh-CN" dirty="0">
                <a:latin typeface="Calibri" panose="020F0502020204030204" pitchFamily="34" charset="0"/>
                <a:cs typeface="Calibri" panose="020F0502020204030204" pitchFamily="34" charset="0"/>
              </a:rPr>
              <a:t>Sigmoid Function</a:t>
            </a:r>
            <a:endParaRPr kumimoji="1" lang="zh-CN" altLang="en-US" dirty="0">
              <a:latin typeface="Calibri" panose="020F0502020204030204" pitchFamily="34" charset="0"/>
              <a:cs typeface="Calibri" panose="020F0502020204030204" pitchFamily="34" charset="0"/>
            </a:endParaRPr>
          </a:p>
        </p:txBody>
      </p:sp>
      <p:sp>
        <p:nvSpPr>
          <p:cNvPr id="97" name="文本框 96">
            <a:extLst>
              <a:ext uri="{FF2B5EF4-FFF2-40B4-BE49-F238E27FC236}">
                <a16:creationId xmlns:a16="http://schemas.microsoft.com/office/drawing/2014/main" id="{41340C53-C25A-8C30-A166-52028EC42C9D}"/>
              </a:ext>
            </a:extLst>
          </p:cNvPr>
          <p:cNvSpPr txBox="1"/>
          <p:nvPr/>
        </p:nvSpPr>
        <p:spPr>
          <a:xfrm>
            <a:off x="1064532" y="2388313"/>
            <a:ext cx="6094070" cy="523220"/>
          </a:xfrm>
          <a:prstGeom prst="rect">
            <a:avLst/>
          </a:prstGeom>
          <a:noFill/>
        </p:spPr>
        <p:txBody>
          <a:bodyPr wrap="square">
            <a:spAutoFit/>
          </a:bodyPr>
          <a:lstStyle/>
          <a:p>
            <a:pPr marL="285750" indent="-285750">
              <a:buFont typeface="Arial" panose="020B0604020202020204" pitchFamily="34" charset="0"/>
              <a:buChar char="•"/>
            </a:pPr>
            <a:r>
              <a:rPr lang="en" altLang="zh-CN" sz="1400" dirty="0">
                <a:effectLst/>
                <a:latin typeface="Arial" panose="020B0604020202020204" pitchFamily="34" charset="0"/>
                <a:cs typeface="Arial" panose="020B0604020202020204" pitchFamily="34" charset="0"/>
              </a:rPr>
              <a:t>Capture the temporal sequential behavior in the data</a:t>
            </a:r>
          </a:p>
          <a:p>
            <a:pPr marL="285750" indent="-285750">
              <a:buFont typeface="Arial" panose="020B0604020202020204" pitchFamily="34" charset="0"/>
              <a:buChar char="•"/>
            </a:pPr>
            <a:endParaRPr lang="zh-CN" altLang="en-US" sz="1400" dirty="0">
              <a:latin typeface="Arial" panose="020B0604020202020204" pitchFamily="34" charset="0"/>
              <a:cs typeface="Arial" panose="020B0604020202020204" pitchFamily="34" charset="0"/>
            </a:endParaRPr>
          </a:p>
        </p:txBody>
      </p:sp>
      <p:sp>
        <p:nvSpPr>
          <p:cNvPr id="98" name="文本框 97">
            <a:extLst>
              <a:ext uri="{FF2B5EF4-FFF2-40B4-BE49-F238E27FC236}">
                <a16:creationId xmlns:a16="http://schemas.microsoft.com/office/drawing/2014/main" id="{6E67103A-0842-DB44-2793-ECD16A8DE952}"/>
              </a:ext>
            </a:extLst>
          </p:cNvPr>
          <p:cNvSpPr txBox="1"/>
          <p:nvPr/>
        </p:nvSpPr>
        <p:spPr>
          <a:xfrm>
            <a:off x="4050897" y="6474529"/>
            <a:ext cx="3680988" cy="253916"/>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r>
              <a:rPr lang="en-US" altLang="zh-CN" dirty="0"/>
              <a:t>Figure 5: The Pipeline of LSTM Layers</a:t>
            </a:r>
          </a:p>
        </p:txBody>
      </p:sp>
      <p:sp>
        <p:nvSpPr>
          <p:cNvPr id="8" name="矩形 7">
            <a:extLst>
              <a:ext uri="{FF2B5EF4-FFF2-40B4-BE49-F238E27FC236}">
                <a16:creationId xmlns:a16="http://schemas.microsoft.com/office/drawing/2014/main" id="{E50294D7-9B8B-51E6-95EA-DB74DD99BC07}"/>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Arial" panose="020B0604020202020204" pitchFamily="34" charset="0"/>
                <a:cs typeface="Arial" panose="020B0604020202020204" pitchFamily="34" charset="0"/>
              </a:rPr>
              <a:t>09</a:t>
            </a:r>
            <a:endParaRPr kumimoji="1" lang="zh-CN" altLang="en-US" b="1" dirty="0">
              <a:latin typeface="Arial" panose="020B0604020202020204" pitchFamily="34" charset="0"/>
              <a:cs typeface="Arial" panose="020B0604020202020204" pitchFamily="34" charset="0"/>
            </a:endParaRPr>
          </a:p>
        </p:txBody>
      </p:sp>
      <p:sp>
        <p:nvSpPr>
          <p:cNvPr id="2" name="标题 2">
            <a:extLst>
              <a:ext uri="{FF2B5EF4-FFF2-40B4-BE49-F238E27FC236}">
                <a16:creationId xmlns:a16="http://schemas.microsoft.com/office/drawing/2014/main" id="{178B6A9D-6DCC-F2DF-B916-322F1D853CE4}"/>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4. Methodology</a:t>
            </a:r>
          </a:p>
        </p:txBody>
      </p:sp>
      <p:sp>
        <p:nvSpPr>
          <p:cNvPr id="12" name="文本框 21">
            <a:extLst>
              <a:ext uri="{FF2B5EF4-FFF2-40B4-BE49-F238E27FC236}">
                <a16:creationId xmlns:a16="http://schemas.microsoft.com/office/drawing/2014/main" id="{9446BA2D-F9CC-3796-AEF2-5A0C13946B46}"/>
              </a:ext>
            </a:extLst>
          </p:cNvPr>
          <p:cNvSpPr txBox="1"/>
          <p:nvPr/>
        </p:nvSpPr>
        <p:spPr>
          <a:xfrm>
            <a:off x="1169064" y="1821164"/>
            <a:ext cx="12087922" cy="1077218"/>
          </a:xfrm>
          <a:prstGeom prst="rect">
            <a:avLst/>
          </a:prstGeom>
          <a:noFill/>
        </p:spPr>
        <p:txBody>
          <a:bodyPr wrap="square" rtlCol="0">
            <a:spAutoFit/>
          </a:bodyPr>
          <a:lstStyle/>
          <a:p>
            <a:pPr>
              <a:defRPr/>
            </a:pPr>
            <a:r>
              <a:rPr kumimoji="1"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4.1 Techniques - Bidirectional Long Short-Term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162094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UCL Department of Information Studies</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7033C758-739A-9616-39E5-A580CC4E68B1}"/>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10</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标题 2">
            <a:extLst>
              <a:ext uri="{FF2B5EF4-FFF2-40B4-BE49-F238E27FC236}">
                <a16:creationId xmlns:a16="http://schemas.microsoft.com/office/drawing/2014/main" id="{DAE71025-848A-DE58-56F7-CEFFF8AA952E}"/>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3200" b="1" dirty="0">
                <a:solidFill>
                  <a:srgbClr val="5D6207"/>
                </a:solidFill>
                <a:latin typeface="Arial" charset="0"/>
                <a:ea typeface="等线 Light" panose="02010600030101010101" pitchFamily="2" charset="-122"/>
                <a:cs typeface="Arial" charset="0"/>
              </a:rPr>
              <a:t>4</a:t>
            </a: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 METHODOLOGY</a:t>
            </a:r>
          </a:p>
        </p:txBody>
      </p:sp>
      <p:sp>
        <p:nvSpPr>
          <p:cNvPr id="6" name="文本框 13">
            <a:extLst>
              <a:ext uri="{FF2B5EF4-FFF2-40B4-BE49-F238E27FC236}">
                <a16:creationId xmlns:a16="http://schemas.microsoft.com/office/drawing/2014/main" id="{D4DB90C5-98A9-0148-E886-87E13782E752}"/>
              </a:ext>
            </a:extLst>
          </p:cNvPr>
          <p:cNvSpPr txBox="1"/>
          <p:nvPr/>
        </p:nvSpPr>
        <p:spPr>
          <a:xfrm>
            <a:off x="1261136" y="2650836"/>
            <a:ext cx="9216621" cy="26377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Obtaining raw transcripts</a:t>
            </a:r>
          </a:p>
          <a:p>
            <a:pPr marL="285750" indent="-285750">
              <a:lnSpc>
                <a:spcPct val="150000"/>
              </a:lnSpc>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Text cleaning - NLTK </a:t>
            </a:r>
            <a:r>
              <a:rPr kumimoji="1" lang="en-US" altLang="zh-CN" sz="1400" dirty="0" err="1">
                <a:latin typeface="Arial" panose="020B0604020202020204" pitchFamily="34" charset="0"/>
                <a:cs typeface="Arial" panose="020B0604020202020204" pitchFamily="34" charset="0"/>
              </a:rPr>
              <a:t>stopwords</a:t>
            </a:r>
            <a:r>
              <a:rPr kumimoji="1" lang="en-US" altLang="zh-CN" sz="1400" dirty="0">
                <a:latin typeface="Arial" panose="020B0604020202020204" pitchFamily="34" charset="0"/>
                <a:cs typeface="Arial" panose="020B0604020202020204" pitchFamily="34" charset="0"/>
              </a:rPr>
              <a:t> and Word2Vec model</a:t>
            </a:r>
          </a:p>
          <a:p>
            <a:pPr marL="285750" indent="-285750">
              <a:lnSpc>
                <a:spcPct val="150000"/>
              </a:lnSpc>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Embed each script into a 2-dimensional vector </a:t>
            </a:r>
          </a:p>
          <a:p>
            <a:pPr marL="285750" indent="-285750">
              <a:lnSpc>
                <a:spcPct val="150000"/>
              </a:lnSpc>
              <a:buFont typeface="Arial" panose="020B0604020202020204" pitchFamily="34" charset="0"/>
              <a:buChar char="•"/>
            </a:pPr>
            <a:endParaRPr kumimoji="1" lang="en-US" altLang="zh-CN"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kumimoji="1" lang="en-US" altLang="zh-CN"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Text annotation - Word2Vec model </a:t>
            </a:r>
          </a:p>
          <a:p>
            <a:pPr marL="285750" lvl="2" indent="-285750">
              <a:lnSpc>
                <a:spcPct val="150000"/>
              </a:lnSpc>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Class-balancing – </a:t>
            </a:r>
            <a:r>
              <a:rPr kumimoji="1" lang="en-US" altLang="zh-CN" sz="1400" dirty="0" err="1">
                <a:latin typeface="Arial" panose="020B0604020202020204" pitchFamily="34" charset="0"/>
                <a:cs typeface="Arial" panose="020B0604020202020204" pitchFamily="34" charset="0"/>
              </a:rPr>
              <a:t>Upsampling</a:t>
            </a:r>
            <a:endParaRPr kumimoji="1" lang="en-US" altLang="zh-CN" sz="14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kumimoji="1" lang="zh-CN" altLang="en-US" sz="1400" dirty="0">
              <a:latin typeface="Arial" panose="020B0604020202020204" pitchFamily="34" charset="0"/>
              <a:cs typeface="Arial" panose="020B0604020202020204" pitchFamily="34" charset="0"/>
            </a:endParaRPr>
          </a:p>
        </p:txBody>
      </p:sp>
      <p:sp>
        <p:nvSpPr>
          <p:cNvPr id="8" name="TextBox 21">
            <a:extLst>
              <a:ext uri="{FF2B5EF4-FFF2-40B4-BE49-F238E27FC236}">
                <a16:creationId xmlns:a16="http://schemas.microsoft.com/office/drawing/2014/main" id="{883232B5-BDEF-2CA8-E465-DC0D5F2DD1FB}"/>
              </a:ext>
            </a:extLst>
          </p:cNvPr>
          <p:cNvSpPr txBox="1"/>
          <p:nvPr/>
        </p:nvSpPr>
        <p:spPr>
          <a:xfrm>
            <a:off x="1089269" y="2341341"/>
            <a:ext cx="179619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1</a:t>
            </a:r>
            <a:r>
              <a:rPr lang="zh-CN" altLang="en-US"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Text Data</a:t>
            </a:r>
          </a:p>
        </p:txBody>
      </p:sp>
      <p:sp>
        <p:nvSpPr>
          <p:cNvPr id="11" name="TextBox 24">
            <a:extLst>
              <a:ext uri="{FF2B5EF4-FFF2-40B4-BE49-F238E27FC236}">
                <a16:creationId xmlns:a16="http://schemas.microsoft.com/office/drawing/2014/main" id="{B62DB669-48E9-C75D-22E6-8C996F254F20}"/>
              </a:ext>
            </a:extLst>
          </p:cNvPr>
          <p:cNvSpPr txBox="1"/>
          <p:nvPr/>
        </p:nvSpPr>
        <p:spPr>
          <a:xfrm>
            <a:off x="6471696" y="4737595"/>
            <a:ext cx="6099586" cy="33855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atin typeface="Arial" panose="020B0604020202020204" pitchFamily="34" charset="0"/>
                <a:cs typeface="Arial" panose="020B0604020202020204" pitchFamily="34" charset="0"/>
              </a:rPr>
              <a:t>Textual data</a:t>
            </a:r>
            <a:endParaRPr lang="en-US" sz="1600" dirty="0"/>
          </a:p>
        </p:txBody>
      </p:sp>
      <p:sp>
        <p:nvSpPr>
          <p:cNvPr id="16" name="TextBox 26">
            <a:extLst>
              <a:ext uri="{FF2B5EF4-FFF2-40B4-BE49-F238E27FC236}">
                <a16:creationId xmlns:a16="http://schemas.microsoft.com/office/drawing/2014/main" id="{7DB92293-9A2C-A116-FEA7-ED4AB4956C32}"/>
              </a:ext>
            </a:extLst>
          </p:cNvPr>
          <p:cNvSpPr txBox="1"/>
          <p:nvPr/>
        </p:nvSpPr>
        <p:spPr>
          <a:xfrm>
            <a:off x="6258927" y="3247064"/>
            <a:ext cx="6745044"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1400" dirty="0">
                <a:latin typeface="Arial" panose="020B0604020202020204" pitchFamily="34" charset="0"/>
                <a:cs typeface="Arial" panose="020B0604020202020204" pitchFamily="34" charset="0"/>
              </a:rPr>
              <a:t>word</a:t>
            </a:r>
            <a:endParaRPr lang="en-US" sz="1400" dirty="0"/>
          </a:p>
        </p:txBody>
      </p:sp>
      <p:sp>
        <p:nvSpPr>
          <p:cNvPr id="20" name="文本框 10">
            <a:extLst>
              <a:ext uri="{FF2B5EF4-FFF2-40B4-BE49-F238E27FC236}">
                <a16:creationId xmlns:a16="http://schemas.microsoft.com/office/drawing/2014/main" id="{A05F7D5E-C89E-D12A-3BCF-D5B713B8B690}"/>
              </a:ext>
            </a:extLst>
          </p:cNvPr>
          <p:cNvSpPr txBox="1"/>
          <p:nvPr/>
        </p:nvSpPr>
        <p:spPr>
          <a:xfrm>
            <a:off x="1392285" y="5714597"/>
            <a:ext cx="4339458" cy="10218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Using extracted audio features by COVARAP (already existed in the DAIC-WOZ Dataset)</a:t>
            </a:r>
          </a:p>
          <a:p>
            <a:pPr marL="285750" indent="-285750">
              <a:lnSpc>
                <a:spcPct val="150000"/>
              </a:lnSpc>
              <a:buFont typeface="Arial" panose="020B0604020202020204" pitchFamily="34" charset="0"/>
              <a:buChar char="•"/>
            </a:pPr>
            <a:r>
              <a:rPr kumimoji="1" lang="en-US" altLang="zh-CN" sz="1400" dirty="0">
                <a:latin typeface="Arial" panose="020B0604020202020204" pitchFamily="34" charset="0"/>
                <a:cs typeface="Arial" panose="020B0604020202020204" pitchFamily="34" charset="0"/>
              </a:rPr>
              <a:t>Class balancing - </a:t>
            </a:r>
            <a:r>
              <a:rPr kumimoji="1" lang="en-US" altLang="zh-CN" sz="1400" dirty="0" err="1">
                <a:latin typeface="Arial" panose="020B0604020202020204" pitchFamily="34" charset="0"/>
                <a:cs typeface="Arial" panose="020B0604020202020204" pitchFamily="34" charset="0"/>
              </a:rPr>
              <a:t>Upsampling</a:t>
            </a:r>
            <a:endParaRPr kumimoji="1" lang="en-US" altLang="zh-CN" sz="1400" dirty="0">
              <a:latin typeface="Arial" panose="020B0604020202020204" pitchFamily="34" charset="0"/>
              <a:cs typeface="Arial" panose="020B0604020202020204" pitchFamily="34" charset="0"/>
            </a:endParaRPr>
          </a:p>
        </p:txBody>
      </p:sp>
      <p:sp>
        <p:nvSpPr>
          <p:cNvPr id="21" name="TextBox 28">
            <a:extLst>
              <a:ext uri="{FF2B5EF4-FFF2-40B4-BE49-F238E27FC236}">
                <a16:creationId xmlns:a16="http://schemas.microsoft.com/office/drawing/2014/main" id="{394D2D79-E433-FB3C-7390-028CD7445FC7}"/>
              </a:ext>
            </a:extLst>
          </p:cNvPr>
          <p:cNvSpPr txBox="1"/>
          <p:nvPr/>
        </p:nvSpPr>
        <p:spPr>
          <a:xfrm>
            <a:off x="1150236" y="5253597"/>
            <a:ext cx="199285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2</a:t>
            </a:r>
            <a:r>
              <a:rPr lang="zh-CN" altLang="en-US"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Audio Data</a:t>
            </a:r>
          </a:p>
        </p:txBody>
      </p:sp>
      <p:sp>
        <p:nvSpPr>
          <p:cNvPr id="24" name="Rectangle 23">
            <a:extLst>
              <a:ext uri="{FF2B5EF4-FFF2-40B4-BE49-F238E27FC236}">
                <a16:creationId xmlns:a16="http://schemas.microsoft.com/office/drawing/2014/main" id="{8EC23755-5388-9FCF-815C-3C9D76C8A8CE}"/>
              </a:ext>
            </a:extLst>
          </p:cNvPr>
          <p:cNvSpPr/>
          <p:nvPr/>
        </p:nvSpPr>
        <p:spPr>
          <a:xfrm>
            <a:off x="6365975" y="3635502"/>
            <a:ext cx="1415529" cy="355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51C6E0F-CD06-9B72-93B8-7BE12E840BFF}"/>
              </a:ext>
            </a:extLst>
          </p:cNvPr>
          <p:cNvSpPr/>
          <p:nvPr/>
        </p:nvSpPr>
        <p:spPr>
          <a:xfrm>
            <a:off x="6361236" y="3624318"/>
            <a:ext cx="344244" cy="1086522"/>
          </a:xfrm>
          <a:prstGeom prst="rect">
            <a:avLst/>
          </a:prstGeom>
          <a:solidFill>
            <a:schemeClr val="accent6">
              <a:lumMod val="60000"/>
              <a:lumOff val="4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D7D31"/>
              </a:solidFill>
            </a:endParaRPr>
          </a:p>
        </p:txBody>
      </p:sp>
      <p:graphicFrame>
        <p:nvGraphicFramePr>
          <p:cNvPr id="26" name="Table 9">
            <a:extLst>
              <a:ext uri="{FF2B5EF4-FFF2-40B4-BE49-F238E27FC236}">
                <a16:creationId xmlns:a16="http://schemas.microsoft.com/office/drawing/2014/main" id="{A9DF5230-1E3E-8A52-31F1-0002189AE8E1}"/>
              </a:ext>
            </a:extLst>
          </p:cNvPr>
          <p:cNvGraphicFramePr>
            <a:graphicFrameLocks noGrp="1"/>
          </p:cNvGraphicFramePr>
          <p:nvPr>
            <p:extLst>
              <p:ext uri="{D42A27DB-BD31-4B8C-83A1-F6EECF244321}">
                <p14:modId xmlns:p14="http://schemas.microsoft.com/office/powerpoint/2010/main" val="105809980"/>
              </p:ext>
            </p:extLst>
          </p:nvPr>
        </p:nvGraphicFramePr>
        <p:xfrm>
          <a:off x="6354449" y="3628092"/>
          <a:ext cx="1439768" cy="1097280"/>
        </p:xfrm>
        <a:graphic>
          <a:graphicData uri="http://schemas.openxmlformats.org/drawingml/2006/table">
            <a:tbl>
              <a:tblPr firstRow="1" bandRow="1">
                <a:tableStyleId>{5C22544A-7EE6-4342-B048-85BDC9FD1C3A}</a:tableStyleId>
              </a:tblPr>
              <a:tblGrid>
                <a:gridCol w="359942">
                  <a:extLst>
                    <a:ext uri="{9D8B030D-6E8A-4147-A177-3AD203B41FA5}">
                      <a16:colId xmlns:a16="http://schemas.microsoft.com/office/drawing/2014/main" val="2658118132"/>
                    </a:ext>
                  </a:extLst>
                </a:gridCol>
                <a:gridCol w="359942">
                  <a:extLst>
                    <a:ext uri="{9D8B030D-6E8A-4147-A177-3AD203B41FA5}">
                      <a16:colId xmlns:a16="http://schemas.microsoft.com/office/drawing/2014/main" val="4002217607"/>
                    </a:ext>
                  </a:extLst>
                </a:gridCol>
                <a:gridCol w="359942">
                  <a:extLst>
                    <a:ext uri="{9D8B030D-6E8A-4147-A177-3AD203B41FA5}">
                      <a16:colId xmlns:a16="http://schemas.microsoft.com/office/drawing/2014/main" val="4039825850"/>
                    </a:ext>
                  </a:extLst>
                </a:gridCol>
                <a:gridCol w="359942">
                  <a:extLst>
                    <a:ext uri="{9D8B030D-6E8A-4147-A177-3AD203B41FA5}">
                      <a16:colId xmlns:a16="http://schemas.microsoft.com/office/drawing/2014/main" val="3679718425"/>
                    </a:ext>
                  </a:extLst>
                </a:gridCol>
              </a:tblGrid>
              <a:tr h="33833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209701"/>
                  </a:ext>
                </a:extLst>
              </a:tr>
              <a:tr h="33833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120902"/>
                  </a:ext>
                </a:extLst>
              </a:tr>
              <a:tr h="33833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8411976"/>
                  </a:ext>
                </a:extLst>
              </a:tr>
            </a:tbl>
          </a:graphicData>
        </a:graphic>
      </p:graphicFrame>
      <p:sp>
        <p:nvSpPr>
          <p:cNvPr id="5" name="文本框 21">
            <a:extLst>
              <a:ext uri="{FF2B5EF4-FFF2-40B4-BE49-F238E27FC236}">
                <a16:creationId xmlns:a16="http://schemas.microsoft.com/office/drawing/2014/main" id="{F09837C3-6216-714E-951B-B36A98AFDCC0}"/>
              </a:ext>
            </a:extLst>
          </p:cNvPr>
          <p:cNvSpPr txBox="1"/>
          <p:nvPr/>
        </p:nvSpPr>
        <p:spPr>
          <a:xfrm>
            <a:off x="1257964" y="1770364"/>
            <a:ext cx="5285959"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4.2 Data Preparing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7" name="TextBox 25">
            <a:extLst>
              <a:ext uri="{FF2B5EF4-FFF2-40B4-BE49-F238E27FC236}">
                <a16:creationId xmlns:a16="http://schemas.microsoft.com/office/drawing/2014/main" id="{E81F6104-DE82-1E68-0DE7-59114D46C1C5}"/>
              </a:ext>
            </a:extLst>
          </p:cNvPr>
          <p:cNvSpPr txBox="1"/>
          <p:nvPr/>
        </p:nvSpPr>
        <p:spPr>
          <a:xfrm>
            <a:off x="7855945" y="3607975"/>
            <a:ext cx="6745044"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sz="1400" dirty="0">
                <a:latin typeface="Arial" panose="020B0604020202020204" pitchFamily="34" charset="0"/>
                <a:cs typeface="Arial" panose="020B0604020202020204" pitchFamily="34" charset="0"/>
              </a:rPr>
              <a:t>A sentence</a:t>
            </a:r>
            <a:endParaRPr lang="en-US" sz="1400" dirty="0"/>
          </a:p>
        </p:txBody>
      </p:sp>
      <p:sp>
        <p:nvSpPr>
          <p:cNvPr id="10" name="TextBox 9">
            <a:extLst>
              <a:ext uri="{FF2B5EF4-FFF2-40B4-BE49-F238E27FC236}">
                <a16:creationId xmlns:a16="http://schemas.microsoft.com/office/drawing/2014/main" id="{782864E1-116F-43FF-0476-E6B4E147EB7F}"/>
              </a:ext>
            </a:extLst>
          </p:cNvPr>
          <p:cNvSpPr txBox="1"/>
          <p:nvPr/>
        </p:nvSpPr>
        <p:spPr>
          <a:xfrm>
            <a:off x="6363793" y="4001482"/>
            <a:ext cx="368995" cy="369332"/>
          </a:xfrm>
          <a:prstGeom prst="rect">
            <a:avLst/>
          </a:prstGeom>
          <a:noFill/>
        </p:spPr>
        <p:txBody>
          <a:bodyPr wrap="square" rtlCol="0">
            <a:spAutoFit/>
          </a:bodyPr>
          <a:lstStyle/>
          <a:p>
            <a:r>
              <a:rPr lang="en-US" b="1" dirty="0">
                <a:solidFill>
                  <a:srgbClr val="FF0000"/>
                </a:solidFill>
              </a:rPr>
              <a:t>H</a:t>
            </a:r>
          </a:p>
        </p:txBody>
      </p:sp>
      <p:sp>
        <p:nvSpPr>
          <p:cNvPr id="13" name="TextBox 12">
            <a:extLst>
              <a:ext uri="{FF2B5EF4-FFF2-40B4-BE49-F238E27FC236}">
                <a16:creationId xmlns:a16="http://schemas.microsoft.com/office/drawing/2014/main" id="{C0376455-9AF7-0B1C-5936-1FB4F51E79A1}"/>
              </a:ext>
            </a:extLst>
          </p:cNvPr>
          <p:cNvSpPr txBox="1"/>
          <p:nvPr/>
        </p:nvSpPr>
        <p:spPr>
          <a:xfrm>
            <a:off x="6774183" y="4008377"/>
            <a:ext cx="351227" cy="369332"/>
          </a:xfrm>
          <a:prstGeom prst="rect">
            <a:avLst/>
          </a:prstGeom>
          <a:noFill/>
        </p:spPr>
        <p:txBody>
          <a:bodyPr wrap="square" rtlCol="0">
            <a:spAutoFit/>
          </a:bodyPr>
          <a:lstStyle/>
          <a:p>
            <a:r>
              <a:rPr lang="en-US" b="1" dirty="0">
                <a:solidFill>
                  <a:srgbClr val="FF0000"/>
                </a:solidFill>
              </a:rPr>
              <a:t>i</a:t>
            </a:r>
          </a:p>
        </p:txBody>
      </p:sp>
      <p:sp>
        <p:nvSpPr>
          <p:cNvPr id="14" name="TextBox 13">
            <a:extLst>
              <a:ext uri="{FF2B5EF4-FFF2-40B4-BE49-F238E27FC236}">
                <a16:creationId xmlns:a16="http://schemas.microsoft.com/office/drawing/2014/main" id="{4012D7FC-A589-E76F-1C10-80233A16A605}"/>
              </a:ext>
            </a:extLst>
          </p:cNvPr>
          <p:cNvSpPr txBox="1"/>
          <p:nvPr/>
        </p:nvSpPr>
        <p:spPr>
          <a:xfrm>
            <a:off x="7115439" y="4002155"/>
            <a:ext cx="304440" cy="369332"/>
          </a:xfrm>
          <a:prstGeom prst="rect">
            <a:avLst/>
          </a:prstGeom>
          <a:noFill/>
        </p:spPr>
        <p:txBody>
          <a:bodyPr wrap="square" rtlCol="0">
            <a:spAutoFit/>
          </a:bodyPr>
          <a:lstStyle/>
          <a:p>
            <a:r>
              <a:rPr lang="en-US" b="1" dirty="0">
                <a:solidFill>
                  <a:srgbClr val="0070C0"/>
                </a:solidFill>
              </a:rPr>
              <a:t>0</a:t>
            </a:r>
          </a:p>
        </p:txBody>
      </p:sp>
      <p:sp>
        <p:nvSpPr>
          <p:cNvPr id="15" name="TextBox 14">
            <a:extLst>
              <a:ext uri="{FF2B5EF4-FFF2-40B4-BE49-F238E27FC236}">
                <a16:creationId xmlns:a16="http://schemas.microsoft.com/office/drawing/2014/main" id="{2DF6076E-AD21-34D1-8335-4FAD953E5B9C}"/>
              </a:ext>
            </a:extLst>
          </p:cNvPr>
          <p:cNvSpPr txBox="1"/>
          <p:nvPr/>
        </p:nvSpPr>
        <p:spPr>
          <a:xfrm>
            <a:off x="7464151" y="3994406"/>
            <a:ext cx="304440" cy="369332"/>
          </a:xfrm>
          <a:prstGeom prst="rect">
            <a:avLst/>
          </a:prstGeom>
          <a:noFill/>
        </p:spPr>
        <p:txBody>
          <a:bodyPr wrap="square" rtlCol="0">
            <a:spAutoFit/>
          </a:bodyPr>
          <a:lstStyle/>
          <a:p>
            <a:r>
              <a:rPr lang="en-US" b="1" dirty="0">
                <a:solidFill>
                  <a:srgbClr val="0070C0"/>
                </a:solidFill>
              </a:rPr>
              <a:t>0</a:t>
            </a:r>
          </a:p>
        </p:txBody>
      </p:sp>
    </p:spTree>
    <p:extLst>
      <p:ext uri="{BB962C8B-B14F-4D97-AF65-F5344CB8AC3E}">
        <p14:creationId xmlns:p14="http://schemas.microsoft.com/office/powerpoint/2010/main" val="383707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UCL Department of Information Studies</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7033C758-739A-9616-39E5-A580CC4E68B1}"/>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b="1" dirty="0">
                <a:solidFill>
                  <a:prstClr val="white"/>
                </a:solidFill>
                <a:latin typeface="Arial" panose="020B0604020202020204" pitchFamily="34" charset="0"/>
                <a:ea typeface="等线" panose="02010600030101010101" pitchFamily="2" charset="-122"/>
                <a:cs typeface="Arial" panose="020B0604020202020204" pitchFamily="34" charset="0"/>
              </a:rPr>
              <a:t>11</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标题 2">
            <a:extLst>
              <a:ext uri="{FF2B5EF4-FFF2-40B4-BE49-F238E27FC236}">
                <a16:creationId xmlns:a16="http://schemas.microsoft.com/office/drawing/2014/main" id="{DAE71025-848A-DE58-56F7-CEFFF8AA952E}"/>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3200" b="1" dirty="0">
                <a:solidFill>
                  <a:srgbClr val="5D6207"/>
                </a:solidFill>
                <a:latin typeface="Arial" charset="0"/>
                <a:ea typeface="等线 Light" panose="02010600030101010101" pitchFamily="2" charset="-122"/>
                <a:cs typeface="Arial" charset="0"/>
              </a:rPr>
              <a:t>4</a:t>
            </a: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 METHODOLOGY</a:t>
            </a:r>
          </a:p>
        </p:txBody>
      </p:sp>
      <p:sp>
        <p:nvSpPr>
          <p:cNvPr id="13" name="文本框 9">
            <a:extLst>
              <a:ext uri="{FF2B5EF4-FFF2-40B4-BE49-F238E27FC236}">
                <a16:creationId xmlns:a16="http://schemas.microsoft.com/office/drawing/2014/main" id="{ED1023CB-FF54-C591-7BA2-5EDE5B06CFB7}"/>
              </a:ext>
            </a:extLst>
          </p:cNvPr>
          <p:cNvSpPr txBox="1"/>
          <p:nvPr/>
        </p:nvSpPr>
        <p:spPr>
          <a:xfrm>
            <a:off x="2601570" y="5727618"/>
            <a:ext cx="3680988" cy="253916"/>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r>
              <a:rPr lang="en-US" altLang="zh-CN" dirty="0"/>
              <a:t>Figure 6: The Structure of CLAM model</a:t>
            </a:r>
          </a:p>
        </p:txBody>
      </p:sp>
      <p:sp>
        <p:nvSpPr>
          <p:cNvPr id="14" name="文本框 6">
            <a:extLst>
              <a:ext uri="{FF2B5EF4-FFF2-40B4-BE49-F238E27FC236}">
                <a16:creationId xmlns:a16="http://schemas.microsoft.com/office/drawing/2014/main" id="{BF5724A8-5712-5DAB-82F1-25BEF031B17F}"/>
              </a:ext>
            </a:extLst>
          </p:cNvPr>
          <p:cNvSpPr txBox="1"/>
          <p:nvPr/>
        </p:nvSpPr>
        <p:spPr>
          <a:xfrm>
            <a:off x="936706" y="1922904"/>
            <a:ext cx="9810547" cy="954107"/>
          </a:xfrm>
          <a:prstGeom prst="rect">
            <a:avLst/>
          </a:prstGeom>
          <a:noFill/>
        </p:spPr>
        <p:txBody>
          <a:bodyPr wrap="square" rtlCol="0">
            <a:spAutoFit/>
          </a:bodyPr>
          <a:lstStyle>
            <a:defPPr>
              <a:defRPr lang="zh-CN"/>
            </a:defPPr>
            <a:lvl1pPr>
              <a:defRPr kumimoji="1" sz="2800" b="1">
                <a:latin typeface="Arial" panose="020B0604020202020204" pitchFamily="34" charset="0"/>
                <a:cs typeface="Arial" panose="020B0604020202020204" pitchFamily="34" charset="0"/>
              </a:defRPr>
            </a:lvl1pPr>
          </a:lstStyle>
          <a:p>
            <a:r>
              <a:rPr lang="en-US" altLang="zh-CN" dirty="0"/>
              <a:t>4.3 Multi-modal Deep Learning Architecture:</a:t>
            </a:r>
          </a:p>
          <a:p>
            <a:endParaRPr lang="zh-CN" altLang="en-US" dirty="0"/>
          </a:p>
        </p:txBody>
      </p:sp>
      <p:sp>
        <p:nvSpPr>
          <p:cNvPr id="15" name="文本框 12">
            <a:extLst>
              <a:ext uri="{FF2B5EF4-FFF2-40B4-BE49-F238E27FC236}">
                <a16:creationId xmlns:a16="http://schemas.microsoft.com/office/drawing/2014/main" id="{99723516-7438-446A-6020-AFADF5BFED05}"/>
              </a:ext>
            </a:extLst>
          </p:cNvPr>
          <p:cNvSpPr txBox="1"/>
          <p:nvPr/>
        </p:nvSpPr>
        <p:spPr>
          <a:xfrm>
            <a:off x="8308738" y="2792670"/>
            <a:ext cx="3579020" cy="3046988"/>
          </a:xfrm>
          <a:prstGeom prst="rect">
            <a:avLst/>
          </a:prstGeom>
          <a:noFill/>
        </p:spPr>
        <p:txBody>
          <a:bodyPr wrap="square">
            <a:spAutoFit/>
          </a:bodyPr>
          <a:lstStyle/>
          <a:p>
            <a:pPr marL="285750" indent="-285750">
              <a:buFont typeface="Arial" panose="020B0604020202020204" pitchFamily="34" charset="0"/>
              <a:buChar char="•"/>
            </a:pPr>
            <a:r>
              <a:rPr lang="en" altLang="zh-CN" sz="1600" dirty="0">
                <a:latin typeface="Arial" panose="020B0604020202020204" pitchFamily="34" charset="0"/>
                <a:cs typeface="Arial" panose="020B0604020202020204" pitchFamily="34" charset="0"/>
              </a:rPr>
              <a:t>Two </a:t>
            </a:r>
            <a:r>
              <a:rPr lang="en" altLang="zh-CN" sz="1600" dirty="0">
                <a:effectLst/>
                <a:latin typeface="Arial" panose="020B0604020202020204" pitchFamily="34" charset="0"/>
                <a:cs typeface="Arial" panose="020B0604020202020204" pitchFamily="34" charset="0"/>
              </a:rPr>
              <a:t>inputs - text and audio.</a:t>
            </a:r>
          </a:p>
          <a:p>
            <a:pPr marL="285750" indent="-285750">
              <a:buFont typeface="Arial" panose="020B0604020202020204" pitchFamily="34" charset="0"/>
              <a:buChar char="•"/>
            </a:pPr>
            <a:endParaRPr lang="en" altLang="zh-CN" sz="16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 altLang="zh-CN" sz="1600" dirty="0">
                <a:latin typeface="Arial" panose="020B0604020202020204" pitchFamily="34" charset="0"/>
                <a:cs typeface="Arial" panose="020B0604020202020204" pitchFamily="34" charset="0"/>
              </a:rPr>
              <a:t>Both branches consist of </a:t>
            </a:r>
            <a:r>
              <a:rPr lang="en" altLang="zh-CN" sz="1600" dirty="0">
                <a:effectLst/>
                <a:latin typeface="Arial" panose="020B0604020202020204" pitchFamily="34" charset="0"/>
                <a:cs typeface="Arial" panose="020B0604020202020204" pitchFamily="34" charset="0"/>
              </a:rPr>
              <a:t>CNN layers, LSTM layers, and a</a:t>
            </a:r>
            <a:r>
              <a:rPr lang="en-GB" altLang="zh-CN" sz="1600" dirty="0">
                <a:effectLst/>
                <a:latin typeface="Arial" panose="020B0604020202020204" pitchFamily="34" charset="0"/>
                <a:cs typeface="Arial" panose="020B0604020202020204" pitchFamily="34" charset="0"/>
              </a:rPr>
              <a:t>n</a:t>
            </a:r>
            <a:r>
              <a:rPr lang="en" altLang="zh-CN" sz="1600" dirty="0">
                <a:effectLst/>
                <a:latin typeface="Arial" panose="020B0604020202020204" pitchFamily="34" charset="0"/>
                <a:cs typeface="Arial" panose="020B0604020202020204" pitchFamily="34" charset="0"/>
              </a:rPr>
              <a:t> attention layer to extract features.</a:t>
            </a:r>
          </a:p>
          <a:p>
            <a:endParaRPr lang="en" altLang="zh-CN" sz="16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altLang="zh-CN" sz="1600" b="1" dirty="0">
                <a:latin typeface="Arial" panose="020B0604020202020204" pitchFamily="34" charset="0"/>
                <a:cs typeface="Arial" panose="020B0604020202020204" pitchFamily="34" charset="0"/>
              </a:rPr>
              <a:t>Feature</a:t>
            </a:r>
            <a:r>
              <a:rPr lang="zh-CN" altLang="en-US" sz="1600" b="1" dirty="0">
                <a:latin typeface="Arial" panose="020B0604020202020204" pitchFamily="34" charset="0"/>
                <a:cs typeface="Arial" panose="020B0604020202020204" pitchFamily="34" charset="0"/>
              </a:rPr>
              <a:t> </a:t>
            </a:r>
            <a:r>
              <a:rPr lang="en-US" altLang="zh-CN" sz="1600" b="1" dirty="0">
                <a:latin typeface="Arial" panose="020B0604020202020204" pitchFamily="34" charset="0"/>
                <a:cs typeface="Arial" panose="020B0604020202020204" pitchFamily="34" charset="0"/>
              </a:rPr>
              <a:t>level</a:t>
            </a:r>
            <a:r>
              <a:rPr lang="en-GB" altLang="zh-CN" sz="1600" b="1" dirty="0">
                <a:latin typeface="Arial" panose="020B0604020202020204" pitchFamily="34" charset="0"/>
                <a:cs typeface="Arial" panose="020B0604020202020204" pitchFamily="34" charset="0"/>
              </a:rPr>
              <a:t> fusion in the concatenate layer.</a:t>
            </a:r>
          </a:p>
          <a:p>
            <a:pPr marL="285750" indent="-285750">
              <a:buFont typeface="Arial" panose="020B0604020202020204" pitchFamily="34" charset="0"/>
              <a:buChar char="•"/>
            </a:pPr>
            <a:endParaRPr lang="en" altLang="zh-C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altLang="zh-CN" sz="1600" b="1" dirty="0">
                <a:latin typeface="Arial" panose="020B0604020202020204" pitchFamily="34" charset="0"/>
                <a:cs typeface="Arial" panose="020B0604020202020204" pitchFamily="34" charset="0"/>
              </a:rPr>
              <a:t>Integrating information and making the final prediction in</a:t>
            </a:r>
            <a:r>
              <a:rPr lang="en" altLang="zh-CN" sz="1600" b="1" dirty="0">
                <a:latin typeface="Arial" panose="020B0604020202020204" pitchFamily="34" charset="0"/>
                <a:cs typeface="Arial" panose="020B0604020202020204" pitchFamily="34" charset="0"/>
              </a:rPr>
              <a:t> </a:t>
            </a:r>
            <a:r>
              <a:rPr lang="en-GB" altLang="zh-CN" sz="1600" b="1" dirty="0">
                <a:latin typeface="Arial" panose="020B0604020202020204" pitchFamily="34" charset="0"/>
                <a:cs typeface="Arial" panose="020B0604020202020204" pitchFamily="34" charset="0"/>
              </a:rPr>
              <a:t>a </a:t>
            </a:r>
            <a:r>
              <a:rPr lang="en" altLang="zh-CN" sz="1600" b="1" dirty="0">
                <a:latin typeface="Arial" panose="020B0604020202020204" pitchFamily="34" charset="0"/>
                <a:cs typeface="Arial" panose="020B0604020202020204" pitchFamily="34" charset="0"/>
              </a:rPr>
              <a:t>fully connected layer</a:t>
            </a:r>
          </a:p>
        </p:txBody>
      </p:sp>
      <p:pic>
        <p:nvPicPr>
          <p:cNvPr id="17" name="Picture 16">
            <a:extLst>
              <a:ext uri="{FF2B5EF4-FFF2-40B4-BE49-F238E27FC236}">
                <a16:creationId xmlns:a16="http://schemas.microsoft.com/office/drawing/2014/main" id="{45D8B987-4E00-6D55-39F0-FDEEB39A7554}"/>
              </a:ext>
            </a:extLst>
          </p:cNvPr>
          <p:cNvPicPr>
            <a:picLocks noChangeAspect="1"/>
          </p:cNvPicPr>
          <p:nvPr/>
        </p:nvPicPr>
        <p:blipFill>
          <a:blip r:embed="rId3"/>
          <a:stretch>
            <a:fillRect/>
          </a:stretch>
        </p:blipFill>
        <p:spPr>
          <a:xfrm>
            <a:off x="1568201" y="2988679"/>
            <a:ext cx="6714987" cy="2600499"/>
          </a:xfrm>
          <a:prstGeom prst="rect">
            <a:avLst/>
          </a:prstGeom>
        </p:spPr>
      </p:pic>
    </p:spTree>
    <p:extLst>
      <p:ext uri="{BB962C8B-B14F-4D97-AF65-F5344CB8AC3E}">
        <p14:creationId xmlns:p14="http://schemas.microsoft.com/office/powerpoint/2010/main" val="28960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UCL Department of Information Studies</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7033C758-739A-9616-39E5-A580CC4E68B1}"/>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b="1" dirty="0">
                <a:solidFill>
                  <a:prstClr val="white"/>
                </a:solidFill>
                <a:latin typeface="Arial" panose="020B0604020202020204" pitchFamily="34" charset="0"/>
                <a:ea typeface="等线" panose="02010600030101010101" pitchFamily="2" charset="-122"/>
                <a:cs typeface="Arial" panose="020B0604020202020204" pitchFamily="34" charset="0"/>
              </a:rPr>
              <a:t>12</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标题 2">
            <a:extLst>
              <a:ext uri="{FF2B5EF4-FFF2-40B4-BE49-F238E27FC236}">
                <a16:creationId xmlns:a16="http://schemas.microsoft.com/office/drawing/2014/main" id="{DAE71025-848A-DE58-56F7-CEFFF8AA952E}"/>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3200" b="1" dirty="0">
                <a:solidFill>
                  <a:srgbClr val="5D6207"/>
                </a:solidFill>
                <a:latin typeface="Arial" charset="0"/>
                <a:ea typeface="等线 Light" panose="02010600030101010101" pitchFamily="2" charset="-122"/>
                <a:cs typeface="Arial" charset="0"/>
              </a:rPr>
              <a:t>4</a:t>
            </a: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 METHODOLOGY</a:t>
            </a:r>
          </a:p>
        </p:txBody>
      </p:sp>
      <p:sp>
        <p:nvSpPr>
          <p:cNvPr id="4" name="文本框 6">
            <a:extLst>
              <a:ext uri="{FF2B5EF4-FFF2-40B4-BE49-F238E27FC236}">
                <a16:creationId xmlns:a16="http://schemas.microsoft.com/office/drawing/2014/main" id="{4E09A5FC-AEA8-DC9F-7F97-089ED85CB0A1}"/>
              </a:ext>
            </a:extLst>
          </p:cNvPr>
          <p:cNvSpPr txBox="1"/>
          <p:nvPr/>
        </p:nvSpPr>
        <p:spPr>
          <a:xfrm>
            <a:off x="962106" y="1757804"/>
            <a:ext cx="9810547" cy="954107"/>
          </a:xfrm>
          <a:prstGeom prst="rect">
            <a:avLst/>
          </a:prstGeom>
          <a:noFill/>
        </p:spPr>
        <p:txBody>
          <a:bodyPr wrap="square" rtlCol="0">
            <a:spAutoFit/>
          </a:bodyPr>
          <a:lstStyle>
            <a:defPPr>
              <a:defRPr lang="zh-CN"/>
            </a:defPPr>
            <a:lvl1pPr>
              <a:defRPr kumimoji="1" sz="2800" b="1">
                <a:latin typeface="Arial" panose="020B0604020202020204" pitchFamily="34" charset="0"/>
                <a:cs typeface="Arial" panose="020B0604020202020204" pitchFamily="34" charset="0"/>
              </a:defRPr>
            </a:lvl1pPr>
          </a:lstStyle>
          <a:p>
            <a:r>
              <a:rPr lang="en-US" altLang="zh-CN" dirty="0"/>
              <a:t>4.4 The Comparison of Text and Audio Branch</a:t>
            </a:r>
          </a:p>
          <a:p>
            <a:endParaRPr lang="zh-CN" altLang="en-US" dirty="0"/>
          </a:p>
        </p:txBody>
      </p:sp>
      <p:sp>
        <p:nvSpPr>
          <p:cNvPr id="5" name="文本框 9">
            <a:extLst>
              <a:ext uri="{FF2B5EF4-FFF2-40B4-BE49-F238E27FC236}">
                <a16:creationId xmlns:a16="http://schemas.microsoft.com/office/drawing/2014/main" id="{8FA5A3CD-DCFE-9BFE-B8EB-3E6AAACCC6A2}"/>
              </a:ext>
            </a:extLst>
          </p:cNvPr>
          <p:cNvSpPr txBox="1"/>
          <p:nvPr/>
        </p:nvSpPr>
        <p:spPr>
          <a:xfrm>
            <a:off x="3985815" y="5307221"/>
            <a:ext cx="3680988" cy="253916"/>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r>
              <a:rPr lang="en-US" altLang="zh-CN" dirty="0"/>
              <a:t>Table 3: The Comparison of Text and Audio Branch</a:t>
            </a:r>
          </a:p>
        </p:txBody>
      </p:sp>
      <p:graphicFrame>
        <p:nvGraphicFramePr>
          <p:cNvPr id="6" name="Table 4">
            <a:extLst>
              <a:ext uri="{FF2B5EF4-FFF2-40B4-BE49-F238E27FC236}">
                <a16:creationId xmlns:a16="http://schemas.microsoft.com/office/drawing/2014/main" id="{480C7BF2-DBF0-2F50-8FA4-62CFEAD8F296}"/>
              </a:ext>
            </a:extLst>
          </p:cNvPr>
          <p:cNvGraphicFramePr>
            <a:graphicFrameLocks noGrp="1"/>
          </p:cNvGraphicFramePr>
          <p:nvPr>
            <p:extLst>
              <p:ext uri="{D42A27DB-BD31-4B8C-83A1-F6EECF244321}">
                <p14:modId xmlns:p14="http://schemas.microsoft.com/office/powerpoint/2010/main" val="2380133461"/>
              </p:ext>
            </p:extLst>
          </p:nvPr>
        </p:nvGraphicFramePr>
        <p:xfrm>
          <a:off x="2077400" y="2959957"/>
          <a:ext cx="8171296" cy="2113280"/>
        </p:xfrm>
        <a:graphic>
          <a:graphicData uri="http://schemas.openxmlformats.org/drawingml/2006/table">
            <a:tbl>
              <a:tblPr firstRow="1" bandRow="1">
                <a:tableStyleId>{5C22544A-7EE6-4342-B048-85BDC9FD1C3A}</a:tableStyleId>
              </a:tblPr>
              <a:tblGrid>
                <a:gridCol w="2337429">
                  <a:extLst>
                    <a:ext uri="{9D8B030D-6E8A-4147-A177-3AD203B41FA5}">
                      <a16:colId xmlns:a16="http://schemas.microsoft.com/office/drawing/2014/main" val="1297112784"/>
                    </a:ext>
                  </a:extLst>
                </a:gridCol>
                <a:gridCol w="2715913">
                  <a:extLst>
                    <a:ext uri="{9D8B030D-6E8A-4147-A177-3AD203B41FA5}">
                      <a16:colId xmlns:a16="http://schemas.microsoft.com/office/drawing/2014/main" val="2948649067"/>
                    </a:ext>
                  </a:extLst>
                </a:gridCol>
                <a:gridCol w="3117954">
                  <a:extLst>
                    <a:ext uri="{9D8B030D-6E8A-4147-A177-3AD203B41FA5}">
                      <a16:colId xmlns:a16="http://schemas.microsoft.com/office/drawing/2014/main" val="3080447030"/>
                    </a:ext>
                  </a:extLst>
                </a:gridCol>
              </a:tblGrid>
              <a:tr h="370840">
                <a:tc>
                  <a:txBody>
                    <a:bodyPr/>
                    <a:lstStyle/>
                    <a:p>
                      <a:pPr algn="ctr"/>
                      <a:endParaRPr lang="en-US" sz="16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Text branch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Arial" panose="020B0604020202020204" pitchFamily="34" charset="0"/>
                          <a:cs typeface="Arial" panose="020B0604020202020204" pitchFamily="34" charset="0"/>
                        </a:rPr>
                        <a:t>Audio branch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117664"/>
                  </a:ext>
                </a:extLst>
              </a:tr>
              <a:tr h="370840">
                <a:tc>
                  <a:txBody>
                    <a:bodyPr/>
                    <a:lstStyle/>
                    <a:p>
                      <a:pPr algn="ctr"/>
                      <a:r>
                        <a:rPr lang="en-US" sz="1600" b="1" dirty="0">
                          <a:solidFill>
                            <a:schemeClr val="tx1"/>
                          </a:solidFill>
                          <a:latin typeface="Arial" panose="020B0604020202020204" pitchFamily="34" charset="0"/>
                          <a:cs typeface="Arial" panose="020B0604020202020204" pitchFamily="34" charset="0"/>
                        </a:rPr>
                        <a:t>CNN layers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latin typeface="Arial" panose="020B0604020202020204" pitchFamily="34" charset="0"/>
                          <a:cs typeface="Arial" panose="020B0604020202020204" pitchFamily="34" charset="0"/>
                        </a:rPr>
                        <a:t>2-D Convolutional Layer</a:t>
                      </a:r>
                    </a:p>
                    <a:p>
                      <a:pPr marL="285750" indent="-285750">
                        <a:buFont typeface="Arial" panose="020B0604020202020204" pitchFamily="34" charset="0"/>
                        <a:buChar char="•"/>
                      </a:pPr>
                      <a:r>
                        <a:rPr lang="en-US" sz="1400" b="1" i="1" dirty="0">
                          <a:solidFill>
                            <a:schemeClr val="tx1"/>
                          </a:solidFill>
                          <a:latin typeface="Arial" panose="020B0604020202020204" pitchFamily="34" charset="0"/>
                          <a:cs typeface="Arial" panose="020B0604020202020204" pitchFamily="34" charset="0"/>
                        </a:rPr>
                        <a:t>150</a:t>
                      </a:r>
                      <a:r>
                        <a:rPr lang="en-US" sz="1400" dirty="0">
                          <a:solidFill>
                            <a:schemeClr val="tx1"/>
                          </a:solidFill>
                          <a:latin typeface="Arial" panose="020B0604020202020204" pitchFamily="34" charset="0"/>
                          <a:cs typeface="Arial" panose="020B0604020202020204" pitchFamily="34" charset="0"/>
                        </a:rPr>
                        <a:t> convolutional kernels </a:t>
                      </a:r>
                    </a:p>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Window size: </a:t>
                      </a:r>
                      <a:r>
                        <a:rPr lang="en-US" sz="1400" b="1" i="1" dirty="0">
                          <a:solidFill>
                            <a:schemeClr val="tx1"/>
                          </a:solidFill>
                          <a:latin typeface="Arial" panose="020B0604020202020204" pitchFamily="34" charset="0"/>
                          <a:cs typeface="Arial" panose="020B0604020202020204" pitchFamily="34" charset="0"/>
                        </a:rPr>
                        <a:t>(1,5)</a:t>
                      </a:r>
                    </a:p>
                    <a:p>
                      <a:pPr marL="285750" indent="-285750">
                        <a:buFont typeface="Arial" panose="020B0604020202020204" pitchFamily="34" charset="0"/>
                        <a:buChar char="•"/>
                      </a:pPr>
                      <a:r>
                        <a:rPr lang="en-US" sz="1400" b="0" i="0" dirty="0">
                          <a:solidFill>
                            <a:schemeClr val="tx1"/>
                          </a:solidFill>
                          <a:latin typeface="Arial" panose="020B0604020202020204" pitchFamily="34" charset="0"/>
                          <a:cs typeface="Arial" panose="020B0604020202020204" pitchFamily="34" charset="0"/>
                        </a:rPr>
                        <a:t>Input size: (250,20,300)</a:t>
                      </a:r>
                    </a:p>
                    <a:p>
                      <a:pPr marL="285750" indent="-285750">
                        <a:buFont typeface="Arial" panose="020B0604020202020204" pitchFamily="34" charset="0"/>
                        <a:buChar char="•"/>
                      </a:pPr>
                      <a:r>
                        <a:rPr lang="en-GB" altLang="zh-CN" sz="1400" dirty="0">
                          <a:latin typeface="Arial" panose="020B0604020202020204" pitchFamily="34" charset="0"/>
                          <a:cs typeface="Arial" panose="020B0604020202020204" pitchFamily="34" charset="0"/>
                        </a:rPr>
                        <a:t>Activation function: </a:t>
                      </a:r>
                      <a:r>
                        <a:rPr lang="en-GB" altLang="zh-CN" sz="1400" b="1" i="1" dirty="0" err="1">
                          <a:latin typeface="Arial" panose="020B0604020202020204" pitchFamily="34" charset="0"/>
                          <a:cs typeface="Arial" panose="020B0604020202020204" pitchFamily="34" charset="0"/>
                        </a:rPr>
                        <a:t>ReLU</a:t>
                      </a:r>
                      <a:r>
                        <a:rPr lang="en-GB" altLang="zh-CN" sz="14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1400" dirty="0">
                          <a:solidFill>
                            <a:schemeClr val="tx1"/>
                          </a:solidFill>
                          <a:latin typeface="Arial" panose="020B0604020202020204" pitchFamily="34" charset="0"/>
                          <a:cs typeface="Arial" panose="020B0604020202020204" pitchFamily="34" charset="0"/>
                        </a:rPr>
                        <a:t>2-D Max-pooling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pitchFamily="34" charset="0"/>
                          <a:cs typeface="Arial" panose="020B0604020202020204" pitchFamily="34" charset="0"/>
                        </a:rPr>
                        <a:t>1-D Convolutional Layer</a:t>
                      </a:r>
                    </a:p>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Convolutional kernels: </a:t>
                      </a:r>
                      <a:r>
                        <a:rPr lang="en-US" sz="1400" b="1" dirty="0">
                          <a:solidFill>
                            <a:schemeClr val="tx1"/>
                          </a:solidFill>
                          <a:latin typeface="Arial" panose="020B0604020202020204" pitchFamily="34" charset="0"/>
                          <a:cs typeface="Arial" panose="020B0604020202020204" pitchFamily="34" charset="0"/>
                        </a:rPr>
                        <a:t>60, 30, 15</a:t>
                      </a:r>
                    </a:p>
                    <a:p>
                      <a:pPr marL="285750" indent="-285750">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kernel size: </a:t>
                      </a:r>
                      <a:r>
                        <a:rPr lang="en-US" sz="1400" b="1" i="1" dirty="0">
                          <a:solidFill>
                            <a:schemeClr val="tx1"/>
                          </a:solidFill>
                          <a:latin typeface="Arial" panose="020B0604020202020204" pitchFamily="34" charset="0"/>
                          <a:cs typeface="Arial" panose="020B0604020202020204" pitchFamily="34" charset="0"/>
                        </a:rPr>
                        <a:t>10, 5, 5</a:t>
                      </a:r>
                    </a:p>
                    <a:p>
                      <a:pPr marL="285750" indent="-285750">
                        <a:buFont typeface="Arial" panose="020B0604020202020204" pitchFamily="34" charset="0"/>
                        <a:buChar char="•"/>
                      </a:pPr>
                      <a:r>
                        <a:rPr lang="en-US" sz="1400" b="0" i="0" dirty="0">
                          <a:solidFill>
                            <a:schemeClr val="tx1"/>
                          </a:solidFill>
                          <a:latin typeface="Arial" panose="020B0604020202020204" pitchFamily="34" charset="0"/>
                          <a:cs typeface="Arial" panose="020B0604020202020204" pitchFamily="34" charset="0"/>
                        </a:rPr>
                        <a:t>Input size: (40000,74)</a:t>
                      </a:r>
                    </a:p>
                    <a:p>
                      <a:pPr marL="285750" indent="-285750">
                        <a:buFont typeface="Arial" panose="020B0604020202020204" pitchFamily="34" charset="0"/>
                        <a:buChar char="•"/>
                      </a:pPr>
                      <a:r>
                        <a:rPr lang="en-GB" altLang="zh-CN" sz="1400" dirty="0">
                          <a:latin typeface="Arial" panose="020B0604020202020204" pitchFamily="34" charset="0"/>
                          <a:cs typeface="Arial" panose="020B0604020202020204" pitchFamily="34" charset="0"/>
                        </a:rPr>
                        <a:t>Activation function: </a:t>
                      </a:r>
                      <a:r>
                        <a:rPr lang="en-GB" altLang="zh-CN" sz="1400" b="1" i="1" dirty="0" err="1">
                          <a:latin typeface="Arial" panose="020B0604020202020204" pitchFamily="34" charset="0"/>
                          <a:cs typeface="Arial" panose="020B0604020202020204" pitchFamily="34" charset="0"/>
                        </a:rPr>
                        <a:t>ReLU</a:t>
                      </a:r>
                      <a:r>
                        <a:rPr lang="en-GB" altLang="zh-CN" sz="14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1400" dirty="0">
                          <a:solidFill>
                            <a:schemeClr val="tx1"/>
                          </a:solidFill>
                          <a:latin typeface="Arial" panose="020B0604020202020204" pitchFamily="34" charset="0"/>
                          <a:cs typeface="Arial" panose="020B0604020202020204" pitchFamily="34" charset="0"/>
                        </a:rPr>
                        <a:t>1-D Max-pooling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628250"/>
                  </a:ext>
                </a:extLst>
              </a:tr>
              <a:tr h="370840">
                <a:tc>
                  <a:txBody>
                    <a:bodyPr/>
                    <a:lstStyle/>
                    <a:p>
                      <a:pPr algn="ctr"/>
                      <a:r>
                        <a:rPr lang="en-US" sz="1600" b="1" dirty="0">
                          <a:solidFill>
                            <a:schemeClr val="tx1"/>
                          </a:solidFill>
                          <a:latin typeface="Arial" panose="020B0604020202020204" pitchFamily="34" charset="0"/>
                          <a:cs typeface="Arial" panose="020B0604020202020204" pitchFamily="34" charset="0"/>
                        </a:rPr>
                        <a:t>LSTM layers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latin typeface="Arial" panose="020B0604020202020204" pitchFamily="34" charset="0"/>
                          <a:cs typeface="Arial" panose="020B0604020202020204" pitchFamily="34" charset="0"/>
                        </a:rPr>
                        <a:t>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a:solidFill>
                            <a:schemeClr val="tx1"/>
                          </a:solidFill>
                          <a:latin typeface="Arial" panose="020B0604020202020204" pitchFamily="34" charset="0"/>
                          <a:cs typeface="Arial" panose="020B0604020202020204" pitchFamily="34" charset="0"/>
                        </a:rPr>
                        <a:t>BiLSTM</a:t>
                      </a:r>
                      <a:endParaRPr lang="en-US" sz="16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17153"/>
                  </a:ext>
                </a:extLst>
              </a:tr>
            </a:tbl>
          </a:graphicData>
        </a:graphic>
      </p:graphicFrame>
    </p:spTree>
    <p:extLst>
      <p:ext uri="{BB962C8B-B14F-4D97-AF65-F5344CB8AC3E}">
        <p14:creationId xmlns:p14="http://schemas.microsoft.com/office/powerpoint/2010/main" val="313915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latin typeface="Arial" panose="020B0604020202020204" pitchFamily="34" charset="0"/>
                <a:cs typeface="Arial" panose="020B0604020202020204" pitchFamily="34" charset="0"/>
              </a:rPr>
              <a:t>UCL Department of Information Studies</a:t>
            </a:r>
          </a:p>
          <a:p>
            <a:endParaRPr lang="en-US" altLang="zh-CN" sz="1600" dirty="0"/>
          </a:p>
          <a:p>
            <a:endParaRPr lang="zh-CN" altLang="en-US" sz="1600" dirty="0"/>
          </a:p>
        </p:txBody>
      </p:sp>
      <p:sp>
        <p:nvSpPr>
          <p:cNvPr id="2" name="矩形 1">
            <a:extLst>
              <a:ext uri="{FF2B5EF4-FFF2-40B4-BE49-F238E27FC236}">
                <a16:creationId xmlns:a16="http://schemas.microsoft.com/office/drawing/2014/main" id="{7033C758-739A-9616-39E5-A580CC4E68B1}"/>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Arial" panose="020B0604020202020204" pitchFamily="34" charset="0"/>
                <a:cs typeface="Arial" panose="020B0604020202020204" pitchFamily="34" charset="0"/>
              </a:rPr>
              <a:t>13</a:t>
            </a:r>
            <a:endParaRPr kumimoji="1" lang="zh-CN" altLang="en-US" b="1" dirty="0">
              <a:latin typeface="Arial" panose="020B0604020202020204" pitchFamily="34" charset="0"/>
              <a:cs typeface="Arial" panose="020B0604020202020204" pitchFamily="34" charset="0"/>
            </a:endParaRPr>
          </a:p>
        </p:txBody>
      </p:sp>
      <p:sp>
        <p:nvSpPr>
          <p:cNvPr id="9" name="标题 2">
            <a:extLst>
              <a:ext uri="{FF2B5EF4-FFF2-40B4-BE49-F238E27FC236}">
                <a16:creationId xmlns:a16="http://schemas.microsoft.com/office/drawing/2014/main" id="{DAE71025-848A-DE58-56F7-CEFFF8AA952E}"/>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5D6207"/>
                </a:solidFill>
                <a:latin typeface="Arial" charset="0"/>
                <a:cs typeface="Arial" charset="0"/>
              </a:rPr>
              <a:t>4. METHODOLOGY</a:t>
            </a:r>
          </a:p>
        </p:txBody>
      </p:sp>
      <p:sp>
        <p:nvSpPr>
          <p:cNvPr id="14" name="矩形 13">
            <a:extLst>
              <a:ext uri="{FF2B5EF4-FFF2-40B4-BE49-F238E27FC236}">
                <a16:creationId xmlns:a16="http://schemas.microsoft.com/office/drawing/2014/main" id="{B67B1F6F-066F-A6DD-6603-834EF63D4C26}"/>
              </a:ext>
            </a:extLst>
          </p:cNvPr>
          <p:cNvSpPr/>
          <p:nvPr/>
        </p:nvSpPr>
        <p:spPr>
          <a:xfrm>
            <a:off x="5989805" y="3875336"/>
            <a:ext cx="1183881" cy="41393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Arial" panose="020B0604020202020204" pitchFamily="34" charset="0"/>
                <a:cs typeface="Arial" panose="020B0604020202020204" pitchFamily="34" charset="0"/>
              </a:rPr>
              <a:t>Data Preprocessing</a:t>
            </a:r>
            <a:endParaRPr kumimoji="1" lang="zh-CN" altLang="en-US" sz="1200" dirty="0">
              <a:solidFill>
                <a:schemeClr val="tx1"/>
              </a:solidFill>
              <a:latin typeface="Arial" panose="020B0604020202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090B5A73-2C78-B17C-E379-E276A4AD30E6}"/>
              </a:ext>
            </a:extLst>
          </p:cNvPr>
          <p:cNvSpPr/>
          <p:nvPr/>
        </p:nvSpPr>
        <p:spPr>
          <a:xfrm>
            <a:off x="7594233" y="3865811"/>
            <a:ext cx="888756" cy="4329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Arial" panose="020B0604020202020204" pitchFamily="34" charset="0"/>
                <a:cs typeface="Arial" panose="020B0604020202020204" pitchFamily="34" charset="0"/>
              </a:rPr>
              <a:t>Model Training</a:t>
            </a:r>
            <a:endParaRPr kumimoji="1" lang="zh-CN" altLang="en-US" sz="1200"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8DF49A07-988F-C48A-967D-0634F509AED0}"/>
              </a:ext>
            </a:extLst>
          </p:cNvPr>
          <p:cNvSpPr/>
          <p:nvPr/>
        </p:nvSpPr>
        <p:spPr>
          <a:xfrm>
            <a:off x="8781888" y="3856285"/>
            <a:ext cx="849140" cy="42550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Arial" panose="020B0604020202020204" pitchFamily="34" charset="0"/>
                <a:cs typeface="Arial" panose="020B0604020202020204" pitchFamily="34" charset="0"/>
              </a:rPr>
              <a:t>Model Testing</a:t>
            </a:r>
            <a:endParaRPr kumimoji="1" lang="zh-CN" altLang="en-US" sz="1200"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333BD9BD-7725-A110-57DF-6B07F74D563A}"/>
              </a:ext>
            </a:extLst>
          </p:cNvPr>
          <p:cNvSpPr/>
          <p:nvPr/>
        </p:nvSpPr>
        <p:spPr>
          <a:xfrm>
            <a:off x="9983676" y="3854925"/>
            <a:ext cx="908609" cy="42550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Arial" panose="020B0604020202020204" pitchFamily="34" charset="0"/>
                <a:cs typeface="Arial" panose="020B0604020202020204" pitchFamily="34" charset="0"/>
              </a:rPr>
              <a:t>Evaluation</a:t>
            </a:r>
            <a:endParaRPr kumimoji="1" lang="zh-CN" altLang="en-US" sz="1200" dirty="0">
              <a:solidFill>
                <a:schemeClr val="tx1"/>
              </a:solidFill>
              <a:latin typeface="Arial" panose="020B0604020202020204" pitchFamily="34" charset="0"/>
              <a:cs typeface="Arial" panose="020B0604020202020204" pitchFamily="34" charset="0"/>
            </a:endParaRPr>
          </a:p>
        </p:txBody>
      </p:sp>
      <p:cxnSp>
        <p:nvCxnSpPr>
          <p:cNvPr id="18" name="直线箭头连接符 17">
            <a:extLst>
              <a:ext uri="{FF2B5EF4-FFF2-40B4-BE49-F238E27FC236}">
                <a16:creationId xmlns:a16="http://schemas.microsoft.com/office/drawing/2014/main" id="{4619C4D1-0692-1808-1F55-28E25D349B5C}"/>
              </a:ext>
            </a:extLst>
          </p:cNvPr>
          <p:cNvCxnSpPr>
            <a:cxnSpLocks/>
            <a:stCxn id="14" idx="3"/>
            <a:endCxn id="15" idx="1"/>
          </p:cNvCxnSpPr>
          <p:nvPr/>
        </p:nvCxnSpPr>
        <p:spPr>
          <a:xfrm>
            <a:off x="7173686" y="4082301"/>
            <a:ext cx="42054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1ECBC505-22A1-EA29-9BCD-B15C8429C8B4}"/>
              </a:ext>
            </a:extLst>
          </p:cNvPr>
          <p:cNvCxnSpPr>
            <a:cxnSpLocks/>
          </p:cNvCxnSpPr>
          <p:nvPr/>
        </p:nvCxnSpPr>
        <p:spPr>
          <a:xfrm>
            <a:off x="8477931" y="4090127"/>
            <a:ext cx="304298" cy="74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F4B043C4-9B04-73C8-23C3-BFF242CAA3A5}"/>
              </a:ext>
            </a:extLst>
          </p:cNvPr>
          <p:cNvCxnSpPr>
            <a:cxnSpLocks/>
            <a:stCxn id="16" idx="3"/>
            <a:endCxn id="17" idx="1"/>
          </p:cNvCxnSpPr>
          <p:nvPr/>
        </p:nvCxnSpPr>
        <p:spPr>
          <a:xfrm flipV="1">
            <a:off x="9631028" y="4067676"/>
            <a:ext cx="352648" cy="1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99604E4-6407-8D0A-04D5-37E9695BC11C}"/>
              </a:ext>
            </a:extLst>
          </p:cNvPr>
          <p:cNvSpPr/>
          <p:nvPr/>
        </p:nvSpPr>
        <p:spPr>
          <a:xfrm>
            <a:off x="6475085" y="4616837"/>
            <a:ext cx="1493258" cy="4071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Arial" panose="020B0604020202020204" pitchFamily="34" charset="0"/>
                <a:cs typeface="Arial" panose="020B0604020202020204" pitchFamily="34" charset="0"/>
              </a:rPr>
              <a:t>Hyperparameter Tuning</a:t>
            </a:r>
            <a:endParaRPr kumimoji="1" lang="zh-CN" altLang="en-US" sz="1200" dirty="0">
              <a:solidFill>
                <a:schemeClr val="tx1"/>
              </a:solidFill>
              <a:latin typeface="Arial" panose="020B0604020202020204" pitchFamily="34" charset="0"/>
              <a:cs typeface="Arial" panose="020B0604020202020204" pitchFamily="34" charset="0"/>
            </a:endParaRPr>
          </a:p>
        </p:txBody>
      </p:sp>
      <p:cxnSp>
        <p:nvCxnSpPr>
          <p:cNvPr id="36" name="直线箭头连接符 35">
            <a:extLst>
              <a:ext uri="{FF2B5EF4-FFF2-40B4-BE49-F238E27FC236}">
                <a16:creationId xmlns:a16="http://schemas.microsoft.com/office/drawing/2014/main" id="{29C4F1CC-54E9-714B-2D3C-50358D3F6C74}"/>
              </a:ext>
            </a:extLst>
          </p:cNvPr>
          <p:cNvCxnSpPr>
            <a:cxnSpLocks/>
          </p:cNvCxnSpPr>
          <p:nvPr/>
        </p:nvCxnSpPr>
        <p:spPr>
          <a:xfrm>
            <a:off x="6646530" y="4322237"/>
            <a:ext cx="0" cy="281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4848F4B1-8683-8A10-8F42-258C359353DA}"/>
              </a:ext>
            </a:extLst>
          </p:cNvPr>
          <p:cNvCxnSpPr>
            <a:cxnSpLocks/>
          </p:cNvCxnSpPr>
          <p:nvPr/>
        </p:nvCxnSpPr>
        <p:spPr>
          <a:xfrm flipV="1">
            <a:off x="7792379" y="4335901"/>
            <a:ext cx="0" cy="2459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A641B74-4C24-BAAA-BFE8-7B9D0686C0EF}"/>
              </a:ext>
            </a:extLst>
          </p:cNvPr>
          <p:cNvSpPr txBox="1"/>
          <p:nvPr/>
        </p:nvSpPr>
        <p:spPr>
          <a:xfrm>
            <a:off x="11225380" y="4635696"/>
            <a:ext cx="184731" cy="369332"/>
          </a:xfrm>
          <a:prstGeom prst="rect">
            <a:avLst/>
          </a:prstGeom>
          <a:noFill/>
        </p:spPr>
        <p:txBody>
          <a:bodyPr wrap="square" rtlCol="0">
            <a:spAutoFit/>
          </a:bodyPr>
          <a:lstStyle/>
          <a:p>
            <a:endParaRPr kumimoji="1" lang="zh-CN" altLang="en-US" dirty="0"/>
          </a:p>
        </p:txBody>
      </p:sp>
      <p:sp>
        <p:nvSpPr>
          <p:cNvPr id="39" name="矩形 38">
            <a:extLst>
              <a:ext uri="{FF2B5EF4-FFF2-40B4-BE49-F238E27FC236}">
                <a16:creationId xmlns:a16="http://schemas.microsoft.com/office/drawing/2014/main" id="{0ECB5C27-FE8F-33BB-B617-CE2823781E82}"/>
              </a:ext>
            </a:extLst>
          </p:cNvPr>
          <p:cNvSpPr/>
          <p:nvPr/>
        </p:nvSpPr>
        <p:spPr>
          <a:xfrm rot="5400000">
            <a:off x="10655932" y="3883934"/>
            <a:ext cx="1518174" cy="37978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tx1"/>
                </a:solidFill>
                <a:latin typeface="Arial" panose="020B0604020202020204" pitchFamily="34" charset="0"/>
                <a:cs typeface="Arial" panose="020B0604020202020204" pitchFamily="34" charset="0"/>
              </a:rPr>
              <a:t>comparisons</a:t>
            </a:r>
            <a:endParaRPr kumimoji="1" lang="zh-CN" altLang="en-US" sz="1200" dirty="0">
              <a:solidFill>
                <a:schemeClr val="tx1"/>
              </a:solidFill>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A8B86016-DF64-98C7-2082-281954E10607}"/>
              </a:ext>
            </a:extLst>
          </p:cNvPr>
          <p:cNvSpPr txBox="1"/>
          <p:nvPr/>
        </p:nvSpPr>
        <p:spPr>
          <a:xfrm>
            <a:off x="7246609" y="5096238"/>
            <a:ext cx="3680988" cy="253916"/>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r>
              <a:rPr lang="en-US" altLang="zh-CN" dirty="0"/>
              <a:t>Figure 7: The process of experiments</a:t>
            </a:r>
          </a:p>
        </p:txBody>
      </p:sp>
      <p:cxnSp>
        <p:nvCxnSpPr>
          <p:cNvPr id="41" name="直线箭头连接符 40">
            <a:extLst>
              <a:ext uri="{FF2B5EF4-FFF2-40B4-BE49-F238E27FC236}">
                <a16:creationId xmlns:a16="http://schemas.microsoft.com/office/drawing/2014/main" id="{81953948-D628-7EBE-1352-1CB049A1A942}"/>
              </a:ext>
            </a:extLst>
          </p:cNvPr>
          <p:cNvCxnSpPr>
            <a:cxnSpLocks/>
            <a:stCxn id="17" idx="3"/>
            <a:endCxn id="39" idx="2"/>
          </p:cNvCxnSpPr>
          <p:nvPr/>
        </p:nvCxnSpPr>
        <p:spPr>
          <a:xfrm>
            <a:off x="10892285" y="4067676"/>
            <a:ext cx="332842" cy="6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a:extLst>
              <a:ext uri="{FF2B5EF4-FFF2-40B4-BE49-F238E27FC236}">
                <a16:creationId xmlns:a16="http://schemas.microsoft.com/office/drawing/2014/main" id="{ED0BC77C-CC80-AD61-82DC-718D2D25E33A}"/>
              </a:ext>
            </a:extLst>
          </p:cNvPr>
          <p:cNvCxnSpPr>
            <a:cxnSpLocks/>
            <a:stCxn id="17" idx="0"/>
            <a:endCxn id="15" idx="0"/>
          </p:cNvCxnSpPr>
          <p:nvPr/>
        </p:nvCxnSpPr>
        <p:spPr>
          <a:xfrm rot="16200000" flipH="1" flipV="1">
            <a:off x="9232853" y="2660683"/>
            <a:ext cx="10886" cy="2399370"/>
          </a:xfrm>
          <a:prstGeom prst="bentConnector3">
            <a:avLst>
              <a:gd name="adj1" fmla="val -2099945"/>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40657F46-62A3-3F02-6EFE-0323A490F265}"/>
              </a:ext>
            </a:extLst>
          </p:cNvPr>
          <p:cNvSpPr txBox="1"/>
          <p:nvPr/>
        </p:nvSpPr>
        <p:spPr>
          <a:xfrm>
            <a:off x="976656" y="1880766"/>
            <a:ext cx="7999346" cy="523220"/>
          </a:xfrm>
          <a:prstGeom prst="rect">
            <a:avLst/>
          </a:prstGeom>
          <a:noFill/>
        </p:spPr>
        <p:txBody>
          <a:bodyPr wrap="square" rtlCol="0">
            <a:spAutoFit/>
          </a:bodyPr>
          <a:lstStyle/>
          <a:p>
            <a:r>
              <a:rPr kumimoji="1" lang="en-US" altLang="zh-CN" sz="2800" b="1" dirty="0">
                <a:latin typeface="Arial" panose="020B0604020202020204" pitchFamily="34" charset="0"/>
                <a:cs typeface="Arial" panose="020B0604020202020204" pitchFamily="34" charset="0"/>
              </a:rPr>
              <a:t>4.5 Experiments</a:t>
            </a:r>
            <a:endParaRPr kumimoji="1" lang="zh-CN" altLang="en-US" sz="2800" b="1" dirty="0">
              <a:latin typeface="Arial" panose="020B0604020202020204" pitchFamily="34" charset="0"/>
              <a:cs typeface="Arial" panose="020B0604020202020204" pitchFamily="34" charset="0"/>
            </a:endParaRPr>
          </a:p>
        </p:txBody>
      </p:sp>
      <p:sp>
        <p:nvSpPr>
          <p:cNvPr id="70" name="文本框 69">
            <a:extLst>
              <a:ext uri="{FF2B5EF4-FFF2-40B4-BE49-F238E27FC236}">
                <a16:creationId xmlns:a16="http://schemas.microsoft.com/office/drawing/2014/main" id="{EFAF4F3E-19F5-92BB-4E8C-1B63C1E2EF13}"/>
              </a:ext>
            </a:extLst>
          </p:cNvPr>
          <p:cNvSpPr txBox="1"/>
          <p:nvPr/>
        </p:nvSpPr>
        <p:spPr>
          <a:xfrm>
            <a:off x="1061549" y="2511784"/>
            <a:ext cx="10605610" cy="369332"/>
          </a:xfrm>
          <a:prstGeom prst="rect">
            <a:avLst/>
          </a:prstGeom>
          <a:noFill/>
        </p:spPr>
        <p:txBody>
          <a:bodyPr wrap="square">
            <a:spAutoFit/>
          </a:bodyPr>
          <a:lstStyle/>
          <a:p>
            <a:r>
              <a:rPr lang="en" altLang="zh-CN" dirty="0">
                <a:latin typeface="Arial" panose="020B0604020202020204" pitchFamily="34" charset="0"/>
                <a:cs typeface="Arial" panose="020B0604020202020204" pitchFamily="34" charset="0"/>
              </a:rPr>
              <a:t>C</a:t>
            </a:r>
            <a:r>
              <a:rPr lang="en" altLang="zh-CN" sz="1800" dirty="0">
                <a:effectLst/>
                <a:latin typeface="Arial" panose="020B0604020202020204" pitchFamily="34" charset="0"/>
                <a:cs typeface="Arial" panose="020B0604020202020204" pitchFamily="34" charset="0"/>
              </a:rPr>
              <a:t>onduct 7 </a:t>
            </a:r>
            <a:r>
              <a:rPr lang="en" altLang="zh-CN" dirty="0">
                <a:latin typeface="Arial" panose="020B0604020202020204" pitchFamily="34" charset="0"/>
                <a:cs typeface="Arial" panose="020B0604020202020204" pitchFamily="34" charset="0"/>
              </a:rPr>
              <a:t>experiments </a:t>
            </a:r>
            <a:r>
              <a:rPr lang="en" altLang="zh-CN" sz="1800" dirty="0">
                <a:effectLst/>
                <a:latin typeface="Arial" panose="020B0604020202020204" pitchFamily="34" charset="0"/>
                <a:cs typeface="Arial" panose="020B0604020202020204" pitchFamily="34" charset="0"/>
              </a:rPr>
              <a:t>that use different combinations of text and audio embeddings for classification. </a:t>
            </a:r>
            <a:endParaRPr lang="en" altLang="zh-CN" dirty="0">
              <a:latin typeface="Arial" panose="020B0604020202020204" pitchFamily="34" charset="0"/>
              <a:cs typeface="Arial" panose="020B0604020202020204" pitchFamily="34" charset="0"/>
            </a:endParaRPr>
          </a:p>
        </p:txBody>
      </p:sp>
      <p:sp>
        <p:nvSpPr>
          <p:cNvPr id="87" name="文本框 86">
            <a:extLst>
              <a:ext uri="{FF2B5EF4-FFF2-40B4-BE49-F238E27FC236}">
                <a16:creationId xmlns:a16="http://schemas.microsoft.com/office/drawing/2014/main" id="{8D1B6A9B-F9BB-4FAE-EA9F-BACB3128EF65}"/>
              </a:ext>
            </a:extLst>
          </p:cNvPr>
          <p:cNvSpPr txBox="1"/>
          <p:nvPr/>
        </p:nvSpPr>
        <p:spPr>
          <a:xfrm>
            <a:off x="3578285" y="4897984"/>
            <a:ext cx="3156448" cy="523220"/>
          </a:xfrm>
          <a:prstGeom prst="rect">
            <a:avLst/>
          </a:prstGeom>
          <a:noFill/>
        </p:spPr>
        <p:txBody>
          <a:bodyPr wrap="square">
            <a:spAutoFit/>
          </a:bodyPr>
          <a:lstStyle/>
          <a:p>
            <a:pPr marL="285750" indent="-285750">
              <a:buFont typeface="Arial" panose="020B0604020202020204" pitchFamily="34" charset="0"/>
              <a:buChar char="•"/>
            </a:pPr>
            <a:endParaRPr lang="en" altLang="zh-CN" sz="14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 altLang="zh-CN" sz="1400" b="1" dirty="0">
                <a:latin typeface="Arial" panose="020B0604020202020204" pitchFamily="34" charset="0"/>
                <a:cs typeface="Arial" panose="020B0604020202020204" pitchFamily="34" charset="0"/>
              </a:rPr>
              <a:t>Exp 7 </a:t>
            </a:r>
            <a:r>
              <a:rPr lang="en" altLang="zh-CN" sz="1400" dirty="0" err="1">
                <a:effectLst/>
                <a:latin typeface="Arial" panose="020B0604020202020204" pitchFamily="34" charset="0"/>
                <a:cs typeface="Arial" panose="020B0604020202020204" pitchFamily="34" charset="0"/>
              </a:rPr>
              <a:t>CNN+BiLSTM+Attention</a:t>
            </a:r>
            <a:endParaRPr lang="en" altLang="zh-CN" sz="1400"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0C81DE0F-338F-56B5-A9EF-32473A34900F}"/>
              </a:ext>
            </a:extLst>
          </p:cNvPr>
          <p:cNvSpPr txBox="1"/>
          <p:nvPr/>
        </p:nvSpPr>
        <p:spPr>
          <a:xfrm>
            <a:off x="1068001" y="3469446"/>
            <a:ext cx="1662122" cy="307777"/>
          </a:xfrm>
          <a:prstGeom prst="rect">
            <a:avLst/>
          </a:prstGeom>
          <a:noFill/>
        </p:spPr>
        <p:txBody>
          <a:bodyPr wrap="none" rtlCol="0">
            <a:spAutoFit/>
          </a:bodyPr>
          <a:lstStyle/>
          <a:p>
            <a:r>
              <a:rPr kumimoji="1" lang="en-US" altLang="zh-CN" sz="1400" b="1" dirty="0">
                <a:latin typeface="Arial" panose="020B0604020202020204" pitchFamily="34" charset="0"/>
                <a:cs typeface="Arial" panose="020B0604020202020204" pitchFamily="34" charset="0"/>
              </a:rPr>
              <a:t>Text Embeddings</a:t>
            </a:r>
            <a:endParaRPr kumimoji="1" lang="zh-CN" altLang="en-US" sz="14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F88411A0-0F7E-F8D5-B33E-645855047FE9}"/>
              </a:ext>
            </a:extLst>
          </p:cNvPr>
          <p:cNvSpPr txBox="1"/>
          <p:nvPr/>
        </p:nvSpPr>
        <p:spPr>
          <a:xfrm>
            <a:off x="2802098" y="3276702"/>
            <a:ext cx="3660786" cy="738664"/>
          </a:xfrm>
          <a:prstGeom prst="rect">
            <a:avLst/>
          </a:prstGeom>
          <a:noFill/>
        </p:spPr>
        <p:txBody>
          <a:bodyPr wrap="square">
            <a:spAutoFit/>
          </a:bodyPr>
          <a:lstStyle/>
          <a:p>
            <a:pPr marL="285750" indent="-285750">
              <a:buFont typeface="Arial" panose="020B0604020202020204" pitchFamily="34" charset="0"/>
              <a:buChar char="•"/>
            </a:pPr>
            <a:r>
              <a:rPr lang="en" altLang="zh-CN" sz="1400" b="1" dirty="0">
                <a:effectLst/>
                <a:latin typeface="Arial" panose="020B0604020202020204" pitchFamily="34" charset="0"/>
                <a:cs typeface="Arial" panose="020B0604020202020204" pitchFamily="34" charset="0"/>
              </a:rPr>
              <a:t>Exp 1 </a:t>
            </a:r>
            <a:r>
              <a:rPr lang="en" altLang="zh-CN" sz="1400" dirty="0">
                <a:effectLst/>
                <a:latin typeface="Arial" panose="020B0604020202020204" pitchFamily="34" charset="0"/>
                <a:cs typeface="Arial" panose="020B0604020202020204" pitchFamily="34" charset="0"/>
              </a:rPr>
              <a:t>CNN model</a:t>
            </a:r>
            <a:endParaRPr lang="en" altLang="zh-C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 altLang="zh-CN" sz="1400" b="1" dirty="0">
                <a:effectLst/>
                <a:latin typeface="Arial" panose="020B0604020202020204" pitchFamily="34" charset="0"/>
                <a:cs typeface="Arial" panose="020B0604020202020204" pitchFamily="34" charset="0"/>
              </a:rPr>
              <a:t>Exp 2 </a:t>
            </a:r>
            <a:r>
              <a:rPr lang="en" altLang="zh-CN" sz="1400" dirty="0" err="1">
                <a:effectLst/>
                <a:latin typeface="Arial" panose="020B0604020202020204" pitchFamily="34" charset="0"/>
                <a:cs typeface="Arial" panose="020B0604020202020204" pitchFamily="34" charset="0"/>
              </a:rPr>
              <a:t>BiLSTM</a:t>
            </a:r>
            <a:r>
              <a:rPr lang="en" altLang="zh-CN" sz="1400" dirty="0">
                <a:effectLst/>
                <a:latin typeface="Arial" panose="020B0604020202020204" pitchFamily="34" charset="0"/>
                <a:cs typeface="Arial" panose="020B0604020202020204" pitchFamily="34" charset="0"/>
              </a:rPr>
              <a:t> model</a:t>
            </a:r>
          </a:p>
          <a:p>
            <a:pPr marL="285750" indent="-285750">
              <a:buFont typeface="Arial" panose="020B0604020202020204" pitchFamily="34" charset="0"/>
              <a:buChar char="•"/>
            </a:pPr>
            <a:r>
              <a:rPr lang="en" altLang="zh-CN" sz="1400" b="1" dirty="0">
                <a:effectLst/>
                <a:latin typeface="Arial" panose="020B0604020202020204" pitchFamily="34" charset="0"/>
                <a:cs typeface="Arial" panose="020B0604020202020204" pitchFamily="34" charset="0"/>
              </a:rPr>
              <a:t>Exp 3 </a:t>
            </a:r>
            <a:r>
              <a:rPr lang="en" altLang="zh-CN" sz="1400" dirty="0" err="1">
                <a:effectLst/>
                <a:latin typeface="Arial" panose="020B0604020202020204" pitchFamily="34" charset="0"/>
                <a:cs typeface="Arial" panose="020B0604020202020204" pitchFamily="34" charset="0"/>
              </a:rPr>
              <a:t>CNN+BiLSTM+Attention</a:t>
            </a:r>
            <a:endParaRPr lang="en" altLang="zh-CN" sz="1400" dirty="0">
              <a:effectLst/>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5B9EA618-D73F-B764-3D8E-34D17E9F2E84}"/>
              </a:ext>
            </a:extLst>
          </p:cNvPr>
          <p:cNvSpPr txBox="1"/>
          <p:nvPr/>
        </p:nvSpPr>
        <p:spPr>
          <a:xfrm>
            <a:off x="1043853" y="4317121"/>
            <a:ext cx="1814920" cy="307777"/>
          </a:xfrm>
          <a:prstGeom prst="rect">
            <a:avLst/>
          </a:prstGeom>
          <a:noFill/>
        </p:spPr>
        <p:txBody>
          <a:bodyPr wrap="none" rtlCol="0">
            <a:spAutoFit/>
          </a:bodyPr>
          <a:lstStyle/>
          <a:p>
            <a:r>
              <a:rPr kumimoji="1" lang="en-US" altLang="zh-CN" sz="1400" b="1" dirty="0">
                <a:latin typeface="Arial" panose="020B0604020202020204" pitchFamily="34" charset="0"/>
                <a:cs typeface="Arial" panose="020B0604020202020204" pitchFamily="34" charset="0"/>
              </a:rPr>
              <a:t>Audio Embeddings</a:t>
            </a:r>
            <a:endParaRPr kumimoji="1" lang="zh-CN" altLang="en-US" sz="1400"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BFFCEE96-1F14-B3C6-A848-74D9A5B4AA0A}"/>
              </a:ext>
            </a:extLst>
          </p:cNvPr>
          <p:cNvSpPr txBox="1"/>
          <p:nvPr/>
        </p:nvSpPr>
        <p:spPr>
          <a:xfrm>
            <a:off x="2868262" y="4124377"/>
            <a:ext cx="3421628" cy="738664"/>
          </a:xfrm>
          <a:prstGeom prst="rect">
            <a:avLst/>
          </a:prstGeom>
          <a:noFill/>
        </p:spPr>
        <p:txBody>
          <a:bodyPr wrap="square">
            <a:spAutoFit/>
          </a:bodyPr>
          <a:lstStyle/>
          <a:p>
            <a:pPr marL="285750" indent="-285750">
              <a:buFont typeface="Arial" panose="020B0604020202020204" pitchFamily="34" charset="0"/>
              <a:buChar char="•"/>
            </a:pPr>
            <a:r>
              <a:rPr lang="en" altLang="zh-CN" sz="1400" b="1" dirty="0">
                <a:effectLst/>
                <a:latin typeface="Arial" panose="020B0604020202020204" pitchFamily="34" charset="0"/>
                <a:cs typeface="Arial" panose="020B0604020202020204" pitchFamily="34" charset="0"/>
              </a:rPr>
              <a:t>Exp 4 </a:t>
            </a:r>
            <a:r>
              <a:rPr lang="en" altLang="zh-CN" sz="1400" dirty="0">
                <a:effectLst/>
                <a:latin typeface="Arial" panose="020B0604020202020204" pitchFamily="34" charset="0"/>
                <a:cs typeface="Arial" panose="020B0604020202020204" pitchFamily="34" charset="0"/>
              </a:rPr>
              <a:t>CNN model</a:t>
            </a:r>
            <a:endParaRPr lang="en" altLang="zh-C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 altLang="zh-CN" sz="1400" b="1" dirty="0">
                <a:effectLst/>
                <a:latin typeface="Arial" panose="020B0604020202020204" pitchFamily="34" charset="0"/>
                <a:cs typeface="Arial" panose="020B0604020202020204" pitchFamily="34" charset="0"/>
              </a:rPr>
              <a:t>Exp 5 </a:t>
            </a:r>
            <a:r>
              <a:rPr lang="en" altLang="zh-CN" sz="1400" dirty="0" err="1">
                <a:effectLst/>
                <a:latin typeface="Arial" panose="020B0604020202020204" pitchFamily="34" charset="0"/>
                <a:cs typeface="Arial" panose="020B0604020202020204" pitchFamily="34" charset="0"/>
              </a:rPr>
              <a:t>BiLSTM</a:t>
            </a:r>
            <a:r>
              <a:rPr lang="en" altLang="zh-CN" sz="1400" dirty="0">
                <a:effectLst/>
                <a:latin typeface="Arial" panose="020B0604020202020204" pitchFamily="34" charset="0"/>
                <a:cs typeface="Arial" panose="020B0604020202020204" pitchFamily="34" charset="0"/>
              </a:rPr>
              <a:t> model</a:t>
            </a:r>
          </a:p>
          <a:p>
            <a:pPr marL="285750" indent="-285750">
              <a:buFont typeface="Arial" panose="020B0604020202020204" pitchFamily="34" charset="0"/>
              <a:buChar char="•"/>
            </a:pPr>
            <a:r>
              <a:rPr lang="en" altLang="zh-CN" sz="1400" b="1" dirty="0">
                <a:effectLst/>
                <a:latin typeface="Arial" panose="020B0604020202020204" pitchFamily="34" charset="0"/>
                <a:cs typeface="Arial" panose="020B0604020202020204" pitchFamily="34" charset="0"/>
              </a:rPr>
              <a:t>Exp 6 </a:t>
            </a:r>
            <a:r>
              <a:rPr lang="en" altLang="zh-CN" sz="1400" dirty="0" err="1">
                <a:effectLst/>
                <a:latin typeface="Arial" panose="020B0604020202020204" pitchFamily="34" charset="0"/>
                <a:cs typeface="Arial" panose="020B0604020202020204" pitchFamily="34" charset="0"/>
              </a:rPr>
              <a:t>CNN+BiLSTM+Attention</a:t>
            </a:r>
            <a:endParaRPr lang="en" altLang="zh-CN" sz="1400" dirty="0">
              <a:effectLst/>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169ACE63-0770-5927-BB2C-4A3FE76F69F2}"/>
              </a:ext>
            </a:extLst>
          </p:cNvPr>
          <p:cNvSpPr txBox="1"/>
          <p:nvPr/>
        </p:nvSpPr>
        <p:spPr>
          <a:xfrm>
            <a:off x="1042171" y="5086940"/>
            <a:ext cx="2579552" cy="307777"/>
          </a:xfrm>
          <a:prstGeom prst="rect">
            <a:avLst/>
          </a:prstGeom>
          <a:noFill/>
        </p:spPr>
        <p:txBody>
          <a:bodyPr wrap="none" rtlCol="0">
            <a:spAutoFit/>
          </a:bodyPr>
          <a:lstStyle/>
          <a:p>
            <a:r>
              <a:rPr kumimoji="1" lang="en-US" altLang="zh-CN" sz="1400" b="1" dirty="0">
                <a:latin typeface="Arial" panose="020B0604020202020204" pitchFamily="34" charset="0"/>
                <a:cs typeface="Arial" panose="020B0604020202020204" pitchFamily="34" charset="0"/>
              </a:rPr>
              <a:t>Text and Audio Embeddings</a:t>
            </a:r>
            <a:endParaRPr kumimoji="1" lang="zh-CN" altLang="en-US" sz="1400" b="1" dirty="0">
              <a:latin typeface="Arial" panose="020B0604020202020204" pitchFamily="34" charset="0"/>
              <a:cs typeface="Arial" panose="020B0604020202020204" pitchFamily="34" charset="0"/>
            </a:endParaRPr>
          </a:p>
        </p:txBody>
      </p:sp>
      <p:sp>
        <p:nvSpPr>
          <p:cNvPr id="12" name="左大括号 11">
            <a:extLst>
              <a:ext uri="{FF2B5EF4-FFF2-40B4-BE49-F238E27FC236}">
                <a16:creationId xmlns:a16="http://schemas.microsoft.com/office/drawing/2014/main" id="{4ADD974B-D633-A72F-AC8A-994E79E8395B}"/>
              </a:ext>
            </a:extLst>
          </p:cNvPr>
          <p:cNvSpPr/>
          <p:nvPr/>
        </p:nvSpPr>
        <p:spPr>
          <a:xfrm>
            <a:off x="2717566" y="3426883"/>
            <a:ext cx="124178" cy="40640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左大括号 12">
            <a:extLst>
              <a:ext uri="{FF2B5EF4-FFF2-40B4-BE49-F238E27FC236}">
                <a16:creationId xmlns:a16="http://schemas.microsoft.com/office/drawing/2014/main" id="{7AA5AAC3-AC1C-117E-E233-46C089E4E3C8}"/>
              </a:ext>
            </a:extLst>
          </p:cNvPr>
          <p:cNvSpPr/>
          <p:nvPr/>
        </p:nvSpPr>
        <p:spPr>
          <a:xfrm>
            <a:off x="2808409" y="4287948"/>
            <a:ext cx="124178" cy="40640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左大括号 19">
            <a:extLst>
              <a:ext uri="{FF2B5EF4-FFF2-40B4-BE49-F238E27FC236}">
                <a16:creationId xmlns:a16="http://schemas.microsoft.com/office/drawing/2014/main" id="{51BD98FC-D53E-2442-6B18-B5F86FE6E06E}"/>
              </a:ext>
            </a:extLst>
          </p:cNvPr>
          <p:cNvSpPr/>
          <p:nvPr/>
        </p:nvSpPr>
        <p:spPr>
          <a:xfrm>
            <a:off x="3530213" y="5134704"/>
            <a:ext cx="119008" cy="27221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74013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A4A89D9D-9E8F-6A06-34C0-0714D540CEC7}"/>
              </a:ext>
            </a:extLst>
          </p:cNvPr>
          <p:cNvSpPr txBox="1">
            <a:spLocks/>
          </p:cNvSpPr>
          <p:nvPr/>
        </p:nvSpPr>
        <p:spPr>
          <a:xfrm>
            <a:off x="964526" y="123806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5D6207"/>
                </a:solidFill>
                <a:latin typeface="Arial" charset="0"/>
                <a:cs typeface="Arial" charset="0"/>
              </a:rPr>
              <a:t>CONTENTS</a:t>
            </a:r>
          </a:p>
        </p:txBody>
      </p:sp>
      <p:sp>
        <p:nvSpPr>
          <p:cNvPr id="13" name="标题 2">
            <a:extLst>
              <a:ext uri="{FF2B5EF4-FFF2-40B4-BE49-F238E27FC236}">
                <a16:creationId xmlns:a16="http://schemas.microsoft.com/office/drawing/2014/main" id="{256A3EFC-815E-55F9-7EA8-3304136BE8B5}"/>
              </a:ext>
            </a:extLst>
          </p:cNvPr>
          <p:cNvSpPr txBox="1">
            <a:spLocks/>
          </p:cNvSpPr>
          <p:nvPr/>
        </p:nvSpPr>
        <p:spPr>
          <a:xfrm>
            <a:off x="943299" y="2154394"/>
            <a:ext cx="486719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dirty="0">
                <a:solidFill>
                  <a:srgbClr val="5D6207"/>
                </a:solidFill>
                <a:latin typeface="Arial" charset="0"/>
                <a:cs typeface="Arial" charset="0"/>
              </a:rPr>
              <a:t>01</a:t>
            </a:r>
          </a:p>
        </p:txBody>
      </p:sp>
      <p:sp>
        <p:nvSpPr>
          <p:cNvPr id="15" name="标题 2">
            <a:extLst>
              <a:ext uri="{FF2B5EF4-FFF2-40B4-BE49-F238E27FC236}">
                <a16:creationId xmlns:a16="http://schemas.microsoft.com/office/drawing/2014/main" id="{AD704149-BB22-0D8F-C6E6-B9AD9B68A3EC}"/>
              </a:ext>
            </a:extLst>
          </p:cNvPr>
          <p:cNvSpPr txBox="1">
            <a:spLocks/>
          </p:cNvSpPr>
          <p:nvPr/>
        </p:nvSpPr>
        <p:spPr>
          <a:xfrm>
            <a:off x="6362180" y="214474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dirty="0">
                <a:solidFill>
                  <a:srgbClr val="5D6207"/>
                </a:solidFill>
                <a:latin typeface="Arial" charset="0"/>
                <a:cs typeface="Arial" charset="0"/>
              </a:rPr>
              <a:t>02</a:t>
            </a:r>
          </a:p>
        </p:txBody>
      </p:sp>
      <p:sp>
        <p:nvSpPr>
          <p:cNvPr id="16" name="标题 2">
            <a:extLst>
              <a:ext uri="{FF2B5EF4-FFF2-40B4-BE49-F238E27FC236}">
                <a16:creationId xmlns:a16="http://schemas.microsoft.com/office/drawing/2014/main" id="{4F1A8B48-0686-339A-BF8B-4E9D69F7FA38}"/>
              </a:ext>
            </a:extLst>
          </p:cNvPr>
          <p:cNvSpPr txBox="1">
            <a:spLocks/>
          </p:cNvSpPr>
          <p:nvPr/>
        </p:nvSpPr>
        <p:spPr>
          <a:xfrm>
            <a:off x="931403" y="3697619"/>
            <a:ext cx="452959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dirty="0">
                <a:solidFill>
                  <a:srgbClr val="5D6207"/>
                </a:solidFill>
                <a:latin typeface="Arial" charset="0"/>
                <a:cs typeface="Arial" charset="0"/>
              </a:rPr>
              <a:t>03</a:t>
            </a:r>
          </a:p>
        </p:txBody>
      </p:sp>
      <p:sp>
        <p:nvSpPr>
          <p:cNvPr id="17" name="标题 2">
            <a:extLst>
              <a:ext uri="{FF2B5EF4-FFF2-40B4-BE49-F238E27FC236}">
                <a16:creationId xmlns:a16="http://schemas.microsoft.com/office/drawing/2014/main" id="{355C4B1F-CA03-5198-61B4-D20BF21924B9}"/>
              </a:ext>
            </a:extLst>
          </p:cNvPr>
          <p:cNvSpPr txBox="1">
            <a:spLocks/>
          </p:cNvSpPr>
          <p:nvPr/>
        </p:nvSpPr>
        <p:spPr>
          <a:xfrm>
            <a:off x="6375684" y="350862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dirty="0">
                <a:solidFill>
                  <a:srgbClr val="5D6207"/>
                </a:solidFill>
                <a:latin typeface="Arial" charset="0"/>
                <a:cs typeface="Arial" charset="0"/>
              </a:rPr>
              <a:t>04</a:t>
            </a:r>
          </a:p>
        </p:txBody>
      </p:sp>
      <p:sp>
        <p:nvSpPr>
          <p:cNvPr id="18" name="文本框 17">
            <a:extLst>
              <a:ext uri="{FF2B5EF4-FFF2-40B4-BE49-F238E27FC236}">
                <a16:creationId xmlns:a16="http://schemas.microsoft.com/office/drawing/2014/main" id="{9D5C941B-C2CC-B35A-A33E-BE612AC993D8}"/>
              </a:ext>
            </a:extLst>
          </p:cNvPr>
          <p:cNvSpPr txBox="1"/>
          <p:nvPr/>
        </p:nvSpPr>
        <p:spPr>
          <a:xfrm>
            <a:off x="1904618" y="2245848"/>
            <a:ext cx="3512335"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Introduction</a:t>
            </a:r>
          </a:p>
        </p:txBody>
      </p:sp>
      <p:sp>
        <p:nvSpPr>
          <p:cNvPr id="19" name="文本框 18">
            <a:extLst>
              <a:ext uri="{FF2B5EF4-FFF2-40B4-BE49-F238E27FC236}">
                <a16:creationId xmlns:a16="http://schemas.microsoft.com/office/drawing/2014/main" id="{78561ACD-7509-C56D-C646-4E4026EE89BA}"/>
              </a:ext>
            </a:extLst>
          </p:cNvPr>
          <p:cNvSpPr txBox="1"/>
          <p:nvPr/>
        </p:nvSpPr>
        <p:spPr>
          <a:xfrm>
            <a:off x="1846423" y="3777496"/>
            <a:ext cx="4019691"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Dataset</a:t>
            </a:r>
          </a:p>
        </p:txBody>
      </p:sp>
      <p:sp>
        <p:nvSpPr>
          <p:cNvPr id="23" name="文本框 22">
            <a:extLst>
              <a:ext uri="{FF2B5EF4-FFF2-40B4-BE49-F238E27FC236}">
                <a16:creationId xmlns:a16="http://schemas.microsoft.com/office/drawing/2014/main" id="{D8CA2BAF-A7CD-97AF-D670-E964D9CFCD74}"/>
              </a:ext>
            </a:extLst>
          </p:cNvPr>
          <p:cNvSpPr txBox="1"/>
          <p:nvPr/>
        </p:nvSpPr>
        <p:spPr>
          <a:xfrm>
            <a:off x="7302278" y="2226557"/>
            <a:ext cx="6095240"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Existing Research</a:t>
            </a:r>
          </a:p>
        </p:txBody>
      </p:sp>
      <p:sp>
        <p:nvSpPr>
          <p:cNvPr id="24" name="标题 2">
            <a:extLst>
              <a:ext uri="{FF2B5EF4-FFF2-40B4-BE49-F238E27FC236}">
                <a16:creationId xmlns:a16="http://schemas.microsoft.com/office/drawing/2014/main" id="{347BB242-A9A4-E5E9-5143-447C06D1FABD}"/>
              </a:ext>
            </a:extLst>
          </p:cNvPr>
          <p:cNvSpPr txBox="1">
            <a:spLocks/>
          </p:cNvSpPr>
          <p:nvPr/>
        </p:nvSpPr>
        <p:spPr>
          <a:xfrm>
            <a:off x="970308" y="5300153"/>
            <a:ext cx="431932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dirty="0">
                <a:solidFill>
                  <a:srgbClr val="5D6207"/>
                </a:solidFill>
                <a:latin typeface="Arial" charset="0"/>
                <a:cs typeface="Arial" charset="0"/>
              </a:rPr>
              <a:t>05</a:t>
            </a:r>
          </a:p>
        </p:txBody>
      </p:sp>
      <p:sp>
        <p:nvSpPr>
          <p:cNvPr id="26" name="文本框 25">
            <a:extLst>
              <a:ext uri="{FF2B5EF4-FFF2-40B4-BE49-F238E27FC236}">
                <a16:creationId xmlns:a16="http://schemas.microsoft.com/office/drawing/2014/main" id="{FCFE9E72-68FA-9525-52E0-8C7F65932EAE}"/>
              </a:ext>
            </a:extLst>
          </p:cNvPr>
          <p:cNvSpPr txBox="1"/>
          <p:nvPr/>
        </p:nvSpPr>
        <p:spPr>
          <a:xfrm>
            <a:off x="1894973" y="2687614"/>
            <a:ext cx="4627747" cy="116955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Background</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Challenges</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Research Objective</a:t>
            </a:r>
          </a:p>
          <a:p>
            <a:pPr marL="285750" indent="-285750">
              <a:buFont typeface="Arial" panose="020B0604020202020204" pitchFamily="34" charset="0"/>
              <a:buChar char="•"/>
            </a:pPr>
            <a:endParaRPr kumimoji="1" lang="en-US" altLang="zh-CN" sz="14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kumimoji="1" lang="en-US" altLang="zh-CN" sz="1400" dirty="0">
              <a:solidFill>
                <a:schemeClr val="bg2">
                  <a:lumMod val="25000"/>
                </a:schemeClr>
              </a:solidFill>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E9943999-F0BC-9DBF-4E56-8F2F3D7915A0}"/>
              </a:ext>
            </a:extLst>
          </p:cNvPr>
          <p:cNvSpPr txBox="1"/>
          <p:nvPr/>
        </p:nvSpPr>
        <p:spPr>
          <a:xfrm>
            <a:off x="7325428" y="2724268"/>
            <a:ext cx="6095240" cy="52322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Existing Classification Approaches</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ML and DL Models</a:t>
            </a:r>
          </a:p>
        </p:txBody>
      </p:sp>
      <p:sp>
        <p:nvSpPr>
          <p:cNvPr id="31" name="标题 2">
            <a:extLst>
              <a:ext uri="{FF2B5EF4-FFF2-40B4-BE49-F238E27FC236}">
                <a16:creationId xmlns:a16="http://schemas.microsoft.com/office/drawing/2014/main" id="{1D228729-893B-B658-353F-8D63EF7524DE}"/>
              </a:ext>
            </a:extLst>
          </p:cNvPr>
          <p:cNvSpPr txBox="1">
            <a:spLocks/>
          </p:cNvSpPr>
          <p:nvPr/>
        </p:nvSpPr>
        <p:spPr>
          <a:xfrm>
            <a:off x="6375428" y="5320473"/>
            <a:ext cx="431932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dirty="0">
                <a:solidFill>
                  <a:srgbClr val="5D6207"/>
                </a:solidFill>
                <a:latin typeface="Arial" charset="0"/>
                <a:cs typeface="Arial" charset="0"/>
              </a:rPr>
              <a:t>06</a:t>
            </a:r>
          </a:p>
        </p:txBody>
      </p:sp>
      <p:sp>
        <p:nvSpPr>
          <p:cNvPr id="32" name="文本框 31">
            <a:extLst>
              <a:ext uri="{FF2B5EF4-FFF2-40B4-BE49-F238E27FC236}">
                <a16:creationId xmlns:a16="http://schemas.microsoft.com/office/drawing/2014/main" id="{DE08FC2B-9A95-E517-FD60-1EE3B22329FB}"/>
              </a:ext>
            </a:extLst>
          </p:cNvPr>
          <p:cNvSpPr txBox="1"/>
          <p:nvPr/>
        </p:nvSpPr>
        <p:spPr>
          <a:xfrm>
            <a:off x="7302021" y="5400350"/>
            <a:ext cx="6095240"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Future Directions</a:t>
            </a:r>
          </a:p>
        </p:txBody>
      </p:sp>
      <p:sp>
        <p:nvSpPr>
          <p:cNvPr id="33" name="文本框 32">
            <a:extLst>
              <a:ext uri="{FF2B5EF4-FFF2-40B4-BE49-F238E27FC236}">
                <a16:creationId xmlns:a16="http://schemas.microsoft.com/office/drawing/2014/main" id="{E32F90BD-3CEC-517E-8C6E-31DF367BE7F6}"/>
              </a:ext>
            </a:extLst>
          </p:cNvPr>
          <p:cNvSpPr txBox="1"/>
          <p:nvPr/>
        </p:nvSpPr>
        <p:spPr>
          <a:xfrm>
            <a:off x="7294302" y="5878769"/>
            <a:ext cx="6095240" cy="307777"/>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Future Work</a:t>
            </a:r>
          </a:p>
        </p:txBody>
      </p:sp>
      <p:sp>
        <p:nvSpPr>
          <p:cNvPr id="34" name="文本框 33">
            <a:extLst>
              <a:ext uri="{FF2B5EF4-FFF2-40B4-BE49-F238E27FC236}">
                <a16:creationId xmlns:a16="http://schemas.microsoft.com/office/drawing/2014/main" id="{7FBD6155-F8BA-9A91-9CF1-D9BB39735574}"/>
              </a:ext>
            </a:extLst>
          </p:cNvPr>
          <p:cNvSpPr txBox="1"/>
          <p:nvPr/>
        </p:nvSpPr>
        <p:spPr>
          <a:xfrm>
            <a:off x="1882237" y="5422159"/>
            <a:ext cx="6095240"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Results</a:t>
            </a:r>
          </a:p>
        </p:txBody>
      </p:sp>
      <p:sp>
        <p:nvSpPr>
          <p:cNvPr id="37" name="文本框 36">
            <a:extLst>
              <a:ext uri="{FF2B5EF4-FFF2-40B4-BE49-F238E27FC236}">
                <a16:creationId xmlns:a16="http://schemas.microsoft.com/office/drawing/2014/main" id="{5D21EA4C-B706-E6C3-8D17-1E9C27553AA3}"/>
              </a:ext>
            </a:extLst>
          </p:cNvPr>
          <p:cNvSpPr txBox="1"/>
          <p:nvPr/>
        </p:nvSpPr>
        <p:spPr>
          <a:xfrm>
            <a:off x="7297263" y="3541276"/>
            <a:ext cx="4019691"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Methodology</a:t>
            </a:r>
          </a:p>
        </p:txBody>
      </p:sp>
      <p:sp>
        <p:nvSpPr>
          <p:cNvPr id="38" name="文本框 37">
            <a:extLst>
              <a:ext uri="{FF2B5EF4-FFF2-40B4-BE49-F238E27FC236}">
                <a16:creationId xmlns:a16="http://schemas.microsoft.com/office/drawing/2014/main" id="{89FB5B06-F91C-274C-4EA4-D0DA8EA74B97}"/>
              </a:ext>
            </a:extLst>
          </p:cNvPr>
          <p:cNvSpPr txBox="1"/>
          <p:nvPr/>
        </p:nvSpPr>
        <p:spPr>
          <a:xfrm>
            <a:off x="7312693" y="3984971"/>
            <a:ext cx="6095240" cy="1384995"/>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Techniques</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Data Preparing</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Deep Learning Architecture</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The Comparison of Text and Audio Branch</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Experiments</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Training</a:t>
            </a:r>
          </a:p>
        </p:txBody>
      </p:sp>
      <p:sp>
        <p:nvSpPr>
          <p:cNvPr id="39" name="文本框 38">
            <a:extLst>
              <a:ext uri="{FF2B5EF4-FFF2-40B4-BE49-F238E27FC236}">
                <a16:creationId xmlns:a16="http://schemas.microsoft.com/office/drawing/2014/main" id="{42C7FC3D-EB77-21E5-4976-9493FED22649}"/>
              </a:ext>
            </a:extLst>
          </p:cNvPr>
          <p:cNvSpPr txBox="1"/>
          <p:nvPr/>
        </p:nvSpPr>
        <p:spPr>
          <a:xfrm>
            <a:off x="1915228" y="4245728"/>
            <a:ext cx="6095240" cy="52322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Dataset used in my study</a:t>
            </a:r>
          </a:p>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Existing Datasets</a:t>
            </a:r>
          </a:p>
        </p:txBody>
      </p:sp>
      <p:sp>
        <p:nvSpPr>
          <p:cNvPr id="40" name="文本框 39">
            <a:extLst>
              <a:ext uri="{FF2B5EF4-FFF2-40B4-BE49-F238E27FC236}">
                <a16:creationId xmlns:a16="http://schemas.microsoft.com/office/drawing/2014/main" id="{6A9D2668-E57C-81D4-B742-6B4DD2E640C4}"/>
              </a:ext>
            </a:extLst>
          </p:cNvPr>
          <p:cNvSpPr txBox="1"/>
          <p:nvPr/>
        </p:nvSpPr>
        <p:spPr>
          <a:xfrm>
            <a:off x="1930468" y="5861168"/>
            <a:ext cx="6095240" cy="307777"/>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400" dirty="0">
                <a:solidFill>
                  <a:schemeClr val="bg2">
                    <a:lumMod val="25000"/>
                  </a:schemeClr>
                </a:solidFill>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191897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a:latin typeface="Arial" panose="020B0604020202020204" pitchFamily="34" charset="0"/>
                <a:cs typeface="Arial" panose="020B0604020202020204" pitchFamily="34" charset="0"/>
              </a:rPr>
              <a:t>UCL Department of Information Studies</a:t>
            </a:r>
          </a:p>
          <a:p>
            <a:endParaRPr lang="en-US" altLang="zh-CN" sz="1600"/>
          </a:p>
          <a:p>
            <a:endParaRPr lang="zh-CN" altLang="en-US" sz="1600" dirty="0"/>
          </a:p>
        </p:txBody>
      </p:sp>
      <p:sp>
        <p:nvSpPr>
          <p:cNvPr id="7" name="文本框 6">
            <a:extLst>
              <a:ext uri="{FF2B5EF4-FFF2-40B4-BE49-F238E27FC236}">
                <a16:creationId xmlns:a16="http://schemas.microsoft.com/office/drawing/2014/main" id="{41177E32-522A-5EF2-EC66-CE3E2F9683B6}"/>
              </a:ext>
            </a:extLst>
          </p:cNvPr>
          <p:cNvSpPr txBox="1"/>
          <p:nvPr/>
        </p:nvSpPr>
        <p:spPr>
          <a:xfrm>
            <a:off x="974271" y="1880228"/>
            <a:ext cx="7999346" cy="954107"/>
          </a:xfrm>
          <a:prstGeom prst="rect">
            <a:avLst/>
          </a:prstGeom>
          <a:noFill/>
        </p:spPr>
        <p:txBody>
          <a:bodyPr wrap="square" rtlCol="0">
            <a:spAutoFit/>
          </a:bodyPr>
          <a:lstStyle/>
          <a:p>
            <a:r>
              <a:rPr kumimoji="1" lang="en-US" altLang="zh-CN" sz="2800" b="1" dirty="0">
                <a:latin typeface="Arial" panose="020B0604020202020204" pitchFamily="34" charset="0"/>
                <a:cs typeface="Arial" panose="020B0604020202020204" pitchFamily="34" charset="0"/>
              </a:rPr>
              <a:t>4.6 Training</a:t>
            </a:r>
          </a:p>
          <a:p>
            <a:endParaRPr kumimoji="1" lang="zh-CN" altLang="en-US" sz="2800" b="1"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033C758-739A-9616-39E5-A580CC4E68B1}"/>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Arial" panose="020B0604020202020204" pitchFamily="34" charset="0"/>
                <a:cs typeface="Arial" panose="020B0604020202020204" pitchFamily="34" charset="0"/>
              </a:rPr>
              <a:t>14</a:t>
            </a:r>
            <a:endParaRPr kumimoji="1" lang="zh-CN" altLang="en-US" b="1" dirty="0">
              <a:latin typeface="Arial" panose="020B0604020202020204" pitchFamily="34" charset="0"/>
              <a:cs typeface="Arial" panose="020B0604020202020204" pitchFamily="34" charset="0"/>
            </a:endParaRPr>
          </a:p>
        </p:txBody>
      </p:sp>
      <p:sp>
        <p:nvSpPr>
          <p:cNvPr id="9" name="标题 2">
            <a:extLst>
              <a:ext uri="{FF2B5EF4-FFF2-40B4-BE49-F238E27FC236}">
                <a16:creationId xmlns:a16="http://schemas.microsoft.com/office/drawing/2014/main" id="{DAE71025-848A-DE58-56F7-CEFFF8AA952E}"/>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5D6207"/>
                </a:solidFill>
                <a:latin typeface="Arial" charset="0"/>
                <a:cs typeface="Arial" charset="0"/>
              </a:rPr>
              <a:t>4. METHODOLOGY</a:t>
            </a:r>
          </a:p>
        </p:txBody>
      </p:sp>
      <p:sp>
        <p:nvSpPr>
          <p:cNvPr id="6" name="文本框 5">
            <a:extLst>
              <a:ext uri="{FF2B5EF4-FFF2-40B4-BE49-F238E27FC236}">
                <a16:creationId xmlns:a16="http://schemas.microsoft.com/office/drawing/2014/main" id="{E676D7F5-D237-C491-8E89-6DA1EB277FFB}"/>
              </a:ext>
            </a:extLst>
          </p:cNvPr>
          <p:cNvSpPr txBox="1"/>
          <p:nvPr/>
        </p:nvSpPr>
        <p:spPr>
          <a:xfrm>
            <a:off x="1085432" y="2870211"/>
            <a:ext cx="10049600" cy="2585323"/>
          </a:xfrm>
          <a:prstGeom prst="rect">
            <a:avLst/>
          </a:prstGeom>
          <a:noFill/>
        </p:spPr>
        <p:txBody>
          <a:bodyPr wrap="square">
            <a:spAutoFit/>
          </a:bodyPr>
          <a:lstStyle/>
          <a:p>
            <a:pPr marL="285750" indent="-285750">
              <a:buFont typeface="Arial" panose="020B0604020202020204" pitchFamily="34" charset="0"/>
              <a:buChar char="•"/>
            </a:pPr>
            <a:r>
              <a:rPr lang="en-US" altLang="zh-CN" sz="1800" dirty="0">
                <a:effectLst/>
                <a:latin typeface="Arial" panose="020B0604020202020204" pitchFamily="34" charset="0"/>
                <a:cs typeface="Arial" panose="020B0604020202020204" pitchFamily="34" charset="0"/>
              </a:rPr>
              <a:t>Dataset: DAIZ-WOZ dataset</a:t>
            </a:r>
          </a:p>
          <a:p>
            <a:pPr marL="285750" indent="-285750">
              <a:buFont typeface="Arial" panose="020B0604020202020204" pitchFamily="34" charset="0"/>
              <a:buChar char="•"/>
            </a:pPr>
            <a:r>
              <a:rPr lang="en-US" altLang="zh-CN" sz="1800" dirty="0">
                <a:effectLst/>
                <a:latin typeface="Arial" panose="020B0604020202020204" pitchFamily="34" charset="0"/>
                <a:cs typeface="Arial" panose="020B0604020202020204" pitchFamily="34" charset="0"/>
              </a:rPr>
              <a:t>Training : Testing : Validation = 57 : 25 : 18 </a:t>
            </a:r>
          </a:p>
          <a:p>
            <a:pPr marL="285750" indent="-285750">
              <a:buFont typeface="Arial" panose="020B0604020202020204" pitchFamily="34" charset="0"/>
              <a:buChar char="•"/>
            </a:pPr>
            <a:r>
              <a:rPr lang="en" altLang="zh-CN" dirty="0">
                <a:latin typeface="Arial" panose="020B0604020202020204" pitchFamily="34" charset="0"/>
                <a:cs typeface="Arial" panose="020B0604020202020204" pitchFamily="34" charset="0"/>
              </a:rPr>
              <a:t>10-folds cross validation</a:t>
            </a:r>
            <a:endParaRPr lang="en" altLang="zh-CN" sz="18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Binary cross entropy as the loss function</a:t>
            </a: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Adam optimizer with a learning rate of 0.001 </a:t>
            </a: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Early stopping with a patience of 50 epochs</a:t>
            </a:r>
          </a:p>
          <a:p>
            <a:pPr marL="285750" indent="-285750">
              <a:buFont typeface="Arial" panose="020B0604020202020204" pitchFamily="34" charset="0"/>
              <a:buChar char="•"/>
            </a:pPr>
            <a:r>
              <a:rPr lang="en" altLang="zh-CN" dirty="0">
                <a:latin typeface="Arial" panose="020B0604020202020204" pitchFamily="34" charset="0"/>
                <a:cs typeface="Arial" panose="020B0604020202020204" pitchFamily="34" charset="0"/>
              </a:rPr>
              <a:t>Training on an Intel Xeon Gold CPU and a </a:t>
            </a:r>
            <a:r>
              <a:rPr lang="en" altLang="zh-CN" dirty="0" err="1">
                <a:latin typeface="Arial" panose="020B0604020202020204" pitchFamily="34" charset="0"/>
                <a:cs typeface="Arial" panose="020B0604020202020204" pitchFamily="34" charset="0"/>
              </a:rPr>
              <a:t>Geforce</a:t>
            </a:r>
            <a:r>
              <a:rPr lang="en" altLang="zh-CN" dirty="0">
                <a:latin typeface="Arial" panose="020B0604020202020204" pitchFamily="34" charset="0"/>
                <a:cs typeface="Arial" panose="020B0604020202020204" pitchFamily="34" charset="0"/>
              </a:rPr>
              <a:t> RTX 2080Ti 11GB GPU took about 2.5 hours.</a:t>
            </a:r>
          </a:p>
          <a:p>
            <a:pPr marL="285750" indent="-285750">
              <a:buFont typeface="Arial" panose="020B0604020202020204" pitchFamily="34" charset="0"/>
              <a:buChar char="•"/>
            </a:pPr>
            <a:r>
              <a:rPr lang="en-GB" altLang="zh-CN" dirty="0">
                <a:latin typeface="Arial" panose="020B0604020202020204" pitchFamily="34" charset="0"/>
                <a:cs typeface="Arial" panose="020B0604020202020204" pitchFamily="34" charset="0"/>
              </a:rPr>
              <a:t>TensorFlow with </a:t>
            </a:r>
            <a:r>
              <a:rPr lang="en-GB" altLang="zh-CN" dirty="0" err="1">
                <a:latin typeface="Arial" panose="020B0604020202020204" pitchFamily="34" charset="0"/>
                <a:cs typeface="Arial" panose="020B0604020202020204" pitchFamily="34" charset="0"/>
              </a:rPr>
              <a:t>Keras</a:t>
            </a:r>
            <a:r>
              <a:rPr lang="en-GB" altLang="zh-CN" dirty="0">
                <a:latin typeface="Arial" panose="020B0604020202020204" pitchFamily="34" charset="0"/>
                <a:cs typeface="Arial" panose="020B0604020202020204" pitchFamily="34" charset="0"/>
              </a:rPr>
              <a:t> library (deep learning tools)</a:t>
            </a:r>
            <a:endParaRPr lang="en" altLang="zh-CN"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BB5485B7-B1C4-E4C4-C8C2-8B0A19C88385}"/>
              </a:ext>
            </a:extLst>
          </p:cNvPr>
          <p:cNvGrpSpPr/>
          <p:nvPr/>
        </p:nvGrpSpPr>
        <p:grpSpPr>
          <a:xfrm>
            <a:off x="6811118" y="2468973"/>
            <a:ext cx="4430316" cy="1859673"/>
            <a:chOff x="179880" y="1552804"/>
            <a:chExt cx="12101697" cy="5392535"/>
          </a:xfrm>
        </p:grpSpPr>
        <p:grpSp>
          <p:nvGrpSpPr>
            <p:cNvPr id="5" name="Group 2">
              <a:extLst>
                <a:ext uri="{FF2B5EF4-FFF2-40B4-BE49-F238E27FC236}">
                  <a16:creationId xmlns:a16="http://schemas.microsoft.com/office/drawing/2014/main" id="{136ABACF-7B5F-10F1-D123-14FBBC686524}"/>
                </a:ext>
              </a:extLst>
            </p:cNvPr>
            <p:cNvGrpSpPr/>
            <p:nvPr/>
          </p:nvGrpSpPr>
          <p:grpSpPr>
            <a:xfrm>
              <a:off x="179880" y="1552804"/>
              <a:ext cx="12012119" cy="4699674"/>
              <a:chOff x="179880" y="1552804"/>
              <a:chExt cx="12012119" cy="4699674"/>
            </a:xfrm>
          </p:grpSpPr>
          <p:pic>
            <p:nvPicPr>
              <p:cNvPr id="11" name="Picture 14" descr="C:\Users\junwei\AppData\Local\Microsoft\Windows\INetCache\Content.Word\PHQ8_Dev.png">
                <a:extLst>
                  <a:ext uri="{FF2B5EF4-FFF2-40B4-BE49-F238E27FC236}">
                    <a16:creationId xmlns:a16="http://schemas.microsoft.com/office/drawing/2014/main" id="{713D7C58-F33A-499D-0A33-214E0C99AAD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05928" y="1552805"/>
                <a:ext cx="5986071" cy="4699673"/>
              </a:xfrm>
              <a:prstGeom prst="rect">
                <a:avLst/>
              </a:prstGeom>
              <a:noFill/>
              <a:ln>
                <a:noFill/>
              </a:ln>
            </p:spPr>
          </p:pic>
          <p:pic>
            <p:nvPicPr>
              <p:cNvPr id="12" name="Picture 15" descr="C:\Users\junwei\AppData\Local\Microsoft\Windows\INetCache\Content.Word\PHQ8_Train.png">
                <a:extLst>
                  <a:ext uri="{FF2B5EF4-FFF2-40B4-BE49-F238E27FC236}">
                    <a16:creationId xmlns:a16="http://schemas.microsoft.com/office/drawing/2014/main" id="{DAE6BADD-72DE-9ED2-B35F-FC02B34B65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9880" y="1552804"/>
                <a:ext cx="6075649" cy="4699673"/>
              </a:xfrm>
              <a:prstGeom prst="rect">
                <a:avLst/>
              </a:prstGeom>
              <a:noFill/>
              <a:ln>
                <a:noFill/>
              </a:ln>
            </p:spPr>
          </p:pic>
        </p:grpSp>
        <p:sp>
          <p:nvSpPr>
            <p:cNvPr id="8" name="TextBox 16">
              <a:extLst>
                <a:ext uri="{FF2B5EF4-FFF2-40B4-BE49-F238E27FC236}">
                  <a16:creationId xmlns:a16="http://schemas.microsoft.com/office/drawing/2014/main" id="{8B5A20E9-1292-DF34-002B-0B67E1C6324C}"/>
                </a:ext>
              </a:extLst>
            </p:cNvPr>
            <p:cNvSpPr txBox="1"/>
            <p:nvPr/>
          </p:nvSpPr>
          <p:spPr>
            <a:xfrm>
              <a:off x="179880" y="6186743"/>
              <a:ext cx="6026046" cy="7585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7: Train Set</a:t>
              </a:r>
            </a:p>
          </p:txBody>
        </p:sp>
        <p:sp>
          <p:nvSpPr>
            <p:cNvPr id="10" name="TextBox 17">
              <a:extLst>
                <a:ext uri="{FF2B5EF4-FFF2-40B4-BE49-F238E27FC236}">
                  <a16:creationId xmlns:a16="http://schemas.microsoft.com/office/drawing/2014/main" id="{70FA548A-0A58-1CE0-62F0-AC48E771D52F}"/>
                </a:ext>
              </a:extLst>
            </p:cNvPr>
            <p:cNvSpPr txBox="1"/>
            <p:nvPr/>
          </p:nvSpPr>
          <p:spPr>
            <a:xfrm>
              <a:off x="6255531" y="6186743"/>
              <a:ext cx="6026046" cy="7585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8: Dev Set</a:t>
              </a:r>
            </a:p>
          </p:txBody>
        </p:sp>
      </p:grpSp>
    </p:spTree>
    <p:extLst>
      <p:ext uri="{BB962C8B-B14F-4D97-AF65-F5344CB8AC3E}">
        <p14:creationId xmlns:p14="http://schemas.microsoft.com/office/powerpoint/2010/main" val="23364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5BD00"/>
        </a:solidFill>
        <a:effectLst/>
      </p:bgPr>
    </p:bg>
    <p:spTree>
      <p:nvGrpSpPr>
        <p:cNvPr id="1" name=""/>
        <p:cNvGrpSpPr/>
        <p:nvPr/>
      </p:nvGrpSpPr>
      <p:grpSpPr>
        <a:xfrm>
          <a:off x="0" y="0"/>
          <a:ext cx="0" cy="0"/>
          <a:chOff x="0" y="0"/>
          <a:chExt cx="0" cy="0"/>
        </a:xfrm>
      </p:grpSpPr>
      <p:sp>
        <p:nvSpPr>
          <p:cNvPr id="3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Content Placeholder 2">
            <a:extLst>
              <a:ext uri="{FF2B5EF4-FFF2-40B4-BE49-F238E27FC236}">
                <a16:creationId xmlns:a16="http://schemas.microsoft.com/office/drawing/2014/main" id="{181ED083-84A6-2C2D-F20E-0E6AD22ECF3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787E00"/>
                </a:solidFill>
                <a:effectLst/>
                <a:uLnTx/>
                <a:uFillTx/>
                <a:latin typeface="Arial" panose="020B0604020202020204" pitchFamily="34" charset="0"/>
                <a:ea typeface="+mn-ea"/>
                <a:cs typeface="Arial" panose="020B0604020202020204" pitchFamily="34" charset="0"/>
              </a:rPr>
              <a:t>5. Results</a:t>
            </a:r>
          </a:p>
        </p:txBody>
      </p:sp>
    </p:spTree>
    <p:extLst>
      <p:ext uri="{BB962C8B-B14F-4D97-AF65-F5344CB8AC3E}">
        <p14:creationId xmlns:p14="http://schemas.microsoft.com/office/powerpoint/2010/main" val="196466860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99A95D3E-8BC5-66B6-1893-C09689BBF762}"/>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latin typeface="Arial" panose="020B0604020202020204" pitchFamily="34" charset="0"/>
                <a:cs typeface="Arial" panose="020B0604020202020204" pitchFamily="34" charset="0"/>
              </a:rPr>
              <a:t>UCL Department of Information Studies</a:t>
            </a:r>
          </a:p>
          <a:p>
            <a:endParaRPr lang="en-US" altLang="zh-CN" sz="1600" dirty="0"/>
          </a:p>
          <a:p>
            <a:endParaRPr lang="zh-CN" altLang="en-US" sz="1600" dirty="0"/>
          </a:p>
        </p:txBody>
      </p:sp>
      <p:sp>
        <p:nvSpPr>
          <p:cNvPr id="5" name="文本框 4">
            <a:extLst>
              <a:ext uri="{FF2B5EF4-FFF2-40B4-BE49-F238E27FC236}">
                <a16:creationId xmlns:a16="http://schemas.microsoft.com/office/drawing/2014/main" id="{A0DA41C5-FD6D-3252-81D9-3E8141A052F9}"/>
              </a:ext>
            </a:extLst>
          </p:cNvPr>
          <p:cNvSpPr txBox="1"/>
          <p:nvPr/>
        </p:nvSpPr>
        <p:spPr>
          <a:xfrm>
            <a:off x="1912118" y="6604084"/>
            <a:ext cx="3680988" cy="253916"/>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r>
              <a:rPr lang="en-US" altLang="zh-CN" dirty="0"/>
              <a:t>Table 5:  Evaluation Result for Each Experiment</a:t>
            </a:r>
          </a:p>
        </p:txBody>
      </p:sp>
      <p:graphicFrame>
        <p:nvGraphicFramePr>
          <p:cNvPr id="9" name="表格 9">
            <a:extLst>
              <a:ext uri="{FF2B5EF4-FFF2-40B4-BE49-F238E27FC236}">
                <a16:creationId xmlns:a16="http://schemas.microsoft.com/office/drawing/2014/main" id="{BE5BAA8E-365A-BAAF-88D8-1FF9731A1874}"/>
              </a:ext>
            </a:extLst>
          </p:cNvPr>
          <p:cNvGraphicFramePr>
            <a:graphicFrameLocks noGrp="1"/>
          </p:cNvGraphicFramePr>
          <p:nvPr/>
        </p:nvGraphicFramePr>
        <p:xfrm>
          <a:off x="1278237" y="1970194"/>
          <a:ext cx="4956726" cy="4549140"/>
        </p:xfrm>
        <a:graphic>
          <a:graphicData uri="http://schemas.openxmlformats.org/drawingml/2006/table">
            <a:tbl>
              <a:tblPr firstRow="1" bandRow="1">
                <a:tableStyleId>{5C22544A-7EE6-4342-B048-85BDC9FD1C3A}</a:tableStyleId>
              </a:tblPr>
              <a:tblGrid>
                <a:gridCol w="1692666">
                  <a:extLst>
                    <a:ext uri="{9D8B030D-6E8A-4147-A177-3AD203B41FA5}">
                      <a16:colId xmlns:a16="http://schemas.microsoft.com/office/drawing/2014/main" val="3519811172"/>
                    </a:ext>
                  </a:extLst>
                </a:gridCol>
                <a:gridCol w="1342664">
                  <a:extLst>
                    <a:ext uri="{9D8B030D-6E8A-4147-A177-3AD203B41FA5}">
                      <a16:colId xmlns:a16="http://schemas.microsoft.com/office/drawing/2014/main" val="2248122486"/>
                    </a:ext>
                  </a:extLst>
                </a:gridCol>
                <a:gridCol w="728339">
                  <a:extLst>
                    <a:ext uri="{9D8B030D-6E8A-4147-A177-3AD203B41FA5}">
                      <a16:colId xmlns:a16="http://schemas.microsoft.com/office/drawing/2014/main" val="1354086896"/>
                    </a:ext>
                  </a:extLst>
                </a:gridCol>
                <a:gridCol w="602679">
                  <a:extLst>
                    <a:ext uri="{9D8B030D-6E8A-4147-A177-3AD203B41FA5}">
                      <a16:colId xmlns:a16="http://schemas.microsoft.com/office/drawing/2014/main" val="1694583185"/>
                    </a:ext>
                  </a:extLst>
                </a:gridCol>
                <a:gridCol w="590378">
                  <a:extLst>
                    <a:ext uri="{9D8B030D-6E8A-4147-A177-3AD203B41FA5}">
                      <a16:colId xmlns:a16="http://schemas.microsoft.com/office/drawing/2014/main" val="2040254957"/>
                    </a:ext>
                  </a:extLst>
                </a:gridCol>
              </a:tblGrid>
              <a:tr h="229836">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Model</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Features</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Rec.</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Prec.</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F1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7785288"/>
                  </a:ext>
                </a:extLst>
              </a:tr>
              <a:tr h="210683">
                <a:tc>
                  <a:txBody>
                    <a:bodyPr/>
                    <a:lstStyle/>
                    <a:p>
                      <a:pPr algn="l"/>
                      <a:r>
                        <a:rPr lang="en-GB" altLang="zh-CN" sz="1050" b="0" dirty="0">
                          <a:solidFill>
                            <a:schemeClr val="tx1"/>
                          </a:solidFill>
                          <a:latin typeface="Times New Roman" panose="02020603050405020304" pitchFamily="18" charset="0"/>
                          <a:cs typeface="Times New Roman" panose="02020603050405020304" pitchFamily="18" charset="0"/>
                        </a:rPr>
                        <a:t>Ma et al. </a:t>
                      </a:r>
                      <a:r>
                        <a:rPr lang="en-US" altLang="zh-CN" sz="1050" b="0" dirty="0">
                          <a:solidFill>
                            <a:schemeClr val="tx1"/>
                          </a:solidFill>
                          <a:latin typeface="Times New Roman" panose="02020603050405020304" pitchFamily="18" charset="0"/>
                          <a:cs typeface="Times New Roman" panose="02020603050405020304" pitchFamily="18" charset="0"/>
                        </a:rPr>
                        <a:t>(2016)</a:t>
                      </a:r>
                      <a:endParaRPr lang="en-GB" altLang="zh-CN" sz="105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1</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.53</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.52</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3368485"/>
                  </a:ext>
                </a:extLst>
              </a:tr>
              <a:tr h="210683">
                <a:tc>
                  <a:txBody>
                    <a:bodyPr/>
                    <a:lstStyle/>
                    <a:p>
                      <a:pPr algn="l"/>
                      <a:r>
                        <a:rPr lang="en-US" altLang="zh-CN" sz="1050" b="0" dirty="0">
                          <a:solidFill>
                            <a:schemeClr val="tx1"/>
                          </a:solidFill>
                          <a:latin typeface="Times New Roman" panose="02020603050405020304" pitchFamily="18" charset="0"/>
                          <a:cs typeface="Times New Roman" panose="02020603050405020304" pitchFamily="18" charset="0"/>
                        </a:rPr>
                        <a:t>Williamson </a:t>
                      </a:r>
                      <a:r>
                        <a:rPr lang="en-US" altLang="zh-CN" sz="1050" b="0" i="1" dirty="0">
                          <a:solidFill>
                            <a:schemeClr val="tx1"/>
                          </a:solidFill>
                          <a:latin typeface="Times New Roman" panose="02020603050405020304" pitchFamily="18" charset="0"/>
                          <a:cs typeface="Times New Roman" panose="02020603050405020304" pitchFamily="18" charset="0"/>
                        </a:rPr>
                        <a:t>et al. </a:t>
                      </a:r>
                      <a:r>
                        <a:rPr lang="en-US" altLang="zh-CN" sz="1050" b="0" i="0" dirty="0">
                          <a:solidFill>
                            <a:schemeClr val="tx1"/>
                          </a:solidFill>
                          <a:latin typeface="Times New Roman" panose="02020603050405020304" pitchFamily="18" charset="0"/>
                          <a:cs typeface="Times New Roman" panose="02020603050405020304" pitchFamily="18" charset="0"/>
                        </a:rPr>
                        <a:t>(</a:t>
                      </a:r>
                      <a:r>
                        <a:rPr lang="en-US" altLang="zh-CN" sz="1050" b="0" i="0" baseline="0" dirty="0">
                          <a:solidFill>
                            <a:schemeClr val="tx1"/>
                          </a:solidFill>
                          <a:latin typeface="Times New Roman" panose="02020603050405020304" pitchFamily="18" charset="0"/>
                          <a:cs typeface="Times New Roman" panose="02020603050405020304" pitchFamily="18" charset="0"/>
                        </a:rPr>
                        <a:t>2016)</a:t>
                      </a:r>
                      <a:endParaRPr lang="zh-CN" altLang="en-US" sz="1050" b="0" i="0" baseline="30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Audio</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.50</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3485880"/>
                  </a:ext>
                </a:extLst>
              </a:tr>
              <a:tr h="210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0" dirty="0">
                          <a:solidFill>
                            <a:schemeClr val="tx1"/>
                          </a:solidFill>
                          <a:latin typeface="Times New Roman" panose="02020603050405020304" pitchFamily="18" charset="0"/>
                          <a:cs typeface="Times New Roman" panose="02020603050405020304" pitchFamily="18" charset="0"/>
                        </a:rPr>
                        <a:t>Williamson </a:t>
                      </a:r>
                      <a:r>
                        <a:rPr lang="en-US" altLang="zh-CN" sz="1050" b="0" i="1" dirty="0">
                          <a:solidFill>
                            <a:schemeClr val="tx1"/>
                          </a:solidFill>
                          <a:latin typeface="Times New Roman" panose="02020603050405020304" pitchFamily="18" charset="0"/>
                          <a:cs typeface="Times New Roman" panose="02020603050405020304" pitchFamily="18" charset="0"/>
                        </a:rPr>
                        <a:t>et al. </a:t>
                      </a:r>
                      <a:r>
                        <a:rPr lang="en-US" altLang="zh-CN" sz="1050" b="0" i="0" dirty="0">
                          <a:solidFill>
                            <a:schemeClr val="tx1"/>
                          </a:solidFill>
                          <a:latin typeface="Times New Roman" panose="02020603050405020304" pitchFamily="18" charset="0"/>
                          <a:cs typeface="Times New Roman" panose="02020603050405020304" pitchFamily="18" charset="0"/>
                        </a:rPr>
                        <a:t>(</a:t>
                      </a:r>
                      <a:r>
                        <a:rPr lang="en-US" altLang="zh-CN" sz="1050" b="0" i="0" baseline="0" dirty="0">
                          <a:solidFill>
                            <a:schemeClr val="tx1"/>
                          </a:solidFill>
                          <a:latin typeface="Times New Roman" panose="02020603050405020304" pitchFamily="18" charset="0"/>
                          <a:cs typeface="Times New Roman" panose="02020603050405020304" pitchFamily="18" charset="0"/>
                        </a:rPr>
                        <a:t>2016)</a:t>
                      </a:r>
                      <a:endParaRPr lang="zh-CN" altLang="en-US" sz="1050" b="0" i="0" baseline="30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.76</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614480"/>
                  </a:ext>
                </a:extLst>
              </a:tr>
              <a:tr h="210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0" dirty="0">
                          <a:solidFill>
                            <a:schemeClr val="tx1"/>
                          </a:solidFill>
                          <a:latin typeface="Times New Roman" panose="02020603050405020304" pitchFamily="18" charset="0"/>
                          <a:cs typeface="Times New Roman" panose="02020603050405020304" pitchFamily="18" charset="0"/>
                        </a:rPr>
                        <a:t>Williamson </a:t>
                      </a:r>
                      <a:r>
                        <a:rPr lang="en-US" altLang="zh-CN" sz="1050" b="0" i="1" dirty="0">
                          <a:solidFill>
                            <a:schemeClr val="tx1"/>
                          </a:solidFill>
                          <a:latin typeface="Times New Roman" panose="02020603050405020304" pitchFamily="18" charset="0"/>
                          <a:cs typeface="Times New Roman" panose="02020603050405020304" pitchFamily="18" charset="0"/>
                        </a:rPr>
                        <a:t>et al. </a:t>
                      </a:r>
                      <a:r>
                        <a:rPr lang="en-US" altLang="zh-CN" sz="1050" b="0" i="0" dirty="0">
                          <a:solidFill>
                            <a:schemeClr val="tx1"/>
                          </a:solidFill>
                          <a:latin typeface="Times New Roman" panose="02020603050405020304" pitchFamily="18" charset="0"/>
                          <a:cs typeface="Times New Roman" panose="02020603050405020304" pitchFamily="18" charset="0"/>
                        </a:rPr>
                        <a:t>(</a:t>
                      </a:r>
                      <a:r>
                        <a:rPr lang="en-US" altLang="zh-CN" sz="1050" b="0" i="0" baseline="0" dirty="0">
                          <a:solidFill>
                            <a:schemeClr val="tx1"/>
                          </a:solidFill>
                          <a:latin typeface="Times New Roman" panose="02020603050405020304" pitchFamily="18" charset="0"/>
                          <a:cs typeface="Times New Roman" panose="02020603050405020304" pitchFamily="18" charset="0"/>
                        </a:rPr>
                        <a:t>2016)</a:t>
                      </a:r>
                      <a:r>
                        <a:rPr lang="en-US" altLang="zh-CN" sz="1050" b="0" i="0" baseline="30000" dirty="0">
                          <a:solidFill>
                            <a:schemeClr val="tx1"/>
                          </a:solidFill>
                          <a:latin typeface="Times New Roman" panose="02020603050405020304" pitchFamily="18" charset="0"/>
                          <a:cs typeface="Times New Roman" panose="02020603050405020304" pitchFamily="18" charset="0"/>
                        </a:rPr>
                        <a:t>*</a:t>
                      </a:r>
                      <a:endParaRPr lang="zh-CN" altLang="en-US" sz="1050" b="0" i="0" baseline="30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.84</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7139171"/>
                  </a:ext>
                </a:extLst>
              </a:tr>
              <a:tr h="210683">
                <a:tc>
                  <a:txBody>
                    <a:bodyPr/>
                    <a:lstStyle/>
                    <a:p>
                      <a:pPr marL="0" algn="l" defTabSz="914400" rtl="0" eaLnBrk="1" fontAlgn="ctr" latinLnBrk="0" hangingPunct="1"/>
                      <a:r>
                        <a:rPr lang="en" sz="1050" b="0" i="0" kern="1200" dirty="0">
                          <a:solidFill>
                            <a:schemeClr val="tx1"/>
                          </a:solidFill>
                          <a:latin typeface="Times New Roman" panose="02020603050405020304" pitchFamily="18" charset="0"/>
                          <a:ea typeface="+mn-ea"/>
                          <a:cs typeface="Times New Roman" panose="02020603050405020304" pitchFamily="18" charset="0"/>
                        </a:rPr>
                        <a:t>  </a:t>
                      </a:r>
                      <a:r>
                        <a:rPr lang="en" sz="1050" b="0" i="0" kern="1200" dirty="0" err="1">
                          <a:solidFill>
                            <a:schemeClr val="tx1"/>
                          </a:solidFill>
                          <a:latin typeface="Times New Roman" panose="02020603050405020304" pitchFamily="18" charset="0"/>
                          <a:ea typeface="+mn-ea"/>
                          <a:cs typeface="Times New Roman" panose="02020603050405020304" pitchFamily="18" charset="0"/>
                        </a:rPr>
                        <a:t>Alhanai</a:t>
                      </a:r>
                      <a:r>
                        <a:rPr lang="en" sz="1050" b="0" i="0" kern="1200" dirty="0">
                          <a:solidFill>
                            <a:schemeClr val="tx1"/>
                          </a:solidFill>
                          <a:latin typeface="Times New Roman" panose="02020603050405020304" pitchFamily="18" charset="0"/>
                          <a:ea typeface="+mn-ea"/>
                          <a:cs typeface="Times New Roman" panose="02020603050405020304" pitchFamily="18" charset="0"/>
                        </a:rPr>
                        <a:t> et al., (2018)</a:t>
                      </a:r>
                      <a:endParaRPr lang="en" sz="1050" b="0" i="0" kern="1200" dirty="0">
                        <a:solidFill>
                          <a:schemeClr val="tx1"/>
                        </a:solidFill>
                        <a:highlight>
                          <a:srgbClr val="FFFF00"/>
                        </a:highlight>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Audio</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.56</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.71</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.63</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4090161"/>
                  </a:ext>
                </a:extLst>
              </a:tr>
              <a:tr h="210683">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GB" sz="1050" b="0" i="0" kern="1200" dirty="0">
                          <a:solidFill>
                            <a:schemeClr val="tx1"/>
                          </a:solidFill>
                          <a:latin typeface="Times New Roman" panose="02020603050405020304" pitchFamily="18" charset="0"/>
                          <a:ea typeface="+mn-ea"/>
                          <a:cs typeface="Times New Roman" panose="02020603050405020304" pitchFamily="18" charset="0"/>
                        </a:rPr>
                        <a:t>  </a:t>
                      </a:r>
                      <a:r>
                        <a:rPr lang="en-GB" sz="1050" b="0" i="0" kern="1200" dirty="0" err="1">
                          <a:solidFill>
                            <a:schemeClr val="tx1"/>
                          </a:solidFill>
                          <a:latin typeface="Times New Roman" panose="02020603050405020304" pitchFamily="18" charset="0"/>
                          <a:ea typeface="+mn-ea"/>
                          <a:cs typeface="Times New Roman" panose="02020603050405020304" pitchFamily="18" charset="0"/>
                        </a:rPr>
                        <a:t>Alhanai</a:t>
                      </a:r>
                      <a:r>
                        <a:rPr lang="en-GB" sz="1050" b="0" i="0" kern="1200" dirty="0">
                          <a:solidFill>
                            <a:schemeClr val="tx1"/>
                          </a:solidFill>
                          <a:latin typeface="Times New Roman" panose="02020603050405020304" pitchFamily="18" charset="0"/>
                          <a:ea typeface="+mn-ea"/>
                          <a:cs typeface="Times New Roman" panose="02020603050405020304" pitchFamily="18" charset="0"/>
                        </a:rPr>
                        <a:t> et al., (2018)</a:t>
                      </a:r>
                      <a:endParaRPr lang="en" sz="1050" b="0" i="0" kern="1200" dirty="0">
                        <a:solidFill>
                          <a:schemeClr val="tx1"/>
                        </a:solidFill>
                        <a:highlight>
                          <a:srgbClr val="FFFF00"/>
                        </a:highlight>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.57</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.67</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.80</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37389732"/>
                  </a:ext>
                </a:extLst>
              </a:tr>
              <a:tr h="210683">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050" b="0" i="0" kern="1200" dirty="0">
                          <a:solidFill>
                            <a:schemeClr val="tx1"/>
                          </a:solidFill>
                          <a:latin typeface="Times New Roman" panose="02020603050405020304" pitchFamily="18" charset="0"/>
                          <a:ea typeface="+mn-ea"/>
                          <a:cs typeface="Times New Roman" panose="02020603050405020304" pitchFamily="18" charset="0"/>
                        </a:rPr>
                        <a:t>  </a:t>
                      </a:r>
                      <a:r>
                        <a:rPr lang="en-GB" sz="1050" b="0" i="0" kern="1200" dirty="0" err="1">
                          <a:solidFill>
                            <a:schemeClr val="tx1"/>
                          </a:solidFill>
                          <a:latin typeface="Times New Roman" panose="02020603050405020304" pitchFamily="18" charset="0"/>
                          <a:ea typeface="+mn-ea"/>
                          <a:cs typeface="Times New Roman" panose="02020603050405020304" pitchFamily="18" charset="0"/>
                        </a:rPr>
                        <a:t>Alhanai</a:t>
                      </a:r>
                      <a:r>
                        <a:rPr lang="en-GB" sz="1050" b="0" i="0" kern="1200" dirty="0">
                          <a:solidFill>
                            <a:schemeClr val="tx1"/>
                          </a:solidFill>
                          <a:latin typeface="Times New Roman" panose="02020603050405020304" pitchFamily="18" charset="0"/>
                          <a:ea typeface="+mn-ea"/>
                          <a:cs typeface="Times New Roman" panose="02020603050405020304" pitchFamily="18" charset="0"/>
                        </a:rPr>
                        <a:t> et al., (2018)</a:t>
                      </a:r>
                      <a:endParaRPr lang="en" sz="1050" b="0" i="0" kern="1200" dirty="0">
                        <a:solidFill>
                          <a:schemeClr val="tx1"/>
                        </a:solidFill>
                        <a:highlight>
                          <a:srgbClr val="FFFF00"/>
                        </a:highlight>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Text/Audio</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.71</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.77</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.83</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190646"/>
                  </a:ext>
                </a:extLst>
              </a:tr>
              <a:tr h="210683">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050" b="0" i="0" kern="1200" dirty="0">
                          <a:solidFill>
                            <a:schemeClr val="tx1"/>
                          </a:solidFill>
                          <a:latin typeface="Times New Roman" panose="02020603050405020304" pitchFamily="18" charset="0"/>
                          <a:ea typeface="+mn-ea"/>
                          <a:cs typeface="Times New Roman" panose="02020603050405020304" pitchFamily="18" charset="0"/>
                        </a:rPr>
                        <a:t>  Lam et al., (2019)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Text/Audio/Video</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.87</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3191160"/>
                  </a:ext>
                </a:extLst>
              </a:tr>
              <a:tr h="210683">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050" b="0" i="0" kern="1200" dirty="0">
                          <a:solidFill>
                            <a:schemeClr val="tx1"/>
                          </a:solidFill>
                          <a:latin typeface="Times New Roman" panose="02020603050405020304" pitchFamily="18" charset="0"/>
                          <a:ea typeface="+mn-ea"/>
                          <a:cs typeface="Times New Roman" panose="02020603050405020304" pitchFamily="18" charset="0"/>
                        </a:rPr>
                        <a:t>  Lin et al., (2020)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Text/Audio</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.92</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.73</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.81</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9412891"/>
                  </a:ext>
                </a:extLst>
              </a:tr>
              <a:tr h="210683">
                <a:tc>
                  <a:txBody>
                    <a:bodyPr/>
                    <a:lstStyle/>
                    <a:p>
                      <a:pPr algn="l"/>
                      <a:r>
                        <a:rPr lang="en-US" altLang="zh-CN" sz="1050" b="1" dirty="0">
                          <a:solidFill>
                            <a:schemeClr val="tx1"/>
                          </a:solidFill>
                          <a:latin typeface="Times New Roman" panose="02020603050405020304" pitchFamily="18" charset="0"/>
                          <a:cs typeface="Times New Roman" panose="02020603050405020304" pitchFamily="18" charset="0"/>
                        </a:rPr>
                        <a:t>Our Approach</a:t>
                      </a:r>
                      <a:endParaRPr lang="zh-CN" altLang="en-US" sz="105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075957"/>
                  </a:ext>
                </a:extLst>
              </a:tr>
              <a:tr h="210683">
                <a:tc>
                  <a:txBody>
                    <a:bodyPr/>
                    <a:lstStyle/>
                    <a:p>
                      <a:pPr algn="l"/>
                      <a:r>
                        <a:rPr lang="en-US" altLang="zh-CN" sz="1050" dirty="0">
                          <a:solidFill>
                            <a:schemeClr val="tx1"/>
                          </a:solidFill>
                          <a:latin typeface="Times New Roman" panose="02020603050405020304" pitchFamily="18" charset="0"/>
                          <a:cs typeface="Times New Roman" panose="02020603050405020304" pitchFamily="18" charset="0"/>
                        </a:rPr>
                        <a:t>CNN</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.40</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.78</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.53</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0630690"/>
                  </a:ext>
                </a:extLst>
              </a:tr>
              <a:tr h="210683">
                <a:tc>
                  <a:txBody>
                    <a:bodyPr/>
                    <a:lstStyle/>
                    <a:p>
                      <a:pPr algn="l"/>
                      <a:r>
                        <a:rPr lang="en-US" altLang="zh-CN" sz="1050" dirty="0" err="1">
                          <a:solidFill>
                            <a:schemeClr val="tx1"/>
                          </a:solidFill>
                          <a:latin typeface="Times New Roman" panose="02020603050405020304" pitchFamily="18" charset="0"/>
                          <a:cs typeface="Times New Roman" panose="02020603050405020304" pitchFamily="18" charset="0"/>
                        </a:rPr>
                        <a:t>BiLSTM</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.42</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.76</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.54</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2875443"/>
                  </a:ext>
                </a:extLst>
              </a:tr>
              <a:tr h="210683">
                <a:tc>
                  <a:txBody>
                    <a:bodyPr/>
                    <a:lstStyle/>
                    <a:p>
                      <a:pPr algn="l"/>
                      <a:r>
                        <a:rPr lang="en-US" altLang="zh-CN" sz="1050" dirty="0" err="1">
                          <a:solidFill>
                            <a:schemeClr val="tx1"/>
                          </a:solidFill>
                          <a:latin typeface="Times New Roman" panose="02020603050405020304" pitchFamily="18" charset="0"/>
                          <a:cs typeface="Times New Roman" panose="02020603050405020304" pitchFamily="18" charset="0"/>
                        </a:rPr>
                        <a:t>CNN+BiLSTM+Attention</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Text</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.45</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.80</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.58</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3651891"/>
                  </a:ext>
                </a:extLst>
              </a:tr>
              <a:tr h="210683">
                <a:tc>
                  <a:txBody>
                    <a:bodyPr/>
                    <a:lstStyle/>
                    <a:p>
                      <a:pPr algn="l"/>
                      <a:r>
                        <a:rPr lang="en-US" altLang="zh-CN" sz="1050" dirty="0">
                          <a:solidFill>
                            <a:schemeClr val="tx1"/>
                          </a:solidFill>
                          <a:latin typeface="Times New Roman" panose="02020603050405020304" pitchFamily="18" charset="0"/>
                          <a:cs typeface="Times New Roman" panose="02020603050405020304" pitchFamily="18" charset="0"/>
                        </a:rPr>
                        <a:t>CNN</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Audio</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.48</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.77</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.59</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752801"/>
                  </a:ext>
                </a:extLst>
              </a:tr>
              <a:tr h="210683">
                <a:tc>
                  <a:txBody>
                    <a:bodyPr/>
                    <a:lstStyle/>
                    <a:p>
                      <a:pPr algn="l"/>
                      <a:r>
                        <a:rPr lang="en-US" altLang="zh-CN" sz="1050" dirty="0" err="1">
                          <a:solidFill>
                            <a:schemeClr val="tx1"/>
                          </a:solidFill>
                          <a:latin typeface="Times New Roman" panose="02020603050405020304" pitchFamily="18" charset="0"/>
                          <a:cs typeface="Times New Roman" panose="02020603050405020304" pitchFamily="18" charset="0"/>
                        </a:rPr>
                        <a:t>BiLSTM</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Audio</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.42</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.50</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.45</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2876503"/>
                  </a:ext>
                </a:extLst>
              </a:tr>
              <a:tr h="210683">
                <a:tc>
                  <a:txBody>
                    <a:bodyPr/>
                    <a:lstStyle/>
                    <a:p>
                      <a:pPr algn="l"/>
                      <a:r>
                        <a:rPr lang="en-US" altLang="zh-CN" sz="1050" dirty="0" err="1">
                          <a:solidFill>
                            <a:schemeClr val="tx1"/>
                          </a:solidFill>
                          <a:latin typeface="Times New Roman" panose="02020603050405020304" pitchFamily="18" charset="0"/>
                          <a:cs typeface="Times New Roman" panose="02020603050405020304" pitchFamily="18" charset="0"/>
                        </a:rPr>
                        <a:t>CNN+BiLSTM+Attention</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Audio</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.52</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.75</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050" dirty="0">
                          <a:solidFill>
                            <a:schemeClr val="tx1"/>
                          </a:solidFill>
                          <a:latin typeface="Times New Roman" panose="02020603050405020304" pitchFamily="18" charset="0"/>
                          <a:cs typeface="Times New Roman" panose="02020603050405020304" pitchFamily="18" charset="0"/>
                        </a:rPr>
                        <a:t>.61</a:t>
                      </a:r>
                      <a:endParaRPr lang="zh-CN" altLang="en-US" sz="105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9049893"/>
                  </a:ext>
                </a:extLst>
              </a:tr>
              <a:tr h="210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50" b="1" dirty="0" err="1">
                          <a:solidFill>
                            <a:schemeClr val="tx1"/>
                          </a:solidFill>
                          <a:latin typeface="Times New Roman" panose="02020603050405020304" pitchFamily="18" charset="0"/>
                          <a:cs typeface="Times New Roman" panose="02020603050405020304" pitchFamily="18" charset="0"/>
                        </a:rPr>
                        <a:t>CNN+BiLSTM+Attention</a:t>
                      </a:r>
                      <a:endParaRPr lang="zh-CN" altLang="en-US" sz="105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1" dirty="0">
                          <a:solidFill>
                            <a:schemeClr val="tx1"/>
                          </a:solidFill>
                          <a:latin typeface="Times New Roman" panose="02020603050405020304" pitchFamily="18" charset="0"/>
                          <a:cs typeface="Times New Roman" panose="02020603050405020304" pitchFamily="18" charset="0"/>
                        </a:rPr>
                        <a:t>Text/Audio</a:t>
                      </a:r>
                      <a:endParaRPr lang="zh-CN" altLang="en-US" sz="105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1" dirty="0">
                          <a:solidFill>
                            <a:schemeClr val="tx1"/>
                          </a:solidFill>
                          <a:latin typeface="Times New Roman" panose="02020603050405020304" pitchFamily="18" charset="0"/>
                          <a:cs typeface="Times New Roman" panose="02020603050405020304" pitchFamily="18" charset="0"/>
                        </a:rPr>
                        <a:t>.60</a:t>
                      </a:r>
                      <a:endParaRPr lang="zh-CN" altLang="en-US" sz="105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1" dirty="0">
                          <a:solidFill>
                            <a:schemeClr val="tx1"/>
                          </a:solidFill>
                          <a:latin typeface="Times New Roman" panose="02020603050405020304" pitchFamily="18" charset="0"/>
                          <a:cs typeface="Times New Roman" panose="02020603050405020304" pitchFamily="18" charset="0"/>
                        </a:rPr>
                        <a:t>.82</a:t>
                      </a:r>
                      <a:endParaRPr lang="zh-CN" altLang="en-US" sz="105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1" dirty="0">
                          <a:solidFill>
                            <a:schemeClr val="tx1"/>
                          </a:solidFill>
                          <a:latin typeface="Times New Roman" panose="02020603050405020304" pitchFamily="18" charset="0"/>
                          <a:cs typeface="Times New Roman" panose="02020603050405020304" pitchFamily="18" charset="0"/>
                        </a:rPr>
                        <a:t>.69</a:t>
                      </a:r>
                      <a:endParaRPr lang="zh-CN" altLang="en-US" sz="105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1145861"/>
                  </a:ext>
                </a:extLst>
              </a:tr>
            </a:tbl>
          </a:graphicData>
        </a:graphic>
      </p:graphicFrame>
      <p:sp>
        <p:nvSpPr>
          <p:cNvPr id="4" name="矩形 3">
            <a:extLst>
              <a:ext uri="{FF2B5EF4-FFF2-40B4-BE49-F238E27FC236}">
                <a16:creationId xmlns:a16="http://schemas.microsoft.com/office/drawing/2014/main" id="{25C74E49-9730-AEAC-57BA-DF338D35CCFF}"/>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Arial" panose="020B0604020202020204" pitchFamily="34" charset="0"/>
                <a:cs typeface="Arial" panose="020B0604020202020204" pitchFamily="34" charset="0"/>
              </a:rPr>
              <a:t>15</a:t>
            </a:r>
            <a:endParaRPr kumimoji="1" lang="zh-CN" altLang="en-US" b="1" dirty="0">
              <a:latin typeface="Arial" panose="020B0604020202020204" pitchFamily="34" charset="0"/>
              <a:cs typeface="Arial" panose="020B0604020202020204" pitchFamily="34" charset="0"/>
            </a:endParaRPr>
          </a:p>
        </p:txBody>
      </p:sp>
      <p:sp>
        <p:nvSpPr>
          <p:cNvPr id="11" name="标题 2">
            <a:extLst>
              <a:ext uri="{FF2B5EF4-FFF2-40B4-BE49-F238E27FC236}">
                <a16:creationId xmlns:a16="http://schemas.microsoft.com/office/drawing/2014/main" id="{05C25C1A-883B-2C88-3D5A-6412657A696B}"/>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5D6207"/>
                </a:solidFill>
                <a:latin typeface="Arial" charset="0"/>
                <a:cs typeface="Arial" charset="0"/>
              </a:rPr>
              <a:t>5. RESULTS</a:t>
            </a:r>
          </a:p>
        </p:txBody>
      </p:sp>
      <p:sp>
        <p:nvSpPr>
          <p:cNvPr id="6" name="文本框 5">
            <a:extLst>
              <a:ext uri="{FF2B5EF4-FFF2-40B4-BE49-F238E27FC236}">
                <a16:creationId xmlns:a16="http://schemas.microsoft.com/office/drawing/2014/main" id="{DF4B8CE2-C2FA-D341-5A54-D5D710F81298}"/>
              </a:ext>
            </a:extLst>
          </p:cNvPr>
          <p:cNvSpPr txBox="1"/>
          <p:nvPr/>
        </p:nvSpPr>
        <p:spPr>
          <a:xfrm>
            <a:off x="5806377" y="7056672"/>
            <a:ext cx="3680988" cy="253916"/>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r>
              <a:rPr lang="en-US" altLang="zh-CN" dirty="0"/>
              <a:t>Table 3: Experiments Results</a:t>
            </a:r>
          </a:p>
        </p:txBody>
      </p:sp>
      <p:sp>
        <p:nvSpPr>
          <p:cNvPr id="22" name="TextBox 16">
            <a:extLst>
              <a:ext uri="{FF2B5EF4-FFF2-40B4-BE49-F238E27FC236}">
                <a16:creationId xmlns:a16="http://schemas.microsoft.com/office/drawing/2014/main" id="{656ADCDE-3F48-3964-FADC-AFA67899BA81}"/>
              </a:ext>
            </a:extLst>
          </p:cNvPr>
          <p:cNvSpPr txBox="1"/>
          <p:nvPr/>
        </p:nvSpPr>
        <p:spPr>
          <a:xfrm>
            <a:off x="6958991" y="6020328"/>
            <a:ext cx="4388694"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Figure 9: The State-of-Art Using DAIC-WOZ Dataset</a:t>
            </a:r>
          </a:p>
          <a:p>
            <a:pPr algn="ctr"/>
            <a:endParaRPr lang="en-US" sz="1100" dirty="0">
              <a:latin typeface="Arial" panose="020B0604020202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4D19841B-A5E2-1DFC-7706-824DE74DA787}"/>
              </a:ext>
            </a:extLst>
          </p:cNvPr>
          <p:cNvPicPr>
            <a:picLocks noChangeAspect="1"/>
          </p:cNvPicPr>
          <p:nvPr/>
        </p:nvPicPr>
        <p:blipFill rotWithShape="1">
          <a:blip r:embed="rId3"/>
          <a:srcRect l="882" t="13004" r="14779" b="2263"/>
          <a:stretch/>
        </p:blipFill>
        <p:spPr>
          <a:xfrm>
            <a:off x="6668126" y="3534725"/>
            <a:ext cx="4506718" cy="2451600"/>
          </a:xfrm>
          <a:prstGeom prst="rect">
            <a:avLst/>
          </a:prstGeom>
        </p:spPr>
      </p:pic>
      <p:sp>
        <p:nvSpPr>
          <p:cNvPr id="31" name="TextBox 30">
            <a:extLst>
              <a:ext uri="{FF2B5EF4-FFF2-40B4-BE49-F238E27FC236}">
                <a16:creationId xmlns:a16="http://schemas.microsoft.com/office/drawing/2014/main" id="{7F973FE4-9E99-8B90-58FF-8AC33597C208}"/>
              </a:ext>
            </a:extLst>
          </p:cNvPr>
          <p:cNvSpPr txBox="1"/>
          <p:nvPr/>
        </p:nvSpPr>
        <p:spPr>
          <a:xfrm>
            <a:off x="7901906" y="5236983"/>
            <a:ext cx="724878" cy="184666"/>
          </a:xfrm>
          <a:prstGeom prst="rect">
            <a:avLst/>
          </a:prstGeom>
          <a:noFill/>
        </p:spPr>
        <p:txBody>
          <a:bodyPr wrap="square" rtlCol="0">
            <a:spAutoFit/>
          </a:bodyPr>
          <a:lstStyle/>
          <a:p>
            <a:r>
              <a:rPr lang="en-US" sz="600" dirty="0">
                <a:solidFill>
                  <a:schemeClr val="accent1">
                    <a:lumMod val="75000"/>
                  </a:schemeClr>
                </a:solidFill>
                <a:latin typeface="Arial" panose="020B0604020202020204" pitchFamily="34" charset="0"/>
                <a:cs typeface="Arial" panose="020B0604020202020204" pitchFamily="34" charset="0"/>
              </a:rPr>
              <a:t>Sun et al., 2017</a:t>
            </a:r>
          </a:p>
        </p:txBody>
      </p:sp>
      <p:sp>
        <p:nvSpPr>
          <p:cNvPr id="33" name="TextBox 32">
            <a:extLst>
              <a:ext uri="{FF2B5EF4-FFF2-40B4-BE49-F238E27FC236}">
                <a16:creationId xmlns:a16="http://schemas.microsoft.com/office/drawing/2014/main" id="{F9486AD2-80EF-3736-D4AF-BE7E2D159BF1}"/>
              </a:ext>
            </a:extLst>
          </p:cNvPr>
          <p:cNvSpPr txBox="1"/>
          <p:nvPr/>
        </p:nvSpPr>
        <p:spPr>
          <a:xfrm>
            <a:off x="7993343" y="4803945"/>
            <a:ext cx="829073" cy="184666"/>
          </a:xfrm>
          <a:prstGeom prst="rect">
            <a:avLst/>
          </a:prstGeom>
          <a:noFill/>
        </p:spPr>
        <p:txBody>
          <a:bodyPr wrap="square" rtlCol="0">
            <a:spAutoFit/>
          </a:bodyPr>
          <a:lstStyle>
            <a:defPPr>
              <a:defRPr lang="zh-CN"/>
            </a:defPPr>
            <a:lvl1pPr>
              <a:defRPr sz="600">
                <a:latin typeface="Arial" panose="020B0604020202020204" pitchFamily="34" charset="0"/>
                <a:cs typeface="Arial" panose="020B0604020202020204" pitchFamily="34" charset="0"/>
              </a:defRPr>
            </a:lvl1pPr>
          </a:lstStyle>
          <a:p>
            <a:r>
              <a:rPr lang="en-US" dirty="0" err="1">
                <a:solidFill>
                  <a:schemeClr val="accent1">
                    <a:lumMod val="75000"/>
                  </a:schemeClr>
                </a:solidFill>
              </a:rPr>
              <a:t>Alhana</a:t>
            </a:r>
            <a:r>
              <a:rPr lang="en-US" dirty="0">
                <a:solidFill>
                  <a:schemeClr val="accent1">
                    <a:lumMod val="75000"/>
                  </a:schemeClr>
                </a:solidFill>
              </a:rPr>
              <a:t> et al., 2018</a:t>
            </a:r>
          </a:p>
        </p:txBody>
      </p:sp>
      <p:sp>
        <p:nvSpPr>
          <p:cNvPr id="34" name="TextBox 33">
            <a:extLst>
              <a:ext uri="{FF2B5EF4-FFF2-40B4-BE49-F238E27FC236}">
                <a16:creationId xmlns:a16="http://schemas.microsoft.com/office/drawing/2014/main" id="{D2DFA272-5221-15BD-3A5D-3489FA07BEF0}"/>
              </a:ext>
            </a:extLst>
          </p:cNvPr>
          <p:cNvSpPr txBox="1"/>
          <p:nvPr/>
        </p:nvSpPr>
        <p:spPr>
          <a:xfrm>
            <a:off x="8750152" y="4265730"/>
            <a:ext cx="737702" cy="184666"/>
          </a:xfrm>
          <a:prstGeom prst="rect">
            <a:avLst/>
          </a:prstGeom>
          <a:noFill/>
        </p:spPr>
        <p:txBody>
          <a:bodyPr wrap="square" rtlCol="0">
            <a:spAutoFit/>
          </a:bodyPr>
          <a:lstStyle>
            <a:defPPr>
              <a:defRPr lang="zh-CN"/>
            </a:defPPr>
            <a:lvl1pPr>
              <a:defRPr sz="600">
                <a:latin typeface="Arial" panose="020B0604020202020204" pitchFamily="34" charset="0"/>
                <a:cs typeface="Arial" panose="020B0604020202020204" pitchFamily="34" charset="0"/>
              </a:defRPr>
            </a:lvl1pPr>
          </a:lstStyle>
          <a:p>
            <a:r>
              <a:rPr lang="en-US" dirty="0">
                <a:solidFill>
                  <a:schemeClr val="accent1">
                    <a:lumMod val="75000"/>
                  </a:schemeClr>
                </a:solidFill>
              </a:rPr>
              <a:t>Lam et al., 2019</a:t>
            </a:r>
          </a:p>
        </p:txBody>
      </p:sp>
      <p:sp>
        <p:nvSpPr>
          <p:cNvPr id="35" name="TextBox 34">
            <a:extLst>
              <a:ext uri="{FF2B5EF4-FFF2-40B4-BE49-F238E27FC236}">
                <a16:creationId xmlns:a16="http://schemas.microsoft.com/office/drawing/2014/main" id="{9D427AC8-5336-D817-8E4E-91DEFB7C582E}"/>
              </a:ext>
            </a:extLst>
          </p:cNvPr>
          <p:cNvSpPr txBox="1"/>
          <p:nvPr/>
        </p:nvSpPr>
        <p:spPr>
          <a:xfrm>
            <a:off x="9172686" y="4041187"/>
            <a:ext cx="691215" cy="184666"/>
          </a:xfrm>
          <a:prstGeom prst="rect">
            <a:avLst/>
          </a:prstGeom>
          <a:noFill/>
        </p:spPr>
        <p:txBody>
          <a:bodyPr wrap="square" rtlCol="0">
            <a:spAutoFit/>
          </a:bodyPr>
          <a:lstStyle>
            <a:defPPr>
              <a:defRPr lang="zh-CN"/>
            </a:defPPr>
            <a:lvl1pPr>
              <a:defRPr sz="600">
                <a:latin typeface="Arial" panose="020B0604020202020204" pitchFamily="34" charset="0"/>
                <a:cs typeface="Arial" panose="020B0604020202020204" pitchFamily="34" charset="0"/>
              </a:defRPr>
            </a:lvl1pPr>
          </a:lstStyle>
          <a:p>
            <a:r>
              <a:rPr lang="en-US" dirty="0">
                <a:solidFill>
                  <a:schemeClr val="accent1">
                    <a:lumMod val="75000"/>
                  </a:schemeClr>
                </a:solidFill>
              </a:rPr>
              <a:t>Lin et al., 2020</a:t>
            </a:r>
          </a:p>
        </p:txBody>
      </p:sp>
      <p:sp>
        <p:nvSpPr>
          <p:cNvPr id="38" name="TextBox 37">
            <a:extLst>
              <a:ext uri="{FF2B5EF4-FFF2-40B4-BE49-F238E27FC236}">
                <a16:creationId xmlns:a16="http://schemas.microsoft.com/office/drawing/2014/main" id="{AAEFE1E1-3F0C-6979-C03A-F4BA7FBCB4FB}"/>
              </a:ext>
            </a:extLst>
          </p:cNvPr>
          <p:cNvSpPr txBox="1"/>
          <p:nvPr/>
        </p:nvSpPr>
        <p:spPr>
          <a:xfrm>
            <a:off x="10248620" y="4161297"/>
            <a:ext cx="923651" cy="184666"/>
          </a:xfrm>
          <a:prstGeom prst="rect">
            <a:avLst/>
          </a:prstGeom>
          <a:noFill/>
        </p:spPr>
        <p:txBody>
          <a:bodyPr wrap="square" rtlCol="0">
            <a:spAutoFit/>
          </a:bodyPr>
          <a:lstStyle>
            <a:defPPr>
              <a:defRPr lang="zh-CN"/>
            </a:defPPr>
            <a:lvl1pPr>
              <a:defRPr sz="600">
                <a:latin typeface="Arial" panose="020B0604020202020204" pitchFamily="34" charset="0"/>
                <a:cs typeface="Arial" panose="020B0604020202020204" pitchFamily="34" charset="0"/>
              </a:defRPr>
            </a:lvl1pPr>
          </a:lstStyle>
          <a:p>
            <a:r>
              <a:rPr lang="en-GB" b="0" i="0" dirty="0" err="1">
                <a:solidFill>
                  <a:schemeClr val="accent1">
                    <a:lumMod val="75000"/>
                  </a:schemeClr>
                </a:solidFill>
                <a:effectLst/>
                <a:latin typeface="Arial" panose="020B0604020202020204" pitchFamily="34" charset="0"/>
              </a:rPr>
              <a:t>Marriwala</a:t>
            </a:r>
            <a:r>
              <a:rPr lang="en-US" dirty="0">
                <a:solidFill>
                  <a:schemeClr val="accent1">
                    <a:lumMod val="75000"/>
                  </a:schemeClr>
                </a:solidFill>
              </a:rPr>
              <a:t> et al., 2023</a:t>
            </a:r>
          </a:p>
        </p:txBody>
      </p:sp>
      <p:sp>
        <p:nvSpPr>
          <p:cNvPr id="39" name="TextBox 38">
            <a:extLst>
              <a:ext uri="{FF2B5EF4-FFF2-40B4-BE49-F238E27FC236}">
                <a16:creationId xmlns:a16="http://schemas.microsoft.com/office/drawing/2014/main" id="{8847B521-17E6-99D7-FD00-8EE895FBF0FF}"/>
              </a:ext>
            </a:extLst>
          </p:cNvPr>
          <p:cNvSpPr txBox="1"/>
          <p:nvPr/>
        </p:nvSpPr>
        <p:spPr>
          <a:xfrm>
            <a:off x="9751426" y="5099589"/>
            <a:ext cx="720069" cy="184666"/>
          </a:xfrm>
          <a:prstGeom prst="rect">
            <a:avLst/>
          </a:prstGeom>
          <a:noFill/>
        </p:spPr>
        <p:txBody>
          <a:bodyPr wrap="square" rtlCol="0">
            <a:spAutoFit/>
          </a:bodyPr>
          <a:lstStyle>
            <a:defPPr>
              <a:defRPr lang="zh-CN"/>
            </a:defPPr>
            <a:lvl1pPr>
              <a:defRPr sz="600">
                <a:latin typeface="Arial" panose="020B0604020202020204" pitchFamily="34" charset="0"/>
                <a:cs typeface="Arial" panose="020B0604020202020204" pitchFamily="34" charset="0"/>
              </a:defRPr>
            </a:lvl1pPr>
          </a:lstStyle>
          <a:p>
            <a:r>
              <a:rPr lang="en-US" dirty="0">
                <a:solidFill>
                  <a:schemeClr val="accent1">
                    <a:lumMod val="75000"/>
                  </a:schemeClr>
                </a:solidFill>
              </a:rPr>
              <a:t>Wei et al., 2022</a:t>
            </a:r>
          </a:p>
        </p:txBody>
      </p:sp>
      <p:sp>
        <p:nvSpPr>
          <p:cNvPr id="41" name="TextBox 40">
            <a:extLst>
              <a:ext uri="{FF2B5EF4-FFF2-40B4-BE49-F238E27FC236}">
                <a16:creationId xmlns:a16="http://schemas.microsoft.com/office/drawing/2014/main" id="{7D30A3CB-D7F1-E24A-1C92-36539BFA5ECC}"/>
              </a:ext>
            </a:extLst>
          </p:cNvPr>
          <p:cNvSpPr txBox="1"/>
          <p:nvPr/>
        </p:nvSpPr>
        <p:spPr>
          <a:xfrm>
            <a:off x="7031948" y="4122209"/>
            <a:ext cx="941283"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accent2"/>
                </a:solidFill>
              </a:rPr>
              <a:t>Williamson et al.,2016</a:t>
            </a:r>
          </a:p>
        </p:txBody>
      </p:sp>
      <p:sp>
        <p:nvSpPr>
          <p:cNvPr id="42" name="TextBox 41">
            <a:extLst>
              <a:ext uri="{FF2B5EF4-FFF2-40B4-BE49-F238E27FC236}">
                <a16:creationId xmlns:a16="http://schemas.microsoft.com/office/drawing/2014/main" id="{2AD4CCB3-26C2-F164-29C8-BD199B132E7C}"/>
              </a:ext>
            </a:extLst>
          </p:cNvPr>
          <p:cNvSpPr txBox="1"/>
          <p:nvPr/>
        </p:nvSpPr>
        <p:spPr>
          <a:xfrm>
            <a:off x="8296711" y="4613974"/>
            <a:ext cx="755335"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accent2"/>
                </a:solidFill>
              </a:rPr>
              <a:t>Gong et al.,2018</a:t>
            </a:r>
          </a:p>
        </p:txBody>
      </p:sp>
      <p:sp>
        <p:nvSpPr>
          <p:cNvPr id="43" name="TextBox 42">
            <a:extLst>
              <a:ext uri="{FF2B5EF4-FFF2-40B4-BE49-F238E27FC236}">
                <a16:creationId xmlns:a16="http://schemas.microsoft.com/office/drawing/2014/main" id="{B40E8CE0-680E-9790-A6B8-528B2B1EC734}"/>
              </a:ext>
            </a:extLst>
          </p:cNvPr>
          <p:cNvSpPr txBox="1"/>
          <p:nvPr/>
        </p:nvSpPr>
        <p:spPr>
          <a:xfrm>
            <a:off x="8298283" y="4342169"/>
            <a:ext cx="808235"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accent2"/>
                </a:solidFill>
              </a:rPr>
              <a:t>Alhona</a:t>
            </a:r>
            <a:r>
              <a:rPr lang="en-US" dirty="0">
                <a:solidFill>
                  <a:schemeClr val="accent2"/>
                </a:solidFill>
              </a:rPr>
              <a:t> et al.,2018</a:t>
            </a:r>
          </a:p>
        </p:txBody>
      </p:sp>
      <p:sp>
        <p:nvSpPr>
          <p:cNvPr id="45" name="TextBox 44">
            <a:extLst>
              <a:ext uri="{FF2B5EF4-FFF2-40B4-BE49-F238E27FC236}">
                <a16:creationId xmlns:a16="http://schemas.microsoft.com/office/drawing/2014/main" id="{3B278737-4F2D-7796-2E9C-B87F596401FB}"/>
              </a:ext>
            </a:extLst>
          </p:cNvPr>
          <p:cNvSpPr txBox="1"/>
          <p:nvPr/>
        </p:nvSpPr>
        <p:spPr>
          <a:xfrm>
            <a:off x="8354843" y="3993376"/>
            <a:ext cx="716863"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accent2"/>
                </a:solidFill>
              </a:rPr>
              <a:t>Lam et al.,2019</a:t>
            </a:r>
          </a:p>
        </p:txBody>
      </p:sp>
      <p:sp>
        <p:nvSpPr>
          <p:cNvPr id="46" name="TextBox 45">
            <a:extLst>
              <a:ext uri="{FF2B5EF4-FFF2-40B4-BE49-F238E27FC236}">
                <a16:creationId xmlns:a16="http://schemas.microsoft.com/office/drawing/2014/main" id="{DC76D2CC-7AB1-5534-A7F8-28DB2E54614C}"/>
              </a:ext>
            </a:extLst>
          </p:cNvPr>
          <p:cNvSpPr txBox="1"/>
          <p:nvPr/>
        </p:nvSpPr>
        <p:spPr>
          <a:xfrm>
            <a:off x="8948584" y="4208563"/>
            <a:ext cx="670376"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accent2"/>
                </a:solidFill>
              </a:rPr>
              <a:t>Lin et al.,2020</a:t>
            </a:r>
          </a:p>
        </p:txBody>
      </p:sp>
      <p:sp>
        <p:nvSpPr>
          <p:cNvPr id="47" name="TextBox 46">
            <a:extLst>
              <a:ext uri="{FF2B5EF4-FFF2-40B4-BE49-F238E27FC236}">
                <a16:creationId xmlns:a16="http://schemas.microsoft.com/office/drawing/2014/main" id="{F5F73199-A30C-BBA9-DEBA-727F4DA36E9C}"/>
              </a:ext>
            </a:extLst>
          </p:cNvPr>
          <p:cNvSpPr txBox="1"/>
          <p:nvPr/>
        </p:nvSpPr>
        <p:spPr>
          <a:xfrm>
            <a:off x="8980985" y="4106440"/>
            <a:ext cx="670376"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accent2"/>
                </a:solidFill>
              </a:rPr>
              <a:t>Lin et al.,2020</a:t>
            </a:r>
          </a:p>
        </p:txBody>
      </p:sp>
      <p:sp>
        <p:nvSpPr>
          <p:cNvPr id="48" name="TextBox 47">
            <a:extLst>
              <a:ext uri="{FF2B5EF4-FFF2-40B4-BE49-F238E27FC236}">
                <a16:creationId xmlns:a16="http://schemas.microsoft.com/office/drawing/2014/main" id="{F948BB18-5203-622D-7674-581C73CD0126}"/>
              </a:ext>
            </a:extLst>
          </p:cNvPr>
          <p:cNvSpPr txBox="1"/>
          <p:nvPr/>
        </p:nvSpPr>
        <p:spPr>
          <a:xfrm>
            <a:off x="9305142" y="3832557"/>
            <a:ext cx="1007007"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accent2"/>
                </a:solidFill>
              </a:rPr>
              <a:t>Yalamanchili</a:t>
            </a:r>
            <a:r>
              <a:rPr lang="en-US" dirty="0">
                <a:solidFill>
                  <a:schemeClr val="accent2"/>
                </a:solidFill>
              </a:rPr>
              <a:t> et al.,2020</a:t>
            </a:r>
          </a:p>
        </p:txBody>
      </p:sp>
      <p:cxnSp>
        <p:nvCxnSpPr>
          <p:cNvPr id="49" name="Straight Arrow Connector 48">
            <a:extLst>
              <a:ext uri="{FF2B5EF4-FFF2-40B4-BE49-F238E27FC236}">
                <a16:creationId xmlns:a16="http://schemas.microsoft.com/office/drawing/2014/main" id="{6E016188-2FEF-BBEB-1F1D-A93C60423751}"/>
              </a:ext>
            </a:extLst>
          </p:cNvPr>
          <p:cNvCxnSpPr>
            <a:cxnSpLocks/>
            <a:stCxn id="35" idx="1"/>
          </p:cNvCxnSpPr>
          <p:nvPr/>
        </p:nvCxnSpPr>
        <p:spPr>
          <a:xfrm flipV="1">
            <a:off x="9172686" y="3945011"/>
            <a:ext cx="192656" cy="188508"/>
          </a:xfrm>
          <a:prstGeom prst="straightConnector1">
            <a:avLst/>
          </a:prstGeom>
          <a:ln>
            <a:prstDash val="sysDash"/>
            <a:tailEnd type="triangle"/>
          </a:ln>
        </p:spPr>
        <p:style>
          <a:lnRef idx="1">
            <a:schemeClr val="accent2"/>
          </a:lnRef>
          <a:fillRef idx="0">
            <a:schemeClr val="accent2"/>
          </a:fillRef>
          <a:effectRef idx="0">
            <a:schemeClr val="accent2"/>
          </a:effectRef>
          <a:fontRef idx="minor">
            <a:schemeClr val="tx1"/>
          </a:fontRef>
        </p:style>
      </p:cxnSp>
      <p:sp>
        <p:nvSpPr>
          <p:cNvPr id="56" name="TextBox 55">
            <a:extLst>
              <a:ext uri="{FF2B5EF4-FFF2-40B4-BE49-F238E27FC236}">
                <a16:creationId xmlns:a16="http://schemas.microsoft.com/office/drawing/2014/main" id="{DD3C0F17-B597-C424-229A-1A60C2E65174}"/>
              </a:ext>
            </a:extLst>
          </p:cNvPr>
          <p:cNvSpPr txBox="1"/>
          <p:nvPr/>
        </p:nvSpPr>
        <p:spPr>
          <a:xfrm>
            <a:off x="8974462" y="4734774"/>
            <a:ext cx="739305"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accent2"/>
                </a:solidFill>
              </a:rPr>
              <a:t>Saidi</a:t>
            </a:r>
            <a:r>
              <a:rPr lang="en-US" dirty="0">
                <a:solidFill>
                  <a:schemeClr val="accent2"/>
                </a:solidFill>
              </a:rPr>
              <a:t> et al.,2020</a:t>
            </a:r>
          </a:p>
        </p:txBody>
      </p:sp>
      <p:sp>
        <p:nvSpPr>
          <p:cNvPr id="57" name="TextBox 56">
            <a:extLst>
              <a:ext uri="{FF2B5EF4-FFF2-40B4-BE49-F238E27FC236}">
                <a16:creationId xmlns:a16="http://schemas.microsoft.com/office/drawing/2014/main" id="{DCC3CF33-AADF-010C-2E3F-A6BCF3E67F4F}"/>
              </a:ext>
            </a:extLst>
          </p:cNvPr>
          <p:cNvSpPr txBox="1"/>
          <p:nvPr/>
        </p:nvSpPr>
        <p:spPr>
          <a:xfrm>
            <a:off x="9489173" y="4179808"/>
            <a:ext cx="857927"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accent2"/>
                </a:solidFill>
              </a:rPr>
              <a:t>Othmani</a:t>
            </a:r>
            <a:r>
              <a:rPr lang="en-US" dirty="0">
                <a:solidFill>
                  <a:schemeClr val="accent2"/>
                </a:solidFill>
              </a:rPr>
              <a:t> et al.,2021</a:t>
            </a:r>
          </a:p>
        </p:txBody>
      </p:sp>
      <p:sp>
        <p:nvSpPr>
          <p:cNvPr id="58" name="TextBox 57">
            <a:extLst>
              <a:ext uri="{FF2B5EF4-FFF2-40B4-BE49-F238E27FC236}">
                <a16:creationId xmlns:a16="http://schemas.microsoft.com/office/drawing/2014/main" id="{524B2CBB-FE7D-824D-92F8-174079241DB9}"/>
              </a:ext>
            </a:extLst>
          </p:cNvPr>
          <p:cNvSpPr txBox="1"/>
          <p:nvPr/>
        </p:nvSpPr>
        <p:spPr>
          <a:xfrm>
            <a:off x="9601316" y="3941143"/>
            <a:ext cx="720069"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accent2"/>
                </a:solidFill>
              </a:rPr>
              <a:t>Toto et al.,2021</a:t>
            </a:r>
          </a:p>
        </p:txBody>
      </p:sp>
      <p:sp>
        <p:nvSpPr>
          <p:cNvPr id="59" name="TextBox 58">
            <a:extLst>
              <a:ext uri="{FF2B5EF4-FFF2-40B4-BE49-F238E27FC236}">
                <a16:creationId xmlns:a16="http://schemas.microsoft.com/office/drawing/2014/main" id="{369EC746-6AF4-C52F-9346-0B384682ABA4}"/>
              </a:ext>
            </a:extLst>
          </p:cNvPr>
          <p:cNvSpPr txBox="1"/>
          <p:nvPr/>
        </p:nvSpPr>
        <p:spPr>
          <a:xfrm>
            <a:off x="10021135" y="4602502"/>
            <a:ext cx="699230"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accent2"/>
                </a:solidFill>
              </a:rPr>
              <a:t>Wei et al.,2022</a:t>
            </a:r>
          </a:p>
        </p:txBody>
      </p:sp>
      <p:sp>
        <p:nvSpPr>
          <p:cNvPr id="60" name="TextBox 59">
            <a:extLst>
              <a:ext uri="{FF2B5EF4-FFF2-40B4-BE49-F238E27FC236}">
                <a16:creationId xmlns:a16="http://schemas.microsoft.com/office/drawing/2014/main" id="{24919EF0-108B-70F8-8FDB-EF7C5602A6BD}"/>
              </a:ext>
            </a:extLst>
          </p:cNvPr>
          <p:cNvSpPr txBox="1"/>
          <p:nvPr/>
        </p:nvSpPr>
        <p:spPr>
          <a:xfrm>
            <a:off x="10455331" y="4283324"/>
            <a:ext cx="902811"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accent2"/>
                </a:solidFill>
              </a:rPr>
              <a:t>Marriwala</a:t>
            </a:r>
            <a:r>
              <a:rPr lang="en-US" dirty="0">
                <a:solidFill>
                  <a:schemeClr val="accent2"/>
                </a:solidFill>
              </a:rPr>
              <a:t> et al.,2022</a:t>
            </a:r>
          </a:p>
        </p:txBody>
      </p:sp>
      <p:sp>
        <p:nvSpPr>
          <p:cNvPr id="61" name="TextBox 60">
            <a:extLst>
              <a:ext uri="{FF2B5EF4-FFF2-40B4-BE49-F238E27FC236}">
                <a16:creationId xmlns:a16="http://schemas.microsoft.com/office/drawing/2014/main" id="{B461BA6C-BD2F-E2E1-C94F-F754A960DCB7}"/>
              </a:ext>
            </a:extLst>
          </p:cNvPr>
          <p:cNvSpPr txBox="1"/>
          <p:nvPr/>
        </p:nvSpPr>
        <p:spPr>
          <a:xfrm>
            <a:off x="7128506" y="5461235"/>
            <a:ext cx="673582"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bg1">
                    <a:lumMod val="50000"/>
                  </a:schemeClr>
                </a:solidFill>
              </a:rPr>
              <a:t>Ma et al.,2016</a:t>
            </a:r>
          </a:p>
        </p:txBody>
      </p:sp>
      <p:sp>
        <p:nvSpPr>
          <p:cNvPr id="62" name="TextBox 61">
            <a:extLst>
              <a:ext uri="{FF2B5EF4-FFF2-40B4-BE49-F238E27FC236}">
                <a16:creationId xmlns:a16="http://schemas.microsoft.com/office/drawing/2014/main" id="{EABFABC7-25AC-FDE5-223F-72B3D2B6C4E0}"/>
              </a:ext>
            </a:extLst>
          </p:cNvPr>
          <p:cNvSpPr txBox="1"/>
          <p:nvPr/>
        </p:nvSpPr>
        <p:spPr>
          <a:xfrm>
            <a:off x="7134323" y="4999381"/>
            <a:ext cx="747320"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bg1">
                    <a:lumMod val="50000"/>
                  </a:schemeClr>
                </a:solidFill>
              </a:rPr>
              <a:t>Nasir et al.,2016</a:t>
            </a:r>
          </a:p>
        </p:txBody>
      </p:sp>
      <p:sp>
        <p:nvSpPr>
          <p:cNvPr id="63" name="TextBox 62">
            <a:extLst>
              <a:ext uri="{FF2B5EF4-FFF2-40B4-BE49-F238E27FC236}">
                <a16:creationId xmlns:a16="http://schemas.microsoft.com/office/drawing/2014/main" id="{46214AAB-8EC9-C715-6043-E9061DB9A49C}"/>
              </a:ext>
            </a:extLst>
          </p:cNvPr>
          <p:cNvSpPr txBox="1"/>
          <p:nvPr/>
        </p:nvSpPr>
        <p:spPr>
          <a:xfrm>
            <a:off x="7272762" y="4635250"/>
            <a:ext cx="1083951"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bg1">
                    <a:lumMod val="50000"/>
                  </a:schemeClr>
                </a:solidFill>
              </a:rPr>
              <a:t>Pampouchidou</a:t>
            </a:r>
            <a:r>
              <a:rPr lang="en-US" dirty="0">
                <a:solidFill>
                  <a:schemeClr val="bg1">
                    <a:lumMod val="50000"/>
                  </a:schemeClr>
                </a:solidFill>
              </a:rPr>
              <a:t> et al.,2017</a:t>
            </a:r>
          </a:p>
        </p:txBody>
      </p:sp>
      <p:sp>
        <p:nvSpPr>
          <p:cNvPr id="64" name="TextBox 63">
            <a:extLst>
              <a:ext uri="{FF2B5EF4-FFF2-40B4-BE49-F238E27FC236}">
                <a16:creationId xmlns:a16="http://schemas.microsoft.com/office/drawing/2014/main" id="{A6CDF23F-DF9D-EF2E-EEA4-FF6B77E6E21A}"/>
              </a:ext>
            </a:extLst>
          </p:cNvPr>
          <p:cNvSpPr txBox="1"/>
          <p:nvPr/>
        </p:nvSpPr>
        <p:spPr>
          <a:xfrm>
            <a:off x="7990555" y="4962153"/>
            <a:ext cx="808235"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bg1">
                    <a:lumMod val="50000"/>
                  </a:schemeClr>
                </a:solidFill>
              </a:rPr>
              <a:t>Alhana</a:t>
            </a:r>
            <a:r>
              <a:rPr lang="en-US" dirty="0">
                <a:solidFill>
                  <a:schemeClr val="bg1">
                    <a:lumMod val="50000"/>
                  </a:schemeClr>
                </a:solidFill>
              </a:rPr>
              <a:t> et al.,2018</a:t>
            </a:r>
          </a:p>
        </p:txBody>
      </p:sp>
      <p:sp>
        <p:nvSpPr>
          <p:cNvPr id="65" name="TextBox 64">
            <a:extLst>
              <a:ext uri="{FF2B5EF4-FFF2-40B4-BE49-F238E27FC236}">
                <a16:creationId xmlns:a16="http://schemas.microsoft.com/office/drawing/2014/main" id="{8A5A63C7-CE9E-D2B8-B951-B166EF0B5D7F}"/>
              </a:ext>
            </a:extLst>
          </p:cNvPr>
          <p:cNvSpPr txBox="1"/>
          <p:nvPr/>
        </p:nvSpPr>
        <p:spPr>
          <a:xfrm>
            <a:off x="8003352" y="4221093"/>
            <a:ext cx="808235"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bg1">
                    <a:lumMod val="50000"/>
                  </a:schemeClr>
                </a:solidFill>
              </a:rPr>
              <a:t>Haque et al.,2018</a:t>
            </a:r>
          </a:p>
        </p:txBody>
      </p:sp>
      <p:sp>
        <p:nvSpPr>
          <p:cNvPr id="66" name="TextBox 65">
            <a:extLst>
              <a:ext uri="{FF2B5EF4-FFF2-40B4-BE49-F238E27FC236}">
                <a16:creationId xmlns:a16="http://schemas.microsoft.com/office/drawing/2014/main" id="{B5ECE44D-5FC0-5EB8-1AAB-5B7ACDE876DC}"/>
              </a:ext>
            </a:extLst>
          </p:cNvPr>
          <p:cNvSpPr txBox="1"/>
          <p:nvPr/>
        </p:nvSpPr>
        <p:spPr>
          <a:xfrm>
            <a:off x="8302335" y="3766220"/>
            <a:ext cx="821059"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bg1">
                    <a:lumMod val="50000"/>
                  </a:schemeClr>
                </a:solidFill>
              </a:rPr>
              <a:t>Salekin et al.,2018</a:t>
            </a:r>
          </a:p>
        </p:txBody>
      </p:sp>
      <p:sp>
        <p:nvSpPr>
          <p:cNvPr id="67" name="TextBox 66">
            <a:extLst>
              <a:ext uri="{FF2B5EF4-FFF2-40B4-BE49-F238E27FC236}">
                <a16:creationId xmlns:a16="http://schemas.microsoft.com/office/drawing/2014/main" id="{02BEDE83-A387-7EA8-CE99-6CA88169F544}"/>
              </a:ext>
            </a:extLst>
          </p:cNvPr>
          <p:cNvSpPr txBox="1"/>
          <p:nvPr/>
        </p:nvSpPr>
        <p:spPr>
          <a:xfrm>
            <a:off x="8671120" y="4812080"/>
            <a:ext cx="716863"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bg1">
                    <a:lumMod val="50000"/>
                  </a:schemeClr>
                </a:solidFill>
              </a:rPr>
              <a:t>Lam et al.,2019</a:t>
            </a:r>
          </a:p>
        </p:txBody>
      </p:sp>
      <p:sp>
        <p:nvSpPr>
          <p:cNvPr id="68" name="TextBox 67">
            <a:extLst>
              <a:ext uri="{FF2B5EF4-FFF2-40B4-BE49-F238E27FC236}">
                <a16:creationId xmlns:a16="http://schemas.microsoft.com/office/drawing/2014/main" id="{F546C442-9DBA-D0F9-F553-EB225B3619D2}"/>
              </a:ext>
            </a:extLst>
          </p:cNvPr>
          <p:cNvSpPr txBox="1"/>
          <p:nvPr/>
        </p:nvSpPr>
        <p:spPr>
          <a:xfrm>
            <a:off x="9179507" y="4615471"/>
            <a:ext cx="795411"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bg1">
                    <a:lumMod val="50000"/>
                  </a:schemeClr>
                </a:solidFill>
              </a:rPr>
              <a:t>Huang et al.,2020</a:t>
            </a:r>
          </a:p>
        </p:txBody>
      </p:sp>
      <p:sp>
        <p:nvSpPr>
          <p:cNvPr id="70" name="TextBox 69">
            <a:extLst>
              <a:ext uri="{FF2B5EF4-FFF2-40B4-BE49-F238E27FC236}">
                <a16:creationId xmlns:a16="http://schemas.microsoft.com/office/drawing/2014/main" id="{416222B1-8EF9-65BD-8A4D-9152882BA1E5}"/>
              </a:ext>
            </a:extLst>
          </p:cNvPr>
          <p:cNvSpPr txBox="1"/>
          <p:nvPr/>
        </p:nvSpPr>
        <p:spPr>
          <a:xfrm>
            <a:off x="9150423" y="4342081"/>
            <a:ext cx="944489"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bg1">
                    <a:lumMod val="50000"/>
                  </a:schemeClr>
                </a:solidFill>
              </a:rPr>
              <a:t>Muzammel</a:t>
            </a:r>
            <a:r>
              <a:rPr lang="en-US" dirty="0">
                <a:solidFill>
                  <a:schemeClr val="bg1">
                    <a:lumMod val="50000"/>
                  </a:schemeClr>
                </a:solidFill>
              </a:rPr>
              <a:t> et al.,2020</a:t>
            </a:r>
          </a:p>
        </p:txBody>
      </p:sp>
      <p:sp>
        <p:nvSpPr>
          <p:cNvPr id="73" name="TextBox 72">
            <a:extLst>
              <a:ext uri="{FF2B5EF4-FFF2-40B4-BE49-F238E27FC236}">
                <a16:creationId xmlns:a16="http://schemas.microsoft.com/office/drawing/2014/main" id="{F16BFF93-5A4B-2CF0-0268-3770D32FF7D8}"/>
              </a:ext>
            </a:extLst>
          </p:cNvPr>
          <p:cNvSpPr txBox="1"/>
          <p:nvPr/>
        </p:nvSpPr>
        <p:spPr>
          <a:xfrm>
            <a:off x="8145282" y="4062876"/>
            <a:ext cx="1095172"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bg1">
                    <a:lumMod val="50000"/>
                  </a:schemeClr>
                </a:solidFill>
              </a:rPr>
              <a:t>Schultebraucks</a:t>
            </a:r>
            <a:r>
              <a:rPr lang="en-US" dirty="0">
                <a:solidFill>
                  <a:schemeClr val="bg1">
                    <a:lumMod val="50000"/>
                  </a:schemeClr>
                </a:solidFill>
              </a:rPr>
              <a:t> et al.,2020</a:t>
            </a:r>
          </a:p>
        </p:txBody>
      </p:sp>
      <p:sp>
        <p:nvSpPr>
          <p:cNvPr id="74" name="TextBox 73">
            <a:extLst>
              <a:ext uri="{FF2B5EF4-FFF2-40B4-BE49-F238E27FC236}">
                <a16:creationId xmlns:a16="http://schemas.microsoft.com/office/drawing/2014/main" id="{8F246339-7E43-B793-44BE-006DEFA69725}"/>
              </a:ext>
            </a:extLst>
          </p:cNvPr>
          <p:cNvSpPr txBox="1"/>
          <p:nvPr/>
        </p:nvSpPr>
        <p:spPr>
          <a:xfrm>
            <a:off x="9002676" y="3984930"/>
            <a:ext cx="944489"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bg1">
                    <a:lumMod val="50000"/>
                  </a:schemeClr>
                </a:solidFill>
              </a:rPr>
              <a:t>Muzammel</a:t>
            </a:r>
            <a:r>
              <a:rPr lang="en-US" dirty="0">
                <a:solidFill>
                  <a:schemeClr val="bg1">
                    <a:lumMod val="50000"/>
                  </a:schemeClr>
                </a:solidFill>
              </a:rPr>
              <a:t> et al.,2020</a:t>
            </a:r>
          </a:p>
        </p:txBody>
      </p:sp>
      <p:sp>
        <p:nvSpPr>
          <p:cNvPr id="75" name="TextBox 74">
            <a:extLst>
              <a:ext uri="{FF2B5EF4-FFF2-40B4-BE49-F238E27FC236}">
                <a16:creationId xmlns:a16="http://schemas.microsoft.com/office/drawing/2014/main" id="{1CCD441C-27B3-66D1-EEC8-1C8DAAFADA25}"/>
              </a:ext>
            </a:extLst>
          </p:cNvPr>
          <p:cNvSpPr txBox="1"/>
          <p:nvPr/>
        </p:nvSpPr>
        <p:spPr>
          <a:xfrm>
            <a:off x="9578751" y="4667256"/>
            <a:ext cx="857927"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err="1">
                <a:solidFill>
                  <a:schemeClr val="bg1">
                    <a:lumMod val="50000"/>
                  </a:schemeClr>
                </a:solidFill>
              </a:rPr>
              <a:t>Othmani</a:t>
            </a:r>
            <a:r>
              <a:rPr lang="en-US" dirty="0">
                <a:solidFill>
                  <a:schemeClr val="bg1">
                    <a:lumMod val="50000"/>
                  </a:schemeClr>
                </a:solidFill>
              </a:rPr>
              <a:t> et al.,2021</a:t>
            </a:r>
          </a:p>
        </p:txBody>
      </p:sp>
      <p:sp>
        <p:nvSpPr>
          <p:cNvPr id="77" name="TextBox 76">
            <a:extLst>
              <a:ext uri="{FF2B5EF4-FFF2-40B4-BE49-F238E27FC236}">
                <a16:creationId xmlns:a16="http://schemas.microsoft.com/office/drawing/2014/main" id="{A11DB1A8-F28E-57E4-6154-28289900E5BA}"/>
              </a:ext>
            </a:extLst>
          </p:cNvPr>
          <p:cNvSpPr txBox="1"/>
          <p:nvPr/>
        </p:nvSpPr>
        <p:spPr>
          <a:xfrm>
            <a:off x="9408689" y="4844652"/>
            <a:ext cx="742511" cy="184666"/>
          </a:xfrm>
          <a:prstGeom prst="rect">
            <a:avLst/>
          </a:prstGeom>
          <a:noFill/>
        </p:spPr>
        <p:txBody>
          <a:bodyPr wrap="square" rtlCol="0">
            <a:spAutoFit/>
          </a:bodyPr>
          <a:lstStyle>
            <a:defPPr>
              <a:defRPr lang="zh-CN"/>
            </a:defPPr>
            <a:lvl1pPr>
              <a:defRPr sz="600">
                <a:solidFill>
                  <a:schemeClr val="accent1">
                    <a:lumMod val="75000"/>
                  </a:schemeClr>
                </a:solidFill>
                <a:latin typeface="Arial" panose="020B0604020202020204" pitchFamily="34" charset="0"/>
                <a:cs typeface="Arial" panose="020B0604020202020204" pitchFamily="34" charset="0"/>
              </a:defRPr>
            </a:lvl1pPr>
          </a:lstStyle>
          <a:p>
            <a:r>
              <a:rPr lang="en-US" dirty="0">
                <a:solidFill>
                  <a:schemeClr val="bg1">
                    <a:lumMod val="50000"/>
                  </a:schemeClr>
                </a:solidFill>
              </a:rPr>
              <a:t>Zang et al.,2021</a:t>
            </a:r>
          </a:p>
        </p:txBody>
      </p:sp>
      <p:sp>
        <p:nvSpPr>
          <p:cNvPr id="78" name="TextBox 77">
            <a:extLst>
              <a:ext uri="{FF2B5EF4-FFF2-40B4-BE49-F238E27FC236}">
                <a16:creationId xmlns:a16="http://schemas.microsoft.com/office/drawing/2014/main" id="{8BF52C1C-BEA5-12AC-98E5-17A89AC57386}"/>
              </a:ext>
            </a:extLst>
          </p:cNvPr>
          <p:cNvSpPr txBox="1"/>
          <p:nvPr/>
        </p:nvSpPr>
        <p:spPr>
          <a:xfrm>
            <a:off x="10050409" y="4979763"/>
            <a:ext cx="720069" cy="184666"/>
          </a:xfrm>
          <a:prstGeom prst="rect">
            <a:avLst/>
          </a:prstGeom>
          <a:noFill/>
        </p:spPr>
        <p:txBody>
          <a:bodyPr wrap="square" rtlCol="0">
            <a:spAutoFit/>
          </a:bodyPr>
          <a:lstStyle>
            <a:defPPr>
              <a:defRPr lang="zh-CN"/>
            </a:defPPr>
            <a:lvl1pPr>
              <a:defRPr sz="600">
                <a:latin typeface="Arial" panose="020B0604020202020204" pitchFamily="34" charset="0"/>
                <a:cs typeface="Arial" panose="020B0604020202020204" pitchFamily="34" charset="0"/>
              </a:defRPr>
            </a:lvl1pPr>
          </a:lstStyle>
          <a:p>
            <a:r>
              <a:rPr lang="en-US" dirty="0">
                <a:solidFill>
                  <a:schemeClr val="bg1">
                    <a:lumMod val="50000"/>
                  </a:schemeClr>
                </a:solidFill>
              </a:rPr>
              <a:t>Wei et al., 2022</a:t>
            </a:r>
          </a:p>
        </p:txBody>
      </p:sp>
      <p:sp>
        <p:nvSpPr>
          <p:cNvPr id="79" name="TextBox 78">
            <a:extLst>
              <a:ext uri="{FF2B5EF4-FFF2-40B4-BE49-F238E27FC236}">
                <a16:creationId xmlns:a16="http://schemas.microsoft.com/office/drawing/2014/main" id="{8A6B0138-5EDD-466C-BE05-6C4D02E115DF}"/>
              </a:ext>
            </a:extLst>
          </p:cNvPr>
          <p:cNvSpPr txBox="1"/>
          <p:nvPr/>
        </p:nvSpPr>
        <p:spPr>
          <a:xfrm>
            <a:off x="10028306" y="4748254"/>
            <a:ext cx="837089" cy="184666"/>
          </a:xfrm>
          <a:prstGeom prst="rect">
            <a:avLst/>
          </a:prstGeom>
          <a:noFill/>
        </p:spPr>
        <p:txBody>
          <a:bodyPr wrap="square" rtlCol="0">
            <a:spAutoFit/>
          </a:bodyPr>
          <a:lstStyle>
            <a:defPPr>
              <a:defRPr lang="zh-CN"/>
            </a:defPPr>
            <a:lvl1pPr>
              <a:defRPr sz="600">
                <a:latin typeface="Arial" panose="020B0604020202020204" pitchFamily="34" charset="0"/>
                <a:cs typeface="Arial" panose="020B0604020202020204" pitchFamily="34" charset="0"/>
              </a:defRPr>
            </a:lvl1pPr>
          </a:lstStyle>
          <a:p>
            <a:r>
              <a:rPr lang="en-US" dirty="0" err="1">
                <a:solidFill>
                  <a:schemeClr val="bg1">
                    <a:lumMod val="50000"/>
                  </a:schemeClr>
                </a:solidFill>
              </a:rPr>
              <a:t>Sardari</a:t>
            </a:r>
            <a:r>
              <a:rPr lang="en-US" dirty="0">
                <a:solidFill>
                  <a:schemeClr val="bg1">
                    <a:lumMod val="50000"/>
                  </a:schemeClr>
                </a:solidFill>
              </a:rPr>
              <a:t> et al., 2022</a:t>
            </a:r>
          </a:p>
        </p:txBody>
      </p:sp>
      <p:pic>
        <p:nvPicPr>
          <p:cNvPr id="80" name="Picture 79">
            <a:extLst>
              <a:ext uri="{FF2B5EF4-FFF2-40B4-BE49-F238E27FC236}">
                <a16:creationId xmlns:a16="http://schemas.microsoft.com/office/drawing/2014/main" id="{EA6BBA9E-F82C-B719-B247-ACC0E20830B8}"/>
              </a:ext>
            </a:extLst>
          </p:cNvPr>
          <p:cNvPicPr>
            <a:picLocks noChangeAspect="1"/>
          </p:cNvPicPr>
          <p:nvPr/>
        </p:nvPicPr>
        <p:blipFill>
          <a:blip r:embed="rId4"/>
          <a:stretch>
            <a:fillRect/>
          </a:stretch>
        </p:blipFill>
        <p:spPr>
          <a:xfrm>
            <a:off x="11045487" y="4585360"/>
            <a:ext cx="1053860" cy="779482"/>
          </a:xfrm>
          <a:prstGeom prst="rect">
            <a:avLst/>
          </a:prstGeom>
        </p:spPr>
      </p:pic>
      <p:pic>
        <p:nvPicPr>
          <p:cNvPr id="7" name="图片 47">
            <a:extLst>
              <a:ext uri="{FF2B5EF4-FFF2-40B4-BE49-F238E27FC236}">
                <a16:creationId xmlns:a16="http://schemas.microsoft.com/office/drawing/2014/main" id="{FFB16032-C1B1-5972-BAE0-9E22C60F1062}"/>
              </a:ext>
            </a:extLst>
          </p:cNvPr>
          <p:cNvPicPr>
            <a:picLocks noChangeAspect="1"/>
          </p:cNvPicPr>
          <p:nvPr/>
        </p:nvPicPr>
        <p:blipFill rotWithShape="1">
          <a:blip r:embed="rId5"/>
          <a:srcRect b="27786"/>
          <a:stretch/>
        </p:blipFill>
        <p:spPr>
          <a:xfrm>
            <a:off x="6261742" y="2085980"/>
            <a:ext cx="5806696" cy="985076"/>
          </a:xfrm>
          <a:prstGeom prst="rect">
            <a:avLst/>
          </a:prstGeom>
        </p:spPr>
      </p:pic>
      <p:sp>
        <p:nvSpPr>
          <p:cNvPr id="8" name="文本框 5">
            <a:extLst>
              <a:ext uri="{FF2B5EF4-FFF2-40B4-BE49-F238E27FC236}">
                <a16:creationId xmlns:a16="http://schemas.microsoft.com/office/drawing/2014/main" id="{54C0D919-31D1-C2AC-FBE2-B8E28B446556}"/>
              </a:ext>
            </a:extLst>
          </p:cNvPr>
          <p:cNvSpPr txBox="1"/>
          <p:nvPr/>
        </p:nvSpPr>
        <p:spPr>
          <a:xfrm>
            <a:off x="6680906" y="3094334"/>
            <a:ext cx="4806244" cy="415498"/>
          </a:xfrm>
          <a:prstGeom prst="rect">
            <a:avLst/>
          </a:prstGeom>
          <a:noFill/>
        </p:spPr>
        <p:txBody>
          <a:bodyPr wrap="square">
            <a:spAutoFit/>
          </a:bodyPr>
          <a:lstStyle>
            <a:defPPr>
              <a:defRPr lang="zh-CN"/>
            </a:defPPr>
            <a:lvl1pPr algn="ctr">
              <a:defRPr sz="1050">
                <a:latin typeface="Arial" panose="020B0604020202020204" pitchFamily="34" charset="0"/>
                <a:cs typeface="Arial" panose="020B0604020202020204" pitchFamily="34" charset="0"/>
              </a:defRPr>
            </a:lvl1pPr>
          </a:lstStyle>
          <a:p>
            <a:r>
              <a:rPr lang="en-US" altLang="zh-CN" dirty="0"/>
              <a:t>Table 4: Baseline result for depression classification. Performances are measured </a:t>
            </a:r>
            <a:r>
              <a:rPr lang="en-US" altLang="zh-CN" dirty="0">
                <a:solidFill>
                  <a:srgbClr val="0070C0"/>
                </a:solidFill>
              </a:rPr>
              <a:t>(</a:t>
            </a:r>
            <a:r>
              <a:rPr lang="en-US" altLang="zh-CN" dirty="0" err="1">
                <a:solidFill>
                  <a:srgbClr val="0070C0"/>
                </a:solidFill>
              </a:rPr>
              <a:t>Valstar</a:t>
            </a:r>
            <a:r>
              <a:rPr lang="en-US" altLang="zh-CN" dirty="0">
                <a:solidFill>
                  <a:srgbClr val="0070C0"/>
                </a:solidFill>
              </a:rPr>
              <a:t> et al., 2016)</a:t>
            </a:r>
          </a:p>
        </p:txBody>
      </p:sp>
    </p:spTree>
    <p:extLst>
      <p:ext uri="{BB962C8B-B14F-4D97-AF65-F5344CB8AC3E}">
        <p14:creationId xmlns:p14="http://schemas.microsoft.com/office/powerpoint/2010/main" val="76834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B5BD00"/>
        </a:solidFill>
        <a:effectLst/>
      </p:bgPr>
    </p:bg>
    <p:spTree>
      <p:nvGrpSpPr>
        <p:cNvPr id="1" name=""/>
        <p:cNvGrpSpPr/>
        <p:nvPr/>
      </p:nvGrpSpPr>
      <p:grpSpPr>
        <a:xfrm>
          <a:off x="0" y="0"/>
          <a:ext cx="0" cy="0"/>
          <a:chOff x="0" y="0"/>
          <a:chExt cx="0" cy="0"/>
        </a:xfrm>
      </p:grpSpPr>
      <p:sp>
        <p:nvSpPr>
          <p:cNvPr id="3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Content Placeholder 2">
            <a:extLst>
              <a:ext uri="{FF2B5EF4-FFF2-40B4-BE49-F238E27FC236}">
                <a16:creationId xmlns:a16="http://schemas.microsoft.com/office/drawing/2014/main" id="{181ED083-84A6-2C2D-F20E-0E6AD22ECF3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787E00"/>
                </a:solidFill>
                <a:effectLst/>
                <a:uLnTx/>
                <a:uFillTx/>
                <a:latin typeface="Arial" panose="020B0604020202020204" pitchFamily="34" charset="0"/>
                <a:ea typeface="+mn-ea"/>
                <a:cs typeface="Arial" panose="020B0604020202020204" pitchFamily="34" charset="0"/>
              </a:rPr>
              <a:t>6. Future Direction</a:t>
            </a:r>
          </a:p>
        </p:txBody>
      </p:sp>
    </p:spTree>
    <p:extLst>
      <p:ext uri="{BB962C8B-B14F-4D97-AF65-F5344CB8AC3E}">
        <p14:creationId xmlns:p14="http://schemas.microsoft.com/office/powerpoint/2010/main" val="55647355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99A95D3E-8BC5-66B6-1893-C09689BBF762}"/>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latin typeface="Arial" panose="020B0604020202020204" pitchFamily="34" charset="0"/>
                <a:cs typeface="Arial" panose="020B0604020202020204" pitchFamily="34" charset="0"/>
              </a:rPr>
              <a:t>UCL Department of Information Studies</a:t>
            </a:r>
          </a:p>
          <a:p>
            <a:endParaRPr lang="en-US" altLang="zh-CN" sz="1600" dirty="0"/>
          </a:p>
          <a:p>
            <a:endParaRPr lang="zh-CN" altLang="en-US" sz="1600" dirty="0"/>
          </a:p>
        </p:txBody>
      </p:sp>
      <p:sp>
        <p:nvSpPr>
          <p:cNvPr id="4" name="矩形 3">
            <a:extLst>
              <a:ext uri="{FF2B5EF4-FFF2-40B4-BE49-F238E27FC236}">
                <a16:creationId xmlns:a16="http://schemas.microsoft.com/office/drawing/2014/main" id="{9013726E-D6F3-67A1-6D41-E44E87E44771}"/>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latin typeface="Arial" panose="020B0604020202020204" pitchFamily="34" charset="0"/>
                <a:cs typeface="Arial" panose="020B0604020202020204" pitchFamily="34" charset="0"/>
              </a:rPr>
              <a:t>16</a:t>
            </a:r>
            <a:endParaRPr kumimoji="1" lang="zh-CN" altLang="en-US" b="1"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E9281477-FE3A-0ECE-5D3F-E37D7CD20615}"/>
              </a:ext>
            </a:extLst>
          </p:cNvPr>
          <p:cNvSpPr txBox="1"/>
          <p:nvPr/>
        </p:nvSpPr>
        <p:spPr>
          <a:xfrm>
            <a:off x="974369" y="2401048"/>
            <a:ext cx="8704203" cy="3139321"/>
          </a:xfrm>
          <a:prstGeom prst="rect">
            <a:avLst/>
          </a:prstGeom>
          <a:noFill/>
        </p:spPr>
        <p:txBody>
          <a:bodyPr wrap="square" rtlCol="0">
            <a:spAutoFit/>
          </a:bodyPr>
          <a:lstStyle/>
          <a:p>
            <a:pPr marL="342900" indent="-342900">
              <a:buFont typeface="+mj-lt"/>
              <a:buAutoNum type="arabicPeriod"/>
            </a:pPr>
            <a:r>
              <a:rPr lang="en-GB" altLang="zh-CN" b="1" dirty="0">
                <a:latin typeface="Arial" panose="020B0604020202020204" pitchFamily="34" charset="0"/>
                <a:cs typeface="Arial" panose="020B0604020202020204" pitchFamily="34" charset="0"/>
              </a:rPr>
              <a:t>Use LLMs to </a:t>
            </a:r>
            <a:r>
              <a:rPr lang="en" altLang="zh-CN" b="1" dirty="0">
                <a:latin typeface="Arial" panose="020B0604020202020204" pitchFamily="34" charset="0"/>
                <a:cs typeface="Arial" panose="020B0604020202020204" pitchFamily="34" charset="0"/>
              </a:rPr>
              <a:t>capture, and preserve important temporal details</a:t>
            </a:r>
          </a:p>
          <a:p>
            <a:pPr marL="342900" indent="-342900">
              <a:buFont typeface="+mj-lt"/>
              <a:buAutoNum type="arabicPeriod"/>
            </a:pPr>
            <a:endParaRPr lang="en" altLang="zh-CN" b="1" dirty="0">
              <a:latin typeface="Arial" panose="020B0604020202020204" pitchFamily="34" charset="0"/>
              <a:cs typeface="Arial" panose="020B0604020202020204" pitchFamily="34" charset="0"/>
            </a:endParaRPr>
          </a:p>
          <a:p>
            <a:pPr marL="342900" indent="-342900">
              <a:buFont typeface="+mj-lt"/>
              <a:buAutoNum type="arabicPeriod"/>
            </a:pPr>
            <a:r>
              <a:rPr lang="en-GB" altLang="zh-CN" b="1" dirty="0">
                <a:latin typeface="Arial" panose="020B0604020202020204" pitchFamily="34" charset="0"/>
                <a:cs typeface="Arial" panose="020B0604020202020204" pitchFamily="34" charset="0"/>
              </a:rPr>
              <a:t>Extracting audio features using the latest techniques</a:t>
            </a:r>
          </a:p>
          <a:p>
            <a:pPr marL="342900" indent="-342900">
              <a:buFont typeface="+mj-lt"/>
              <a:buAutoNum type="arabicPeriod"/>
            </a:pPr>
            <a:endParaRPr lang="en-GB" altLang="zh-CN" b="1" dirty="0">
              <a:latin typeface="Arial" panose="020B0604020202020204" pitchFamily="34" charset="0"/>
              <a:cs typeface="Arial" panose="020B0604020202020204" pitchFamily="34" charset="0"/>
            </a:endParaRPr>
          </a:p>
          <a:p>
            <a:pPr marL="342900" indent="-342900">
              <a:buFont typeface="+mj-lt"/>
              <a:buAutoNum type="arabicPeriod"/>
            </a:pPr>
            <a:r>
              <a:rPr lang="en-GB" altLang="zh-CN" b="1" dirty="0">
                <a:latin typeface="Arial" panose="020B0604020202020204" pitchFamily="34" charset="0"/>
                <a:cs typeface="Arial" panose="020B0604020202020204" pitchFamily="34" charset="0"/>
              </a:rPr>
              <a:t>Spectral analysis of speech-related features</a:t>
            </a:r>
          </a:p>
          <a:p>
            <a:pPr marL="342900" indent="-342900">
              <a:buFont typeface="+mj-lt"/>
              <a:buAutoNum type="arabicPeriod"/>
            </a:pPr>
            <a:endParaRPr lang="en" altLang="zh-CN" b="1" dirty="0">
              <a:latin typeface="Arial" panose="020B0604020202020204" pitchFamily="34" charset="0"/>
              <a:cs typeface="Arial" panose="020B0604020202020204" pitchFamily="34" charset="0"/>
            </a:endParaRPr>
          </a:p>
          <a:p>
            <a:pPr marL="342900" indent="-342900">
              <a:buFont typeface="+mj-lt"/>
              <a:buAutoNum type="arabicPeriod"/>
            </a:pPr>
            <a:r>
              <a:rPr lang="en-US" altLang="zh-CN" b="1" dirty="0">
                <a:effectLst/>
                <a:latin typeface="Arial" panose="020B0604020202020204" pitchFamily="34" charset="0"/>
                <a:cs typeface="Arial" panose="020B0604020202020204" pitchFamily="34" charset="0"/>
              </a:rPr>
              <a:t>Integrating more modalities such as video</a:t>
            </a:r>
          </a:p>
          <a:p>
            <a:pPr marL="342900" indent="-342900">
              <a:buFont typeface="+mj-lt"/>
              <a:buAutoNum type="arabicPeriod"/>
            </a:pPr>
            <a:endParaRPr lang="en-US" altLang="zh-CN" b="1" dirty="0">
              <a:latin typeface="Arial" panose="020B0604020202020204" pitchFamily="34" charset="0"/>
              <a:cs typeface="Arial" panose="020B0604020202020204" pitchFamily="34" charset="0"/>
            </a:endParaRPr>
          </a:p>
          <a:p>
            <a:pPr marL="342900" indent="-342900">
              <a:buFont typeface="+mj-lt"/>
              <a:buAutoNum type="arabicPeriod"/>
            </a:pPr>
            <a:r>
              <a:rPr kumimoji="1" lang="en" altLang="zh-CN" b="1" dirty="0">
                <a:latin typeface="Arial" panose="020B0604020202020204" pitchFamily="34" charset="0"/>
                <a:cs typeface="Arial" panose="020B0604020202020204" pitchFamily="34" charset="0"/>
              </a:rPr>
              <a:t>Building comprehensive and balanced benchmark datasets </a:t>
            </a:r>
          </a:p>
          <a:p>
            <a:pPr marL="342900" indent="-342900">
              <a:buFont typeface="+mj-lt"/>
              <a:buAutoNum type="arabicPeriod"/>
            </a:pPr>
            <a:endParaRPr kumimoji="1" lang="en" altLang="zh-CN" b="1" dirty="0">
              <a:latin typeface="Arial" panose="020B0604020202020204" pitchFamily="34" charset="0"/>
              <a:cs typeface="Arial" panose="020B0604020202020204" pitchFamily="34" charset="0"/>
            </a:endParaRPr>
          </a:p>
          <a:p>
            <a:endParaRPr kumimoji="1" lang="zh-CN" altLang="en-US" b="1" dirty="0">
              <a:latin typeface="Arial" panose="020B0604020202020204" pitchFamily="34" charset="0"/>
              <a:cs typeface="Arial" panose="020B0604020202020204" pitchFamily="34" charset="0"/>
            </a:endParaRPr>
          </a:p>
        </p:txBody>
      </p:sp>
      <p:sp>
        <p:nvSpPr>
          <p:cNvPr id="9" name="标题 2">
            <a:extLst>
              <a:ext uri="{FF2B5EF4-FFF2-40B4-BE49-F238E27FC236}">
                <a16:creationId xmlns:a16="http://schemas.microsoft.com/office/drawing/2014/main" id="{4B815083-F3A4-D2CC-A47A-A1692332A8B7}"/>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5D6207"/>
                </a:solidFill>
                <a:latin typeface="Arial" charset="0"/>
                <a:cs typeface="Arial" charset="0"/>
              </a:rPr>
              <a:t>6. FUTURE DIRECTION</a:t>
            </a:r>
          </a:p>
        </p:txBody>
      </p:sp>
    </p:spTree>
    <p:extLst>
      <p:ext uri="{BB962C8B-B14F-4D97-AF65-F5344CB8AC3E}">
        <p14:creationId xmlns:p14="http://schemas.microsoft.com/office/powerpoint/2010/main" val="56211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251B1A7C-FB1A-1AFF-DCF7-835441616572}"/>
              </a:ext>
            </a:extLst>
          </p:cNvPr>
          <p:cNvSpPr txBox="1">
            <a:spLocks/>
          </p:cNvSpPr>
          <p:nvPr/>
        </p:nvSpPr>
        <p:spPr>
          <a:xfrm>
            <a:off x="4886408" y="341523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5D6207"/>
                </a:solidFill>
                <a:latin typeface="Arial" charset="0"/>
                <a:cs typeface="Arial" charset="0"/>
              </a:rPr>
              <a:t>Q&amp;A</a:t>
            </a:r>
          </a:p>
        </p:txBody>
      </p:sp>
    </p:spTree>
    <p:extLst>
      <p:ext uri="{BB962C8B-B14F-4D97-AF65-F5344CB8AC3E}">
        <p14:creationId xmlns:p14="http://schemas.microsoft.com/office/powerpoint/2010/main" val="2842343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251B1A7C-FB1A-1AFF-DCF7-835441616572}"/>
              </a:ext>
            </a:extLst>
          </p:cNvPr>
          <p:cNvSpPr txBox="1">
            <a:spLocks/>
          </p:cNvSpPr>
          <p:nvPr/>
        </p:nvSpPr>
        <p:spPr>
          <a:xfrm>
            <a:off x="4124408" y="340253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a:solidFill>
                  <a:srgbClr val="5D6207"/>
                </a:solidFill>
                <a:latin typeface="Arial" charset="0"/>
                <a:cs typeface="Arial" charset="0"/>
              </a:rPr>
              <a:t>THANK YOU</a:t>
            </a:r>
          </a:p>
        </p:txBody>
      </p:sp>
    </p:spTree>
    <p:extLst>
      <p:ext uri="{BB962C8B-B14F-4D97-AF65-F5344CB8AC3E}">
        <p14:creationId xmlns:p14="http://schemas.microsoft.com/office/powerpoint/2010/main" val="216141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5BD00"/>
        </a:solidFill>
        <a:effectLst/>
      </p:bgPr>
    </p:bg>
    <p:spTree>
      <p:nvGrpSpPr>
        <p:cNvPr id="1" name=""/>
        <p:cNvGrpSpPr/>
        <p:nvPr/>
      </p:nvGrpSpPr>
      <p:grpSpPr>
        <a:xfrm>
          <a:off x="0" y="0"/>
          <a:ext cx="0" cy="0"/>
          <a:chOff x="0" y="0"/>
          <a:chExt cx="0" cy="0"/>
        </a:xfrm>
      </p:grpSpPr>
      <p:sp>
        <p:nvSpPr>
          <p:cNvPr id="3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Content Placeholder 2">
            <a:extLst>
              <a:ext uri="{FF2B5EF4-FFF2-40B4-BE49-F238E27FC236}">
                <a16:creationId xmlns:a16="http://schemas.microsoft.com/office/drawing/2014/main" id="{181ED083-84A6-2C2D-F20E-0E6AD22ECF3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787E00"/>
                </a:solidFill>
                <a:effectLst/>
                <a:uLnTx/>
                <a:uFillTx/>
                <a:latin typeface="Arial" panose="020B0604020202020204" pitchFamily="34" charset="0"/>
                <a:ea typeface="+mn-ea"/>
                <a:cs typeface="Arial" panose="020B0604020202020204" pitchFamily="34" charset="0"/>
              </a:rPr>
              <a:t>1. Introduction</a:t>
            </a:r>
          </a:p>
        </p:txBody>
      </p:sp>
    </p:spTree>
    <p:extLst>
      <p:ext uri="{BB962C8B-B14F-4D97-AF65-F5344CB8AC3E}">
        <p14:creationId xmlns:p14="http://schemas.microsoft.com/office/powerpoint/2010/main" val="269636632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A4A89D9D-9E8F-6A06-34C0-0714D540CEC7}"/>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1. INTRODUCTION</a:t>
            </a:r>
          </a:p>
        </p:txBody>
      </p:sp>
      <p:sp>
        <p:nvSpPr>
          <p:cNvPr id="8" name="矩形 7">
            <a:extLst>
              <a:ext uri="{FF2B5EF4-FFF2-40B4-BE49-F238E27FC236}">
                <a16:creationId xmlns:a16="http://schemas.microsoft.com/office/drawing/2014/main" id="{01F28143-CB25-CAD8-AD26-114CDB621A7F}"/>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01</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 name="标题 2">
            <a:extLst>
              <a:ext uri="{FF2B5EF4-FFF2-40B4-BE49-F238E27FC236}">
                <a16:creationId xmlns:a16="http://schemas.microsoft.com/office/drawing/2014/main" id="{D19614E2-5B96-1F44-04FB-B77CBB1CCDB2}"/>
              </a:ext>
            </a:extLst>
          </p:cNvPr>
          <p:cNvSpPr txBox="1">
            <a:spLocks/>
          </p:cNvSpPr>
          <p:nvPr/>
        </p:nvSpPr>
        <p:spPr>
          <a:xfrm>
            <a:off x="978024" y="199234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2800" b="1" dirty="0">
                <a:solidFill>
                  <a:prstClr val="black"/>
                </a:solidFill>
                <a:latin typeface="Arial" charset="0"/>
                <a:ea typeface="等线 Light" panose="02010600030101010101" pitchFamily="2" charset="-122"/>
                <a:cs typeface="Arial" charset="0"/>
              </a:rPr>
              <a:t>1</a:t>
            </a:r>
            <a:r>
              <a:rPr kumimoji="0" lang="en-US" altLang="zh-CN" sz="2800" b="1" i="0" u="none" strike="noStrike" kern="1200" cap="none" spc="0" normalizeH="0" baseline="0" noProof="0" dirty="0">
                <a:ln>
                  <a:noFill/>
                </a:ln>
                <a:solidFill>
                  <a:prstClr val="black"/>
                </a:solidFill>
                <a:effectLst/>
                <a:uLnTx/>
                <a:uFillTx/>
                <a:latin typeface="Arial" charset="0"/>
                <a:ea typeface="等线 Light" panose="02010600030101010101" pitchFamily="2" charset="-122"/>
                <a:cs typeface="Arial" charset="0"/>
              </a:rPr>
              <a:t>.1 Major Depression Disorder (MDD)</a:t>
            </a:r>
          </a:p>
        </p:txBody>
      </p:sp>
      <p:sp>
        <p:nvSpPr>
          <p:cNvPr id="6" name="文本框 5">
            <a:extLst>
              <a:ext uri="{FF2B5EF4-FFF2-40B4-BE49-F238E27FC236}">
                <a16:creationId xmlns:a16="http://schemas.microsoft.com/office/drawing/2014/main" id="{19992E36-996B-574E-87E8-5BEE29ED0ABA}"/>
              </a:ext>
            </a:extLst>
          </p:cNvPr>
          <p:cNvSpPr txBox="1"/>
          <p:nvPr/>
        </p:nvSpPr>
        <p:spPr>
          <a:xfrm>
            <a:off x="1001212" y="2748130"/>
            <a:ext cx="5585326" cy="258532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It causes persistent feelings, hopelessness, and disinterest in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Symptoms include feelings of worthlessness or guilt, trouble sleeping or concentrating, tiredness, and thoughts of suicide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causes can be genetic, biological, psychological, or environmental </a:t>
            </a:r>
            <a:r>
              <a:rPr kumimoji="0" lang="en" altLang="zh-CN" sz="1800" b="0" i="0" u="none" strike="noStrike" kern="1200" cap="none" spc="0" normalizeH="0" baseline="3000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[1].</a:t>
            </a:r>
            <a:endParaRPr kumimoji="0" lang="en" altLang="zh-CN" sz="1800" b="0" i="0" u="none" strike="noStrike" kern="1200" cap="none" spc="0" normalizeH="0" baseline="30000" noProof="0" dirty="0">
              <a:ln>
                <a:noFill/>
              </a:ln>
              <a:solidFill>
                <a:prstClr val="black"/>
              </a:solidFill>
              <a:effectLst/>
              <a:highlight>
                <a:srgbClr val="FFFF00"/>
              </a:highlight>
              <a:uLnTx/>
              <a:uFillTx/>
              <a:latin typeface="Arial" panose="020B0604020202020204" pitchFamily="34" charset="0"/>
              <a:ea typeface="等线" panose="02010600030101010101" pitchFamily="2" charset="-122"/>
              <a:cs typeface="Arial" panose="020B0604020202020204" pitchFamily="34" charset="0"/>
            </a:endParaRPr>
          </a:p>
        </p:txBody>
      </p:sp>
      <p:pic>
        <p:nvPicPr>
          <p:cNvPr id="1028" name="Picture 4" descr="Racial Disparities in Major Depressive Disorder">
            <a:extLst>
              <a:ext uri="{FF2B5EF4-FFF2-40B4-BE49-F238E27FC236}">
                <a16:creationId xmlns:a16="http://schemas.microsoft.com/office/drawing/2014/main" id="{6F576E46-D3FF-2A92-B56A-A7C972751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5" y="2857499"/>
            <a:ext cx="5029200" cy="2828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5551F87-59B2-EF0F-2745-9C1F1D9C6D36}"/>
              </a:ext>
            </a:extLst>
          </p:cNvPr>
          <p:cNvSpPr txBox="1"/>
          <p:nvPr/>
        </p:nvSpPr>
        <p:spPr>
          <a:xfrm>
            <a:off x="982134" y="6470285"/>
            <a:ext cx="1034235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[1] Kupfer, D. J., Frank, E., &amp; Phillips, M. L. (2012). Major depressive disorder: new clinical, neurobiological, and treatment perspectives. The Lancet, 379(9820), 1045-1055. </a:t>
            </a:r>
          </a:p>
        </p:txBody>
      </p:sp>
    </p:spTree>
    <p:extLst>
      <p:ext uri="{BB962C8B-B14F-4D97-AF65-F5344CB8AC3E}">
        <p14:creationId xmlns:p14="http://schemas.microsoft.com/office/powerpoint/2010/main" val="84215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A4A89D9D-9E8F-6A06-34C0-0714D540CEC7}"/>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1. INTRODUCTION</a:t>
            </a:r>
          </a:p>
        </p:txBody>
      </p:sp>
      <p:sp>
        <p:nvSpPr>
          <p:cNvPr id="8" name="矩形 7">
            <a:extLst>
              <a:ext uri="{FF2B5EF4-FFF2-40B4-BE49-F238E27FC236}">
                <a16:creationId xmlns:a16="http://schemas.microsoft.com/office/drawing/2014/main" id="{01F28143-CB25-CAD8-AD26-114CDB621A7F}"/>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02</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1" name="副标题 2">
            <a:extLst>
              <a:ext uri="{FF2B5EF4-FFF2-40B4-BE49-F238E27FC236}">
                <a16:creationId xmlns:a16="http://schemas.microsoft.com/office/drawing/2014/main" id="{BDEF42AE-8975-6B67-603E-32D58BD73696}"/>
              </a:ext>
            </a:extLst>
          </p:cNvPr>
          <p:cNvSpPr txBox="1">
            <a:spLocks/>
          </p:cNvSpPr>
          <p:nvPr/>
        </p:nvSpPr>
        <p:spPr>
          <a:xfrm>
            <a:off x="967037" y="2847274"/>
            <a:ext cx="10364578"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 name="标题 2">
            <a:extLst>
              <a:ext uri="{FF2B5EF4-FFF2-40B4-BE49-F238E27FC236}">
                <a16:creationId xmlns:a16="http://schemas.microsoft.com/office/drawing/2014/main" id="{D19614E2-5B96-1F44-04FB-B77CBB1CCDB2}"/>
              </a:ext>
            </a:extLst>
          </p:cNvPr>
          <p:cNvSpPr txBox="1">
            <a:spLocks/>
          </p:cNvSpPr>
          <p:nvPr/>
        </p:nvSpPr>
        <p:spPr>
          <a:xfrm>
            <a:off x="978024" y="199234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charset="0"/>
                <a:ea typeface="等线 Light" panose="02010600030101010101" pitchFamily="2" charset="-122"/>
                <a:cs typeface="Arial" charset="0"/>
              </a:rPr>
              <a:t>1.2 Challenges</a:t>
            </a:r>
          </a:p>
        </p:txBody>
      </p:sp>
      <p:sp>
        <p:nvSpPr>
          <p:cNvPr id="6" name="文本框 5">
            <a:extLst>
              <a:ext uri="{FF2B5EF4-FFF2-40B4-BE49-F238E27FC236}">
                <a16:creationId xmlns:a16="http://schemas.microsoft.com/office/drawing/2014/main" id="{E5019C02-9941-8C90-5C00-086D1DA4A6AC}"/>
              </a:ext>
            </a:extLst>
          </p:cNvPr>
          <p:cNvSpPr txBox="1"/>
          <p:nvPr/>
        </p:nvSpPr>
        <p:spPr>
          <a:xfrm>
            <a:off x="1006656" y="2646221"/>
            <a:ext cx="10341980" cy="1754326"/>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zh-CN" sz="1800" b="0" i="0" u="none" strike="noStrike" kern="1200" cap="none" spc="0" normalizeH="0" baseline="0" noProof="0" dirty="0">
                <a:ln>
                  <a:noFill/>
                </a:ln>
                <a:solidFill>
                  <a:prstClr val="black"/>
                </a:solidFill>
                <a:effectLst/>
                <a:uLnTx/>
                <a:uFillTx/>
                <a:latin typeface="ArialMT"/>
                <a:ea typeface="等线" panose="02010600030101010101" pitchFamily="2" charset="-122"/>
                <a:cs typeface="+mn-cs"/>
              </a:rPr>
              <a:t>Traditional diagnostics: Subjectivity, potential stigma, underreporting </a:t>
            </a:r>
            <a:r>
              <a:rPr kumimoji="0" lang="en" altLang="zh-CN" sz="1800" b="0" i="0" u="none" strike="noStrike" kern="1200" cap="none" spc="0" normalizeH="0" baseline="30000" noProof="0" dirty="0">
                <a:ln>
                  <a:noFill/>
                </a:ln>
                <a:solidFill>
                  <a:prstClr val="black"/>
                </a:solidFill>
                <a:effectLst/>
                <a:uLnTx/>
                <a:uFillTx/>
                <a:latin typeface="ArialMT"/>
                <a:ea typeface="等线" panose="02010600030101010101" pitchFamily="2" charset="-122"/>
                <a:cs typeface="+mn-cs"/>
              </a:rPr>
              <a:t>[2]</a:t>
            </a:r>
            <a:r>
              <a:rPr kumimoji="0" lang="en" altLang="zh-CN" sz="1800" b="0" i="0" u="none" strike="noStrike" kern="1200" cap="none" spc="0" normalizeH="0" baseline="0" noProof="0" dirty="0">
                <a:ln>
                  <a:noFill/>
                </a:ln>
                <a:solidFill>
                  <a:prstClr val="black"/>
                </a:solidFill>
                <a:effectLst/>
                <a:uLnTx/>
                <a:uFillTx/>
                <a:latin typeface="ArialMT"/>
                <a:ea typeface="等线" panose="02010600030101010101" pitchFamily="2" charset="-122"/>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zh-CN" sz="1800" b="0" i="0" u="none" strike="noStrike" kern="1200" cap="none" spc="0" normalizeH="0" baseline="0" noProof="0" dirty="0">
                <a:ln>
                  <a:noFill/>
                </a:ln>
                <a:solidFill>
                  <a:prstClr val="black"/>
                </a:solidFill>
                <a:effectLst/>
                <a:uLnTx/>
                <a:uFillTx/>
                <a:latin typeface="ArialMT"/>
                <a:ea typeface="等线" panose="02010600030101010101" pitchFamily="2" charset="-122"/>
                <a:cs typeface="+mn-cs"/>
              </a:rPr>
              <a:t>Emotion expression in voice has individuals variance.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zh-CN" sz="1800" b="0" i="0" u="none" strike="noStrike" kern="1200" cap="none" spc="0" normalizeH="0" baseline="0" noProof="0" dirty="0">
                <a:ln>
                  <a:noFill/>
                </a:ln>
                <a:solidFill>
                  <a:prstClr val="black"/>
                </a:solidFill>
                <a:effectLst/>
                <a:uLnTx/>
                <a:uFillTx/>
                <a:latin typeface="ArialMT"/>
                <a:ea typeface="等线" panose="02010600030101010101" pitchFamily="2" charset="-122"/>
                <a:cs typeface="+mn-cs"/>
              </a:rPr>
              <a:t>The same answer may have different meaning depending on the tone of voice.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 altLang="zh-CN" sz="1800" b="0" i="0" u="none" strike="noStrike" kern="1200" cap="none" spc="0" normalizeH="0" baseline="0" noProof="0" dirty="0">
                <a:ln>
                  <a:noFill/>
                </a:ln>
                <a:solidFill>
                  <a:prstClr val="black"/>
                </a:solidFill>
                <a:effectLst/>
                <a:uLnTx/>
                <a:uFillTx/>
                <a:latin typeface="ArialMT"/>
                <a:ea typeface="等线" panose="02010600030101010101" pitchFamily="2" charset="-122"/>
                <a:cs typeface="+mn-cs"/>
              </a:rPr>
              <a:t>Small scale and imbalanced datasets. </a:t>
            </a:r>
            <a:r>
              <a:rPr kumimoji="0" lang="en" altLang="zh-CN" sz="1800" b="1" i="0" u="none" strike="noStrike" kern="1200" cap="none" spc="0" normalizeH="0" baseline="0" noProof="0" dirty="0">
                <a:ln>
                  <a:noFill/>
                </a:ln>
                <a:solidFill>
                  <a:prstClr val="black"/>
                </a:solidFill>
                <a:effectLst/>
                <a:uLnTx/>
                <a:uFillTx/>
                <a:latin typeface="ArialMT"/>
                <a:ea typeface="等线" panose="02010600030101010101" pitchFamily="2" charset="-122"/>
                <a:cs typeface="+mn-cs"/>
              </a:rPr>
              <a:t>(Major)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 altLang="zh-CN" sz="1800" b="0" i="0" u="none" strike="noStrike" kern="1200" cap="none" spc="0" normalizeH="0" baseline="0" noProof="0" dirty="0">
              <a:ln>
                <a:noFill/>
              </a:ln>
              <a:solidFill>
                <a:prstClr val="black"/>
              </a:solidFill>
              <a:effectLst/>
              <a:uLnTx/>
              <a:uFillTx/>
              <a:latin typeface="ArialMT"/>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endParaRPr kumimoji="0" lang="en" altLang="zh-CN" sz="1800" b="0" i="0" u="none" strike="noStrike" kern="1200" cap="none" spc="0" normalizeH="0" baseline="0" noProof="0" dirty="0">
              <a:ln>
                <a:noFill/>
              </a:ln>
              <a:solidFill>
                <a:prstClr val="black"/>
              </a:solidFill>
              <a:effectLst/>
              <a:uLnTx/>
              <a:uFillTx/>
              <a:latin typeface="ArialMT"/>
              <a:ea typeface="等线" panose="02010600030101010101" pitchFamily="2" charset="-122"/>
              <a:cs typeface="+mn-cs"/>
            </a:endParaRPr>
          </a:p>
        </p:txBody>
      </p:sp>
      <p:sp>
        <p:nvSpPr>
          <p:cNvPr id="5" name="文本框 4">
            <a:extLst>
              <a:ext uri="{FF2B5EF4-FFF2-40B4-BE49-F238E27FC236}">
                <a16:creationId xmlns:a16="http://schemas.microsoft.com/office/drawing/2014/main" id="{4B100A00-BC1A-5C57-DE76-D0820F1FB40C}"/>
              </a:ext>
            </a:extLst>
          </p:cNvPr>
          <p:cNvSpPr txBox="1"/>
          <p:nvPr/>
        </p:nvSpPr>
        <p:spPr>
          <a:xfrm>
            <a:off x="948267" y="6429220"/>
            <a:ext cx="1039706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 Epstein, R. M., Duberstein, P. R., Feldman, M. D., </a:t>
            </a:r>
            <a:r>
              <a:rPr kumimoji="0" lang="en" altLang="zh-CN" sz="12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Rochlen</a:t>
            </a:r>
            <a:r>
              <a:rPr kumimoji="0" lang="e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 B., Bell, R. A., Kravitz, R. L., ... &amp; </a:t>
            </a:r>
            <a:r>
              <a:rPr kumimoji="0" lang="en" altLang="zh-CN" sz="12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Paterniti</a:t>
            </a:r>
            <a:r>
              <a:rPr kumimoji="0" lang="e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D. A. (2010). “I didn’t know what was wrong:” how people with undiagnosed depression recognize, name and explain their distress. </a:t>
            </a:r>
            <a:r>
              <a:rPr kumimoji="0" lang="en"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Journal of general internal medicine</a:t>
            </a:r>
            <a:r>
              <a:rPr kumimoji="0" lang="e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 altLang="zh-CN" sz="1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25</a:t>
            </a:r>
            <a:r>
              <a:rPr kumimoji="0" lang="e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954-961.</a:t>
            </a:r>
          </a:p>
        </p:txBody>
      </p:sp>
      <p:sp>
        <p:nvSpPr>
          <p:cNvPr id="4" name="下箭头 3">
            <a:extLst>
              <a:ext uri="{FF2B5EF4-FFF2-40B4-BE49-F238E27FC236}">
                <a16:creationId xmlns:a16="http://schemas.microsoft.com/office/drawing/2014/main" id="{303C4D42-7A1A-4C0C-C7A8-5A042F271CA4}"/>
              </a:ext>
            </a:extLst>
          </p:cNvPr>
          <p:cNvSpPr/>
          <p:nvPr/>
        </p:nvSpPr>
        <p:spPr>
          <a:xfrm>
            <a:off x="3737114" y="4055167"/>
            <a:ext cx="265044" cy="384313"/>
          </a:xfrm>
          <a:prstGeom prst="downArrow">
            <a:avLst/>
          </a:prstGeom>
          <a:solidFill>
            <a:srgbClr val="787E00"/>
          </a:solidFill>
          <a:ln>
            <a:solidFill>
              <a:srgbClr val="5D62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5D6207"/>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1152687C-C3FE-A05A-20FE-F78F01653D40}"/>
              </a:ext>
            </a:extLst>
          </p:cNvPr>
          <p:cNvSpPr txBox="1"/>
          <p:nvPr/>
        </p:nvSpPr>
        <p:spPr>
          <a:xfrm>
            <a:off x="1391480" y="4619899"/>
            <a:ext cx="901147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1800" b="1" i="0" u="none" strike="noStrike" kern="1200" cap="none" spc="0" normalizeH="0" baseline="0" noProof="0" dirty="0">
                <a:ln>
                  <a:noFill/>
                </a:ln>
                <a:solidFill>
                  <a:prstClr val="black"/>
                </a:solidFill>
                <a:effectLst/>
                <a:uLnTx/>
                <a:uFillTx/>
                <a:latin typeface="ArialMT"/>
                <a:ea typeface="等线" panose="02010600030101010101" pitchFamily="2" charset="-122"/>
                <a:cs typeface="+mn-cs"/>
              </a:rPr>
              <a:t>Need more automatic, non-invasive and multimodal approaches</a:t>
            </a:r>
            <a:endParaRPr kumimoji="0" lang="en" altLang="zh-CN"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 name="下箭头 9">
            <a:extLst>
              <a:ext uri="{FF2B5EF4-FFF2-40B4-BE49-F238E27FC236}">
                <a16:creationId xmlns:a16="http://schemas.microsoft.com/office/drawing/2014/main" id="{5BD495AC-CB64-7548-71C6-7B6866688773}"/>
              </a:ext>
            </a:extLst>
          </p:cNvPr>
          <p:cNvSpPr/>
          <p:nvPr/>
        </p:nvSpPr>
        <p:spPr>
          <a:xfrm>
            <a:off x="5095461" y="4048541"/>
            <a:ext cx="265044" cy="384313"/>
          </a:xfrm>
          <a:prstGeom prst="downArrow">
            <a:avLst/>
          </a:prstGeom>
          <a:solidFill>
            <a:srgbClr val="787E00"/>
          </a:solidFill>
          <a:ln>
            <a:solidFill>
              <a:srgbClr val="5D62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5D6207"/>
              </a:solidFill>
              <a:effectLst/>
              <a:uLnTx/>
              <a:uFillTx/>
              <a:latin typeface="等线" panose="020F0502020204030204"/>
              <a:ea typeface="等线" panose="02010600030101010101" pitchFamily="2" charset="-122"/>
              <a:cs typeface="+mn-cs"/>
            </a:endParaRPr>
          </a:p>
        </p:txBody>
      </p:sp>
      <p:sp>
        <p:nvSpPr>
          <p:cNvPr id="12" name="下箭头 11">
            <a:extLst>
              <a:ext uri="{FF2B5EF4-FFF2-40B4-BE49-F238E27FC236}">
                <a16:creationId xmlns:a16="http://schemas.microsoft.com/office/drawing/2014/main" id="{CF3F8050-E0C4-8ADA-C78A-AB3D6F602FF6}"/>
              </a:ext>
            </a:extLst>
          </p:cNvPr>
          <p:cNvSpPr/>
          <p:nvPr/>
        </p:nvSpPr>
        <p:spPr>
          <a:xfrm>
            <a:off x="6420679" y="4061793"/>
            <a:ext cx="265044" cy="384313"/>
          </a:xfrm>
          <a:prstGeom prst="downArrow">
            <a:avLst/>
          </a:prstGeom>
          <a:solidFill>
            <a:srgbClr val="787E00"/>
          </a:solidFill>
          <a:ln>
            <a:solidFill>
              <a:srgbClr val="5D62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5D6207"/>
              </a:solidFill>
              <a:effectLst/>
              <a:uLnTx/>
              <a:uFillTx/>
              <a:latin typeface="等线" panose="020F0502020204030204"/>
              <a:ea typeface="等线" panose="02010600030101010101" pitchFamily="2" charset="-122"/>
              <a:cs typeface="+mn-cs"/>
            </a:endParaRPr>
          </a:p>
        </p:txBody>
      </p:sp>
    </p:spTree>
    <p:custDataLst>
      <p:tags r:id="rId1"/>
    </p:custDataLst>
    <p:extLst>
      <p:ext uri="{BB962C8B-B14F-4D97-AF65-F5344CB8AC3E}">
        <p14:creationId xmlns:p14="http://schemas.microsoft.com/office/powerpoint/2010/main" val="156191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A4A89D9D-9E8F-6A06-34C0-0714D540CEC7}"/>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1. INTRODUCTION</a:t>
            </a:r>
          </a:p>
        </p:txBody>
      </p:sp>
      <p:sp>
        <p:nvSpPr>
          <p:cNvPr id="8" name="矩形 7">
            <a:extLst>
              <a:ext uri="{FF2B5EF4-FFF2-40B4-BE49-F238E27FC236}">
                <a16:creationId xmlns:a16="http://schemas.microsoft.com/office/drawing/2014/main" id="{01F28143-CB25-CAD8-AD26-114CDB621A7F}"/>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03</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 name="标题 2">
            <a:extLst>
              <a:ext uri="{FF2B5EF4-FFF2-40B4-BE49-F238E27FC236}">
                <a16:creationId xmlns:a16="http://schemas.microsoft.com/office/drawing/2014/main" id="{D19614E2-5B96-1F44-04FB-B77CBB1CCDB2}"/>
              </a:ext>
            </a:extLst>
          </p:cNvPr>
          <p:cNvSpPr txBox="1">
            <a:spLocks/>
          </p:cNvSpPr>
          <p:nvPr/>
        </p:nvSpPr>
        <p:spPr>
          <a:xfrm>
            <a:off x="978024" y="199234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charset="0"/>
                <a:ea typeface="等线 Light" panose="02010600030101010101" pitchFamily="2" charset="-122"/>
                <a:cs typeface="Arial" charset="0"/>
              </a:rPr>
              <a:t>1.3 Research Objective</a:t>
            </a:r>
          </a:p>
        </p:txBody>
      </p:sp>
      <p:sp>
        <p:nvSpPr>
          <p:cNvPr id="5" name="副标题 2">
            <a:extLst>
              <a:ext uri="{FF2B5EF4-FFF2-40B4-BE49-F238E27FC236}">
                <a16:creationId xmlns:a16="http://schemas.microsoft.com/office/drawing/2014/main" id="{880898D6-0A5D-3794-6A33-64A5678D3530}"/>
              </a:ext>
            </a:extLst>
          </p:cNvPr>
          <p:cNvSpPr txBox="1">
            <a:spLocks/>
          </p:cNvSpPr>
          <p:nvPr/>
        </p:nvSpPr>
        <p:spPr>
          <a:xfrm>
            <a:off x="1027248" y="2655454"/>
            <a:ext cx="10228275" cy="954441"/>
          </a:xfrm>
          <a:prstGeom prst="rect">
            <a:avLst/>
          </a:prstGeom>
        </p:spPr>
        <p:txBody>
          <a:bodyPr vert="horz" lIns="91440" tIns="45720" rIns="91440" bIns="45720" rtlCol="0">
            <a:noAutofit/>
          </a:bodyPr>
          <a:lstStyle>
            <a:defPPr>
              <a:defRPr lang="zh-CN"/>
            </a:defPPr>
            <a:lvl1pPr indent="0">
              <a:lnSpc>
                <a:spcPct val="90000"/>
              </a:lnSpc>
              <a:spcBef>
                <a:spcPts val="1000"/>
              </a:spcBef>
              <a:buFont typeface="Arial" panose="020B0604020202020204" pitchFamily="34" charset="0"/>
              <a:buNone/>
              <a:defRPr sz="2000">
                <a:effectLst/>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To detect depression by modeling audio and text information</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7" name="文本框 6">
            <a:extLst>
              <a:ext uri="{FF2B5EF4-FFF2-40B4-BE49-F238E27FC236}">
                <a16:creationId xmlns:a16="http://schemas.microsoft.com/office/drawing/2014/main" id="{4BE8A370-4301-9525-44F5-BAF0CE5B67D1}"/>
              </a:ext>
            </a:extLst>
          </p:cNvPr>
          <p:cNvSpPr txBox="1"/>
          <p:nvPr/>
        </p:nvSpPr>
        <p:spPr>
          <a:xfrm>
            <a:off x="1017985" y="3827246"/>
            <a:ext cx="9635502" cy="1723549"/>
          </a:xfrm>
          <a:prstGeom prst="rect">
            <a:avLst/>
          </a:prstGeom>
        </p:spPr>
        <p:txBody>
          <a:bodyPr vert="horz" lIns="91440" tIns="45720" rIns="91440" bIns="45720" rtlCol="0">
            <a:normAutofit/>
          </a:bodyPr>
          <a:lstStyle>
            <a:defPPr>
              <a:defRPr lang="zh-CN"/>
            </a:defPPr>
            <a:lvl1pPr indent="0">
              <a:lnSpc>
                <a:spcPct val="90000"/>
              </a:lnSpc>
              <a:spcBef>
                <a:spcPts val="1000"/>
              </a:spcBef>
              <a:buFont typeface="Arial" panose="020B0604020202020204" pitchFamily="34" charset="0"/>
              <a:buNone/>
              <a:defRPr>
                <a:effectLst/>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Specifically</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Extract </a:t>
            </a:r>
            <a:r>
              <a:rPr kumimoji="0" lang="en-GB"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features</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from different </a:t>
            </a:r>
            <a:r>
              <a:rPr kumimoji="0" lang="en-GB"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modalities</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and deal with imbalanced classes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Propose a novel deep neural network that can embed text and audio features.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Enable feature</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-level</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fusion to concatenate features and make final p</a:t>
            </a:r>
            <a:r>
              <a:rPr kumimoji="0" lang="en-GB"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re</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diction</a:t>
            </a:r>
            <a:r>
              <a:rPr kumimoji="0" lang="en-GB"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a:t>
            </a:r>
            <a:r>
              <a:rPr kumimoji="0" lang="en"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71351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5BD00"/>
        </a:solidFill>
        <a:effectLst/>
      </p:bgPr>
    </p:bg>
    <p:spTree>
      <p:nvGrpSpPr>
        <p:cNvPr id="1" name=""/>
        <p:cNvGrpSpPr/>
        <p:nvPr/>
      </p:nvGrpSpPr>
      <p:grpSpPr>
        <a:xfrm>
          <a:off x="0" y="0"/>
          <a:ext cx="0" cy="0"/>
          <a:chOff x="0" y="0"/>
          <a:chExt cx="0" cy="0"/>
        </a:xfrm>
      </p:grpSpPr>
      <p:sp>
        <p:nvSpPr>
          <p:cNvPr id="31"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32"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Content Placeholder 2">
            <a:extLst>
              <a:ext uri="{FF2B5EF4-FFF2-40B4-BE49-F238E27FC236}">
                <a16:creationId xmlns:a16="http://schemas.microsoft.com/office/drawing/2014/main" id="{181ED083-84A6-2C2D-F20E-0E6AD22ECF3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ts val="600"/>
              </a:spcAft>
              <a:buClrTx/>
              <a:buSzTx/>
              <a:buFont typeface="Arial" panose="020B0604020202020204" pitchFamily="34" charset="0"/>
              <a:buNone/>
              <a:tabLst/>
              <a:defRPr/>
            </a:pPr>
            <a:r>
              <a:rPr kumimoji="0" lang="en-US" sz="4400" b="1" i="0" u="none" strike="noStrike" kern="1200" cap="none" spc="0" normalizeH="0" baseline="0" noProof="0" dirty="0">
                <a:ln>
                  <a:noFill/>
                </a:ln>
                <a:solidFill>
                  <a:srgbClr val="787E00"/>
                </a:solidFill>
                <a:effectLst/>
                <a:uLnTx/>
                <a:uFillTx/>
                <a:latin typeface="Arial" panose="020B0604020202020204" pitchFamily="34" charset="0"/>
                <a:ea typeface="+mn-ea"/>
                <a:cs typeface="Arial" panose="020B0604020202020204" pitchFamily="34" charset="0"/>
              </a:rPr>
              <a:t>2. Existing Research</a:t>
            </a:r>
          </a:p>
        </p:txBody>
      </p:sp>
    </p:spTree>
    <p:extLst>
      <p:ext uri="{BB962C8B-B14F-4D97-AF65-F5344CB8AC3E}">
        <p14:creationId xmlns:p14="http://schemas.microsoft.com/office/powerpoint/2010/main" val="409131866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A4A89D9D-9E8F-6A06-34C0-0714D540CEC7}"/>
              </a:ext>
            </a:extLst>
          </p:cNvPr>
          <p:cNvSpPr txBox="1">
            <a:spLocks/>
          </p:cNvSpPr>
          <p:nvPr/>
        </p:nvSpPr>
        <p:spPr>
          <a:xfrm>
            <a:off x="560902" y="194427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Arial" charset="0"/>
              <a:ea typeface="等线 Light" panose="02010600030101010101" pitchFamily="2" charset="-122"/>
              <a:cs typeface="Arial" charset="0"/>
            </a:endParaRPr>
          </a:p>
        </p:txBody>
      </p:sp>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UCL Department of Information Studies</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01F28143-CB25-CAD8-AD26-114CDB621A7F}"/>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04</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标题 2">
            <a:extLst>
              <a:ext uri="{FF2B5EF4-FFF2-40B4-BE49-F238E27FC236}">
                <a16:creationId xmlns:a16="http://schemas.microsoft.com/office/drawing/2014/main" id="{B452E7B6-86E3-E8E4-F04D-1F15E687D408}"/>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2. EXISTING RESEARCH</a:t>
            </a:r>
          </a:p>
        </p:txBody>
      </p:sp>
      <p:sp>
        <p:nvSpPr>
          <p:cNvPr id="6" name="文本框 5">
            <a:extLst>
              <a:ext uri="{FF2B5EF4-FFF2-40B4-BE49-F238E27FC236}">
                <a16:creationId xmlns:a16="http://schemas.microsoft.com/office/drawing/2014/main" id="{0D608E2E-7EC0-CA9F-5956-E7A6FB1F8762}"/>
              </a:ext>
            </a:extLst>
          </p:cNvPr>
          <p:cNvSpPr txBox="1"/>
          <p:nvPr/>
        </p:nvSpPr>
        <p:spPr>
          <a:xfrm>
            <a:off x="1010238" y="1917013"/>
            <a:ext cx="1075769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2.1 Existing Classification approaches for Depression Recognition</a:t>
            </a:r>
            <a:endParaRPr kumimoji="1"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1" name="右箭头 10">
            <a:extLst>
              <a:ext uri="{FF2B5EF4-FFF2-40B4-BE49-F238E27FC236}">
                <a16:creationId xmlns:a16="http://schemas.microsoft.com/office/drawing/2014/main" id="{5307ECBB-A7F9-3559-79E5-7A3A28911961}"/>
              </a:ext>
            </a:extLst>
          </p:cNvPr>
          <p:cNvSpPr/>
          <p:nvPr/>
        </p:nvSpPr>
        <p:spPr>
          <a:xfrm>
            <a:off x="1066364" y="2633294"/>
            <a:ext cx="9744075" cy="21431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3" name="直线连接符 12">
            <a:extLst>
              <a:ext uri="{FF2B5EF4-FFF2-40B4-BE49-F238E27FC236}">
                <a16:creationId xmlns:a16="http://schemas.microsoft.com/office/drawing/2014/main" id="{B3238458-7B83-69CF-CCD7-161BF7129253}"/>
              </a:ext>
            </a:extLst>
          </p:cNvPr>
          <p:cNvCxnSpPr>
            <a:cxnSpLocks/>
          </p:cNvCxnSpPr>
          <p:nvPr/>
        </p:nvCxnSpPr>
        <p:spPr>
          <a:xfrm>
            <a:off x="9838889" y="2356339"/>
            <a:ext cx="0" cy="604575"/>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线连接符 14">
            <a:extLst>
              <a:ext uri="{FF2B5EF4-FFF2-40B4-BE49-F238E27FC236}">
                <a16:creationId xmlns:a16="http://schemas.microsoft.com/office/drawing/2014/main" id="{28775362-C933-FABE-71CF-1389428A1B0E}"/>
              </a:ext>
            </a:extLst>
          </p:cNvPr>
          <p:cNvCxnSpPr>
            <a:cxnSpLocks/>
          </p:cNvCxnSpPr>
          <p:nvPr/>
        </p:nvCxnSpPr>
        <p:spPr>
          <a:xfrm>
            <a:off x="8576827" y="2391509"/>
            <a:ext cx="0" cy="602062"/>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直线连接符 16">
            <a:extLst>
              <a:ext uri="{FF2B5EF4-FFF2-40B4-BE49-F238E27FC236}">
                <a16:creationId xmlns:a16="http://schemas.microsoft.com/office/drawing/2014/main" id="{266C4411-F398-FC1E-932E-9E8E54E5D91B}"/>
              </a:ext>
            </a:extLst>
          </p:cNvPr>
          <p:cNvCxnSpPr>
            <a:cxnSpLocks/>
          </p:cNvCxnSpPr>
          <p:nvPr/>
        </p:nvCxnSpPr>
        <p:spPr>
          <a:xfrm>
            <a:off x="7248060" y="2409093"/>
            <a:ext cx="0" cy="60625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直线连接符 17">
            <a:extLst>
              <a:ext uri="{FF2B5EF4-FFF2-40B4-BE49-F238E27FC236}">
                <a16:creationId xmlns:a16="http://schemas.microsoft.com/office/drawing/2014/main" id="{95EB8742-F0C6-0A67-04BA-3FF8F21A5EC9}"/>
              </a:ext>
            </a:extLst>
          </p:cNvPr>
          <p:cNvCxnSpPr>
            <a:cxnSpLocks/>
          </p:cNvCxnSpPr>
          <p:nvPr/>
        </p:nvCxnSpPr>
        <p:spPr>
          <a:xfrm>
            <a:off x="5985998" y="2409093"/>
            <a:ext cx="0" cy="60625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线连接符 18">
            <a:extLst>
              <a:ext uri="{FF2B5EF4-FFF2-40B4-BE49-F238E27FC236}">
                <a16:creationId xmlns:a16="http://schemas.microsoft.com/office/drawing/2014/main" id="{B87EAAD4-FF6F-F73F-7C63-42C7C882E0D8}"/>
              </a:ext>
            </a:extLst>
          </p:cNvPr>
          <p:cNvCxnSpPr>
            <a:cxnSpLocks/>
          </p:cNvCxnSpPr>
          <p:nvPr/>
        </p:nvCxnSpPr>
        <p:spPr>
          <a:xfrm>
            <a:off x="4733470" y="2409093"/>
            <a:ext cx="0" cy="617136"/>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线连接符 19">
            <a:extLst>
              <a:ext uri="{FF2B5EF4-FFF2-40B4-BE49-F238E27FC236}">
                <a16:creationId xmlns:a16="http://schemas.microsoft.com/office/drawing/2014/main" id="{8D0030B7-6A56-7E62-D74F-B78C9A81CA07}"/>
              </a:ext>
            </a:extLst>
          </p:cNvPr>
          <p:cNvCxnSpPr>
            <a:cxnSpLocks/>
          </p:cNvCxnSpPr>
          <p:nvPr/>
        </p:nvCxnSpPr>
        <p:spPr>
          <a:xfrm>
            <a:off x="3471408" y="2391509"/>
            <a:ext cx="0" cy="63979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直线连接符 20">
            <a:extLst>
              <a:ext uri="{FF2B5EF4-FFF2-40B4-BE49-F238E27FC236}">
                <a16:creationId xmlns:a16="http://schemas.microsoft.com/office/drawing/2014/main" id="{33409AA6-B2AA-BAD0-3BF2-CF421CF71C49}"/>
              </a:ext>
            </a:extLst>
          </p:cNvPr>
          <p:cNvCxnSpPr>
            <a:cxnSpLocks/>
          </p:cNvCxnSpPr>
          <p:nvPr/>
        </p:nvCxnSpPr>
        <p:spPr>
          <a:xfrm>
            <a:off x="1848173" y="2391509"/>
            <a:ext cx="0" cy="627264"/>
          </a:xfrm>
          <a:prstGeom prst="line">
            <a:avLst/>
          </a:prstGeom>
          <a:ln w="19050"/>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941B2AF9-7451-32EE-8B17-1ED62881203E}"/>
              </a:ext>
            </a:extLst>
          </p:cNvPr>
          <p:cNvSpPr txBox="1"/>
          <p:nvPr/>
        </p:nvSpPr>
        <p:spPr>
          <a:xfrm>
            <a:off x="9583753" y="3002055"/>
            <a:ext cx="19192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2023</a:t>
            </a:r>
            <a:endParaRPr kumimoji="1"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4" name="文本框 23">
            <a:extLst>
              <a:ext uri="{FF2B5EF4-FFF2-40B4-BE49-F238E27FC236}">
                <a16:creationId xmlns:a16="http://schemas.microsoft.com/office/drawing/2014/main" id="{906F5D4C-3578-0CF6-64D5-FAF1703FEF93}"/>
              </a:ext>
            </a:extLst>
          </p:cNvPr>
          <p:cNvSpPr txBox="1"/>
          <p:nvPr/>
        </p:nvSpPr>
        <p:spPr>
          <a:xfrm>
            <a:off x="1307565" y="2980790"/>
            <a:ext cx="19192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Before 2016</a:t>
            </a:r>
            <a:endParaRPr kumimoji="1"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5" name="文本框 24">
            <a:extLst>
              <a:ext uri="{FF2B5EF4-FFF2-40B4-BE49-F238E27FC236}">
                <a16:creationId xmlns:a16="http://schemas.microsoft.com/office/drawing/2014/main" id="{90EE6B13-7B57-04B7-E6E1-015631978663}"/>
              </a:ext>
            </a:extLst>
          </p:cNvPr>
          <p:cNvSpPr txBox="1"/>
          <p:nvPr/>
        </p:nvSpPr>
        <p:spPr>
          <a:xfrm>
            <a:off x="2996767" y="2989014"/>
            <a:ext cx="19192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2016-2018</a:t>
            </a:r>
            <a:endParaRPr kumimoji="1"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6" name="文本框 25">
            <a:extLst>
              <a:ext uri="{FF2B5EF4-FFF2-40B4-BE49-F238E27FC236}">
                <a16:creationId xmlns:a16="http://schemas.microsoft.com/office/drawing/2014/main" id="{51EDFD43-3BD7-3CF4-3D91-BD201E33C881}"/>
              </a:ext>
            </a:extLst>
          </p:cNvPr>
          <p:cNvSpPr txBox="1"/>
          <p:nvPr/>
        </p:nvSpPr>
        <p:spPr>
          <a:xfrm>
            <a:off x="4466788" y="2993641"/>
            <a:ext cx="19192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2019</a:t>
            </a:r>
            <a:endParaRPr kumimoji="1"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7" name="文本框 26">
            <a:extLst>
              <a:ext uri="{FF2B5EF4-FFF2-40B4-BE49-F238E27FC236}">
                <a16:creationId xmlns:a16="http://schemas.microsoft.com/office/drawing/2014/main" id="{B8F37163-7C10-0283-DCBC-478D1DFE432D}"/>
              </a:ext>
            </a:extLst>
          </p:cNvPr>
          <p:cNvSpPr txBox="1"/>
          <p:nvPr/>
        </p:nvSpPr>
        <p:spPr>
          <a:xfrm>
            <a:off x="5666072" y="2995376"/>
            <a:ext cx="19192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2020</a:t>
            </a:r>
            <a:endParaRPr kumimoji="1"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8" name="文本框 27">
            <a:extLst>
              <a:ext uri="{FF2B5EF4-FFF2-40B4-BE49-F238E27FC236}">
                <a16:creationId xmlns:a16="http://schemas.microsoft.com/office/drawing/2014/main" id="{63B9C7B1-45DB-B680-7F2F-3DDA0CF8A41C}"/>
              </a:ext>
            </a:extLst>
          </p:cNvPr>
          <p:cNvSpPr txBox="1"/>
          <p:nvPr/>
        </p:nvSpPr>
        <p:spPr>
          <a:xfrm>
            <a:off x="6941689" y="2994246"/>
            <a:ext cx="19192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2021</a:t>
            </a:r>
            <a:endParaRPr kumimoji="1"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9" name="文本框 28">
            <a:extLst>
              <a:ext uri="{FF2B5EF4-FFF2-40B4-BE49-F238E27FC236}">
                <a16:creationId xmlns:a16="http://schemas.microsoft.com/office/drawing/2014/main" id="{CD2AFFFA-CA91-CD54-C576-CA87F84EEC18}"/>
              </a:ext>
            </a:extLst>
          </p:cNvPr>
          <p:cNvSpPr txBox="1"/>
          <p:nvPr/>
        </p:nvSpPr>
        <p:spPr>
          <a:xfrm>
            <a:off x="8292436" y="2980504"/>
            <a:ext cx="19192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2022</a:t>
            </a:r>
            <a:endParaRPr kumimoji="1"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0" name="文本框 29">
            <a:extLst>
              <a:ext uri="{FF2B5EF4-FFF2-40B4-BE49-F238E27FC236}">
                <a16:creationId xmlns:a16="http://schemas.microsoft.com/office/drawing/2014/main" id="{2246B156-83DD-93C2-944C-862199F31A5C}"/>
              </a:ext>
            </a:extLst>
          </p:cNvPr>
          <p:cNvSpPr txBox="1"/>
          <p:nvPr/>
        </p:nvSpPr>
        <p:spPr>
          <a:xfrm>
            <a:off x="1119184" y="3364760"/>
            <a:ext cx="168856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Connect multiple modality by non-linear transforms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a:t>
            </a:r>
            <a:r>
              <a:rPr kumimoji="1" lang="en-US" altLang="zh-CN" sz="1000" b="0" i="0" u="none" strike="noStrike" kern="1200" cap="none" spc="0" normalizeH="0" baseline="0" noProof="0" dirty="0" err="1">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Socher</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 et al. 2010)</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2" name="文本框 31">
            <a:extLst>
              <a:ext uri="{FF2B5EF4-FFF2-40B4-BE49-F238E27FC236}">
                <a16:creationId xmlns:a16="http://schemas.microsoft.com/office/drawing/2014/main" id="{A1622611-F68A-AD2C-FFDF-6A1B458FDF74}"/>
              </a:ext>
            </a:extLst>
          </p:cNvPr>
          <p:cNvSpPr txBox="1"/>
          <p:nvPr/>
        </p:nvSpPr>
        <p:spPr>
          <a:xfrm>
            <a:off x="1121009" y="4546469"/>
            <a:ext cx="1253404" cy="553998"/>
          </a:xfrm>
          <a:prstGeom prst="rect">
            <a:avLst/>
          </a:prstGeom>
          <a:noFill/>
        </p:spPr>
        <p:txBody>
          <a:bodyPr wrap="square" rtlCol="0">
            <a:spAutoFit/>
          </a:bodyPr>
          <a:lstStyle>
            <a:defPPr>
              <a:defRPr lang="zh-CN"/>
            </a:defPPr>
            <a:lvl1pPr>
              <a:defRPr sz="1100">
                <a:effectLst/>
                <a:latin typeface="NimbusRomNo9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and Video, </a:t>
            </a:r>
            <a:r>
              <a:rPr kumimoji="0" lang="en"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SVM </a:t>
            </a:r>
            <a:r>
              <a:rPr kumimoji="0"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US" altLang="zh-CN" sz="1000" b="0" i="0" u="none" strike="noStrike" kern="1200" cap="none" spc="0" normalizeH="0" baseline="0" noProof="0" dirty="0" err="1">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Kächele</a:t>
            </a:r>
            <a:r>
              <a:rPr kumimoji="0"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 et al. 2015)</a:t>
            </a:r>
            <a:endParaRPr kumimoji="0"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3" name="文本框 32">
            <a:extLst>
              <a:ext uri="{FF2B5EF4-FFF2-40B4-BE49-F238E27FC236}">
                <a16:creationId xmlns:a16="http://schemas.microsoft.com/office/drawing/2014/main" id="{1770D0F1-1876-D197-D356-9D751F3DEE9E}"/>
              </a:ext>
            </a:extLst>
          </p:cNvPr>
          <p:cNvSpPr txBox="1"/>
          <p:nvPr/>
        </p:nvSpPr>
        <p:spPr>
          <a:xfrm>
            <a:off x="1100679" y="5069210"/>
            <a:ext cx="137809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and Video, LSTM-RNN</a:t>
            </a:r>
            <a:r>
              <a:rPr kumimoji="1" lang="en-US" altLang="zh-CN" sz="1000" b="0" i="0" u="none" strike="noStrike" kern="1200" cap="none" spc="0" normalizeH="0" baseline="3000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(Chao et al. 2015)</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4" name="文本框 33">
            <a:extLst>
              <a:ext uri="{FF2B5EF4-FFF2-40B4-BE49-F238E27FC236}">
                <a16:creationId xmlns:a16="http://schemas.microsoft.com/office/drawing/2014/main" id="{DC96AF2A-EA7E-4263-615D-E60D06E2E868}"/>
              </a:ext>
            </a:extLst>
          </p:cNvPr>
          <p:cNvSpPr txBox="1"/>
          <p:nvPr/>
        </p:nvSpPr>
        <p:spPr>
          <a:xfrm>
            <a:off x="3001467" y="3367249"/>
            <a:ext cx="1367704"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Fuse low and high-level features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a:t>
            </a:r>
            <a:r>
              <a:rPr kumimoji="1" lang="en-US" altLang="zh-CN" sz="1000" b="0" i="0" u="none" strike="noStrike" kern="1200" cap="none" spc="0" normalizeH="0" baseline="0" noProof="0" dirty="0" err="1">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Pampouchidou</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 et al. 2016, Nasir et al. 2016)</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5" name="文本框 34">
            <a:extLst>
              <a:ext uri="{FF2B5EF4-FFF2-40B4-BE49-F238E27FC236}">
                <a16:creationId xmlns:a16="http://schemas.microsoft.com/office/drawing/2014/main" id="{EAC58D81-B64F-30F3-6EE5-29C72476757F}"/>
              </a:ext>
            </a:extLst>
          </p:cNvPr>
          <p:cNvSpPr txBox="1"/>
          <p:nvPr/>
        </p:nvSpPr>
        <p:spPr>
          <a:xfrm>
            <a:off x="3018842" y="4771964"/>
            <a:ext cx="144605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and video, capture temporal variations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(Syed et al. 2017)</a:t>
            </a:r>
            <a:endParaRPr kumimoji="1" lang="en-US" altLang="zh-CN"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6" name="文本框 35">
            <a:extLst>
              <a:ext uri="{FF2B5EF4-FFF2-40B4-BE49-F238E27FC236}">
                <a16:creationId xmlns:a16="http://schemas.microsoft.com/office/drawing/2014/main" id="{9F352726-26E6-D3DF-EF7C-CE27E60F880A}"/>
              </a:ext>
            </a:extLst>
          </p:cNvPr>
          <p:cNvSpPr txBox="1"/>
          <p:nvPr/>
        </p:nvSpPr>
        <p:spPr>
          <a:xfrm>
            <a:off x="3039754" y="6259361"/>
            <a:ext cx="19255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and Text, LSTM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(Al et al. 2018)</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9" name="文本框 38">
            <a:extLst>
              <a:ext uri="{FF2B5EF4-FFF2-40B4-BE49-F238E27FC236}">
                <a16:creationId xmlns:a16="http://schemas.microsoft.com/office/drawing/2014/main" id="{113040F3-3EBA-0A84-2CB3-FBE64AD8E70A}"/>
              </a:ext>
            </a:extLst>
          </p:cNvPr>
          <p:cNvSpPr txBox="1"/>
          <p:nvPr/>
        </p:nvSpPr>
        <p:spPr>
          <a:xfrm>
            <a:off x="3001136" y="4248260"/>
            <a:ext cx="1367704"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Deep neural network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(Ma et al. 2016)</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0" name="文本框 39">
            <a:extLst>
              <a:ext uri="{FF2B5EF4-FFF2-40B4-BE49-F238E27FC236}">
                <a16:creationId xmlns:a16="http://schemas.microsoft.com/office/drawing/2014/main" id="{80814719-6C5B-F36C-9942-1A52485A468C}"/>
              </a:ext>
            </a:extLst>
          </p:cNvPr>
          <p:cNvSpPr txBox="1"/>
          <p:nvPr/>
        </p:nvSpPr>
        <p:spPr>
          <a:xfrm>
            <a:off x="6812048" y="3205503"/>
            <a:ext cx="1378806"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and Video, Transformer-based Model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(Sun et al. 2021)</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 name="文本框 4">
            <a:extLst>
              <a:ext uri="{FF2B5EF4-FFF2-40B4-BE49-F238E27FC236}">
                <a16:creationId xmlns:a16="http://schemas.microsoft.com/office/drawing/2014/main" id="{B7C16143-84D4-66B4-D21B-D125AB6E0639}"/>
              </a:ext>
            </a:extLst>
          </p:cNvPr>
          <p:cNvSpPr txBox="1"/>
          <p:nvPr/>
        </p:nvSpPr>
        <p:spPr>
          <a:xfrm>
            <a:off x="4340981" y="3362262"/>
            <a:ext cx="1210733"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Video and Text, </a:t>
            </a:r>
            <a:r>
              <a:rPr kumimoji="0" lang="en" altLang="zh-CN" sz="10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BiLSTM</a:t>
            </a:r>
            <a:r>
              <a:rPr kumimoji="0" lang="en"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(Ray et al. 2019)</a:t>
            </a:r>
            <a:endParaRPr kumimoji="1" lang="en-US" altLang="zh-CN"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0" name="文本框 9">
            <a:extLst>
              <a:ext uri="{FF2B5EF4-FFF2-40B4-BE49-F238E27FC236}">
                <a16:creationId xmlns:a16="http://schemas.microsoft.com/office/drawing/2014/main" id="{9A7C2215-4E3D-1AEB-FB65-B3A08229C2E9}"/>
              </a:ext>
            </a:extLst>
          </p:cNvPr>
          <p:cNvSpPr txBox="1"/>
          <p:nvPr/>
        </p:nvSpPr>
        <p:spPr>
          <a:xfrm>
            <a:off x="4351686" y="3928451"/>
            <a:ext cx="1409178"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and Text, BERT-CNN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(Rodrigues 2019)</a:t>
            </a:r>
            <a:endParaRPr kumimoji="1" lang="en-US" altLang="zh-CN"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文本框 13">
            <a:extLst>
              <a:ext uri="{FF2B5EF4-FFF2-40B4-BE49-F238E27FC236}">
                <a16:creationId xmlns:a16="http://schemas.microsoft.com/office/drawing/2014/main" id="{C9B6BF00-C2AE-ED80-613D-3505B688A820}"/>
              </a:ext>
            </a:extLst>
          </p:cNvPr>
          <p:cNvSpPr txBox="1"/>
          <p:nvPr/>
        </p:nvSpPr>
        <p:spPr>
          <a:xfrm>
            <a:off x="3030775" y="5490500"/>
            <a:ext cx="1835513"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Topic modeling, multimodal Approach </a:t>
            </a:r>
            <a:r>
              <a:rPr kumimoji="1" lang="en"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(Gong et al. 2017)</a:t>
            </a:r>
          </a:p>
        </p:txBody>
      </p:sp>
      <p:sp>
        <p:nvSpPr>
          <p:cNvPr id="22" name="文本框 21">
            <a:extLst>
              <a:ext uri="{FF2B5EF4-FFF2-40B4-BE49-F238E27FC236}">
                <a16:creationId xmlns:a16="http://schemas.microsoft.com/office/drawing/2014/main" id="{565CB78E-670B-DB3F-60E6-C9A17A6CC969}"/>
              </a:ext>
            </a:extLst>
          </p:cNvPr>
          <p:cNvSpPr txBox="1"/>
          <p:nvPr/>
        </p:nvSpPr>
        <p:spPr>
          <a:xfrm>
            <a:off x="3033294" y="5883132"/>
            <a:ext cx="187503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Multi-modal, DNN, DCNN </a:t>
            </a:r>
            <a:r>
              <a:rPr kumimoji="1" lang="en"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(Yang et al. 2017)</a:t>
            </a:r>
            <a:endParaRPr kumimoji="1" lang="en" altLang="zh-CN"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5" name="文本框 44">
            <a:extLst>
              <a:ext uri="{FF2B5EF4-FFF2-40B4-BE49-F238E27FC236}">
                <a16:creationId xmlns:a16="http://schemas.microsoft.com/office/drawing/2014/main" id="{0C1A6105-6FE9-3457-20D5-FADA214F1C79}"/>
              </a:ext>
            </a:extLst>
          </p:cNvPr>
          <p:cNvSpPr txBox="1"/>
          <p:nvPr/>
        </p:nvSpPr>
        <p:spPr>
          <a:xfrm>
            <a:off x="6805422" y="3889448"/>
            <a:ext cx="132081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CNN and LSTM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a:t>
            </a:r>
            <a:r>
              <a:rPr kumimoji="1" lang="en-US" altLang="zh-CN" sz="1000" b="0" i="0" u="none" strike="noStrike" kern="1200" cap="none" spc="0" normalizeH="0" baseline="0" noProof="0" dirty="0" err="1">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Harati</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 et al. 2021)</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7" name="文本框 46">
            <a:extLst>
              <a:ext uri="{FF2B5EF4-FFF2-40B4-BE49-F238E27FC236}">
                <a16:creationId xmlns:a16="http://schemas.microsoft.com/office/drawing/2014/main" id="{602266F2-5900-D5EC-818B-CAE8AEAB1B41}"/>
              </a:ext>
            </a:extLst>
          </p:cNvPr>
          <p:cNvSpPr txBox="1"/>
          <p:nvPr/>
        </p:nvSpPr>
        <p:spPr>
          <a:xfrm>
            <a:off x="1129990" y="3973771"/>
            <a:ext cx="1754459"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Correlations of formants and spectral information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(Williamson et al. 2013)</a:t>
            </a:r>
          </a:p>
        </p:txBody>
      </p:sp>
      <p:sp>
        <p:nvSpPr>
          <p:cNvPr id="48" name="文本框 47">
            <a:extLst>
              <a:ext uri="{FF2B5EF4-FFF2-40B4-BE49-F238E27FC236}">
                <a16:creationId xmlns:a16="http://schemas.microsoft.com/office/drawing/2014/main" id="{E114E8ED-CB45-3FF3-3DD0-6F49564AE27A}"/>
              </a:ext>
            </a:extLst>
          </p:cNvPr>
          <p:cNvSpPr txBox="1"/>
          <p:nvPr/>
        </p:nvSpPr>
        <p:spPr>
          <a:xfrm>
            <a:off x="5604776" y="3214779"/>
            <a:ext cx="1273102" cy="9643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(Jayawardena et al. 2020)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9" name="文本框 48">
            <a:extLst>
              <a:ext uri="{FF2B5EF4-FFF2-40B4-BE49-F238E27FC236}">
                <a16:creationId xmlns:a16="http://schemas.microsoft.com/office/drawing/2014/main" id="{B6233CAE-A1E7-E6A6-9ECE-0E03042575C4}"/>
              </a:ext>
            </a:extLst>
          </p:cNvPr>
          <p:cNvSpPr txBox="1"/>
          <p:nvPr/>
        </p:nvSpPr>
        <p:spPr>
          <a:xfrm>
            <a:off x="6818926" y="4446962"/>
            <a:ext cx="132081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Transformer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(Sun et al. 2021)</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0" name="文本框 49">
            <a:extLst>
              <a:ext uri="{FF2B5EF4-FFF2-40B4-BE49-F238E27FC236}">
                <a16:creationId xmlns:a16="http://schemas.microsoft.com/office/drawing/2014/main" id="{3C0D9940-1EC8-1054-4EED-0EDA987386E3}"/>
              </a:ext>
            </a:extLst>
          </p:cNvPr>
          <p:cNvSpPr txBox="1"/>
          <p:nvPr/>
        </p:nvSpPr>
        <p:spPr>
          <a:xfrm>
            <a:off x="6827676" y="4981326"/>
            <a:ext cx="132081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Transformer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(Zhang et al. 2021)</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3" name="文本框 52">
            <a:extLst>
              <a:ext uri="{FF2B5EF4-FFF2-40B4-BE49-F238E27FC236}">
                <a16:creationId xmlns:a16="http://schemas.microsoft.com/office/drawing/2014/main" id="{40DD701B-2EE0-D4E9-25D9-7A5873290972}"/>
              </a:ext>
            </a:extLst>
          </p:cNvPr>
          <p:cNvSpPr txBox="1"/>
          <p:nvPr/>
        </p:nvSpPr>
        <p:spPr>
          <a:xfrm>
            <a:off x="4364386" y="4487251"/>
            <a:ext cx="1409178"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Audio, Video and Text, Bi-LSTM </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(Ray et al. 2019)</a:t>
            </a:r>
            <a:endParaRPr kumimoji="1" lang="en-US" altLang="zh-CN"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6" name="文本框 55">
            <a:extLst>
              <a:ext uri="{FF2B5EF4-FFF2-40B4-BE49-F238E27FC236}">
                <a16:creationId xmlns:a16="http://schemas.microsoft.com/office/drawing/2014/main" id="{6AF8EBA4-C522-6BD3-7444-2274A671ECB5}"/>
              </a:ext>
            </a:extLst>
          </p:cNvPr>
          <p:cNvSpPr txBox="1"/>
          <p:nvPr/>
        </p:nvSpPr>
        <p:spPr>
          <a:xfrm>
            <a:off x="9397682" y="3220570"/>
            <a:ext cx="157685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BERT, </a:t>
            </a:r>
            <a:r>
              <a:rPr kumimoji="1" lang="en-US" altLang="zh-CN" sz="10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DistilBERT</a:t>
            </a: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(Kabir et al. 2023)</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7" name="文本框 56">
            <a:extLst>
              <a:ext uri="{FF2B5EF4-FFF2-40B4-BE49-F238E27FC236}">
                <a16:creationId xmlns:a16="http://schemas.microsoft.com/office/drawing/2014/main" id="{019333BF-88F9-7342-83D6-B74518E9123E}"/>
              </a:ext>
            </a:extLst>
          </p:cNvPr>
          <p:cNvSpPr txBox="1"/>
          <p:nvPr/>
        </p:nvSpPr>
        <p:spPr>
          <a:xfrm>
            <a:off x="8147485" y="3217987"/>
            <a:ext cx="157685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GLoVE</a:t>
            </a: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r>
              <a:rPr kumimoji="1" lang="en-US" altLang="zh-CN" sz="10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SenticNet</a:t>
            </a: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LSTM with Attention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(Ansari et al. 2022)</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8" name="文本框 57">
            <a:extLst>
              <a:ext uri="{FF2B5EF4-FFF2-40B4-BE49-F238E27FC236}">
                <a16:creationId xmlns:a16="http://schemas.microsoft.com/office/drawing/2014/main" id="{A9D6CA88-F301-CDAB-207E-5040E815FC66}"/>
              </a:ext>
            </a:extLst>
          </p:cNvPr>
          <p:cNvSpPr txBox="1"/>
          <p:nvPr/>
        </p:nvSpPr>
        <p:spPr>
          <a:xfrm>
            <a:off x="8169257" y="3803094"/>
            <a:ext cx="157685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Electronic health records; demographic and medical,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Stacked ensemble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(Ansari et al. 2022)</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60" name="文本框 59">
            <a:extLst>
              <a:ext uri="{FF2B5EF4-FFF2-40B4-BE49-F238E27FC236}">
                <a16:creationId xmlns:a16="http://schemas.microsoft.com/office/drawing/2014/main" id="{63BC0A2D-4F95-5413-0038-493E70C3F774}"/>
              </a:ext>
            </a:extLst>
          </p:cNvPr>
          <p:cNvSpPr txBox="1"/>
          <p:nvPr/>
        </p:nvSpPr>
        <p:spPr>
          <a:xfrm>
            <a:off x="6841283" y="5501119"/>
            <a:ext cx="132081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Bert,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CNN, </a:t>
            </a:r>
            <a:r>
              <a:rPr kumimoji="1" lang="en-US" altLang="zh-CN" sz="10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BiGRU</a:t>
            </a:r>
            <a:b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b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a:t>
            </a:r>
            <a:r>
              <a:rPr kumimoji="1" lang="en-US" altLang="zh-CN" sz="1000" b="0" i="0" u="none" strike="noStrike" kern="1200" cap="none" spc="0" normalizeH="0" baseline="0" noProof="0" dirty="0" err="1">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Zogan</a:t>
            </a: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 et al. 2021)</a:t>
            </a: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61" name="文本框 60">
            <a:extLst>
              <a:ext uri="{FF2B5EF4-FFF2-40B4-BE49-F238E27FC236}">
                <a16:creationId xmlns:a16="http://schemas.microsoft.com/office/drawing/2014/main" id="{46D4F941-A30A-782A-5B5F-A058B3425519}"/>
              </a:ext>
            </a:extLst>
          </p:cNvPr>
          <p:cNvSpPr txBox="1"/>
          <p:nvPr/>
        </p:nvSpPr>
        <p:spPr>
          <a:xfrm>
            <a:off x="5593891" y="3922350"/>
            <a:ext cx="1273102" cy="8104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Resting state EEG,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Hybrid </a:t>
            </a:r>
            <a:r>
              <a:rPr kumimoji="1" lang="en-US" altLang="zh-CN" sz="10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EEGNet</a:t>
            </a:r>
            <a:endParaRPr kumimoji="1" lang="en-US"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(Wan et al. 2020)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000" b="0" i="0" u="none" strike="noStrike" kern="1200" cap="none" spc="0" normalizeH="0" baseline="3000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63" name="文本框 62">
            <a:extLst>
              <a:ext uri="{FF2B5EF4-FFF2-40B4-BE49-F238E27FC236}">
                <a16:creationId xmlns:a16="http://schemas.microsoft.com/office/drawing/2014/main" id="{E9D0EEA7-A159-395A-4543-70FAB5CC251E}"/>
              </a:ext>
            </a:extLst>
          </p:cNvPr>
          <p:cNvSpPr txBox="1"/>
          <p:nvPr/>
        </p:nvSpPr>
        <p:spPr>
          <a:xfrm>
            <a:off x="4338851" y="5023542"/>
            <a:ext cx="1437481"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CNN, </a:t>
            </a:r>
            <a:r>
              <a:rPr kumimoji="0" lang="en" altLang="zh-CN" sz="10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BiLSTM</a:t>
            </a:r>
            <a:r>
              <a:rPr kumimoji="0" lang="en" altLang="zh-CN" sz="1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and RNN with SoftMax </a:t>
            </a:r>
            <a:r>
              <a:rPr kumimoji="0" lang="en" altLang="zh-CN" sz="1000"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Arial" panose="020B0604020202020204" pitchFamily="34" charset="0"/>
              </a:rPr>
              <a:t>(Rosa et al. 2019) </a:t>
            </a:r>
          </a:p>
        </p:txBody>
      </p:sp>
    </p:spTree>
    <p:extLst>
      <p:ext uri="{BB962C8B-B14F-4D97-AF65-F5344CB8AC3E}">
        <p14:creationId xmlns:p14="http://schemas.microsoft.com/office/powerpoint/2010/main" val="3146328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A4A89D9D-9E8F-6A06-34C0-0714D540CEC7}"/>
              </a:ext>
            </a:extLst>
          </p:cNvPr>
          <p:cNvSpPr txBox="1">
            <a:spLocks/>
          </p:cNvSpPr>
          <p:nvPr/>
        </p:nvSpPr>
        <p:spPr>
          <a:xfrm>
            <a:off x="560902" y="194427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Arial" charset="0"/>
              <a:ea typeface="等线 Light" panose="02010600030101010101" pitchFamily="2" charset="-122"/>
              <a:cs typeface="Arial" charset="0"/>
            </a:endParaRPr>
          </a:p>
        </p:txBody>
      </p:sp>
      <p:sp>
        <p:nvSpPr>
          <p:cNvPr id="3" name="文本占位符 3">
            <a:extLst>
              <a:ext uri="{FF2B5EF4-FFF2-40B4-BE49-F238E27FC236}">
                <a16:creationId xmlns:a16="http://schemas.microsoft.com/office/drawing/2014/main" id="{B3139B32-1ECB-7874-96AC-793890D18D38}"/>
              </a:ext>
            </a:extLst>
          </p:cNvPr>
          <p:cNvSpPr txBox="1">
            <a:spLocks/>
          </p:cNvSpPr>
          <p:nvPr/>
        </p:nvSpPr>
        <p:spPr>
          <a:xfrm>
            <a:off x="278951" y="357276"/>
            <a:ext cx="7318611" cy="390725"/>
          </a:xfrm>
          <a:prstGeom prst="rect">
            <a:avLst/>
          </a:prstGeom>
        </p:spPr>
        <p:txBody>
          <a:bodyPr vert="horz" lIns="0" tIns="0" rIns="0" bIns="0" rtlCol="0">
            <a:noAutofit/>
          </a:bodyPr>
          <a:lstStyle>
            <a:lvl1pPr marL="0" indent="0" algn="l" defTabSz="914400" rtl="0" eaLnBrk="1" latinLnBrk="0" hangingPunct="1">
              <a:lnSpc>
                <a:spcPct val="80000"/>
              </a:lnSpc>
              <a:spcBef>
                <a:spcPts val="1000"/>
              </a:spcBef>
              <a:buFont typeface="Arial" panose="020B0604020202020204" pitchFamily="34" charset="0"/>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panose="020B0604020202020204" pitchFamily="34" charset="0"/>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UCL Department of Information Studies</a:t>
            </a: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01F28143-CB25-CAD8-AD26-114CDB621A7F}"/>
              </a:ext>
            </a:extLst>
          </p:cNvPr>
          <p:cNvSpPr/>
          <p:nvPr/>
        </p:nvSpPr>
        <p:spPr>
          <a:xfrm>
            <a:off x="11430000" y="6063343"/>
            <a:ext cx="762000" cy="500743"/>
          </a:xfrm>
          <a:prstGeom prst="rect">
            <a:avLst/>
          </a:prstGeom>
          <a:solidFill>
            <a:srgbClr val="B5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05</a:t>
            </a:r>
            <a:endParaRPr kumimoji="1" lang="zh-CN" altLang="en-US" sz="1800" b="1"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标题 2">
            <a:extLst>
              <a:ext uri="{FF2B5EF4-FFF2-40B4-BE49-F238E27FC236}">
                <a16:creationId xmlns:a16="http://schemas.microsoft.com/office/drawing/2014/main" id="{B452E7B6-86E3-E8E4-F04D-1F15E687D408}"/>
              </a:ext>
            </a:extLst>
          </p:cNvPr>
          <p:cNvSpPr txBox="1">
            <a:spLocks/>
          </p:cNvSpPr>
          <p:nvPr/>
        </p:nvSpPr>
        <p:spPr>
          <a:xfrm>
            <a:off x="952945" y="119176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5D6207"/>
                </a:solidFill>
                <a:effectLst/>
                <a:uLnTx/>
                <a:uFillTx/>
                <a:latin typeface="Arial" charset="0"/>
                <a:ea typeface="等线 Light" panose="02010600030101010101" pitchFamily="2" charset="-122"/>
                <a:cs typeface="Arial" charset="0"/>
              </a:rPr>
              <a:t>2. EXISTING RESEARCH</a:t>
            </a:r>
          </a:p>
        </p:txBody>
      </p:sp>
      <p:sp>
        <p:nvSpPr>
          <p:cNvPr id="6" name="文本框 5">
            <a:extLst>
              <a:ext uri="{FF2B5EF4-FFF2-40B4-BE49-F238E27FC236}">
                <a16:creationId xmlns:a16="http://schemas.microsoft.com/office/drawing/2014/main" id="{0D608E2E-7EC0-CA9F-5956-E7A6FB1F8762}"/>
              </a:ext>
            </a:extLst>
          </p:cNvPr>
          <p:cNvSpPr txBox="1"/>
          <p:nvPr/>
        </p:nvSpPr>
        <p:spPr>
          <a:xfrm>
            <a:off x="1010238" y="1917013"/>
            <a:ext cx="1075769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2.2 ML and DL Models used for Depression Recognition</a:t>
            </a:r>
            <a:endParaRPr kumimoji="1"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pic>
        <p:nvPicPr>
          <p:cNvPr id="4" name="Picture 3">
            <a:extLst>
              <a:ext uri="{FF2B5EF4-FFF2-40B4-BE49-F238E27FC236}">
                <a16:creationId xmlns:a16="http://schemas.microsoft.com/office/drawing/2014/main" id="{7D915577-499D-048A-CEDA-7A68A0F6CE96}"/>
              </a:ext>
            </a:extLst>
          </p:cNvPr>
          <p:cNvPicPr>
            <a:picLocks noChangeAspect="1"/>
          </p:cNvPicPr>
          <p:nvPr/>
        </p:nvPicPr>
        <p:blipFill rotWithShape="1">
          <a:blip r:embed="rId3"/>
          <a:srcRect t="15777"/>
          <a:stretch/>
        </p:blipFill>
        <p:spPr>
          <a:xfrm>
            <a:off x="5914102" y="2774340"/>
            <a:ext cx="4049311" cy="2964006"/>
          </a:xfrm>
          <a:prstGeom prst="rect">
            <a:avLst/>
          </a:prstGeom>
        </p:spPr>
      </p:pic>
      <p:pic>
        <p:nvPicPr>
          <p:cNvPr id="7" name="Picture 6">
            <a:extLst>
              <a:ext uri="{FF2B5EF4-FFF2-40B4-BE49-F238E27FC236}">
                <a16:creationId xmlns:a16="http://schemas.microsoft.com/office/drawing/2014/main" id="{73268069-81CC-D4AC-2CBE-D9F5B107EE75}"/>
              </a:ext>
            </a:extLst>
          </p:cNvPr>
          <p:cNvPicPr>
            <a:picLocks noChangeAspect="1"/>
          </p:cNvPicPr>
          <p:nvPr/>
        </p:nvPicPr>
        <p:blipFill rotWithShape="1">
          <a:blip r:embed="rId4"/>
          <a:srcRect t="8294"/>
          <a:stretch/>
        </p:blipFill>
        <p:spPr>
          <a:xfrm>
            <a:off x="774013" y="3001548"/>
            <a:ext cx="5111684" cy="2449633"/>
          </a:xfrm>
          <a:prstGeom prst="rect">
            <a:avLst/>
          </a:prstGeom>
        </p:spPr>
      </p:pic>
      <p:sp>
        <p:nvSpPr>
          <p:cNvPr id="38" name="TextBox 16">
            <a:extLst>
              <a:ext uri="{FF2B5EF4-FFF2-40B4-BE49-F238E27FC236}">
                <a16:creationId xmlns:a16="http://schemas.microsoft.com/office/drawing/2014/main" id="{9CA37938-F792-3C8A-A489-097824B4B3BD}"/>
              </a:ext>
            </a:extLst>
          </p:cNvPr>
          <p:cNvSpPr txBox="1"/>
          <p:nvPr/>
        </p:nvSpPr>
        <p:spPr>
          <a:xfrm>
            <a:off x="1207474" y="5889946"/>
            <a:ext cx="4388694"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1: Machine Learning Models Used in Depression Classification</a:t>
            </a:r>
            <a:r>
              <a:rPr kumimoji="0" lang="zh-CN" altLang="en-US" sz="11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1100" b="0" i="0" u="none" strike="noStrike" kern="1200" cap="none" spc="0" normalizeH="0" baseline="0" noProof="0" dirty="0">
                <a:ln>
                  <a:noFill/>
                </a:ln>
                <a:solidFill>
                  <a:srgbClr val="0070C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GB" sz="1100" b="0" i="0" u="none" strike="noStrike" kern="1200" cap="none" spc="0" normalizeH="0" baseline="0" noProof="0" dirty="0">
                <a:ln>
                  <a:noFill/>
                </a:ln>
                <a:solidFill>
                  <a:srgbClr val="0070C0"/>
                </a:solidFill>
                <a:effectLst/>
                <a:uLnTx/>
                <a:uFillTx/>
                <a:latin typeface="Helvetica Neue" panose="02000503000000020004" pitchFamily="2" charset="0"/>
                <a:ea typeface="+mn-ea"/>
                <a:cs typeface="+mn-cs"/>
              </a:rPr>
              <a:t>Aleem et al., 2022</a:t>
            </a:r>
            <a:r>
              <a:rPr kumimoji="0" lang="en-US" altLang="zh-CN" sz="1100" b="0" i="0" u="none" strike="noStrike" kern="1200" cap="none" spc="0" normalizeH="0" baseline="0" noProof="0" dirty="0">
                <a:ln>
                  <a:noFill/>
                </a:ln>
                <a:solidFill>
                  <a:srgbClr val="0070C0"/>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US" sz="11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 name="TextBox 16">
            <a:extLst>
              <a:ext uri="{FF2B5EF4-FFF2-40B4-BE49-F238E27FC236}">
                <a16:creationId xmlns:a16="http://schemas.microsoft.com/office/drawing/2014/main" id="{D04795D3-B674-5181-6047-98F78FC0E484}"/>
              </a:ext>
            </a:extLst>
          </p:cNvPr>
          <p:cNvSpPr txBox="1"/>
          <p:nvPr/>
        </p:nvSpPr>
        <p:spPr>
          <a:xfrm>
            <a:off x="5868374" y="5864546"/>
            <a:ext cx="43886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2: Deep Learning Models Used in Depression Classification </a:t>
            </a:r>
            <a:r>
              <a:rPr kumimoji="0" lang="en-US" altLang="zh-CN" sz="1100" b="0" i="0" u="none" strike="noStrike" kern="1200" cap="none" spc="0" normalizeH="0" baseline="0" noProof="0" dirty="0">
                <a:ln>
                  <a:noFill/>
                </a:ln>
                <a:solidFill>
                  <a:srgbClr val="0070C0"/>
                </a:solidFill>
                <a:effectLst/>
                <a:uLnTx/>
                <a:uFillTx/>
                <a:latin typeface="Arial" panose="020B0604020202020204" pitchFamily="34" charset="0"/>
                <a:ea typeface="等线" panose="02010600030101010101" pitchFamily="2" charset="-122"/>
                <a:cs typeface="Arial" panose="020B0604020202020204" pitchFamily="34" charset="0"/>
              </a:rPr>
              <a:t>(</a:t>
            </a:r>
            <a:r>
              <a:rPr kumimoji="0" lang="en-GB" sz="1100" b="0" i="0" u="none" strike="noStrike" kern="1200" cap="none" spc="0" normalizeH="0" baseline="0" noProof="0" dirty="0">
                <a:ln>
                  <a:noFill/>
                </a:ln>
                <a:solidFill>
                  <a:srgbClr val="0070C0"/>
                </a:solidFill>
                <a:effectLst/>
                <a:uLnTx/>
                <a:uFillTx/>
                <a:latin typeface="Helvetica Neue" panose="02000503000000020004" pitchFamily="2" charset="0"/>
                <a:ea typeface="+mn-ea"/>
                <a:cs typeface="+mn-cs"/>
              </a:rPr>
              <a:t>Aleem et al., 2022</a:t>
            </a:r>
            <a:r>
              <a:rPr kumimoji="0" lang="en-US" altLang="zh-CN" sz="1100" b="0" i="0" u="none" strike="noStrike" kern="1200" cap="none" spc="0" normalizeH="0" baseline="0" noProof="0" dirty="0">
                <a:ln>
                  <a:noFill/>
                </a:ln>
                <a:solidFill>
                  <a:srgbClr val="0070C0"/>
                </a:solidFill>
                <a:effectLst/>
                <a:uLnTx/>
                <a:uFillTx/>
                <a:latin typeface="Arial" panose="020B0604020202020204" pitchFamily="34" charset="0"/>
                <a:ea typeface="等线" panose="02010600030101010101" pitchFamily="2" charset="-122"/>
                <a:cs typeface="Arial" panose="020B0604020202020204" pitchFamily="34" charset="0"/>
              </a:rPr>
              <a:t>)</a:t>
            </a:r>
            <a:endParaRPr kumimoji="0" lang="en-US" sz="11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73797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1.6|1.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115310</TotalTime>
  <Words>4498</Words>
  <Application>Microsoft Macintosh PowerPoint</Application>
  <PresentationFormat>Widescreen</PresentationFormat>
  <Paragraphs>691</Paragraphs>
  <Slides>26</Slides>
  <Notes>26</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26</vt:i4>
      </vt:variant>
    </vt:vector>
  </HeadingPairs>
  <TitlesOfParts>
    <vt:vector size="41" baseType="lpstr">
      <vt:lpstr>ArialMT</vt:lpstr>
      <vt:lpstr>等线</vt:lpstr>
      <vt:lpstr>等线 Light</vt:lpstr>
      <vt:lpstr>Söhne</vt:lpstr>
      <vt:lpstr>TimesNewRomanPSMT</vt:lpstr>
      <vt:lpstr>Arial</vt:lpstr>
      <vt:lpstr>Calibri</vt:lpstr>
      <vt:lpstr>Cambria Math</vt:lpstr>
      <vt:lpstr>Courier New</vt:lpstr>
      <vt:lpstr>Helvetica Neue</vt:lpstr>
      <vt:lpstr>open sans</vt:lpstr>
      <vt:lpstr>Times New Roman</vt:lpstr>
      <vt:lpstr>Wingdings</vt:lpstr>
      <vt:lpstr>Office 主题​​</vt:lpstr>
      <vt:lpstr>1_Office 主题​​</vt:lpstr>
      <vt:lpstr>Presented by: Yuxin Li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Short-term Exposure to Indoor PM2.5 and Cognitive Performance in Adults </dc:title>
  <dc:creator>Zhou Jiaxu</dc:creator>
  <cp:lastModifiedBy>Li, Yuxin</cp:lastModifiedBy>
  <cp:revision>483</cp:revision>
  <dcterms:created xsi:type="dcterms:W3CDTF">2023-01-04T16:01:02Z</dcterms:created>
  <dcterms:modified xsi:type="dcterms:W3CDTF">2024-04-03T10:22:53Z</dcterms:modified>
</cp:coreProperties>
</file>