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11"/>
  </p:notesMasterIdLst>
  <p:sldIdLst>
    <p:sldId id="1360" r:id="rId2"/>
    <p:sldId id="1357" r:id="rId3"/>
    <p:sldId id="1358" r:id="rId4"/>
    <p:sldId id="1362" r:id="rId5"/>
    <p:sldId id="1364" r:id="rId6"/>
    <p:sldId id="1365" r:id="rId7"/>
    <p:sldId id="1366" r:id="rId8"/>
    <p:sldId id="1368" r:id="rId9"/>
    <p:sldId id="13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Jiaxu" initials="ZJ" lastIdx="1" clrIdx="0">
    <p:extLst>
      <p:ext uri="{19B8F6BF-5375-455C-9EA6-DF929625EA0E}">
        <p15:presenceInfo xmlns:p15="http://schemas.microsoft.com/office/powerpoint/2012/main" userId="56730208fb2c49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CCCC"/>
    <a:srgbClr val="05B050"/>
    <a:srgbClr val="787E00"/>
    <a:srgbClr val="5D6207"/>
    <a:srgbClr val="B5BD00"/>
    <a:srgbClr val="9F5FCF"/>
    <a:srgbClr val="E63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1" autoAdjust="0"/>
    <p:restoredTop sz="86513" autoAdjust="0"/>
  </p:normalViewPr>
  <p:slideViewPr>
    <p:cSldViewPr snapToGrid="0">
      <p:cViewPr varScale="1">
        <p:scale>
          <a:sx n="100" d="100"/>
          <a:sy n="100" d="100"/>
        </p:scale>
        <p:origin x="25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79C2-EE4A-4D76-A85A-566E093D23A7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7DC71-0004-4924-A9EF-DCAA9E8F6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8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7DC71-0004-4924-A9EF-DCAA9E8F66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9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AD49-EA86-C380-BD46-475E8D26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9C44D-CE42-AD0C-DBC1-F4B1FCD00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22F1-D502-8138-18FE-A0E4CC40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E5141-F8B9-DF7D-51F0-D8C49321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1F009-3A65-7E4C-B879-9ABFC837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7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B48D1-0AB0-1264-2AA9-5BFAD479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A6965-DC28-4692-7961-079180DE2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2ED7B-9AED-CD57-44DE-B3374742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DAA4D-665C-87C6-8483-499F3422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D365-2859-CE25-CA15-A8A79782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9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B78B98-07C8-88D8-AD1E-34284DD0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02348-ADA4-3738-9727-B0768A48F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87C5E-3AFF-AFD4-B055-CA71C567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C5033-B5B2-3979-0DAC-5B372184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3DD41-BB07-C7FC-2C9D-F756B9B1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5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1D9C-0E96-E4FA-4EBC-A78892CB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099ED-50CE-77AA-2DA0-B1F046C5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34AA1-5F7D-C839-93A9-600E8534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A7FD8-E032-00F6-A101-760D3A6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034EB-EEB1-8399-9C0F-9FDAEFFB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EE0B-6951-DA47-9727-27F97519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E81AD-83D4-226D-DF5A-C9E57829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36DAC-16DF-1BE7-421C-E60B9F42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18DE6-5583-15F2-1A3D-17EDD79E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97EAD-5975-655A-7AD4-945FA321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1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0CD0F-DD58-4656-7B4E-6EA4C86F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E93BE-CE04-E78C-EB8E-F42BC5044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6C307-0329-7B14-4F2A-B5CD6DF4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28B05-B572-0053-8283-0D034D13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7CBA7-104F-8EEE-73F6-C74B9204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8ACF7-49CE-EE78-3046-AAFDADA9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F6DFD-9E41-345E-77B3-E30771D9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CDBF5-528E-9770-601E-192A1015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C584B-25F0-A0B4-0707-E5DA58785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AF3051-7E93-47FC-BF16-90AF08153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64AD94-2103-BB14-3FE5-627F12CED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1E9B8-3A52-D8E2-220B-6C521846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85888-4E46-7840-3C5B-F7248675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ACF7EB-342C-6281-0EC3-3BB593DD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E7C85-599B-72CF-5235-F0FC0EF8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0491CD-8BC2-7F4D-BC14-FC7D5017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9D12C-5CE8-E63D-6DF5-F7353DDC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2C1D76-EAD5-BEBB-66BD-41E69B52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8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E6FB9-7387-189E-4F4A-3305168A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BD61CD-4B99-3047-5DC5-85DB7CF1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7CA38-7116-1024-9859-2FAADFA1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2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DEFAE-A099-F093-420F-79C00BF6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303E3-3D94-0700-E7E9-724C0ACB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E2359-F55C-B59C-B054-7E8B4C2D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17D95-9B43-A06B-C464-CF4C486E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4839D-C000-46A2-7828-8A978FC8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F0EC30-6E77-1B7C-1EB9-1F740C0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2D61-4505-C125-1D7C-88AF1026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091B50-3B8A-85AB-6CA3-9D901E4D7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B94E7-8A95-E684-146F-ED5F5003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A2C02-69EE-CE11-0A96-0D66B73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5E1D3-C3CE-E663-4AF6-8F132132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28731-2E04-BA19-93FD-AC40FC00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1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5CD345-DD44-259B-3112-94096919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05A46-76A2-F590-9070-54554A2F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1C3E4-ED79-AE2E-1849-061FD4D32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3E1C3-D89D-DD5A-D27E-49CC68C7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566F5-4AB8-28D6-BB9D-6D03FA1D4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7F40-A66C-4AE0-B381-0DB4A037E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6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Yuxin44/Multimodal-Depression-Recogni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6F7F1B68-C793-5D60-D1F7-FA64F0899161}"/>
              </a:ext>
            </a:extLst>
          </p:cNvPr>
          <p:cNvSpPr txBox="1">
            <a:spLocks/>
          </p:cNvSpPr>
          <p:nvPr/>
        </p:nvSpPr>
        <p:spPr>
          <a:xfrm>
            <a:off x="990105" y="1796426"/>
            <a:ext cx="10557709" cy="1333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b="1" kern="1200">
                <a:solidFill>
                  <a:srgbClr val="B5BD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795528">
              <a:lnSpc>
                <a:spcPct val="120000"/>
              </a:lnSpc>
              <a:spcAft>
                <a:spcPts val="300"/>
              </a:spcAft>
            </a:pPr>
            <a:r>
              <a:rPr kumimoji="1" lang="en-US" altLang="zh-CN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Depression Detection Weekly Report</a:t>
            </a:r>
            <a:endParaRPr kumimoji="1" lang="zh-CN" altLang="en-US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19D376D1-146C-D678-1772-939CC31501F5}"/>
              </a:ext>
            </a:extLst>
          </p:cNvPr>
          <p:cNvSpPr txBox="1">
            <a:spLocks/>
          </p:cNvSpPr>
          <p:nvPr/>
        </p:nvSpPr>
        <p:spPr>
          <a:xfrm>
            <a:off x="3455877" y="4819636"/>
            <a:ext cx="5000575" cy="121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b="1" kern="1200">
                <a:solidFill>
                  <a:srgbClr val="B5BD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 defTabSz="795528">
              <a:spcAft>
                <a:spcPts val="600"/>
              </a:spcAft>
            </a:pPr>
            <a:endParaRPr kumimoji="1" lang="zh-CN" altLang="en-US" sz="2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2124393E-35CC-1D29-8053-9C1AFFF1633A}"/>
              </a:ext>
            </a:extLst>
          </p:cNvPr>
          <p:cNvSpPr txBox="1">
            <a:spLocks/>
          </p:cNvSpPr>
          <p:nvPr/>
        </p:nvSpPr>
        <p:spPr>
          <a:xfrm>
            <a:off x="3340857" y="3425899"/>
            <a:ext cx="5481708" cy="1212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95528">
              <a:spcAft>
                <a:spcPts val="600"/>
              </a:spcAft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kumimoji="1"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Yuxin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(University College London)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4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标题 2">
            <a:extLst>
              <a:ext uri="{FF2B5EF4-FFF2-40B4-BE49-F238E27FC236}">
                <a16:creationId xmlns:a16="http://schemas.microsoft.com/office/drawing/2014/main" id="{2E955CAA-5C78-94C9-0A16-2EB1AC9D12A0}"/>
              </a:ext>
            </a:extLst>
          </p:cNvPr>
          <p:cNvSpPr txBox="1">
            <a:spLocks/>
          </p:cNvSpPr>
          <p:nvPr/>
        </p:nvSpPr>
        <p:spPr>
          <a:xfrm>
            <a:off x="970167" y="1073645"/>
            <a:ext cx="6806402" cy="8579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85216">
              <a:spcAft>
                <a:spcPts val="600"/>
              </a:spcAft>
            </a:pPr>
            <a:r>
              <a:rPr lang="en-US" altLang="zh-CN" sz="2800" b="1" kern="120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rPr>
              <a:t>Things done last week</a:t>
            </a:r>
            <a:endParaRPr lang="en-US" altLang="zh-CN" sz="4000" b="1" dirty="0">
              <a:latin typeface="Arial" charset="0"/>
              <a:cs typeface="Arial" charset="0"/>
            </a:endParaRPr>
          </a:p>
        </p:txBody>
      </p:sp>
      <p:sp>
        <p:nvSpPr>
          <p:cNvPr id="34" name="标题 2">
            <a:extLst>
              <a:ext uri="{FF2B5EF4-FFF2-40B4-BE49-F238E27FC236}">
                <a16:creationId xmlns:a16="http://schemas.microsoft.com/office/drawing/2014/main" id="{F1D1C3DF-B56F-C075-4822-AE683B4E639F}"/>
              </a:ext>
            </a:extLst>
          </p:cNvPr>
          <p:cNvSpPr txBox="1">
            <a:spLocks/>
          </p:cNvSpPr>
          <p:nvPr/>
        </p:nvSpPr>
        <p:spPr>
          <a:xfrm>
            <a:off x="1252418" y="2280780"/>
            <a:ext cx="3150373" cy="8579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defTabSz="585216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072" b="1"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altLang="zh-CN" dirty="0"/>
              <a:t>01</a:t>
            </a:r>
          </a:p>
        </p:txBody>
      </p:sp>
      <p:sp>
        <p:nvSpPr>
          <p:cNvPr id="35" name="标题 2">
            <a:extLst>
              <a:ext uri="{FF2B5EF4-FFF2-40B4-BE49-F238E27FC236}">
                <a16:creationId xmlns:a16="http://schemas.microsoft.com/office/drawing/2014/main" id="{8C374F8C-0E46-398F-C2C9-F665B79F878D}"/>
              </a:ext>
            </a:extLst>
          </p:cNvPr>
          <p:cNvSpPr txBox="1">
            <a:spLocks/>
          </p:cNvSpPr>
          <p:nvPr/>
        </p:nvSpPr>
        <p:spPr>
          <a:xfrm>
            <a:off x="1291139" y="3655367"/>
            <a:ext cx="2931859" cy="8579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defTabSz="585216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3072" b="1"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36" name="文本框 17">
            <a:extLst>
              <a:ext uri="{FF2B5EF4-FFF2-40B4-BE49-F238E27FC236}">
                <a16:creationId xmlns:a16="http://schemas.microsoft.com/office/drawing/2014/main" id="{5FA0DB14-DFA8-D75A-9B03-4F8E075B76A9}"/>
              </a:ext>
            </a:extLst>
          </p:cNvPr>
          <p:cNvSpPr txBox="1"/>
          <p:nvPr/>
        </p:nvSpPr>
        <p:spPr>
          <a:xfrm>
            <a:off x="1829677" y="2324985"/>
            <a:ext cx="3716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5216">
              <a:spcAft>
                <a:spcPts val="600"/>
              </a:spcAft>
            </a:pPr>
            <a:r>
              <a:rPr kumimoji="1" lang="en-US" altLang="zh-CN" sz="2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Organize the code to GitHub</a:t>
            </a:r>
            <a:endParaRPr kumimoji="1"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18">
            <a:extLst>
              <a:ext uri="{FF2B5EF4-FFF2-40B4-BE49-F238E27FC236}">
                <a16:creationId xmlns:a16="http://schemas.microsoft.com/office/drawing/2014/main" id="{CAC10B63-55C4-7624-90AC-29F7B28B1FCB}"/>
              </a:ext>
            </a:extLst>
          </p:cNvPr>
          <p:cNvSpPr txBox="1"/>
          <p:nvPr/>
        </p:nvSpPr>
        <p:spPr>
          <a:xfrm>
            <a:off x="6265184" y="3647981"/>
            <a:ext cx="343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5216">
              <a:spcAft>
                <a:spcPts val="600"/>
              </a:spcAft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Audio Data preprocessing</a:t>
            </a:r>
            <a:endParaRPr kumimoji="1"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22">
            <a:extLst>
              <a:ext uri="{FF2B5EF4-FFF2-40B4-BE49-F238E27FC236}">
                <a16:creationId xmlns:a16="http://schemas.microsoft.com/office/drawing/2014/main" id="{43FC0432-1725-3CEB-53F2-0EB10F21888C}"/>
              </a:ext>
            </a:extLst>
          </p:cNvPr>
          <p:cNvSpPr txBox="1"/>
          <p:nvPr/>
        </p:nvSpPr>
        <p:spPr>
          <a:xfrm>
            <a:off x="6282775" y="2312499"/>
            <a:ext cx="39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5216">
              <a:spcAft>
                <a:spcPts val="600"/>
              </a:spcAft>
            </a:pPr>
            <a:r>
              <a:rPr kumimoji="1" lang="en-US" altLang="zh-CN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Dataset Comparison</a:t>
            </a:r>
            <a:endParaRPr kumimoji="1" lang="en-US" altLang="zh-C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25">
            <a:extLst>
              <a:ext uri="{FF2B5EF4-FFF2-40B4-BE49-F238E27FC236}">
                <a16:creationId xmlns:a16="http://schemas.microsoft.com/office/drawing/2014/main" id="{A6918D20-8D73-EEAF-435D-1415E0BC8F08}"/>
              </a:ext>
            </a:extLst>
          </p:cNvPr>
          <p:cNvSpPr txBox="1"/>
          <p:nvPr/>
        </p:nvSpPr>
        <p:spPr>
          <a:xfrm>
            <a:off x="1883396" y="2730846"/>
            <a:ext cx="299538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50" b="1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 Repo: </a:t>
            </a:r>
            <a:r>
              <a:rPr kumimoji="1" lang="en-US" altLang="zh-CN" sz="1050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https://github.com/LiYuxin44/Multimodal-Depression-Recognition </a:t>
            </a:r>
            <a:endParaRPr kumimoji="1" lang="en-US" altLang="zh-CN" sz="1050" kern="1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26">
            <a:extLst>
              <a:ext uri="{FF2B5EF4-FFF2-40B4-BE49-F238E27FC236}">
                <a16:creationId xmlns:a16="http://schemas.microsoft.com/office/drawing/2014/main" id="{B5CFCEE5-2FE5-AB0A-EABF-BC322A531342}"/>
              </a:ext>
            </a:extLst>
          </p:cNvPr>
          <p:cNvSpPr txBox="1"/>
          <p:nvPr/>
        </p:nvSpPr>
        <p:spPr>
          <a:xfrm>
            <a:off x="6282769" y="2694612"/>
            <a:ext cx="3945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DAIC-WOZ vs E-DAIC</a:t>
            </a:r>
          </a:p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00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Datasets Demo</a:t>
            </a:r>
          </a:p>
        </p:txBody>
      </p:sp>
      <p:sp>
        <p:nvSpPr>
          <p:cNvPr id="46" name="文本框 36">
            <a:extLst>
              <a:ext uri="{FF2B5EF4-FFF2-40B4-BE49-F238E27FC236}">
                <a16:creationId xmlns:a16="http://schemas.microsoft.com/office/drawing/2014/main" id="{564BF39C-A373-D564-46D7-B409ADD52DE3}"/>
              </a:ext>
            </a:extLst>
          </p:cNvPr>
          <p:cNvSpPr txBox="1"/>
          <p:nvPr/>
        </p:nvSpPr>
        <p:spPr>
          <a:xfrm>
            <a:off x="1846612" y="3708907"/>
            <a:ext cx="260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5216">
              <a:spcAft>
                <a:spcPts val="600"/>
              </a:spcAft>
            </a:pPr>
            <a:r>
              <a:rPr kumimoji="1" lang="en-US" altLang="zh-CN"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Methodology</a:t>
            </a:r>
            <a:endParaRPr kumimoji="1" lang="en-US" altLang="zh-C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37">
            <a:extLst>
              <a:ext uri="{FF2B5EF4-FFF2-40B4-BE49-F238E27FC236}">
                <a16:creationId xmlns:a16="http://schemas.microsoft.com/office/drawing/2014/main" id="{FBC97CE5-1ADC-DA4E-13D1-03200C82C403}"/>
              </a:ext>
            </a:extLst>
          </p:cNvPr>
          <p:cNvSpPr txBox="1"/>
          <p:nvPr/>
        </p:nvSpPr>
        <p:spPr>
          <a:xfrm>
            <a:off x="1931551" y="4175978"/>
            <a:ext cx="3945248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50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Preparing</a:t>
            </a:r>
          </a:p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50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Deep Learning Architecture</a:t>
            </a:r>
          </a:p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1050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Comparison of Text and Audio Branch</a:t>
            </a:r>
            <a:endParaRPr kumimoji="1" lang="en-US" altLang="zh-CN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38">
            <a:extLst>
              <a:ext uri="{FF2B5EF4-FFF2-40B4-BE49-F238E27FC236}">
                <a16:creationId xmlns:a16="http://schemas.microsoft.com/office/drawing/2014/main" id="{B47F8DD8-403A-0DDE-FAE1-8872463DECE9}"/>
              </a:ext>
            </a:extLst>
          </p:cNvPr>
          <p:cNvSpPr txBox="1"/>
          <p:nvPr/>
        </p:nvSpPr>
        <p:spPr>
          <a:xfrm>
            <a:off x="6309721" y="4040993"/>
            <a:ext cx="3945248" cy="44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896" kern="1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Issues encountered</a:t>
            </a:r>
          </a:p>
          <a:p>
            <a:pPr marL="182880" indent="-182880" defTabSz="5852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896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Trying new preprocessing approach</a:t>
            </a:r>
            <a:endParaRPr kumimoji="1" lang="en-US" altLang="zh-CN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4BCE27A1-E501-2E2F-F350-047191757E8D}"/>
              </a:ext>
            </a:extLst>
          </p:cNvPr>
          <p:cNvSpPr txBox="1">
            <a:spLocks/>
          </p:cNvSpPr>
          <p:nvPr/>
        </p:nvSpPr>
        <p:spPr>
          <a:xfrm>
            <a:off x="5674280" y="2259547"/>
            <a:ext cx="6806402" cy="8579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85216">
              <a:spcAft>
                <a:spcPts val="600"/>
              </a:spcAft>
            </a:pPr>
            <a:r>
              <a:rPr lang="en-US" altLang="zh-CN" sz="3072" b="1" kern="120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rPr>
              <a:t>02</a:t>
            </a:r>
            <a:endParaRPr lang="en-US" altLang="zh-CN" sz="4800" b="1" dirty="0">
              <a:latin typeface="Arial" charset="0"/>
              <a:cs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907087-2A65-1229-60E6-D92A5FB9A19F}"/>
              </a:ext>
            </a:extLst>
          </p:cNvPr>
          <p:cNvSpPr txBox="1">
            <a:spLocks/>
          </p:cNvSpPr>
          <p:nvPr/>
        </p:nvSpPr>
        <p:spPr>
          <a:xfrm>
            <a:off x="5668031" y="3642805"/>
            <a:ext cx="6806402" cy="8579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85216">
              <a:spcAft>
                <a:spcPts val="600"/>
              </a:spcAft>
            </a:pPr>
            <a:r>
              <a:rPr lang="en-US" altLang="zh-CN" sz="3072" b="1" kern="120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rPr>
              <a:t>04</a:t>
            </a:r>
            <a:endParaRPr lang="en-US" altLang="zh-CN" sz="48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8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31CED59-BC1F-79E6-47B4-2BC0055E897B}"/>
              </a:ext>
            </a:extLst>
          </p:cNvPr>
          <p:cNvSpPr txBox="1">
            <a:spLocks/>
          </p:cNvSpPr>
          <p:nvPr/>
        </p:nvSpPr>
        <p:spPr>
          <a:xfrm>
            <a:off x="818034" y="6221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Arial" charset="0"/>
                <a:cs typeface="Arial" charset="0"/>
              </a:rPr>
              <a:t>2. Dataset Comparison</a:t>
            </a:r>
            <a:endParaRPr lang="en-US" altLang="zh-CN" sz="3200" b="1" dirty="0">
              <a:latin typeface="Arial" charset="0"/>
              <a:cs typeface="Arial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BCE29C6E-6F82-7D7C-BA74-5AEF90CF079F}"/>
              </a:ext>
            </a:extLst>
          </p:cNvPr>
          <p:cNvSpPr txBox="1">
            <a:spLocks/>
          </p:cNvSpPr>
          <p:nvPr/>
        </p:nvSpPr>
        <p:spPr>
          <a:xfrm>
            <a:off x="843113" y="13777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Arial" charset="0"/>
                <a:cs typeface="Arial" charset="0"/>
              </a:rPr>
              <a:t>2.1 Difference between DAIC-WOZ and E-DAIC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3ABF245-29B6-BB29-C55B-86F621AE9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10256"/>
              </p:ext>
            </p:extLst>
          </p:nvPr>
        </p:nvGraphicFramePr>
        <p:xfrm>
          <a:off x="1117599" y="2293633"/>
          <a:ext cx="10005104" cy="344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75">
                  <a:extLst>
                    <a:ext uri="{9D8B030D-6E8A-4147-A177-3AD203B41FA5}">
                      <a16:colId xmlns:a16="http://schemas.microsoft.com/office/drawing/2014/main" val="948365910"/>
                    </a:ext>
                  </a:extLst>
                </a:gridCol>
                <a:gridCol w="4467069">
                  <a:extLst>
                    <a:ext uri="{9D8B030D-6E8A-4147-A177-3AD203B41FA5}">
                      <a16:colId xmlns:a16="http://schemas.microsoft.com/office/drawing/2014/main" val="723533914"/>
                    </a:ext>
                  </a:extLst>
                </a:gridCol>
                <a:gridCol w="3567660">
                  <a:extLst>
                    <a:ext uri="{9D8B030D-6E8A-4147-A177-3AD203B41FA5}">
                      <a16:colId xmlns:a16="http://schemas.microsoft.com/office/drawing/2014/main" val="279515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DAIC-WOZ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E-DAIC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interviews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Semi-clinical interview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 (IDs: [300,492])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219 (IDs: [300,492] and [600,718])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7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Training, Testing and 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WoZ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Scenarios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GB" altLang="zh-C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training and development sets include a mix of </a:t>
                      </a:r>
                      <a:r>
                        <a:rPr lang="en-GB" altLang="zh-CN" sz="14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WoZ</a:t>
                      </a:r>
                      <a:r>
                        <a:rPr lang="en-GB" altLang="zh-C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AI scenarios, the test set is only AI scenarios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7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F0, VUV, NAQ, QOQ, H1H2, PSP, MDQ,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peakSlope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Rd,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Rd_conf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MCEP_0-24, HMPDM_0-24, HMPDD_0-12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Bag-of-audio-words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eGeMAPS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Bag-of-audio-words MFCCs,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Densenet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extended Geneva Minimalistic Acoustic Parameter Set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eGeMaPS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), MFCCs, VGG-16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8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speaker’s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Only contains the participants’ transcript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099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9DD8F04-5E3E-ED96-B948-E17A4A4DF9FC}"/>
              </a:ext>
            </a:extLst>
          </p:cNvPr>
          <p:cNvSpPr/>
          <p:nvPr/>
        </p:nvSpPr>
        <p:spPr>
          <a:xfrm>
            <a:off x="11298264" y="5935851"/>
            <a:ext cx="893736" cy="635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D4FC4EBF-C0E3-637F-A10F-2215565B7821}"/>
              </a:ext>
            </a:extLst>
          </p:cNvPr>
          <p:cNvSpPr txBox="1">
            <a:spLocks/>
          </p:cNvSpPr>
          <p:nvPr/>
        </p:nvSpPr>
        <p:spPr>
          <a:xfrm>
            <a:off x="560902" y="14046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b="1" dirty="0">
              <a:latin typeface="Arial" charset="0"/>
              <a:cs typeface="Arial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AAB4C383-C0D5-EB9E-5FFE-0EF0B119D1B1}"/>
              </a:ext>
            </a:extLst>
          </p:cNvPr>
          <p:cNvSpPr txBox="1">
            <a:spLocks/>
          </p:cNvSpPr>
          <p:nvPr/>
        </p:nvSpPr>
        <p:spPr>
          <a:xfrm>
            <a:off x="952945" y="6521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Arial" charset="0"/>
                <a:cs typeface="Arial" charset="0"/>
              </a:rPr>
              <a:t>2. Dataset Comparison</a:t>
            </a:r>
          </a:p>
        </p:txBody>
      </p:sp>
      <p:sp>
        <p:nvSpPr>
          <p:cNvPr id="6" name="文本框 21">
            <a:extLst>
              <a:ext uri="{FF2B5EF4-FFF2-40B4-BE49-F238E27FC236}">
                <a16:creationId xmlns:a16="http://schemas.microsoft.com/office/drawing/2014/main" id="{69737EDC-FD18-4B93-098E-AB17E0B7CA02}"/>
              </a:ext>
            </a:extLst>
          </p:cNvPr>
          <p:cNvSpPr txBox="1"/>
          <p:nvPr/>
        </p:nvSpPr>
        <p:spPr>
          <a:xfrm>
            <a:off x="1003964" y="1408520"/>
            <a:ext cx="12087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2.2 Datasets Demo</a:t>
            </a:r>
          </a:p>
          <a:p>
            <a:endParaRPr kumimoji="1"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D57AA-7346-82D2-6FAB-96ACAB1686A2}"/>
              </a:ext>
            </a:extLst>
          </p:cNvPr>
          <p:cNvSpPr txBox="1"/>
          <p:nvPr/>
        </p:nvSpPr>
        <p:spPr>
          <a:xfrm>
            <a:off x="1044386" y="1935373"/>
            <a:ext cx="4551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Both datasets have been labeled with: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FF7DC5D-35D7-2C23-DAFF-626C92EA1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78934"/>
              </p:ext>
            </p:extLst>
          </p:nvPr>
        </p:nvGraphicFramePr>
        <p:xfrm>
          <a:off x="1431811" y="2410748"/>
          <a:ext cx="9396298" cy="228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65">
                  <a:extLst>
                    <a:ext uri="{9D8B030D-6E8A-4147-A177-3AD203B41FA5}">
                      <a16:colId xmlns:a16="http://schemas.microsoft.com/office/drawing/2014/main" val="212061765"/>
                    </a:ext>
                  </a:extLst>
                </a:gridCol>
                <a:gridCol w="790647">
                  <a:extLst>
                    <a:ext uri="{9D8B030D-6E8A-4147-A177-3AD203B41FA5}">
                      <a16:colId xmlns:a16="http://schemas.microsoft.com/office/drawing/2014/main" val="906637879"/>
                    </a:ext>
                  </a:extLst>
                </a:gridCol>
                <a:gridCol w="474388">
                  <a:extLst>
                    <a:ext uri="{9D8B030D-6E8A-4147-A177-3AD203B41FA5}">
                      <a16:colId xmlns:a16="http://schemas.microsoft.com/office/drawing/2014/main" val="1729748365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137375423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1046831549"/>
                    </a:ext>
                  </a:extLst>
                </a:gridCol>
                <a:gridCol w="790647">
                  <a:extLst>
                    <a:ext uri="{9D8B030D-6E8A-4147-A177-3AD203B41FA5}">
                      <a16:colId xmlns:a16="http://schemas.microsoft.com/office/drawing/2014/main" val="747246787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32743394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5196166"/>
                    </a:ext>
                  </a:extLst>
                </a:gridCol>
                <a:gridCol w="804397">
                  <a:extLst>
                    <a:ext uri="{9D8B030D-6E8A-4147-A177-3AD203B41FA5}">
                      <a16:colId xmlns:a16="http://schemas.microsoft.com/office/drawing/2014/main" val="17986275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98692128"/>
                    </a:ext>
                  </a:extLst>
                </a:gridCol>
                <a:gridCol w="845648">
                  <a:extLst>
                    <a:ext uri="{9D8B030D-6E8A-4147-A177-3AD203B41FA5}">
                      <a16:colId xmlns:a16="http://schemas.microsoft.com/office/drawing/2014/main" val="3353075423"/>
                    </a:ext>
                  </a:extLst>
                </a:gridCol>
              </a:tblGrid>
              <a:tr h="228143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PHQ8_Binary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PHQ8_Score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PHQ8_NoInterest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PHQ8_Depressed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PHQ8_Sleep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PHQ8_Tired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PHQ8_Appetite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PHQ8_Failure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PHQ8_Concentrating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PHQ8_Moving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29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10783-564D-C519-F484-039DC0468EA4}"/>
              </a:ext>
            </a:extLst>
          </p:cNvPr>
          <p:cNvSpPr txBox="1"/>
          <p:nvPr/>
        </p:nvSpPr>
        <p:spPr>
          <a:xfrm>
            <a:off x="1087247" y="2775363"/>
            <a:ext cx="4324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DAIC-WOZ Transcript example: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A6C4C0-1061-9740-E520-AB86B121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98" y="3176819"/>
            <a:ext cx="4698913" cy="1576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8283ED-4482-E6EC-FFDB-5A65FC4D5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215"/>
          <a:stretch/>
        </p:blipFill>
        <p:spPr>
          <a:xfrm>
            <a:off x="1316671" y="5315100"/>
            <a:ext cx="5162146" cy="14069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F3B5FC-FAE2-2D32-89DB-1426D906FB5A}"/>
              </a:ext>
            </a:extLst>
          </p:cNvPr>
          <p:cNvSpPr txBox="1"/>
          <p:nvPr/>
        </p:nvSpPr>
        <p:spPr>
          <a:xfrm>
            <a:off x="1177864" y="4904844"/>
            <a:ext cx="4324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E-DAIC Transcript example: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7266F-483D-251D-F0F7-B168B47C90D2}"/>
              </a:ext>
            </a:extLst>
          </p:cNvPr>
          <p:cNvSpPr/>
          <p:nvPr/>
        </p:nvSpPr>
        <p:spPr>
          <a:xfrm>
            <a:off x="11298264" y="5935851"/>
            <a:ext cx="893736" cy="635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02</a:t>
            </a:r>
            <a:endParaRPr lang="en-US" dirty="0"/>
          </a:p>
        </p:txBody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28286833-EC08-0CBD-7F16-DEEDCA58B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06730"/>
              </p:ext>
            </p:extLst>
          </p:nvPr>
        </p:nvGraphicFramePr>
        <p:xfrm>
          <a:off x="7192379" y="4353148"/>
          <a:ext cx="3612629" cy="230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41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PHQ-8</a:t>
                      </a:r>
                      <a:endParaRPr lang="en-MY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Depression Level</a:t>
                      </a:r>
                      <a:endParaRPr lang="en-MY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1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~ 4</a:t>
                      </a:r>
                      <a:endParaRPr lang="en-MY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 Depression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1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~ 9 </a:t>
                      </a:r>
                      <a:endParaRPr lang="en-MY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Mild Depression</a:t>
                      </a:r>
                      <a:endParaRPr lang="en-MY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1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~ 14</a:t>
                      </a:r>
                      <a:endParaRPr lang="en-MY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 Depression</a:t>
                      </a:r>
                      <a:endParaRPr lang="en-MY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419"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~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Moderately Severe Depression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231083"/>
                  </a:ext>
                </a:extLst>
              </a:tr>
              <a:tr h="38341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~ 24</a:t>
                      </a:r>
                      <a:endParaRPr lang="en-MY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Severe Depression</a:t>
                      </a:r>
                      <a:endParaRPr lang="en-MY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文本框 5">
            <a:extLst>
              <a:ext uri="{FF2B5EF4-FFF2-40B4-BE49-F238E27FC236}">
                <a16:creationId xmlns:a16="http://schemas.microsoft.com/office/drawing/2014/main" id="{15C3BAC3-EDB0-E4C5-51E5-87048A547890}"/>
              </a:ext>
            </a:extLst>
          </p:cNvPr>
          <p:cNvSpPr txBox="1"/>
          <p:nvPr/>
        </p:nvSpPr>
        <p:spPr>
          <a:xfrm>
            <a:off x="7244510" y="7131788"/>
            <a:ext cx="36809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Table 4: PHQ-8 Scores</a:t>
            </a:r>
          </a:p>
        </p:txBody>
      </p:sp>
    </p:spTree>
    <p:extLst>
      <p:ext uri="{BB962C8B-B14F-4D97-AF65-F5344CB8AC3E}">
        <p14:creationId xmlns:p14="http://schemas.microsoft.com/office/powerpoint/2010/main" val="426596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AAFAC0-A52F-8EF3-3A3E-E28F94CE6DEB}"/>
              </a:ext>
            </a:extLst>
          </p:cNvPr>
          <p:cNvSpPr/>
          <p:nvPr/>
        </p:nvSpPr>
        <p:spPr>
          <a:xfrm>
            <a:off x="6980831" y="1436587"/>
            <a:ext cx="1097280" cy="35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31CD9521-D202-E771-6B45-A60C16D2063E}"/>
              </a:ext>
            </a:extLst>
          </p:cNvPr>
          <p:cNvSpPr txBox="1">
            <a:spLocks/>
          </p:cNvSpPr>
          <p:nvPr/>
        </p:nvSpPr>
        <p:spPr>
          <a:xfrm>
            <a:off x="683122" y="4122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Arial" charset="0"/>
                <a:cs typeface="Arial" charset="0"/>
              </a:rPr>
              <a:t>3. METHODOLOGY</a:t>
            </a:r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82352663-49F7-52A2-6FDC-6CFCBA7A1AD1}"/>
              </a:ext>
            </a:extLst>
          </p:cNvPr>
          <p:cNvSpPr txBox="1"/>
          <p:nvPr/>
        </p:nvSpPr>
        <p:spPr>
          <a:xfrm>
            <a:off x="727153" y="1148160"/>
            <a:ext cx="7999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3.1 Data Preparing</a:t>
            </a:r>
          </a:p>
          <a:p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D4DB90C5-98A9-0148-E886-87E13782E752}"/>
              </a:ext>
            </a:extLst>
          </p:cNvPr>
          <p:cNvSpPr txBox="1"/>
          <p:nvPr/>
        </p:nvSpPr>
        <p:spPr>
          <a:xfrm>
            <a:off x="1430938" y="2221252"/>
            <a:ext cx="9216621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Obtaining raw transcripts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Text cleaning - NLTK </a:t>
            </a:r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stopwords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and Word2Vec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Embed each script into a 2-dimensional vector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GB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 four-dimensional array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), where, 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is sample size, </a:t>
            </a:r>
            <a:r>
              <a:rPr kumimoji="1" lang="en-US" altLang="zh-CN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is the max number of sentences of all samples, 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is the max number of words per sentence, and 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is the dimensionality of the word vector)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For example,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kumimoji="1"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57, </a:t>
            </a:r>
            <a:r>
              <a:rPr kumimoji="1" lang="en-US" altLang="zh-CN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= 250, 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mw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 20, </a:t>
            </a:r>
            <a:r>
              <a:rPr kumimoji="1"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 300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Text annotation - Word2Vec model 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Class-balancing – </a:t>
            </a:r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endParaRPr kumimoji="1"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232B5-BDEF-2CA8-E465-DC0D5F2DD1FB}"/>
              </a:ext>
            </a:extLst>
          </p:cNvPr>
          <p:cNvSpPr txBox="1"/>
          <p:nvPr/>
        </p:nvSpPr>
        <p:spPr>
          <a:xfrm>
            <a:off x="1182871" y="1797457"/>
            <a:ext cx="179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Text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C1809F-C0FB-9E5F-F95C-58DD0EF5312D}"/>
              </a:ext>
            </a:extLst>
          </p:cNvPr>
          <p:cNvSpPr/>
          <p:nvPr/>
        </p:nvSpPr>
        <p:spPr>
          <a:xfrm>
            <a:off x="6991589" y="1415071"/>
            <a:ext cx="344244" cy="1086522"/>
          </a:xfrm>
          <a:prstGeom prst="rect">
            <a:avLst/>
          </a:prstGeom>
          <a:solidFill>
            <a:schemeClr val="accent6">
              <a:lumMod val="60000"/>
              <a:lumOff val="40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D7D31"/>
              </a:solidFill>
            </a:endParaRPr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00B7BC52-7540-7CA2-2D02-E094DFC3C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15344"/>
              </p:ext>
            </p:extLst>
          </p:nvPr>
        </p:nvGraphicFramePr>
        <p:xfrm>
          <a:off x="6979637" y="1418846"/>
          <a:ext cx="1087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72">
                  <a:extLst>
                    <a:ext uri="{9D8B030D-6E8A-4147-A177-3AD203B41FA5}">
                      <a16:colId xmlns:a16="http://schemas.microsoft.com/office/drawing/2014/main" val="2658118132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4002217607"/>
                    </a:ext>
                  </a:extLst>
                </a:gridCol>
                <a:gridCol w="362572">
                  <a:extLst>
                    <a:ext uri="{9D8B030D-6E8A-4147-A177-3AD203B41FA5}">
                      <a16:colId xmlns:a16="http://schemas.microsoft.com/office/drawing/2014/main" val="4039825850"/>
                    </a:ext>
                  </a:extLst>
                </a:gridCol>
              </a:tblGrid>
              <a:tr h="3383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209701"/>
                  </a:ext>
                </a:extLst>
              </a:tr>
              <a:tr h="3383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0902"/>
                  </a:ext>
                </a:extLst>
              </a:tr>
              <a:tr h="3383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41197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62DB669-48E9-C75D-22E6-8C996F254F20}"/>
              </a:ext>
            </a:extLst>
          </p:cNvPr>
          <p:cNvSpPr txBox="1"/>
          <p:nvPr/>
        </p:nvSpPr>
        <p:spPr>
          <a:xfrm>
            <a:off x="6889391" y="2553596"/>
            <a:ext cx="6099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Textual data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E6F7A6-6BF9-A09D-7F7E-1B16133408F1}"/>
              </a:ext>
            </a:extLst>
          </p:cNvPr>
          <p:cNvSpPr txBox="1"/>
          <p:nvPr/>
        </p:nvSpPr>
        <p:spPr>
          <a:xfrm>
            <a:off x="8083490" y="1445558"/>
            <a:ext cx="6745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sentence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B92293-9A2C-A116-FEA7-ED4AB4956C32}"/>
              </a:ext>
            </a:extLst>
          </p:cNvPr>
          <p:cNvSpPr txBox="1"/>
          <p:nvPr/>
        </p:nvSpPr>
        <p:spPr>
          <a:xfrm>
            <a:off x="6891184" y="1113865"/>
            <a:ext cx="6745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en-US" sz="1400" dirty="0"/>
          </a:p>
        </p:txBody>
      </p:sp>
      <p:sp>
        <p:nvSpPr>
          <p:cNvPr id="28" name="文本框 10">
            <a:extLst>
              <a:ext uri="{FF2B5EF4-FFF2-40B4-BE49-F238E27FC236}">
                <a16:creationId xmlns:a16="http://schemas.microsoft.com/office/drawing/2014/main" id="{A05F7D5E-C89E-D12A-3BCF-D5B713B8B690}"/>
              </a:ext>
            </a:extLst>
          </p:cNvPr>
          <p:cNvSpPr txBox="1"/>
          <p:nvPr/>
        </p:nvSpPr>
        <p:spPr>
          <a:xfrm>
            <a:off x="1536687" y="5526313"/>
            <a:ext cx="433945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dirty="0"/>
              <a:t>Using extracted audio features by COVARAP (</a:t>
            </a:r>
            <a:r>
              <a:rPr lang="en-US" altLang="zh-CN" sz="1400" dirty="0">
                <a:solidFill>
                  <a:srgbClr val="FF0000"/>
                </a:solidFill>
              </a:rPr>
              <a:t>already existed in the DAIC-WOZ Dataset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Class balancing - </a:t>
            </a:r>
            <a:r>
              <a:rPr lang="en-US" altLang="zh-CN" sz="1400" dirty="0" err="1"/>
              <a:t>Upsampling</a:t>
            </a:r>
            <a:endParaRPr lang="en-US" altLang="zh-CN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4D2D79-E433-FB3C-7390-028CD7445FC7}"/>
              </a:ext>
            </a:extLst>
          </p:cNvPr>
          <p:cNvSpPr txBox="1"/>
          <p:nvPr/>
        </p:nvSpPr>
        <p:spPr>
          <a:xfrm>
            <a:off x="1294638" y="506531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Audio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E4EFFA-4347-7050-A270-C74F2FA9DA51}"/>
              </a:ext>
            </a:extLst>
          </p:cNvPr>
          <p:cNvSpPr txBox="1"/>
          <p:nvPr/>
        </p:nvSpPr>
        <p:spPr>
          <a:xfrm>
            <a:off x="6794807" y="4981696"/>
            <a:ext cx="223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01B552-75B5-57A3-A891-BA88E2B6436F}"/>
              </a:ext>
            </a:extLst>
          </p:cNvPr>
          <p:cNvSpPr txBox="1"/>
          <p:nvPr/>
        </p:nvSpPr>
        <p:spPr>
          <a:xfrm>
            <a:off x="6818909" y="5368720"/>
            <a:ext cx="794602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Extracting audio features using the latest techniques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Spectral analysis of speech-related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for audio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Class balancing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1F2F10-679A-E04B-0198-5595C1674314}"/>
              </a:ext>
            </a:extLst>
          </p:cNvPr>
          <p:cNvSpPr/>
          <p:nvPr/>
        </p:nvSpPr>
        <p:spPr>
          <a:xfrm>
            <a:off x="11298264" y="5935851"/>
            <a:ext cx="893736" cy="635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19BE7737-FA71-AFC0-6D39-5B299FD272D2}"/>
              </a:ext>
            </a:extLst>
          </p:cNvPr>
          <p:cNvSpPr txBox="1"/>
          <p:nvPr/>
        </p:nvSpPr>
        <p:spPr>
          <a:xfrm>
            <a:off x="2423770" y="4978318"/>
            <a:ext cx="36809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Figure 6: The Structure of CLAM model</a:t>
            </a: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E4F7EA30-6A06-D3F4-0711-AA18A0D96826}"/>
              </a:ext>
            </a:extLst>
          </p:cNvPr>
          <p:cNvSpPr txBox="1"/>
          <p:nvPr/>
        </p:nvSpPr>
        <p:spPr>
          <a:xfrm>
            <a:off x="758906" y="1173604"/>
            <a:ext cx="9810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3.2 Multi-modal Deep Learning Architecture:</a:t>
            </a:r>
          </a:p>
          <a:p>
            <a:endParaRPr lang="zh-CN" altLang="en-US" dirty="0"/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CF302394-17F2-EC5A-87B0-CCBE5C9DF63B}"/>
              </a:ext>
            </a:extLst>
          </p:cNvPr>
          <p:cNvSpPr txBox="1"/>
          <p:nvPr/>
        </p:nvSpPr>
        <p:spPr>
          <a:xfrm>
            <a:off x="8130938" y="2043370"/>
            <a:ext cx="35790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inputs - text and audio.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Both branches consist of </a:t>
            </a:r>
            <a:r>
              <a:rPr lang="en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CNN layers, LSTM layers, and a</a:t>
            </a:r>
            <a:r>
              <a:rPr lang="en-GB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" altLang="zh-C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attention layer to extract features.</a:t>
            </a:r>
          </a:p>
          <a:p>
            <a:endParaRPr lang="en" altLang="zh-C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n-GB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fusion in the concatenate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Integrating information and making the final prediction in</a:t>
            </a:r>
            <a:r>
              <a:rPr lang="en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140C-8E1A-FB56-3234-D50487EF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1" y="2239379"/>
            <a:ext cx="6714987" cy="2600499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72952DA7-B5E7-FAA9-68B3-3D03F04BF7CC}"/>
              </a:ext>
            </a:extLst>
          </p:cNvPr>
          <p:cNvSpPr txBox="1">
            <a:spLocks/>
          </p:cNvSpPr>
          <p:nvPr/>
        </p:nvSpPr>
        <p:spPr>
          <a:xfrm>
            <a:off x="683122" y="4122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Arial" charset="0"/>
                <a:cs typeface="Arial" charset="0"/>
              </a:rPr>
              <a:t>3. 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A4E62-5AF4-D109-E4D9-E581980660EB}"/>
              </a:ext>
            </a:extLst>
          </p:cNvPr>
          <p:cNvSpPr/>
          <p:nvPr/>
        </p:nvSpPr>
        <p:spPr>
          <a:xfrm>
            <a:off x="11298264" y="5935851"/>
            <a:ext cx="893736" cy="635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8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>
            <a:extLst>
              <a:ext uri="{FF2B5EF4-FFF2-40B4-BE49-F238E27FC236}">
                <a16:creationId xmlns:a16="http://schemas.microsoft.com/office/drawing/2014/main" id="{E4F7EA30-6A06-D3F4-0711-AA18A0D96826}"/>
              </a:ext>
            </a:extLst>
          </p:cNvPr>
          <p:cNvSpPr txBox="1"/>
          <p:nvPr/>
        </p:nvSpPr>
        <p:spPr>
          <a:xfrm>
            <a:off x="758906" y="1173604"/>
            <a:ext cx="9810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3.3 The Comparison of Text and Audio Branch</a:t>
            </a:r>
          </a:p>
          <a:p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2952DA7-B5E7-FAA9-68B3-3D03F04BF7CC}"/>
              </a:ext>
            </a:extLst>
          </p:cNvPr>
          <p:cNvSpPr txBox="1">
            <a:spLocks/>
          </p:cNvSpPr>
          <p:nvPr/>
        </p:nvSpPr>
        <p:spPr>
          <a:xfrm>
            <a:off x="683122" y="4122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Arial" charset="0"/>
                <a:cs typeface="Arial" charset="0"/>
              </a:rPr>
              <a:t>3. METHODOLOGY</a:t>
            </a:r>
          </a:p>
        </p:txBody>
      </p:sp>
      <p:sp>
        <p:nvSpPr>
          <p:cNvPr id="2" name="文本框 9">
            <a:extLst>
              <a:ext uri="{FF2B5EF4-FFF2-40B4-BE49-F238E27FC236}">
                <a16:creationId xmlns:a16="http://schemas.microsoft.com/office/drawing/2014/main" id="{C41B5898-E187-5B26-2C03-F8A5D33A1BF5}"/>
              </a:ext>
            </a:extLst>
          </p:cNvPr>
          <p:cNvSpPr txBox="1"/>
          <p:nvPr/>
        </p:nvSpPr>
        <p:spPr>
          <a:xfrm>
            <a:off x="3960415" y="4989721"/>
            <a:ext cx="36809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Table 3: The Comparison of Text and Audio Branch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FF7CBC-6A17-061E-0B48-B15AD0467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511"/>
              </p:ext>
            </p:extLst>
          </p:nvPr>
        </p:nvGraphicFramePr>
        <p:xfrm>
          <a:off x="2052000" y="2642457"/>
          <a:ext cx="8171296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429">
                  <a:extLst>
                    <a:ext uri="{9D8B030D-6E8A-4147-A177-3AD203B41FA5}">
                      <a16:colId xmlns:a16="http://schemas.microsoft.com/office/drawing/2014/main" val="1297112784"/>
                    </a:ext>
                  </a:extLst>
                </a:gridCol>
                <a:gridCol w="2715913">
                  <a:extLst>
                    <a:ext uri="{9D8B030D-6E8A-4147-A177-3AD203B41FA5}">
                      <a16:colId xmlns:a16="http://schemas.microsoft.com/office/drawing/2014/main" val="2948649067"/>
                    </a:ext>
                  </a:extLst>
                </a:gridCol>
                <a:gridCol w="3117954">
                  <a:extLst>
                    <a:ext uri="{9D8B030D-6E8A-4147-A177-3AD203B41FA5}">
                      <a16:colId xmlns:a16="http://schemas.microsoft.com/office/drawing/2014/main" val="308044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branch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Audio branch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11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2-D Convolutional Layer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convolutional kernels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 size: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size: (250,20,300)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Activation function: </a:t>
                      </a:r>
                      <a:r>
                        <a:rPr lang="en-GB" altLang="zh-CN" sz="1400" b="1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r>
                        <a:rPr lang="en-GB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2-D Max-pooling 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1-D Convolutional Layer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Convolutional kernels: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60, 30, 15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size: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10, 5, 5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size: (40000,74)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Activation function: </a:t>
                      </a:r>
                      <a:r>
                        <a:rPr lang="en-GB" altLang="zh-CN" sz="1400" b="1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r>
                        <a:rPr lang="en-GB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1-D Max-pooling 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LSTM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BiLSTM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71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D02FC07-0AFA-7950-2DA0-58041DF3A13A}"/>
              </a:ext>
            </a:extLst>
          </p:cNvPr>
          <p:cNvSpPr/>
          <p:nvPr/>
        </p:nvSpPr>
        <p:spPr>
          <a:xfrm>
            <a:off x="11298264" y="5935851"/>
            <a:ext cx="893736" cy="635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5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>
            <a:extLst>
              <a:ext uri="{FF2B5EF4-FFF2-40B4-BE49-F238E27FC236}">
                <a16:creationId xmlns:a16="http://schemas.microsoft.com/office/drawing/2014/main" id="{E4F7EA30-6A06-D3F4-0711-AA18A0D96826}"/>
              </a:ext>
            </a:extLst>
          </p:cNvPr>
          <p:cNvSpPr txBox="1"/>
          <p:nvPr/>
        </p:nvSpPr>
        <p:spPr>
          <a:xfrm>
            <a:off x="758906" y="1173604"/>
            <a:ext cx="981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4.1 Remove Ellie’s Voice</a:t>
            </a:r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2952DA7-B5E7-FAA9-68B3-3D03F04BF7CC}"/>
              </a:ext>
            </a:extLst>
          </p:cNvPr>
          <p:cNvSpPr txBox="1">
            <a:spLocks/>
          </p:cNvSpPr>
          <p:nvPr/>
        </p:nvSpPr>
        <p:spPr>
          <a:xfrm>
            <a:off x="683122" y="4122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Arial" charset="0"/>
                <a:cs typeface="Arial" charset="0"/>
              </a:rPr>
              <a:t>4. Audio 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E0287-284D-F182-C427-D07B29AE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1" y="1970871"/>
            <a:ext cx="4698913" cy="1576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3E429-4B6D-D911-241E-65CACAB78148}"/>
              </a:ext>
            </a:extLst>
          </p:cNvPr>
          <p:cNvSpPr txBox="1"/>
          <p:nvPr/>
        </p:nvSpPr>
        <p:spPr>
          <a:xfrm>
            <a:off x="6557357" y="2202972"/>
            <a:ext cx="4293703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GB" sz="1100" dirty="0" err="1">
                <a:solidFill>
                  <a:srgbClr val="FFC66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modify_audio_file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(data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timings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sr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mode=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br>
              <a:rPr lang="en-GB" sz="1100" i="1" dirty="0">
                <a:solidFill>
                  <a:srgbClr val="6297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i="1" dirty="0">
                <a:solidFill>
                  <a:srgbClr val="6297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timings =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np.array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(timings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float)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samples = timings *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sr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samples =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np.array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(samples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int)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pointer = 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b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mode: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updated_audio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= data[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:samples[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][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]]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samples: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pointer == 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updated_audio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= data[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]]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pointer += 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updated_audio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np.hstack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((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updated_audio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data[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]: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GB" sz="1100" dirty="0">
                <a:solidFill>
                  <a:srgbClr val="6897B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]]))</a:t>
            </a: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GB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updated_audio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A98B6F-0404-9436-EEB6-E4DD91A3E81B}"/>
              </a:ext>
            </a:extLst>
          </p:cNvPr>
          <p:cNvGrpSpPr/>
          <p:nvPr/>
        </p:nvGrpSpPr>
        <p:grpSpPr>
          <a:xfrm>
            <a:off x="927398" y="3626602"/>
            <a:ext cx="4899965" cy="2967925"/>
            <a:chOff x="6577738" y="1369017"/>
            <a:chExt cx="4472553" cy="3810000"/>
          </a:xfrm>
        </p:grpSpPr>
        <p:pic>
          <p:nvPicPr>
            <p:cNvPr id="1028" name="Picture 4" descr="音频频谱视频素材-音频频谱视频模板下载-觅知网">
              <a:extLst>
                <a:ext uri="{FF2B5EF4-FFF2-40B4-BE49-F238E27FC236}">
                  <a16:creationId xmlns:a16="http://schemas.microsoft.com/office/drawing/2014/main" id="{9FDA2D05-AE1E-7736-3A2A-C36C1A428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7738" y="1369017"/>
              <a:ext cx="4472553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3572F4-4A08-A439-4A29-18E407048316}"/>
                </a:ext>
              </a:extLst>
            </p:cNvPr>
            <p:cNvCxnSpPr/>
            <p:nvPr/>
          </p:nvCxnSpPr>
          <p:spPr>
            <a:xfrm>
              <a:off x="7299702" y="2371241"/>
              <a:ext cx="0" cy="223175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BBF706-13BF-66FC-249F-06D8B4D629F4}"/>
                </a:ext>
              </a:extLst>
            </p:cNvPr>
            <p:cNvCxnSpPr/>
            <p:nvPr/>
          </p:nvCxnSpPr>
          <p:spPr>
            <a:xfrm>
              <a:off x="7762068" y="2353160"/>
              <a:ext cx="0" cy="223175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3721E2-6E50-ADA2-D96B-7CFF6EB88FB9}"/>
                </a:ext>
              </a:extLst>
            </p:cNvPr>
            <p:cNvSpPr txBox="1"/>
            <p:nvPr/>
          </p:nvSpPr>
          <p:spPr>
            <a:xfrm>
              <a:off x="6636606" y="4611789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Start time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77C95C-FF7C-B175-0029-10BB963E97B2}"/>
                </a:ext>
              </a:extLst>
            </p:cNvPr>
            <p:cNvSpPr txBox="1"/>
            <p:nvPr/>
          </p:nvSpPr>
          <p:spPr>
            <a:xfrm>
              <a:off x="7483100" y="4569416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End time</a:t>
              </a:r>
            </a:p>
          </p:txBody>
        </p:sp>
      </p:grpSp>
      <p:sp>
        <p:nvSpPr>
          <p:cNvPr id="34" name="文本框 9">
            <a:extLst>
              <a:ext uri="{FF2B5EF4-FFF2-40B4-BE49-F238E27FC236}">
                <a16:creationId xmlns:a16="http://schemas.microsoft.com/office/drawing/2014/main" id="{43DF8390-4C5F-B050-BC6D-7519C92DA965}"/>
              </a:ext>
            </a:extLst>
          </p:cNvPr>
          <p:cNvSpPr txBox="1"/>
          <p:nvPr/>
        </p:nvSpPr>
        <p:spPr>
          <a:xfrm>
            <a:off x="1447377" y="3521478"/>
            <a:ext cx="36809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Figure 7: DAIC-WOZ </a:t>
            </a:r>
            <a:r>
              <a:rPr lang="en-US" dirty="0"/>
              <a:t>Transcript example</a:t>
            </a:r>
            <a:endParaRPr lang="en-US" altLang="zh-CN" dirty="0"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A6F6F521-EAB8-BECC-4ECC-823A9F095A9E}"/>
              </a:ext>
            </a:extLst>
          </p:cNvPr>
          <p:cNvSpPr txBox="1"/>
          <p:nvPr/>
        </p:nvSpPr>
        <p:spPr>
          <a:xfrm>
            <a:off x="1351804" y="6494570"/>
            <a:ext cx="36809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Figure 8: Example of removing Ellie’s audio</a:t>
            </a:r>
          </a:p>
        </p:txBody>
      </p:sp>
      <p:sp>
        <p:nvSpPr>
          <p:cNvPr id="37" name="文本框 9">
            <a:extLst>
              <a:ext uri="{FF2B5EF4-FFF2-40B4-BE49-F238E27FC236}">
                <a16:creationId xmlns:a16="http://schemas.microsoft.com/office/drawing/2014/main" id="{FF91F667-A54E-6023-0B2F-CC5F91EBCE95}"/>
              </a:ext>
            </a:extLst>
          </p:cNvPr>
          <p:cNvSpPr txBox="1"/>
          <p:nvPr/>
        </p:nvSpPr>
        <p:spPr>
          <a:xfrm>
            <a:off x="6869200" y="5099722"/>
            <a:ext cx="36809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Figure 9: Code on removing audio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(https://</a:t>
            </a:r>
            <a:r>
              <a:rPr lang="en-US" altLang="zh-CN" dirty="0" err="1">
                <a:solidFill>
                  <a:srgbClr val="0070C0"/>
                </a:solidFill>
              </a:rPr>
              <a:t>github.com</a:t>
            </a:r>
            <a:r>
              <a:rPr lang="en-US" altLang="zh-CN" dirty="0">
                <a:solidFill>
                  <a:srgbClr val="0070C0"/>
                </a:solidFill>
              </a:rPr>
              <a:t>/adbailey1/</a:t>
            </a:r>
            <a:r>
              <a:rPr lang="en-US" altLang="zh-CN" dirty="0" err="1">
                <a:solidFill>
                  <a:srgbClr val="0070C0"/>
                </a:solidFill>
              </a:rPr>
              <a:t>daic_woz_process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FD7ACD-BD52-BB79-6DE4-4620A25E4D22}"/>
              </a:ext>
            </a:extLst>
          </p:cNvPr>
          <p:cNvSpPr/>
          <p:nvPr/>
        </p:nvSpPr>
        <p:spPr>
          <a:xfrm>
            <a:off x="11298264" y="5935851"/>
            <a:ext cx="893736" cy="635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标题 2">
            <a:extLst>
              <a:ext uri="{FF2B5EF4-FFF2-40B4-BE49-F238E27FC236}">
                <a16:creationId xmlns:a16="http://schemas.microsoft.com/office/drawing/2014/main" id="{2E955CAA-5C78-94C9-0A16-2EB1AC9D12A0}"/>
              </a:ext>
            </a:extLst>
          </p:cNvPr>
          <p:cNvSpPr txBox="1">
            <a:spLocks/>
          </p:cNvSpPr>
          <p:nvPr/>
        </p:nvSpPr>
        <p:spPr>
          <a:xfrm>
            <a:off x="952237" y="1623847"/>
            <a:ext cx="10337975" cy="1303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96112">
              <a:spcAft>
                <a:spcPts val="600"/>
              </a:spcAft>
            </a:pPr>
            <a:r>
              <a:rPr lang="en-US" altLang="zh-CN" sz="3136" b="1" kern="1200">
                <a:solidFill>
                  <a:schemeClr val="tx1"/>
                </a:solidFill>
                <a:latin typeface="Arial" charset="0"/>
                <a:ea typeface="+mj-ea"/>
                <a:cs typeface="Arial" charset="0"/>
              </a:rPr>
              <a:t>Schedule for Next Week</a:t>
            </a:r>
            <a:endParaRPr lang="en-US" altLang="zh-CN" sz="3200" b="1">
              <a:latin typeface="Arial" charset="0"/>
              <a:cs typeface="Arial" charset="0"/>
            </a:endParaRPr>
          </a:p>
        </p:txBody>
      </p:sp>
      <p:sp>
        <p:nvSpPr>
          <p:cNvPr id="34" name="标题 2">
            <a:extLst>
              <a:ext uri="{FF2B5EF4-FFF2-40B4-BE49-F238E27FC236}">
                <a16:creationId xmlns:a16="http://schemas.microsoft.com/office/drawing/2014/main" id="{F1D1C3DF-B56F-C075-4822-AE683B4E639F}"/>
              </a:ext>
            </a:extLst>
          </p:cNvPr>
          <p:cNvSpPr txBox="1">
            <a:spLocks/>
          </p:cNvSpPr>
          <p:nvPr/>
        </p:nvSpPr>
        <p:spPr>
          <a:xfrm>
            <a:off x="1034528" y="2893125"/>
            <a:ext cx="4784977" cy="1303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96112">
              <a:spcAft>
                <a:spcPts val="600"/>
              </a:spcAft>
            </a:pPr>
            <a:r>
              <a:rPr lang="en-US" altLang="zh-CN" sz="4704" b="1" kern="120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rPr>
              <a:t>01</a:t>
            </a:r>
            <a:endParaRPr lang="en-US" altLang="zh-CN" sz="4800" b="1" dirty="0">
              <a:latin typeface="Arial" charset="0"/>
              <a:cs typeface="Arial" charset="0"/>
            </a:endParaRPr>
          </a:p>
        </p:txBody>
      </p:sp>
      <p:sp>
        <p:nvSpPr>
          <p:cNvPr id="36" name="文本框 17">
            <a:extLst>
              <a:ext uri="{FF2B5EF4-FFF2-40B4-BE49-F238E27FC236}">
                <a16:creationId xmlns:a16="http://schemas.microsoft.com/office/drawing/2014/main" id="{5FA0DB14-DFA8-D75A-9B03-4F8E075B76A9}"/>
              </a:ext>
            </a:extLst>
          </p:cNvPr>
          <p:cNvSpPr txBox="1"/>
          <p:nvPr/>
        </p:nvSpPr>
        <p:spPr>
          <a:xfrm>
            <a:off x="1874673" y="3056465"/>
            <a:ext cx="455286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Audio Feature Extraction Algorithm</a:t>
            </a:r>
            <a:endParaRPr kumimoji="1"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1A0B8B-49B3-70C1-E387-694422A09D0B}"/>
              </a:ext>
            </a:extLst>
          </p:cNvPr>
          <p:cNvSpPr/>
          <p:nvPr/>
        </p:nvSpPr>
        <p:spPr>
          <a:xfrm>
            <a:off x="11298264" y="5935851"/>
            <a:ext cx="893736" cy="635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107378</TotalTime>
  <Words>807</Words>
  <Application>Microsoft Macintosh PowerPoint</Application>
  <PresentationFormat>Widescreen</PresentationFormat>
  <Paragraphs>139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Courier New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Short-term Exposure to Indoor PM2.5 and Cognitive Performance in Adults </dc:title>
  <dc:creator>Zhou Jiaxu</dc:creator>
  <cp:lastModifiedBy>Li, Yuxin</cp:lastModifiedBy>
  <cp:revision>450</cp:revision>
  <dcterms:created xsi:type="dcterms:W3CDTF">2023-01-04T16:01:02Z</dcterms:created>
  <dcterms:modified xsi:type="dcterms:W3CDTF">2024-04-03T10:22:33Z</dcterms:modified>
</cp:coreProperties>
</file>