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360" r:id="rId2"/>
    <p:sldId id="1361" r:id="rId3"/>
    <p:sldId id="1370" r:id="rId4"/>
    <p:sldId id="1364" r:id="rId5"/>
    <p:sldId id="1368" r:id="rId6"/>
    <p:sldId id="1371" r:id="rId7"/>
    <p:sldId id="1375" r:id="rId8"/>
    <p:sldId id="13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howGuides="1">
      <p:cViewPr varScale="1">
        <p:scale>
          <a:sx n="110" d="100"/>
          <a:sy n="110" d="100"/>
        </p:scale>
        <p:origin x="632" y="16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0537-364D-424F-8DAB-01E607DC3851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7DBF7-4FE9-9B4F-8673-AF9E44778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0.13028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Handcrafted Features: Acoustic Low-Level Descriptors are extracted from the audio signal.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predefined features are grouped into six main categories: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(Harmonic Model and Phase Distortion Mean etc.),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cepstral 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(MFCC),.),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prosodic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etc.), and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quality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set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also calculated (max, min, variance and standard deviation of features. Some researchers also propose the experimentation of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Teager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Energy Operator (TEO)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different features and their combinations have similar accuracies (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Zhang et al., 2021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7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Deep Neural Network (DNN): do not extract predefined features from the data but allow the models to learn the abstract mathematical representation of informative patterns in speech without human knowledge in the loop. 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DNN  </a:t>
            </a:r>
            <a:r>
              <a:rPr lang="en-US" b="1" dirty="0"/>
              <a:t>overperforming the previous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(CONCATENATION) </a:t>
            </a:r>
            <a:r>
              <a:rPr lang="en-US" dirty="0" err="1"/>
              <a:t>liyuxin@liyuxindeMacBook-Air</a:t>
            </a:r>
            <a:r>
              <a:rPr lang="en-US" dirty="0"/>
              <a:t> </a:t>
            </a:r>
            <a:r>
              <a:rPr lang="en-US" dirty="0" err="1"/>
              <a:t>AudioFeatureExtraction</a:t>
            </a:r>
            <a:r>
              <a:rPr lang="en-US" dirty="0"/>
              <a:t> % python /Users/</a:t>
            </a:r>
            <a:r>
              <a:rPr lang="en-US" dirty="0" err="1"/>
              <a:t>liyuxin</a:t>
            </a:r>
            <a:r>
              <a:rPr lang="en-US" dirty="0"/>
              <a:t>/Documents/</a:t>
            </a:r>
            <a:r>
              <a:rPr lang="en-US" dirty="0" err="1"/>
              <a:t>Depression_Recognition_Project</a:t>
            </a:r>
            <a:r>
              <a:rPr lang="en-US" dirty="0"/>
              <a:t>/</a:t>
            </a:r>
            <a:r>
              <a:rPr lang="en-US" dirty="0" err="1"/>
              <a:t>Audio_Project</a:t>
            </a:r>
            <a:r>
              <a:rPr lang="en-US" dirty="0"/>
              <a:t>/</a:t>
            </a:r>
            <a:r>
              <a:rPr lang="en-US" dirty="0" err="1"/>
              <a:t>AudioFeatureExtraction</a:t>
            </a:r>
            <a:r>
              <a:rPr lang="en-US" dirty="0"/>
              <a:t>/</a:t>
            </a:r>
            <a:r>
              <a:rPr lang="en-US" dirty="0" err="1"/>
              <a:t>Concatenate_Model.py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62F5-D81A-0CBF-A71B-0897204E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CD42C-2D07-5057-5F4C-11CCEECBC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B5CD-E1C7-184C-3F3B-C237DB0D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9FC6-14B4-378C-236A-990C63F7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C075D-C92C-B2B5-F653-45E1C00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5183-9DBF-14D9-A60B-929466F0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2F0D1-7FE6-F213-0ACE-148825F09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0F4A-F2F9-AE2F-2136-3F886487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0E21-73FF-A9FD-BA15-3D86B6DB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BFCD-1215-7AC2-5041-82A4F5AE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3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5A91E-80FF-3D22-AD3F-99E5EB790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89BA5-F7D5-8B61-7C01-30BD5BDCD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DBC8-18FF-6073-369F-F50DC565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0E59-C4F6-CE3D-8F9E-C014811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1C21-72DF-1088-7F3D-32A059BD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947A-9A7F-22CD-A18D-E40040F2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C1F7-7CA6-C5CF-BAB0-57022A65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FC97-3551-D984-06DE-B9F045C2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99C7-BAD2-3A34-3436-7317A147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197B-33E1-518A-4B72-600098C9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80D8-89A4-3C69-C935-A33212AB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B135-C5FA-760C-DC4B-B6114B09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084C-D2E8-592E-FA9C-5F4AC20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7869-2767-6CE0-B405-2A6A20D1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B01BB-E962-D453-671F-F010CE39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E845-386A-128D-8934-C09E29FE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029E-FCE6-EBD9-C514-37CD8907F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23F05-50D8-68D6-416A-A47607AF8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3FF6-AB49-8EBA-544D-6AC48610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6AE88-B227-FD32-6BA5-8FD50593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7BCD-3128-9D27-AE83-3C7B7827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0659-3663-C6BF-0928-8F4BC17A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FCBE-B378-1C20-1890-A0DB71E0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13EF6-5AB1-8AD0-6221-79CC5A92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AD460-ADBE-9EEF-8F5D-086734CA1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49F51-C56E-3397-F511-BBB237400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B07C9-69CF-1249-637E-35B46DB0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7DB05-10CC-C32D-1BCD-8DA6436F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A0A48-D106-5E3B-627A-AA1E1739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AB7A-2AFD-34FB-DDDF-C761C778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A65F3-5E05-62D8-22BE-4A2178F4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CB37B-DC42-C56C-0FC3-616A6243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00636-A91F-903C-1507-E75E0EC3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76B55-D9B7-BF9B-4E96-15411DC7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E2902-119D-B517-93E2-BF04D435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7545B-636F-F7E4-7353-D13F8786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4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B4A6-13C3-E565-A5C4-591D4436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C0A4-A3A6-CCFE-EE84-2546604B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2458A-0407-2A87-51C1-620D6AD4C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8061-0120-D89B-2BF0-6D9A20AA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6AC81-9961-D995-25A9-4EB1412C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8100-DAAF-FB34-8548-C3D4CABD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5365-FA17-041D-C486-EBF295E1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58F1A-A7B8-2270-C3C5-FD07832F8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BCA4B-74DD-A679-BEB5-D58D5CF00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28799-3F22-FE60-5DB4-5C1BEAC2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CDC49-4ACA-6B1F-5B86-8FC340E0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44893-F552-0AAA-0DD5-86358369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E007-D4F6-FC7C-D2C6-32B1C379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FA11-045E-2B45-1EC1-33C7F3E9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27F8-6175-339B-1AD7-638E5D03D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0A76-CEEC-3B4F-B8E1-ABFCD5ADFC03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6D43-0A3E-448B-424D-DA4BE7C94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2BC7-A597-17DD-C7F6-A55F9060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2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-ieee-org.libproxy1.nus.edu.sg/document/9077698" TargetMode="External"/><Relationship Id="rId3" Type="http://schemas.openxmlformats.org/officeDocument/2006/relationships/hyperlink" Target="https://www.researchgate.net/profile/Alice-Othmani-Hiring-Postdocs/publication/349512332_Towards_Robust_Deep_Neural_Networks_for_Affect_and_Depression_Recognition_from_Speech/links/6038de2192851c4ed599c11b/Towards-Robust-Deep-Neural-Networks-for-Affect-and-Depression-Recognition-from-Speech.pdf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vsp.cs.ntua.gr/publications/confr/2022_GaroufisEtAl_UnsupervisedSpeechBasedRelapseDetectionVAES_EUSIPCO2022.pdf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hyperlink" Target="https://github.com/AliceOTHMANI/EmoAudioNe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rofile/Alice-Othmani-Hiring-Postdocs/publication/349512332_Towards_Robust_Deep_Neural_Networks_for_Affect_and_Depression_Recognition_from_Speech/links/6038de2192851c4ed599c11b/Towards-Robust-Deep-Neural-Networks-for-Affect-and-Depression-Recognition-from-Speech.pdf" TargetMode="External"/><Relationship Id="rId13" Type="http://schemas.openxmlformats.org/officeDocument/2006/relationships/hyperlink" Target="https://ieeexplore.ieee.org/abstract/document/6553805" TargetMode="External"/><Relationship Id="rId3" Type="http://schemas.openxmlformats.org/officeDocument/2006/relationships/hyperlink" Target="http://cvsp.cs.ntua.gr/publications/confr/2022_GaroufisEtAl_UnsupervisedSpeechBasedRelapseDetectionVAES_EUSIPCO2022.pdf" TargetMode="External"/><Relationship Id="rId7" Type="http://schemas.openxmlformats.org/officeDocument/2006/relationships/hyperlink" Target="Context-aware_Deep_Learning_for_Multi-modal_Depression_Detection.pdf" TargetMode="External"/><Relationship Id="rId12" Type="http://schemas.openxmlformats.org/officeDocument/2006/relationships/hyperlink" Target="https://arxiv.org/pdf/1910.13028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UCL_courses/inst0062-dt/Reading%20list/AudiBERT-%20A%20Deep%20Transfer%20Learning%20Multimodal%20Classification%20Framework%20for%20Depression%20Screening.pdf" TargetMode="External"/><Relationship Id="rId11" Type="http://schemas.openxmlformats.org/officeDocument/2006/relationships/hyperlink" Target="https://ieeexplore-ieee-org.libproxy1.nus.edu.sg/document/9077698" TargetMode="External"/><Relationship Id="rId5" Type="http://schemas.openxmlformats.org/officeDocument/2006/relationships/hyperlink" Target="https://opus.bibliothek.uni-augsburg.de/opus4/frontdoor/deliver/index/docId/65804/file/65804.pdf" TargetMode="External"/><Relationship Id="rId10" Type="http://schemas.openxmlformats.org/officeDocument/2006/relationships/hyperlink" Target="https://dl.acm.org/doi/pdf/10.1145/3214284" TargetMode="External"/><Relationship Id="rId4" Type="http://schemas.openxmlformats.org/officeDocument/2006/relationships/hyperlink" Target="https://link.springer.com/content/pdf/10.1186/s12938-021-00915-2.pdf" TargetMode="External"/><Relationship Id="rId9" Type="http://schemas.openxmlformats.org/officeDocument/2006/relationships/hyperlink" Target="../UCL_courses/inst0062-dt/Reading%20list/alhanai18_interspeech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rofile/Alice-Othmani-Hiring-Postdocs/publication/349512332_Towards_Robust_Deep_Neural_Networks_for_Affect_and_Depression_Recognition_from_Speech/links/6038de2192851c4ed599c11b/Towards-Robust-Deep-Neural-Networks-for-Affect-and-Depression-Recognition-from-Speech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A28CC7-1AF0-12FD-5718-6970172F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Automated Depression Recognition: A Multi-modal Deep Learning Framework to recognize depression from audio and text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A4AD0AA0-6A3A-92F5-5892-413B1B677541}"/>
              </a:ext>
            </a:extLst>
          </p:cNvPr>
          <p:cNvSpPr txBox="1">
            <a:spLocks/>
          </p:cNvSpPr>
          <p:nvPr/>
        </p:nvSpPr>
        <p:spPr>
          <a:xfrm>
            <a:off x="8342357" y="1638300"/>
            <a:ext cx="3330531" cy="358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kumimoji="1" lang="en-US" altLang="zh-CN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Name: Yuxin Li</a:t>
            </a:r>
          </a:p>
        </p:txBody>
      </p:sp>
    </p:spTree>
    <p:extLst>
      <p:ext uri="{BB962C8B-B14F-4D97-AF65-F5344CB8AC3E}">
        <p14:creationId xmlns:p14="http://schemas.microsoft.com/office/powerpoint/2010/main" val="253226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4B62A68D-F560-AAB5-4A21-8BDEF19D9BAB}"/>
              </a:ext>
            </a:extLst>
          </p:cNvPr>
          <p:cNvSpPr txBox="1">
            <a:spLocks/>
          </p:cNvSpPr>
          <p:nvPr/>
        </p:nvSpPr>
        <p:spPr>
          <a:xfrm>
            <a:off x="2374710" y="1438720"/>
            <a:ext cx="8119614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3080" b="1" kern="1200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Agenda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0C54ADF-6DD5-9F82-0B6B-99428B3F0364}"/>
              </a:ext>
            </a:extLst>
          </p:cNvPr>
          <p:cNvSpPr txBox="1">
            <a:spLocks/>
          </p:cNvSpPr>
          <p:nvPr/>
        </p:nvSpPr>
        <p:spPr>
          <a:xfrm>
            <a:off x="3445937" y="2480574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kern="1200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Investigation of existing </a:t>
            </a: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a</a:t>
            </a:r>
            <a:r>
              <a:rPr lang="en-US" altLang="zh-CN" sz="2156" b="1" kern="1200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udio </a:t>
            </a: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f</a:t>
            </a:r>
            <a:r>
              <a:rPr lang="en-US" altLang="zh-CN" sz="2156" b="1" kern="1200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eature </a:t>
            </a: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e</a:t>
            </a:r>
            <a:r>
              <a:rPr lang="en-US" altLang="zh-CN" sz="2156" b="1" kern="1200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xtraction approaches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7" name="标题 2">
            <a:extLst>
              <a:ext uri="{FF2B5EF4-FFF2-40B4-BE49-F238E27FC236}">
                <a16:creationId xmlns:a16="http://schemas.microsoft.com/office/drawing/2014/main" id="{79A8031B-1632-1A8C-854E-66ECE489E10E}"/>
              </a:ext>
            </a:extLst>
          </p:cNvPr>
          <p:cNvSpPr txBox="1">
            <a:spLocks/>
          </p:cNvSpPr>
          <p:nvPr/>
        </p:nvSpPr>
        <p:spPr>
          <a:xfrm>
            <a:off x="2723057" y="2377630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>
                <a:solidFill>
                  <a:srgbClr val="002060"/>
                </a:solidFill>
                <a:latin typeface="Arial" charset="0"/>
                <a:ea typeface="+mj-ea"/>
                <a:cs typeface="Arial" charset="0"/>
              </a:rPr>
              <a:t>01</a:t>
            </a:r>
            <a:endParaRPr lang="en-US" altLang="zh-CN" sz="48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B11132D6-DAAE-0328-FE5D-B57F65B2350A}"/>
              </a:ext>
            </a:extLst>
          </p:cNvPr>
          <p:cNvSpPr txBox="1">
            <a:spLocks/>
          </p:cNvSpPr>
          <p:nvPr/>
        </p:nvSpPr>
        <p:spPr>
          <a:xfrm>
            <a:off x="2726409" y="3864129"/>
            <a:ext cx="3497525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>
                <a:solidFill>
                  <a:srgbClr val="002060"/>
                </a:solidFill>
                <a:latin typeface="Arial" charset="0"/>
                <a:ea typeface="+mj-ea"/>
                <a:cs typeface="Arial" charset="0"/>
              </a:rPr>
              <a:t>02</a:t>
            </a:r>
            <a:endParaRPr lang="en-US" altLang="zh-CN" sz="48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B5A3C1-F1B1-28D9-1629-C67998BEE280}"/>
              </a:ext>
            </a:extLst>
          </p:cNvPr>
          <p:cNvSpPr txBox="1">
            <a:spLocks/>
          </p:cNvSpPr>
          <p:nvPr/>
        </p:nvSpPr>
        <p:spPr>
          <a:xfrm>
            <a:off x="3447426" y="3974608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sz="2156" b="1" kern="1200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Replication</a:t>
            </a:r>
            <a:r>
              <a:rPr lang="en-US" sz="215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156" b="1" kern="1200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of the state-</a:t>
            </a:r>
            <a:r>
              <a:rPr lang="en-US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of-art</a:t>
            </a:r>
            <a:endParaRPr lang="en-US" altLang="zh-CN" sz="2800" b="1" dirty="0">
              <a:solidFill>
                <a:srgbClr val="002060"/>
              </a:solidFill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61943-EE4F-2491-62A5-2470F3B720E9}"/>
              </a:ext>
            </a:extLst>
          </p:cNvPr>
          <p:cNvSpPr txBox="1"/>
          <p:nvPr/>
        </p:nvSpPr>
        <p:spPr>
          <a:xfrm>
            <a:off x="3389402" y="2954421"/>
            <a:ext cx="6551102" cy="595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38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1.1 Overview</a:t>
            </a:r>
          </a:p>
          <a:p>
            <a:pPr defTabSz="704088">
              <a:spcAft>
                <a:spcPts val="600"/>
              </a:spcAft>
            </a:pPr>
            <a:r>
              <a:rPr lang="en-US" sz="138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1.2 Comparison of results in different </a:t>
            </a:r>
            <a:r>
              <a:rPr lang="en-US" sz="138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38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udio </a:t>
            </a:r>
            <a:r>
              <a:rPr lang="en-US" sz="138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38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eature </a:t>
            </a:r>
            <a:r>
              <a:rPr lang="en-US" sz="138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38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xtraction </a:t>
            </a:r>
            <a:r>
              <a:rPr lang="en-US" sz="138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38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pproaches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CA623-0A25-7A6A-695B-0BB6F1366DC3}"/>
              </a:ext>
            </a:extLst>
          </p:cNvPr>
          <p:cNvSpPr txBox="1"/>
          <p:nvPr/>
        </p:nvSpPr>
        <p:spPr>
          <a:xfrm>
            <a:off x="3429512" y="4384402"/>
            <a:ext cx="4781499" cy="949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38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Feature extraction </a:t>
            </a:r>
            <a:r>
              <a:rPr lang="en-US" sz="138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8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mplementation</a:t>
            </a:r>
          </a:p>
          <a:p>
            <a:pPr defTabSz="704088">
              <a:spcAft>
                <a:spcPts val="600"/>
              </a:spcAft>
            </a:pPr>
            <a:r>
              <a:rPr lang="en-US" sz="138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 Concatenate model</a:t>
            </a:r>
          </a:p>
          <a:p>
            <a:pPr>
              <a:spcAft>
                <a:spcPts val="600"/>
              </a:spcAft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C7A9EA2-3EDA-83E4-1FD4-CFA3AFA87228}"/>
              </a:ext>
            </a:extLst>
          </p:cNvPr>
          <p:cNvGrpSpPr/>
          <p:nvPr/>
        </p:nvGrpSpPr>
        <p:grpSpPr>
          <a:xfrm>
            <a:off x="566544" y="1216296"/>
            <a:ext cx="11744712" cy="1227685"/>
            <a:chOff x="547192" y="1140096"/>
            <a:chExt cx="11744712" cy="12276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8133F0-ECC7-58A2-BEC2-75857527711C}"/>
                </a:ext>
              </a:extLst>
            </p:cNvPr>
            <p:cNvSpPr txBox="1"/>
            <p:nvPr/>
          </p:nvSpPr>
          <p:spPr>
            <a:xfrm>
              <a:off x="2529193" y="1688727"/>
              <a:ext cx="9759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Deep Neural Network(DNN)-based: Learn the abstract mathematical representation of informative patterns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1787778-338A-0522-5C24-D71969FB3B9C}"/>
                </a:ext>
              </a:extLst>
            </p:cNvPr>
            <p:cNvGrpSpPr/>
            <p:nvPr/>
          </p:nvGrpSpPr>
          <p:grpSpPr>
            <a:xfrm>
              <a:off x="547192" y="1140096"/>
              <a:ext cx="11744712" cy="1227685"/>
              <a:chOff x="547192" y="1140096"/>
              <a:chExt cx="11744712" cy="122768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97375F-A7C1-CFAC-B97D-F71A80FC5408}"/>
                  </a:ext>
                </a:extLst>
              </p:cNvPr>
              <p:cNvSpPr txBox="1"/>
              <p:nvPr/>
            </p:nvSpPr>
            <p:spPr>
              <a:xfrm>
                <a:off x="547192" y="1538604"/>
                <a:ext cx="17107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Extraction</a:t>
                </a:r>
              </a:p>
            </p:txBody>
          </p:sp>
          <p:sp>
            <p:nvSpPr>
              <p:cNvPr id="5" name="Left Brace 4">
                <a:extLst>
                  <a:ext uri="{FF2B5EF4-FFF2-40B4-BE49-F238E27FC236}">
                    <a16:creationId xmlns:a16="http://schemas.microsoft.com/office/drawing/2014/main" id="{A024E3A4-C603-92D3-2373-9502E2C3F994}"/>
                  </a:ext>
                </a:extLst>
              </p:cNvPr>
              <p:cNvSpPr/>
              <p:nvPr/>
            </p:nvSpPr>
            <p:spPr>
              <a:xfrm>
                <a:off x="2234718" y="1309911"/>
                <a:ext cx="250166" cy="878649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B4AF7C-F491-1E39-8B07-5FA72E514415}"/>
                  </a:ext>
                </a:extLst>
              </p:cNvPr>
              <p:cNvSpPr txBox="1"/>
              <p:nvPr/>
            </p:nvSpPr>
            <p:spPr>
              <a:xfrm>
                <a:off x="2539209" y="1140096"/>
                <a:ext cx="94876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Handcrafted Features-based: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spectral features, cepstral features, prosodic features, voice quality features, statistical features, and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Teager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Energy Operator-based features (</a:t>
                </a:r>
                <a:r>
                  <a:rPr lang="en-US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Othmani et al., 2021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B54B70-4747-6939-4B21-6435B6C59FF3}"/>
                  </a:ext>
                </a:extLst>
              </p:cNvPr>
              <p:cNvSpPr txBox="1"/>
              <p:nvPr/>
            </p:nvSpPr>
            <p:spPr>
              <a:xfrm>
                <a:off x="2532093" y="2029227"/>
                <a:ext cx="97598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Handcrafted Features-based + DNN-based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340B20-FB95-EF68-6C35-29C64DC0A184}"/>
              </a:ext>
            </a:extLst>
          </p:cNvPr>
          <p:cNvSpPr txBox="1"/>
          <p:nvPr/>
        </p:nvSpPr>
        <p:spPr>
          <a:xfrm>
            <a:off x="509609" y="2595049"/>
            <a:ext cx="6097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Handcrafted Features-based: 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B835E-DFDB-BC23-2453-1AB7346BD453}"/>
              </a:ext>
            </a:extLst>
          </p:cNvPr>
          <p:cNvSpPr txBox="1"/>
          <p:nvPr/>
        </p:nvSpPr>
        <p:spPr>
          <a:xfrm>
            <a:off x="446834" y="4821069"/>
            <a:ext cx="6097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DNN-based: </a:t>
            </a:r>
            <a:endParaRPr 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C760C-4497-2644-91F8-D5C4EFA74ECA}"/>
              </a:ext>
            </a:extLst>
          </p:cNvPr>
          <p:cNvSpPr txBox="1"/>
          <p:nvPr/>
        </p:nvSpPr>
        <p:spPr>
          <a:xfrm>
            <a:off x="6059488" y="2789823"/>
            <a:ext cx="9759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Handcrafted Features-based + DNN-based: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2C9FDE-4FC4-5EF7-E321-35DE18F76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88" y="3159336"/>
            <a:ext cx="4748211" cy="24966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6D8C3-CBD6-55BE-A882-54E884983E72}"/>
              </a:ext>
            </a:extLst>
          </p:cNvPr>
          <p:cNvSpPr txBox="1"/>
          <p:nvPr/>
        </p:nvSpPr>
        <p:spPr>
          <a:xfrm>
            <a:off x="409561" y="723004"/>
            <a:ext cx="75653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Overview: </a:t>
            </a:r>
          </a:p>
        </p:txBody>
      </p:sp>
      <p:sp>
        <p:nvSpPr>
          <p:cNvPr id="16" name="标题 2">
            <a:extLst>
              <a:ext uri="{FF2B5EF4-FFF2-40B4-BE49-F238E27FC236}">
                <a16:creationId xmlns:a16="http://schemas.microsoft.com/office/drawing/2014/main" id="{66D8DC0D-C253-7501-AE34-B083C9643564}"/>
              </a:ext>
            </a:extLst>
          </p:cNvPr>
          <p:cNvSpPr txBox="1">
            <a:spLocks/>
          </p:cNvSpPr>
          <p:nvPr/>
        </p:nvSpPr>
        <p:spPr>
          <a:xfrm>
            <a:off x="236801" y="1803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Audio Feature Extraction Approaches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C62875-C300-AAEB-C1A1-D867B13AD3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895"/>
          <a:stretch/>
        </p:blipFill>
        <p:spPr>
          <a:xfrm>
            <a:off x="452115" y="5092897"/>
            <a:ext cx="5429484" cy="13079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41AA8B-3676-F573-6B22-066B7F705827}"/>
              </a:ext>
            </a:extLst>
          </p:cNvPr>
          <p:cNvSpPr txBox="1"/>
          <p:nvPr/>
        </p:nvSpPr>
        <p:spPr>
          <a:xfrm>
            <a:off x="-1184201" y="6447305"/>
            <a:ext cx="84406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2: Architecture of DNN for Depression Detection (</a:t>
            </a:r>
            <a:r>
              <a:rPr 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Garoufis et al. 2022</a:t>
            </a:r>
            <a:r>
              <a:rPr 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B30DA20-18CC-B45C-97C5-620204FC2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016" y="2894891"/>
            <a:ext cx="3527285" cy="16930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6CBD69-3C20-8EFE-77EE-E5ADDE8D6E85}"/>
              </a:ext>
            </a:extLst>
          </p:cNvPr>
          <p:cNvSpPr txBox="1"/>
          <p:nvPr/>
        </p:nvSpPr>
        <p:spPr>
          <a:xfrm>
            <a:off x="435833" y="4472453"/>
            <a:ext cx="5623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1: Architecture of Handcrafted Feature for Depression Detection (</a:t>
            </a:r>
            <a:r>
              <a:rPr 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Yalamanchili et al., 2020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F9F148-09C6-2571-C503-5EAF8AC2128C}"/>
              </a:ext>
            </a:extLst>
          </p:cNvPr>
          <p:cNvSpPr txBox="1"/>
          <p:nvPr/>
        </p:nvSpPr>
        <p:spPr>
          <a:xfrm>
            <a:off x="4811315" y="5637713"/>
            <a:ext cx="84406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3: Architecture of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DNN+Handcrafted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for Depression Detection (</a:t>
            </a:r>
            <a:r>
              <a:rPr 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Othmani et al., 2021</a:t>
            </a:r>
            <a:r>
              <a:rPr 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0" name="矩形 7">
            <a:extLst>
              <a:ext uri="{FF2B5EF4-FFF2-40B4-BE49-F238E27FC236}">
                <a16:creationId xmlns:a16="http://schemas.microsoft.com/office/drawing/2014/main" id="{3C1AC46A-CB54-BBFE-D2CF-41F4B609BFAB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16A051-6140-9533-F7D0-DDDD44BDE2B6}"/>
              </a:ext>
            </a:extLst>
          </p:cNvPr>
          <p:cNvSpPr txBox="1"/>
          <p:nvPr/>
        </p:nvSpPr>
        <p:spPr>
          <a:xfrm>
            <a:off x="8669020" y="59245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Code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/>
      <p:bldP spid="29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79D78D-6667-DECF-FACD-C94AC95B4FA4}"/>
              </a:ext>
            </a:extLst>
          </p:cNvPr>
          <p:cNvSpPr txBox="1"/>
          <p:nvPr/>
        </p:nvSpPr>
        <p:spPr>
          <a:xfrm>
            <a:off x="409562" y="723004"/>
            <a:ext cx="10461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Comparison of Results in Different Audio Feature Extraction Approaches: </a:t>
            </a:r>
          </a:p>
        </p:txBody>
      </p:sp>
      <p:graphicFrame>
        <p:nvGraphicFramePr>
          <p:cNvPr id="9" name="Table 22">
            <a:extLst>
              <a:ext uri="{FF2B5EF4-FFF2-40B4-BE49-F238E27FC236}">
                <a16:creationId xmlns:a16="http://schemas.microsoft.com/office/drawing/2014/main" id="{BF0379D7-AB33-83FF-24C6-480CE4D05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83731"/>
              </p:ext>
            </p:extLst>
          </p:nvPr>
        </p:nvGraphicFramePr>
        <p:xfrm>
          <a:off x="752355" y="1236645"/>
          <a:ext cx="10880203" cy="463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60">
                  <a:extLst>
                    <a:ext uri="{9D8B030D-6E8A-4147-A177-3AD203B41FA5}">
                      <a16:colId xmlns:a16="http://schemas.microsoft.com/office/drawing/2014/main" val="3554541867"/>
                    </a:ext>
                  </a:extLst>
                </a:gridCol>
                <a:gridCol w="2309620">
                  <a:extLst>
                    <a:ext uri="{9D8B030D-6E8A-4147-A177-3AD203B41FA5}">
                      <a16:colId xmlns:a16="http://schemas.microsoft.com/office/drawing/2014/main" val="944709955"/>
                    </a:ext>
                  </a:extLst>
                </a:gridCol>
                <a:gridCol w="1663011">
                  <a:extLst>
                    <a:ext uri="{9D8B030D-6E8A-4147-A177-3AD203B41FA5}">
                      <a16:colId xmlns:a16="http://schemas.microsoft.com/office/drawing/2014/main" val="2826951299"/>
                    </a:ext>
                  </a:extLst>
                </a:gridCol>
                <a:gridCol w="1314127">
                  <a:extLst>
                    <a:ext uri="{9D8B030D-6E8A-4147-A177-3AD203B41FA5}">
                      <a16:colId xmlns:a16="http://schemas.microsoft.com/office/drawing/2014/main" val="4006936621"/>
                    </a:ext>
                  </a:extLst>
                </a:gridCol>
                <a:gridCol w="1261474">
                  <a:extLst>
                    <a:ext uri="{9D8B030D-6E8A-4147-A177-3AD203B41FA5}">
                      <a16:colId xmlns:a16="http://schemas.microsoft.com/office/drawing/2014/main" val="1019364764"/>
                    </a:ext>
                  </a:extLst>
                </a:gridCol>
                <a:gridCol w="1137436">
                  <a:extLst>
                    <a:ext uri="{9D8B030D-6E8A-4147-A177-3AD203B41FA5}">
                      <a16:colId xmlns:a16="http://schemas.microsoft.com/office/drawing/2014/main" val="501700807"/>
                    </a:ext>
                  </a:extLst>
                </a:gridCol>
                <a:gridCol w="1517475">
                  <a:extLst>
                    <a:ext uri="{9D8B030D-6E8A-4147-A177-3AD203B41FA5}">
                      <a16:colId xmlns:a16="http://schemas.microsoft.com/office/drawing/2014/main" val="2171042686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Modalities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Psychosis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914048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Garoufis et al. 2022</a:t>
                      </a:r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DNN-based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Schizophrenia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Self-collected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 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84246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Fu et al., 2021</a:t>
                      </a:r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Schizophrenia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Self-collected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 98%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64008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Amiriparian et  al., 2019</a:t>
                      </a:r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Bipolar Disorder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 Dataset</a:t>
                      </a:r>
                      <a:r>
                        <a:rPr lang="en-US" sz="1100" baseline="30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UAR 45.5%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93063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Toto et al 2022</a:t>
                      </a:r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Audio/Text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DAIC-WOZ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 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585169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Lam et al.2019</a:t>
                      </a:r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Audio/Text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DAIC-WOZ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 87%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78743"/>
                  </a:ext>
                </a:extLst>
              </a:tr>
              <a:tr h="352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Othmani et al., 2021</a:t>
                      </a:r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MDD</a:t>
                      </a:r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RECOLA</a:t>
                      </a:r>
                      <a:r>
                        <a:rPr lang="en-US" sz="1100" kern="1200" baseline="30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Arousal: Acc 75.65%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Valence: Acc 73.81%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584431"/>
                  </a:ext>
                </a:extLst>
              </a:tr>
              <a:tr h="35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/>
                        </a:rPr>
                        <a:t>Alhanai et al. 2018</a:t>
                      </a:r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Handcrafted-based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LSTM-RNN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Audio/Text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DAIC-WOZ</a:t>
                      </a:r>
                    </a:p>
                    <a:p>
                      <a:pPr algn="ctr"/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 77%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48367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/>
                        </a:rPr>
                        <a:t>Salekin et al., 2018</a:t>
                      </a:r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NN2Vec + BLSTMMIL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DAIC-WOZ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 85.4%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072000"/>
                  </a:ext>
                </a:extLst>
              </a:tr>
              <a:tr h="35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Yalamanchili et al., 2020</a:t>
                      </a:r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Audio/Text/Video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DAIC-WOZ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 84%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185500"/>
                  </a:ext>
                </a:extLst>
              </a:tr>
              <a:tr h="352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Othmani et al., 2021</a:t>
                      </a:r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Arousal: Acc 70.23%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Valence: Acc 71.12%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599084"/>
                  </a:ext>
                </a:extLst>
              </a:tr>
              <a:tr h="4916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Othmani et al., 2021</a:t>
                      </a:r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DNN-based+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Handcrafted</a:t>
                      </a:r>
                      <a:r>
                        <a:rPr lang="en-US" sz="1100" b="1" baseline="30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RECOLA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DAIC-WOZ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Arousal: Acc 89.30%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Valence: Acc 91.44%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 82%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76972"/>
                  </a:ext>
                </a:extLst>
              </a:tr>
              <a:tr h="2465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/>
                        </a:rPr>
                        <a:t>Zhang et al., 2021</a:t>
                      </a:r>
                      <a:endParaRPr lang="en-US" sz="11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DAIC-WOZ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 94%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0917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A320C6-4328-FBBD-66EA-E2A099AF019C}"/>
              </a:ext>
            </a:extLst>
          </p:cNvPr>
          <p:cNvSpPr txBox="1"/>
          <p:nvPr/>
        </p:nvSpPr>
        <p:spPr>
          <a:xfrm>
            <a:off x="3955174" y="5958352"/>
            <a:ext cx="4879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Comparison of results in different audio feature extraction methods</a:t>
            </a:r>
          </a:p>
        </p:txBody>
      </p:sp>
      <p:sp>
        <p:nvSpPr>
          <p:cNvPr id="11" name="矩形 7">
            <a:extLst>
              <a:ext uri="{FF2B5EF4-FFF2-40B4-BE49-F238E27FC236}">
                <a16:creationId xmlns:a16="http://schemas.microsoft.com/office/drawing/2014/main" id="{E831E4F1-95C0-02CD-6611-B7C80BF8443D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C3C7D-AF9F-561F-6433-74D87A3D0548}"/>
              </a:ext>
            </a:extLst>
          </p:cNvPr>
          <p:cNvSpPr txBox="1"/>
          <p:nvPr/>
        </p:nvSpPr>
        <p:spPr>
          <a:xfrm>
            <a:off x="104309" y="6519446"/>
            <a:ext cx="11354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13"/>
              </a:rPr>
              <a:t>RECOLA</a:t>
            </a:r>
            <a:r>
              <a:rPr lang="en-US" sz="800" baseline="30000" dirty="0"/>
              <a:t>2</a:t>
            </a:r>
            <a:r>
              <a:rPr lang="en-US" sz="800" dirty="0"/>
              <a:t>: RECOLA dataset  is a multimodal corpus of affective interactions in French. 46 subjects participated to data recordings. Only 23 audio recordings of 5 minutes of interaction are made publicly available and used in our experiments. Participants engaged in a remote discussion according to a survival task and six annotators measured emotion continuously on two dimensions: valence and arousal. (</a:t>
            </a:r>
            <a:r>
              <a:rPr lang="en-US" sz="800" dirty="0" err="1"/>
              <a:t>Ringeval</a:t>
            </a:r>
            <a:r>
              <a:rPr lang="en-US" sz="800" dirty="0"/>
              <a:t> et al.,2013)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513768-4FFC-D6B2-CED0-12B418F0D490}"/>
              </a:ext>
            </a:extLst>
          </p:cNvPr>
          <p:cNvSpPr txBox="1"/>
          <p:nvPr/>
        </p:nvSpPr>
        <p:spPr>
          <a:xfrm>
            <a:off x="104366" y="6330988"/>
            <a:ext cx="113546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BD</a:t>
            </a:r>
            <a:r>
              <a:rPr lang="en-US" sz="800" baseline="30000" dirty="0"/>
              <a:t>1</a:t>
            </a:r>
            <a:r>
              <a:rPr lang="en-US" sz="800" dirty="0"/>
              <a:t>: This is one of the corpora used in the AVEC 2018 Challenge and includes both audio and video recordings taken from structured interviews conducted with 100 Turkish natives diagnosed with a form of BD (</a:t>
            </a:r>
            <a:r>
              <a:rPr lang="en-GB" sz="800" dirty="0" err="1"/>
              <a:t>Ciftci</a:t>
            </a:r>
            <a:r>
              <a:rPr lang="en-GB" sz="800" dirty="0"/>
              <a:t> et al. 2018</a:t>
            </a:r>
            <a:r>
              <a:rPr lang="en-US" sz="800" dirty="0"/>
              <a:t>)</a:t>
            </a:r>
          </a:p>
        </p:txBody>
      </p:sp>
      <p:sp>
        <p:nvSpPr>
          <p:cNvPr id="20" name="标题 2">
            <a:extLst>
              <a:ext uri="{FF2B5EF4-FFF2-40B4-BE49-F238E27FC236}">
                <a16:creationId xmlns:a16="http://schemas.microsoft.com/office/drawing/2014/main" id="{C49B1C11-792C-2068-08D2-8042A606761C}"/>
              </a:ext>
            </a:extLst>
          </p:cNvPr>
          <p:cNvSpPr txBox="1">
            <a:spLocks/>
          </p:cNvSpPr>
          <p:nvPr/>
        </p:nvSpPr>
        <p:spPr>
          <a:xfrm>
            <a:off x="236801" y="1803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Audio Feature Extraction Approaches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2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音频文件的格式类型特点详解【音频理论】">
            <a:extLst>
              <a:ext uri="{FF2B5EF4-FFF2-40B4-BE49-F238E27FC236}">
                <a16:creationId xmlns:a16="http://schemas.microsoft.com/office/drawing/2014/main" id="{2B97EEA8-E556-EF52-2616-506E9F07E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r="49045"/>
          <a:stretch/>
        </p:blipFill>
        <p:spPr bwMode="auto">
          <a:xfrm>
            <a:off x="3750197" y="2048720"/>
            <a:ext cx="728330" cy="80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68EB0-2BEB-48F2-59A4-35A6D7212056}"/>
              </a:ext>
            </a:extLst>
          </p:cNvPr>
          <p:cNvSpPr txBox="1"/>
          <p:nvPr/>
        </p:nvSpPr>
        <p:spPr>
          <a:xfrm>
            <a:off x="409562" y="723004"/>
            <a:ext cx="11553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Feature Extraction Implementation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9FA773-E769-D921-35A0-AD4C4D4B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89554"/>
              </p:ext>
            </p:extLst>
          </p:nvPr>
        </p:nvGraphicFramePr>
        <p:xfrm>
          <a:off x="1257164" y="4027693"/>
          <a:ext cx="9958007" cy="220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33">
                  <a:extLst>
                    <a:ext uri="{9D8B030D-6E8A-4147-A177-3AD203B41FA5}">
                      <a16:colId xmlns:a16="http://schemas.microsoft.com/office/drawing/2014/main" val="696670817"/>
                    </a:ext>
                  </a:extLst>
                </a:gridCol>
                <a:gridCol w="1948082">
                  <a:extLst>
                    <a:ext uri="{9D8B030D-6E8A-4147-A177-3AD203B41FA5}">
                      <a16:colId xmlns:a16="http://schemas.microsoft.com/office/drawing/2014/main" val="3455695118"/>
                    </a:ext>
                  </a:extLst>
                </a:gridCol>
                <a:gridCol w="3565139">
                  <a:extLst>
                    <a:ext uri="{9D8B030D-6E8A-4147-A177-3AD203B41FA5}">
                      <a16:colId xmlns:a16="http://schemas.microsoft.com/office/drawing/2014/main" val="1672331918"/>
                    </a:ext>
                  </a:extLst>
                </a:gridCol>
                <a:gridCol w="1943349">
                  <a:extLst>
                    <a:ext uri="{9D8B030D-6E8A-4147-A177-3AD203B41FA5}">
                      <a16:colId xmlns:a16="http://schemas.microsoft.com/office/drawing/2014/main" val="2609576848"/>
                    </a:ext>
                  </a:extLst>
                </a:gridCol>
                <a:gridCol w="1846304">
                  <a:extLst>
                    <a:ext uri="{9D8B030D-6E8A-4147-A177-3AD203B41FA5}">
                      <a16:colId xmlns:a16="http://schemas.microsoft.com/office/drawing/2014/main" val="2868191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Stages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424030"/>
                  </a:ext>
                </a:extLst>
              </a:tr>
              <a:tr h="4193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Augmentation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 augmentation and pitch augmentation of the original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Raw audio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Augmented audio files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73358"/>
                  </a:ext>
                </a:extLst>
              </a:tr>
              <a:tr h="2854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Spectrograms Generation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a spectrogram for each audio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Augmented audio files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Raw spectrograms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228737"/>
                  </a:ext>
                </a:extLst>
              </a:tr>
              <a:tr h="2854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Resize </a:t>
                      </a: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Spectrograms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 the sizes of  spectrograms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Raw spectrograms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Adjusted spectrograms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567215"/>
                  </a:ext>
                </a:extLst>
              </a:tr>
              <a:tr h="4512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Spectral Feature Extraction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Extraction of spectral features from spectrograms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Spectrograms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Spectral features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965894"/>
                  </a:ext>
                </a:extLst>
              </a:tr>
              <a:tr h="4512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MFCC Extraction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Extraction of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MFCC feature from audio files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Augmented audio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MFCC features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720145"/>
                  </a:ext>
                </a:extLst>
              </a:tr>
            </a:tbl>
          </a:graphicData>
        </a:graphic>
      </p:graphicFrame>
      <p:sp>
        <p:nvSpPr>
          <p:cNvPr id="10" name="标题 2">
            <a:extLst>
              <a:ext uri="{FF2B5EF4-FFF2-40B4-BE49-F238E27FC236}">
                <a16:creationId xmlns:a16="http://schemas.microsoft.com/office/drawing/2014/main" id="{623B8E8D-8F1B-5110-D413-96A6B98828EA}"/>
              </a:ext>
            </a:extLst>
          </p:cNvPr>
          <p:cNvSpPr txBox="1">
            <a:spLocks/>
          </p:cNvSpPr>
          <p:nvPr/>
        </p:nvSpPr>
        <p:spPr>
          <a:xfrm>
            <a:off x="223354" y="16234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EmoAudioNet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05774-A6E6-C346-89DE-4B56A75183FB}"/>
              </a:ext>
            </a:extLst>
          </p:cNvPr>
          <p:cNvSpPr txBox="1"/>
          <p:nvPr/>
        </p:nvSpPr>
        <p:spPr>
          <a:xfrm>
            <a:off x="4318912" y="6255646"/>
            <a:ext cx="2841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Main Stages of Feature Extraction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BEE18CEE-1038-BEEB-ACF5-28567C3D7ACA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B6DC362-AB02-8811-7D62-B64727D7F0DE}"/>
              </a:ext>
            </a:extLst>
          </p:cNvPr>
          <p:cNvGrpSpPr/>
          <p:nvPr/>
        </p:nvGrpSpPr>
        <p:grpSpPr>
          <a:xfrm>
            <a:off x="3105118" y="1410149"/>
            <a:ext cx="5936732" cy="2333375"/>
            <a:chOff x="5135429" y="1531892"/>
            <a:chExt cx="5936732" cy="23333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148A3B-A4E6-55CA-62A0-5545F9CE6CDD}"/>
                </a:ext>
              </a:extLst>
            </p:cNvPr>
            <p:cNvSpPr/>
            <p:nvPr/>
          </p:nvSpPr>
          <p:spPr>
            <a:xfrm>
              <a:off x="6831586" y="1531892"/>
              <a:ext cx="444500" cy="3937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7A25C4-F472-F259-C0F7-F3D2014D1508}"/>
                </a:ext>
              </a:extLst>
            </p:cNvPr>
            <p:cNvSpPr/>
            <p:nvPr/>
          </p:nvSpPr>
          <p:spPr>
            <a:xfrm>
              <a:off x="6831587" y="1835008"/>
              <a:ext cx="444500" cy="3937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8E79BC-7F0B-2A50-4109-23BB2A49F082}"/>
                </a:ext>
              </a:extLst>
            </p:cNvPr>
            <p:cNvSpPr/>
            <p:nvPr/>
          </p:nvSpPr>
          <p:spPr>
            <a:xfrm>
              <a:off x="6829904" y="2130474"/>
              <a:ext cx="444500" cy="3937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D13CD6-1643-6E56-75B9-5283EAD9F7A6}"/>
                </a:ext>
              </a:extLst>
            </p:cNvPr>
            <p:cNvSpPr/>
            <p:nvPr/>
          </p:nvSpPr>
          <p:spPr>
            <a:xfrm>
              <a:off x="6850254" y="2658978"/>
              <a:ext cx="444500" cy="393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E25CD1-F8B1-4AE6-2063-0F064D23F901}"/>
                </a:ext>
              </a:extLst>
            </p:cNvPr>
            <p:cNvSpPr/>
            <p:nvPr/>
          </p:nvSpPr>
          <p:spPr>
            <a:xfrm>
              <a:off x="6852295" y="2919592"/>
              <a:ext cx="444500" cy="3937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11B560-0908-B75D-95F5-81233211F2C4}"/>
                </a:ext>
              </a:extLst>
            </p:cNvPr>
            <p:cNvSpPr/>
            <p:nvPr/>
          </p:nvSpPr>
          <p:spPr>
            <a:xfrm>
              <a:off x="6853979" y="3170965"/>
              <a:ext cx="444500" cy="3937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71DE2B6-B4DF-41B3-3DEA-56799437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086" y="1550892"/>
              <a:ext cx="308811" cy="37572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F9FD02-B025-506A-A5EC-30E8597A4ECB}"/>
                </a:ext>
              </a:extLst>
            </p:cNvPr>
            <p:cNvSpPr/>
            <p:nvPr/>
          </p:nvSpPr>
          <p:spPr>
            <a:xfrm>
              <a:off x="9399282" y="1618560"/>
              <a:ext cx="284544" cy="276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247F1C1-3C73-43D6-1E8A-84C92340B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4465" y="2766879"/>
              <a:ext cx="811231" cy="81981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4853CF7-2B05-57FB-B17A-6D40A6AAA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76174" y="1684304"/>
              <a:ext cx="308811" cy="37572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C428929-FB08-F2F8-0B79-23294315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3490" y="1781620"/>
              <a:ext cx="308811" cy="37572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843598-5042-DED5-9C8B-C404E0AE9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1625" y="1858738"/>
              <a:ext cx="308811" cy="37572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30CC3FB-2E5D-7CDC-12CD-7352801E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9759" y="1957889"/>
              <a:ext cx="308811" cy="37572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057FBDD-7AFB-3F5B-92CA-0E8C35493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0945" y="2057041"/>
              <a:ext cx="308811" cy="37572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6C68EC-23A8-9532-6D8C-22A3C862539E}"/>
                </a:ext>
              </a:extLst>
            </p:cNvPr>
            <p:cNvSpPr txBox="1"/>
            <p:nvPr/>
          </p:nvSpPr>
          <p:spPr>
            <a:xfrm>
              <a:off x="5836186" y="3599628"/>
              <a:ext cx="253663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5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Augmented audio files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0B621E-10AE-D920-6325-2A815CCCE427}"/>
                </a:ext>
              </a:extLst>
            </p:cNvPr>
            <p:cNvSpPr txBox="1"/>
            <p:nvPr/>
          </p:nvSpPr>
          <p:spPr>
            <a:xfrm>
              <a:off x="7855026" y="2475904"/>
              <a:ext cx="151206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5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Spectrograms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4473D22-C896-3F22-0E08-F5EC9A2BF5FD}"/>
                </a:ext>
              </a:extLst>
            </p:cNvPr>
            <p:cNvSpPr txBox="1"/>
            <p:nvPr/>
          </p:nvSpPr>
          <p:spPr>
            <a:xfrm>
              <a:off x="7050796" y="3611351"/>
              <a:ext cx="304616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5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MFCC features</a:t>
              </a:r>
              <a:endParaRPr lang="en-US" sz="105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A72A59-4812-F833-367D-0BF81A5F82FD}"/>
                </a:ext>
              </a:extLst>
            </p:cNvPr>
            <p:cNvSpPr txBox="1"/>
            <p:nvPr/>
          </p:nvSpPr>
          <p:spPr>
            <a:xfrm>
              <a:off x="8747392" y="2453872"/>
              <a:ext cx="232476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5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Spectral features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D878CBE-128E-86C5-DB9D-60E55B0B5765}"/>
                </a:ext>
              </a:extLst>
            </p:cNvPr>
            <p:cNvCxnSpPr>
              <a:cxnSpLocks/>
            </p:cNvCxnSpPr>
            <p:nvPr/>
          </p:nvCxnSpPr>
          <p:spPr>
            <a:xfrm>
              <a:off x="6510969" y="2622014"/>
              <a:ext cx="3305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9A7FC2E-83C7-D397-62C4-70FEF5378E42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280313" y="1705778"/>
              <a:ext cx="643773" cy="32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875AB47-A568-E5C3-BAB1-874BC8554C03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7276087" y="1850834"/>
              <a:ext cx="678091" cy="181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9A7FC2E-83C7-D397-62C4-70FEF5378E42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7274404" y="2016087"/>
              <a:ext cx="701808" cy="311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9A7FC2E-83C7-D397-62C4-70FEF5378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3166" y="2203373"/>
              <a:ext cx="881350" cy="583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9A7FC2E-83C7-D397-62C4-70FEF5378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4183" y="2291508"/>
              <a:ext cx="947451" cy="793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9A7FC2E-83C7-D397-62C4-70FEF5378E42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7298479" y="2401677"/>
              <a:ext cx="1063323" cy="966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2E0EA2D-F6DF-EF36-9B6C-347A74511566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7276086" y="1728742"/>
              <a:ext cx="865379" cy="1157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123946D-2101-9C60-341C-E7D597DA536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7276087" y="2031858"/>
              <a:ext cx="843344" cy="1008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2E0EA2D-F6DF-EF36-9B6C-347A74511566}"/>
                </a:ext>
              </a:extLst>
            </p:cNvPr>
            <p:cNvCxnSpPr>
              <a:cxnSpLocks/>
              <a:stCxn id="20" idx="3"/>
              <a:endCxn id="26" idx="1"/>
            </p:cNvCxnSpPr>
            <p:nvPr/>
          </p:nvCxnSpPr>
          <p:spPr>
            <a:xfrm>
              <a:off x="7274404" y="2327324"/>
              <a:ext cx="860061" cy="849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2E0EA2D-F6DF-EF36-9B6C-347A74511566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7304183" y="2798284"/>
              <a:ext cx="830282" cy="378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2E0EA2D-F6DF-EF36-9B6C-347A74511566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7304183" y="3106757"/>
              <a:ext cx="830282" cy="70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2E0EA2D-F6DF-EF36-9B6C-347A74511566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 flipV="1">
              <a:off x="7298479" y="3176789"/>
              <a:ext cx="835986" cy="191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6E34F92-F6CC-57C9-E402-6B9E2B2A1BD0}"/>
                </a:ext>
              </a:extLst>
            </p:cNvPr>
            <p:cNvSpPr/>
            <p:nvPr/>
          </p:nvSpPr>
          <p:spPr>
            <a:xfrm>
              <a:off x="9463547" y="1737910"/>
              <a:ext cx="284544" cy="276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86796A2-AE16-F13F-5D47-8F30065273DC}"/>
                </a:ext>
              </a:extLst>
            </p:cNvPr>
            <p:cNvSpPr/>
            <p:nvPr/>
          </p:nvSpPr>
          <p:spPr>
            <a:xfrm>
              <a:off x="9551682" y="1848078"/>
              <a:ext cx="284544" cy="276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370F4EB-D663-3BC7-06D4-DD7EECCC9501}"/>
                </a:ext>
              </a:extLst>
            </p:cNvPr>
            <p:cNvSpPr/>
            <p:nvPr/>
          </p:nvSpPr>
          <p:spPr>
            <a:xfrm>
              <a:off x="9650834" y="1980281"/>
              <a:ext cx="284544" cy="276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015882D-26C8-CCEA-8B51-D17D2065779F}"/>
                </a:ext>
              </a:extLst>
            </p:cNvPr>
            <p:cNvSpPr/>
            <p:nvPr/>
          </p:nvSpPr>
          <p:spPr>
            <a:xfrm>
              <a:off x="9727952" y="2101466"/>
              <a:ext cx="284544" cy="276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64841D3-F860-4306-8BF0-C107719B8080}"/>
                </a:ext>
              </a:extLst>
            </p:cNvPr>
            <p:cNvSpPr/>
            <p:nvPr/>
          </p:nvSpPr>
          <p:spPr>
            <a:xfrm>
              <a:off x="9816087" y="2200618"/>
              <a:ext cx="284544" cy="276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4B6D18B-D3D4-B95B-FD2F-21F41B0B276F}"/>
                </a:ext>
              </a:extLst>
            </p:cNvPr>
            <p:cNvCxnSpPr>
              <a:cxnSpLocks/>
            </p:cNvCxnSpPr>
            <p:nvPr/>
          </p:nvCxnSpPr>
          <p:spPr>
            <a:xfrm>
              <a:off x="8710670" y="1990381"/>
              <a:ext cx="7087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C9E275-8C71-01C0-8BD1-F8B17F4797F0}"/>
                </a:ext>
              </a:extLst>
            </p:cNvPr>
            <p:cNvSpPr txBox="1"/>
            <p:nvPr/>
          </p:nvSpPr>
          <p:spPr>
            <a:xfrm>
              <a:off x="5135429" y="2851596"/>
              <a:ext cx="200782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5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Raw audio file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5709BDC-7953-E710-D6F0-BB1AFAAC8336}"/>
              </a:ext>
            </a:extLst>
          </p:cNvPr>
          <p:cNvSpPr txBox="1"/>
          <p:nvPr/>
        </p:nvSpPr>
        <p:spPr>
          <a:xfrm>
            <a:off x="3667300" y="3716506"/>
            <a:ext cx="47843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4: Feature Extraction Overview</a:t>
            </a:r>
            <a:endParaRPr lang="en-US" sz="1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A68EB0-2BEB-48F2-59A4-35A6D7212056}"/>
              </a:ext>
            </a:extLst>
          </p:cNvPr>
          <p:cNvSpPr txBox="1"/>
          <p:nvPr/>
        </p:nvSpPr>
        <p:spPr>
          <a:xfrm>
            <a:off x="409562" y="700970"/>
            <a:ext cx="11553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Concatenate Model</a:t>
            </a: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623B8E8D-8F1B-5110-D413-96A6B98828EA}"/>
              </a:ext>
            </a:extLst>
          </p:cNvPr>
          <p:cNvSpPr txBox="1">
            <a:spLocks/>
          </p:cNvSpPr>
          <p:nvPr/>
        </p:nvSpPr>
        <p:spPr>
          <a:xfrm>
            <a:off x="236801" y="1803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EmoAudioNet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7">
            <a:extLst>
              <a:ext uri="{FF2B5EF4-FFF2-40B4-BE49-F238E27FC236}">
                <a16:creationId xmlns:a16="http://schemas.microsoft.com/office/drawing/2014/main" id="{8E15EBE8-4906-98AF-6245-CBC32CA63ACB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AEF25-9250-A835-69D6-9E2DD2C89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13" y="1666146"/>
            <a:ext cx="7485556" cy="3936001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1147706B-A582-5062-E815-A7058BA51927}"/>
              </a:ext>
            </a:extLst>
          </p:cNvPr>
          <p:cNvSpPr txBox="1"/>
          <p:nvPr/>
        </p:nvSpPr>
        <p:spPr>
          <a:xfrm>
            <a:off x="3667300" y="5700327"/>
            <a:ext cx="4784376" cy="4344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3: Architecture of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DNN+Handcrafted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for Depression Detection (</a:t>
            </a:r>
            <a:r>
              <a:rPr 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Othmani et al., 2021</a:t>
            </a:r>
            <a:r>
              <a:rPr 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624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4B62A68D-F560-AAB5-4A21-8BDEF19D9BAB}"/>
              </a:ext>
            </a:extLst>
          </p:cNvPr>
          <p:cNvSpPr txBox="1">
            <a:spLocks/>
          </p:cNvSpPr>
          <p:nvPr/>
        </p:nvSpPr>
        <p:spPr>
          <a:xfrm>
            <a:off x="2074262" y="1438720"/>
            <a:ext cx="8119614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8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Plan for next week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0C54ADF-6DD5-9F82-0B6B-99428B3F0364}"/>
              </a:ext>
            </a:extLst>
          </p:cNvPr>
          <p:cNvSpPr txBox="1">
            <a:spLocks/>
          </p:cNvSpPr>
          <p:nvPr/>
        </p:nvSpPr>
        <p:spPr>
          <a:xfrm>
            <a:off x="3145489" y="2480574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Read 15+ latest papers on Depression Detection using LLMs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7" name="标题 2">
            <a:extLst>
              <a:ext uri="{FF2B5EF4-FFF2-40B4-BE49-F238E27FC236}">
                <a16:creationId xmlns:a16="http://schemas.microsoft.com/office/drawing/2014/main" id="{79A8031B-1632-1A8C-854E-66ECE489E10E}"/>
              </a:ext>
            </a:extLst>
          </p:cNvPr>
          <p:cNvSpPr txBox="1">
            <a:spLocks/>
          </p:cNvSpPr>
          <p:nvPr/>
        </p:nvSpPr>
        <p:spPr>
          <a:xfrm>
            <a:off x="2422609" y="2377630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01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B11132D6-DAAE-0328-FE5D-B57F65B2350A}"/>
              </a:ext>
            </a:extLst>
          </p:cNvPr>
          <p:cNvSpPr txBox="1">
            <a:spLocks/>
          </p:cNvSpPr>
          <p:nvPr/>
        </p:nvSpPr>
        <p:spPr>
          <a:xfrm>
            <a:off x="2425961" y="3433050"/>
            <a:ext cx="3497525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02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B5A3C1-F1B1-28D9-1629-C67998BEE280}"/>
              </a:ext>
            </a:extLst>
          </p:cNvPr>
          <p:cNvSpPr txBox="1">
            <a:spLocks/>
          </p:cNvSpPr>
          <p:nvPr/>
        </p:nvSpPr>
        <p:spPr>
          <a:xfrm>
            <a:off x="3094726" y="3543529"/>
            <a:ext cx="8622656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 Try to replicate available research using LLMs on DAIC-WOZ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标题 2">
            <a:extLst>
              <a:ext uri="{FF2B5EF4-FFF2-40B4-BE49-F238E27FC236}">
                <a16:creationId xmlns:a16="http://schemas.microsoft.com/office/drawing/2014/main" id="{14D910FF-EE2B-7D8F-43CE-8B1E9EB5CC67}"/>
              </a:ext>
            </a:extLst>
          </p:cNvPr>
          <p:cNvSpPr txBox="1">
            <a:spLocks/>
          </p:cNvSpPr>
          <p:nvPr/>
        </p:nvSpPr>
        <p:spPr>
          <a:xfrm>
            <a:off x="804672" y="1055098"/>
            <a:ext cx="5760719" cy="474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altLang="zh-CN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018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15135</TotalTime>
  <Words>903</Words>
  <Application>Microsoft Macintosh PowerPoint</Application>
  <PresentationFormat>Widescreen</PresentationFormat>
  <Paragraphs>174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Automated Depression Recognition: A Multi-modal Deep Learning Framework to recognize depression from audio and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Yuxin</dc:creator>
  <cp:lastModifiedBy>Li, Yuxin</cp:lastModifiedBy>
  <cp:revision>157</cp:revision>
  <dcterms:created xsi:type="dcterms:W3CDTF">2024-03-18T10:37:45Z</dcterms:created>
  <dcterms:modified xsi:type="dcterms:W3CDTF">2024-04-03T10:06:42Z</dcterms:modified>
</cp:coreProperties>
</file>