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360" r:id="rId2"/>
    <p:sldId id="1361" r:id="rId3"/>
    <p:sldId id="1444" r:id="rId4"/>
    <p:sldId id="1501" r:id="rId5"/>
    <p:sldId id="1506" r:id="rId6"/>
    <p:sldId id="1488" r:id="rId7"/>
    <p:sldId id="1508" r:id="rId8"/>
    <p:sldId id="1507" r:id="rId9"/>
    <p:sldId id="1512" r:id="rId10"/>
    <p:sldId id="1511" r:id="rId11"/>
    <p:sldId id="1513" r:id="rId12"/>
    <p:sldId id="1510" r:id="rId13"/>
    <p:sldId id="1514" r:id="rId14"/>
    <p:sldId id="1515" r:id="rId15"/>
    <p:sldId id="1517" r:id="rId16"/>
    <p:sldId id="1518" r:id="rId17"/>
    <p:sldId id="1516" r:id="rId18"/>
    <p:sldId id="1522" r:id="rId19"/>
    <p:sldId id="1519" r:id="rId20"/>
    <p:sldId id="1523" r:id="rId21"/>
    <p:sldId id="1524" r:id="rId22"/>
    <p:sldId id="1375" r:id="rId23"/>
    <p:sldId id="13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6EA"/>
    <a:srgbClr val="E9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832C2-E9E3-B449-9ED8-7ED9C041244E}" v="14" dt="2024-05-19T08:32:46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88138"/>
  </p:normalViewPr>
  <p:slideViewPr>
    <p:cSldViewPr snapToGrid="0" showGuides="1">
      <p:cViewPr varScale="1">
        <p:scale>
          <a:sx n="101" d="100"/>
          <a:sy n="101" d="100"/>
        </p:scale>
        <p:origin x="696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0537-364D-424F-8DAB-01E607DC3851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DBF7-4FE9-9B4F-8673-AF9E4477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62F5-D81A-0CBF-A71B-0897204E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D42C-2D07-5057-5F4C-11CCEECB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B5CD-E1C7-184C-3F3B-C237DB0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9FC6-14B4-378C-236A-990C63F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075D-C92C-B2B5-F653-45E1C0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183-9DBF-14D9-A60B-929466F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F0D1-7FE6-F213-0ACE-148825F0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0F4A-F2F9-AE2F-2136-3F88648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0E21-73FF-A9FD-BA15-3D86B6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FCD-1215-7AC2-5041-82A4F5A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A91E-80FF-3D22-AD3F-99E5EB79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9BA5-F7D5-8B61-7C01-30BD5BDC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DBC8-18FF-6073-369F-F50DC56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0E59-C4F6-CE3D-8F9E-C01481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1C21-72DF-1088-7F3D-32A059B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947A-9A7F-22CD-A18D-E40040F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1F7-7CA6-C5CF-BAB0-57022A6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C97-3551-D984-06DE-B9F045C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9C7-BAD2-3A34-3436-7317A1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197B-33E1-518A-4B72-600098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0D8-89A4-3C69-C935-A33212A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B135-C5FA-760C-DC4B-B6114B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084C-D2E8-592E-FA9C-5F4AC20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869-2767-6CE0-B405-2A6A20D1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1BB-E962-D453-671F-F010CE3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E845-386A-128D-8934-C09E29F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029E-FCE6-EBD9-C514-37CD8907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F05-50D8-68D6-416A-A47607AF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3FF6-AB49-8EBA-544D-6AC4861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AE88-B227-FD32-6BA5-8FD5059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7BCD-3128-9D27-AE83-3C7B78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659-3663-C6BF-0928-8F4BC17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BE-B378-1C20-1890-A0DB71E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13EF6-5AB1-8AD0-6221-79CC5A92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460-ADBE-9EEF-8F5D-086734C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9F51-C56E-3397-F511-BBB23740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B07C9-69CF-1249-637E-35B46DB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DB05-10CC-C32D-1BCD-8DA6436F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0A48-D106-5E3B-627A-AA1E173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B7A-2AFD-34FB-DDDF-C761C77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65F3-5E05-62D8-22BE-4A2178F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B37B-DC42-C56C-0FC3-616A624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0636-A91F-903C-1507-E75E0EC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B55-D9B7-BF9B-4E96-15411DC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2902-119D-B517-93E2-BF04D43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545B-636F-F7E4-7353-D13F878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4A6-13C3-E565-A5C4-591D443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0A4-A3A6-CCFE-EE84-2546604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458A-0407-2A87-51C1-620D6AD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8061-0120-D89B-2BF0-6D9A20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AC81-9961-D995-25A9-4EB1412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100-DAAF-FB34-8548-C3D4CAB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365-FA17-041D-C486-EBF295E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8F1A-A7B8-2270-C3C5-FD07832F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A4B-74DD-A679-BEB5-D58D5CF0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8799-3F22-FE60-5DB4-5C1BEAC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C49-4ACA-6B1F-5B86-8FC340E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4893-F552-0AAA-0DD5-8635836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E007-D4F6-FC7C-D2C6-32B1C37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A11-045E-2B45-1EC1-33C7F3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7F8-6175-339B-1AD7-638E5D03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D43-0A3E-448B-424D-DA4BE7C9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BC7-A597-17DD-C7F6-A55F9060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capswoz.ict.usc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28CC7-1AF0-12FD-5718-6970172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59" y="1018585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Depression Detection Project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4AD0AA0-6A3A-92F5-5892-413B1B677541}"/>
              </a:ext>
            </a:extLst>
          </p:cNvPr>
          <p:cNvSpPr txBox="1">
            <a:spLocks/>
          </p:cNvSpPr>
          <p:nvPr/>
        </p:nvSpPr>
        <p:spPr>
          <a:xfrm>
            <a:off x="7567657" y="1941513"/>
            <a:ext cx="4408443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Presenter: </a:t>
            </a:r>
            <a:r>
              <a:rPr kumimoji="1" lang="en-US" altLang="zh-CN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Yuxin</a:t>
            </a: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Li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Date: 5 June 2024</a:t>
            </a:r>
          </a:p>
        </p:txBody>
      </p:sp>
    </p:spTree>
    <p:extLst>
      <p:ext uri="{BB962C8B-B14F-4D97-AF65-F5344CB8AC3E}">
        <p14:creationId xmlns:p14="http://schemas.microsoft.com/office/powerpoint/2010/main" val="25322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215342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Prompt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3B144-1BFC-6EBC-678A-67303A012B67}"/>
              </a:ext>
            </a:extLst>
          </p:cNvPr>
          <p:cNvSpPr txBox="1"/>
          <p:nvPr/>
        </p:nvSpPr>
        <p:spPr>
          <a:xfrm>
            <a:off x="6619593" y="2111582"/>
            <a:ext cx="5310188" cy="3585597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Based on the text,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 scores from 0 to 3 for each of the 9 questions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 the PHQ-9 questionnaire. Use the following scale for scoring: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- 0: Not at all</a:t>
            </a:r>
          </a:p>
          <a:p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- 1: Several days</a:t>
            </a:r>
          </a:p>
          <a:p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- 2: More than half the days</a:t>
            </a:r>
          </a:p>
          <a:p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- 3: Nearly every day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Provide the overall PHQ score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337D-A155-E0F2-FF29-6878D78ED42B}"/>
              </a:ext>
            </a:extLst>
          </p:cNvPr>
          <p:cNvSpPr txBox="1"/>
          <p:nvPr/>
        </p:nvSpPr>
        <p:spPr>
          <a:xfrm>
            <a:off x="6221393" y="1696220"/>
            <a:ext cx="656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3 Prompt: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C009B-4972-8408-82CA-E4B5B75CDD5D}"/>
              </a:ext>
            </a:extLst>
          </p:cNvPr>
          <p:cNvSpPr txBox="1"/>
          <p:nvPr/>
        </p:nvSpPr>
        <p:spPr>
          <a:xfrm>
            <a:off x="937550" y="1655180"/>
            <a:ext cx="108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47E331-29CE-F661-98D9-875E56BD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15107"/>
              </p:ext>
            </p:extLst>
          </p:nvPr>
        </p:nvGraphicFramePr>
        <p:xfrm>
          <a:off x="956037" y="2101211"/>
          <a:ext cx="5074373" cy="23895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6074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458411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Llama 2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Diagnose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Prompt 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&amp; </a:t>
                      </a:r>
                      <a:r>
                        <a:rPr lang="en-US" sz="1400" b="1" dirty="0"/>
                        <a:t>provide</a:t>
                      </a:r>
                      <a:r>
                        <a:rPr lang="en-US" sz="1400" dirty="0"/>
                        <a:t> scoring instruction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868995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4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215342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Prompt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3B144-1BFC-6EBC-678A-67303A012B67}"/>
              </a:ext>
            </a:extLst>
          </p:cNvPr>
          <p:cNvSpPr txBox="1"/>
          <p:nvPr/>
        </p:nvSpPr>
        <p:spPr>
          <a:xfrm>
            <a:off x="6619593" y="2111582"/>
            <a:ext cx="5310188" cy="2846933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patient’s text record in front of you. Please determine whether the patient is experiencing Major Depressive Disorder (MDD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based on the criteria in PHQ-9 questions </a:t>
            </a:r>
            <a:r>
              <a:rPr lang="en-GB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 predict an overall PHQ-9 score.</a:t>
            </a:r>
          </a:p>
          <a:p>
            <a:endParaRPr lang="en-US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337D-A155-E0F2-FF29-6878D78ED42B}"/>
              </a:ext>
            </a:extLst>
          </p:cNvPr>
          <p:cNvSpPr txBox="1"/>
          <p:nvPr/>
        </p:nvSpPr>
        <p:spPr>
          <a:xfrm>
            <a:off x="6221393" y="1696220"/>
            <a:ext cx="656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BB1457-10CC-3BE0-3F9B-8ACADB2F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81751"/>
              </p:ext>
            </p:extLst>
          </p:nvPr>
        </p:nvGraphicFramePr>
        <p:xfrm>
          <a:off x="956037" y="2101211"/>
          <a:ext cx="5074373" cy="23895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6074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458411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Llama 2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Diagnose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Prompt 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&amp; </a:t>
                      </a:r>
                      <a:r>
                        <a:rPr lang="en-US" sz="1400" b="1" dirty="0"/>
                        <a:t>provide</a:t>
                      </a:r>
                      <a:r>
                        <a:rPr lang="en-US" sz="1400" dirty="0"/>
                        <a:t> scoring instruction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868995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55C776-DCF0-587F-529B-E4A2D894FB52}"/>
              </a:ext>
            </a:extLst>
          </p:cNvPr>
          <p:cNvSpPr txBox="1"/>
          <p:nvPr/>
        </p:nvSpPr>
        <p:spPr>
          <a:xfrm>
            <a:off x="937550" y="1655180"/>
            <a:ext cx="108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</p:txBody>
      </p:sp>
    </p:spTree>
    <p:extLst>
      <p:ext uri="{BB962C8B-B14F-4D97-AF65-F5344CB8AC3E}">
        <p14:creationId xmlns:p14="http://schemas.microsoft.com/office/powerpoint/2010/main" val="2481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215342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Prompt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A7F48-162A-5A17-7A77-0A497FC211A5}"/>
              </a:ext>
            </a:extLst>
          </p:cNvPr>
          <p:cNvSpPr txBox="1"/>
          <p:nvPr/>
        </p:nvSpPr>
        <p:spPr>
          <a:xfrm>
            <a:off x="870030" y="15992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DE12903-085F-616A-9141-AB951D82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07546"/>
              </p:ext>
            </p:extLst>
          </p:nvPr>
        </p:nvGraphicFramePr>
        <p:xfrm>
          <a:off x="900092" y="2022118"/>
          <a:ext cx="4690480" cy="16776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4146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1169043">
                  <a:extLst>
                    <a:ext uri="{9D8B030D-6E8A-4147-A177-3AD203B41FA5}">
                      <a16:colId xmlns:a16="http://schemas.microsoft.com/office/drawing/2014/main" val="30390638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67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B3B144-1BFC-6EBC-678A-67303A012B67}"/>
              </a:ext>
            </a:extLst>
          </p:cNvPr>
          <p:cNvSpPr txBox="1"/>
          <p:nvPr/>
        </p:nvSpPr>
        <p:spPr>
          <a:xfrm>
            <a:off x="6283927" y="1598659"/>
            <a:ext cx="5310188" cy="4355038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patient’s text record in front of you. Please determine whether the patient is experiencing Major Depressive Disorder (MDD) based on the criteria in PHQ-9 questions and </a:t>
            </a:r>
            <a:r>
              <a:rPr lang="en-US" sz="14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 an overall PHQ-9 score.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 is an example: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example_diagnosis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Now, please evaluate the following patient's text record: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337D-A155-E0F2-FF29-6878D78ED42B}"/>
              </a:ext>
            </a:extLst>
          </p:cNvPr>
          <p:cNvSpPr txBox="1"/>
          <p:nvPr/>
        </p:nvSpPr>
        <p:spPr>
          <a:xfrm>
            <a:off x="6186670" y="1198509"/>
            <a:ext cx="656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 &amp; 2 Prompt: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215342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Prompt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3B144-1BFC-6EBC-678A-67303A012B67}"/>
              </a:ext>
            </a:extLst>
          </p:cNvPr>
          <p:cNvSpPr txBox="1"/>
          <p:nvPr/>
        </p:nvSpPr>
        <p:spPr>
          <a:xfrm>
            <a:off x="6480696" y="1494486"/>
            <a:ext cx="5310188" cy="4616648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patient’s text record in front of you. Please determine whether the patient is experiencing Major Depressive Disorder (MDD) based on the criteria in PHQ-9 questions and </a:t>
            </a:r>
            <a:r>
              <a:rPr lang="en-US" sz="14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 an overall PHQ-9 score.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xample 1: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{example_1}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 2: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{example_2}</a:t>
            </a:r>
          </a:p>
          <a:p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Now, please evaluate the following patient's text record: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337D-A155-E0F2-FF29-6878D78ED42B}"/>
              </a:ext>
            </a:extLst>
          </p:cNvPr>
          <p:cNvSpPr txBox="1"/>
          <p:nvPr/>
        </p:nvSpPr>
        <p:spPr>
          <a:xfrm>
            <a:off x="6383439" y="1094336"/>
            <a:ext cx="656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3 Prompt: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D1AC2-9EA2-CAA8-AA61-208D02AFBE3C}"/>
              </a:ext>
            </a:extLst>
          </p:cNvPr>
          <p:cNvSpPr txBox="1"/>
          <p:nvPr/>
        </p:nvSpPr>
        <p:spPr>
          <a:xfrm>
            <a:off x="870030" y="15992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2054BD-DBA5-75F9-7673-53453849F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38969"/>
              </p:ext>
            </p:extLst>
          </p:nvPr>
        </p:nvGraphicFramePr>
        <p:xfrm>
          <a:off x="900092" y="2022118"/>
          <a:ext cx="4690480" cy="16776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4146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1169043">
                  <a:extLst>
                    <a:ext uri="{9D8B030D-6E8A-4147-A177-3AD203B41FA5}">
                      <a16:colId xmlns:a16="http://schemas.microsoft.com/office/drawing/2014/main" val="30390638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3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215342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Prompt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3B144-1BFC-6EBC-678A-67303A012B67}"/>
              </a:ext>
            </a:extLst>
          </p:cNvPr>
          <p:cNvSpPr txBox="1"/>
          <p:nvPr/>
        </p:nvSpPr>
        <p:spPr>
          <a:xfrm>
            <a:off x="6445972" y="1147246"/>
            <a:ext cx="5310188" cy="4616648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patient’s text record in front of you. Please determine whether the patient is experiencing Major Depressive Disorder (MDD) based on the criteria in PHQ-9 questions and </a:t>
            </a:r>
            <a:r>
              <a:rPr lang="en-US" sz="14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 an overall PHQ-9 score.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xample 1: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{example_1}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 2: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{example_2}</a:t>
            </a:r>
          </a:p>
          <a:p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Now, please evaluate the following patient's text record: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337D-A155-E0F2-FF29-6878D78ED42B}"/>
              </a:ext>
            </a:extLst>
          </p:cNvPr>
          <p:cNvSpPr txBox="1"/>
          <p:nvPr/>
        </p:nvSpPr>
        <p:spPr>
          <a:xfrm>
            <a:off x="6348715" y="747096"/>
            <a:ext cx="656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B7586-954A-466B-C54C-D25C68DE6158}"/>
              </a:ext>
            </a:extLst>
          </p:cNvPr>
          <p:cNvSpPr txBox="1"/>
          <p:nvPr/>
        </p:nvSpPr>
        <p:spPr>
          <a:xfrm>
            <a:off x="870030" y="15992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C2575A-C2D5-2A3D-1CCA-E4CC6658A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72512"/>
              </p:ext>
            </p:extLst>
          </p:nvPr>
        </p:nvGraphicFramePr>
        <p:xfrm>
          <a:off x="900092" y="2022118"/>
          <a:ext cx="4690480" cy="1366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4146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1169043">
                  <a:extLst>
                    <a:ext uri="{9D8B030D-6E8A-4147-A177-3AD203B41FA5}">
                      <a16:colId xmlns:a16="http://schemas.microsoft.com/office/drawing/2014/main" val="30390638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6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Diagnose Results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D3B1D-8453-5770-F181-91AF670BBA84}"/>
              </a:ext>
            </a:extLst>
          </p:cNvPr>
          <p:cNvSpPr txBox="1"/>
          <p:nvPr/>
        </p:nvSpPr>
        <p:spPr>
          <a:xfrm>
            <a:off x="5301206" y="1157469"/>
            <a:ext cx="108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EBED7-659C-F438-A344-3F040F382E93}"/>
              </a:ext>
            </a:extLst>
          </p:cNvPr>
          <p:cNvSpPr txBox="1"/>
          <p:nvPr/>
        </p:nvSpPr>
        <p:spPr>
          <a:xfrm>
            <a:off x="1671578" y="4058960"/>
            <a:ext cx="924238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C</a:t>
            </a: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hat completion is not more suitable for the depression detection task than text 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Only asking for overall scores performs better than individual scores for each of the 9 questions, but causes more sample loss.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I</a:t>
            </a: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ncluding the scoring instruction in the prompt will not improve the results</a:t>
            </a:r>
            <a:r>
              <a:rPr lang="en-GB" dirty="0">
                <a:solidFill>
                  <a:srgbClr val="0D0D0D"/>
                </a:solidFill>
                <a:latin typeface="ui-sans-serif"/>
              </a:rPr>
              <a:t>.</a:t>
            </a:r>
            <a:endParaRPr lang="en-GB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11815BA-5E07-84E5-68EB-ED871542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77666"/>
              </p:ext>
            </p:extLst>
          </p:nvPr>
        </p:nvGraphicFramePr>
        <p:xfrm>
          <a:off x="1094933" y="1626650"/>
          <a:ext cx="10375578" cy="20723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5617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872915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612085">
                  <a:extLst>
                    <a:ext uri="{9D8B030D-6E8A-4147-A177-3AD203B41FA5}">
                      <a16:colId xmlns:a16="http://schemas.microsoft.com/office/drawing/2014/main" val="2351396989"/>
                    </a:ext>
                  </a:extLst>
                </a:gridCol>
                <a:gridCol w="639047">
                  <a:extLst>
                    <a:ext uri="{9D8B030D-6E8A-4147-A177-3AD203B41FA5}">
                      <a16:colId xmlns:a16="http://schemas.microsoft.com/office/drawing/2014/main" val="26741989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668224434"/>
                    </a:ext>
                  </a:extLst>
                </a:gridCol>
                <a:gridCol w="671332">
                  <a:extLst>
                    <a:ext uri="{9D8B030D-6E8A-4147-A177-3AD203B41FA5}">
                      <a16:colId xmlns:a16="http://schemas.microsoft.com/office/drawing/2014/main" val="560004832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4242340399"/>
                    </a:ext>
                  </a:extLst>
                </a:gridCol>
                <a:gridCol w="4606724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0.445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0.377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0.836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</a:rPr>
                        <a:t>0.519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146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Only ask for diagnose results (Depression/Non depression)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79666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&amp; </a:t>
                      </a:r>
                      <a:r>
                        <a:rPr lang="en-US" sz="1400" b="1" dirty="0"/>
                        <a:t>provide</a:t>
                      </a:r>
                      <a:r>
                        <a:rPr lang="en-US" sz="1400" dirty="0"/>
                        <a:t> scoring instruction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868995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03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Diagnose Results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D3B1D-8453-5770-F181-91AF670BBA84}"/>
              </a:ext>
            </a:extLst>
          </p:cNvPr>
          <p:cNvSpPr txBox="1"/>
          <p:nvPr/>
        </p:nvSpPr>
        <p:spPr>
          <a:xfrm>
            <a:off x="5544274" y="1122745"/>
            <a:ext cx="108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6FB2C-8DC5-DAC6-F16B-E5E067222D7C}"/>
              </a:ext>
            </a:extLst>
          </p:cNvPr>
          <p:cNvSpPr txBox="1"/>
          <p:nvPr/>
        </p:nvSpPr>
        <p:spPr>
          <a:xfrm>
            <a:off x="5453606" y="3578507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0BCB72-8942-AC03-15D3-6CC76B85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6221"/>
              </p:ext>
            </p:extLst>
          </p:nvPr>
        </p:nvGraphicFramePr>
        <p:xfrm>
          <a:off x="1015838" y="3943514"/>
          <a:ext cx="10408374" cy="19884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8446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926833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788552">
                  <a:extLst>
                    <a:ext uri="{9D8B030D-6E8A-4147-A177-3AD203B41FA5}">
                      <a16:colId xmlns:a16="http://schemas.microsoft.com/office/drawing/2014/main" val="2351396989"/>
                    </a:ext>
                  </a:extLst>
                </a:gridCol>
                <a:gridCol w="828283">
                  <a:extLst>
                    <a:ext uri="{9D8B030D-6E8A-4147-A177-3AD203B41FA5}">
                      <a16:colId xmlns:a16="http://schemas.microsoft.com/office/drawing/2014/main" val="267419892"/>
                    </a:ext>
                  </a:extLst>
                </a:gridCol>
                <a:gridCol w="685924">
                  <a:extLst>
                    <a:ext uri="{9D8B030D-6E8A-4147-A177-3AD203B41FA5}">
                      <a16:colId xmlns:a16="http://schemas.microsoft.com/office/drawing/2014/main" val="1668224434"/>
                    </a:ext>
                  </a:extLst>
                </a:gridCol>
                <a:gridCol w="711806">
                  <a:extLst>
                    <a:ext uri="{9D8B030D-6E8A-4147-A177-3AD203B41FA5}">
                      <a16:colId xmlns:a16="http://schemas.microsoft.com/office/drawing/2014/main" val="560004832"/>
                    </a:ext>
                  </a:extLst>
                </a:gridCol>
                <a:gridCol w="1212034">
                  <a:extLst>
                    <a:ext uri="{9D8B030D-6E8A-4147-A177-3AD203B41FA5}">
                      <a16:colId xmlns:a16="http://schemas.microsoft.com/office/drawing/2014/main" val="4242340399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240312067"/>
                    </a:ext>
                  </a:extLst>
                </a:gridCol>
                <a:gridCol w="3020992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Exa</a:t>
                      </a:r>
                      <a:r>
                        <a:rPr lang="en-US" sz="1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0.554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0.407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0.603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0.451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166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Only ask for diagnose results (Depression/Non depression)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973056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7127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2083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93FE27-E913-3D99-A5DD-759803893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16907"/>
              </p:ext>
            </p:extLst>
          </p:nvPr>
        </p:nvGraphicFramePr>
        <p:xfrm>
          <a:off x="1060209" y="1476179"/>
          <a:ext cx="10375578" cy="20723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5617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872915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612085">
                  <a:extLst>
                    <a:ext uri="{9D8B030D-6E8A-4147-A177-3AD203B41FA5}">
                      <a16:colId xmlns:a16="http://schemas.microsoft.com/office/drawing/2014/main" val="2351396989"/>
                    </a:ext>
                  </a:extLst>
                </a:gridCol>
                <a:gridCol w="639047">
                  <a:extLst>
                    <a:ext uri="{9D8B030D-6E8A-4147-A177-3AD203B41FA5}">
                      <a16:colId xmlns:a16="http://schemas.microsoft.com/office/drawing/2014/main" val="26741989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668224434"/>
                    </a:ext>
                  </a:extLst>
                </a:gridCol>
                <a:gridCol w="671332">
                  <a:extLst>
                    <a:ext uri="{9D8B030D-6E8A-4147-A177-3AD203B41FA5}">
                      <a16:colId xmlns:a16="http://schemas.microsoft.com/office/drawing/2014/main" val="560004832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4242340399"/>
                    </a:ext>
                  </a:extLst>
                </a:gridCol>
                <a:gridCol w="4606724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0.445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0.377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0.836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</a:rPr>
                        <a:t>0.519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146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Only ask for diagnose results (Depression/Non depression)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79666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&amp; </a:t>
                      </a:r>
                      <a:r>
                        <a:rPr lang="en-US" sz="1400" b="1" dirty="0"/>
                        <a:t>provide</a:t>
                      </a:r>
                      <a:r>
                        <a:rPr lang="en-US" sz="1400" dirty="0"/>
                        <a:t> scoring instruction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868995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A62809-E7F8-70A1-44FC-2864B2FE29B3}"/>
              </a:ext>
            </a:extLst>
          </p:cNvPr>
          <p:cNvSpPr txBox="1"/>
          <p:nvPr/>
        </p:nvSpPr>
        <p:spPr>
          <a:xfrm>
            <a:off x="2884027" y="5921508"/>
            <a:ext cx="724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Zero-shot performs better than Few-shot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Text Completion performs better than chat completion in few-shot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2 examples of few-shot causing steep 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8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D3B1D-8453-5770-F181-91AF670BBA84}"/>
              </a:ext>
            </a:extLst>
          </p:cNvPr>
          <p:cNvSpPr txBox="1"/>
          <p:nvPr/>
        </p:nvSpPr>
        <p:spPr>
          <a:xfrm>
            <a:off x="5254907" y="947502"/>
            <a:ext cx="108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EB81B70-6D21-FC77-CE61-2C76CAD40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2139"/>
              </p:ext>
            </p:extLst>
          </p:nvPr>
        </p:nvGraphicFramePr>
        <p:xfrm>
          <a:off x="1083359" y="1289361"/>
          <a:ext cx="9600075" cy="2176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905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2239784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1040044">
                  <a:extLst>
                    <a:ext uri="{9D8B030D-6E8A-4147-A177-3AD203B41FA5}">
                      <a16:colId xmlns:a16="http://schemas.microsoft.com/office/drawing/2014/main" val="2351396989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67419892"/>
                    </a:ext>
                  </a:extLst>
                </a:gridCol>
                <a:gridCol w="1701478">
                  <a:extLst>
                    <a:ext uri="{9D8B030D-6E8A-4147-A177-3AD203B41FA5}">
                      <a16:colId xmlns:a16="http://schemas.microsoft.com/office/drawing/2014/main" val="1668224434"/>
                    </a:ext>
                  </a:extLst>
                </a:gridCol>
                <a:gridCol w="2627454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Overall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 PHQ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Invalid PHQ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&amp; </a:t>
                      </a:r>
                      <a:r>
                        <a:rPr lang="en-US" sz="1400" b="1" dirty="0"/>
                        <a:t>provide</a:t>
                      </a:r>
                      <a:r>
                        <a:rPr lang="en-US" sz="1400" dirty="0"/>
                        <a:t> scoring instruction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868995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BB6B292-22E9-9BCC-0C96-4FB7A50BF15F}"/>
              </a:ext>
            </a:extLst>
          </p:cNvPr>
          <p:cNvSpPr txBox="1"/>
          <p:nvPr/>
        </p:nvSpPr>
        <p:spPr>
          <a:xfrm>
            <a:off x="826625" y="5517453"/>
            <a:ext cx="5562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Most of them failed to generate PHQ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The </a:t>
            </a:r>
            <a:r>
              <a:rPr lang="en-GB" dirty="0">
                <a:solidFill>
                  <a:srgbClr val="0D0D0D"/>
                </a:solidFill>
                <a:latin typeface="ui-sans-serif"/>
              </a:rPr>
              <a:t>wrong diagnosis result based on the PHQ score (DAIC-WOZ: PHQ &gt;= 10 -- Major Depression Detection)</a:t>
            </a:r>
          </a:p>
          <a:p>
            <a:pPr lvl="1"/>
            <a:endParaRPr lang="en-GB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08CB2-32F7-828B-5ED4-D6B0C981AA58}"/>
              </a:ext>
            </a:extLst>
          </p:cNvPr>
          <p:cNvSpPr txBox="1"/>
          <p:nvPr/>
        </p:nvSpPr>
        <p:spPr>
          <a:xfrm>
            <a:off x="363256" y="676406"/>
            <a:ext cx="35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PHQ-9 Scores Results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8D2EE7-5A57-56D0-7D90-17A268F2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17" y="5521124"/>
            <a:ext cx="4107248" cy="10997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28FFF-184F-CC1B-F9EB-155F06CF1153}"/>
              </a:ext>
            </a:extLst>
          </p:cNvPr>
          <p:cNvSpPr txBox="1"/>
          <p:nvPr/>
        </p:nvSpPr>
        <p:spPr>
          <a:xfrm>
            <a:off x="5303135" y="3519011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8AC3C78D-53B3-7118-1FF2-0707353DA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89431"/>
              </p:ext>
            </p:extLst>
          </p:nvPr>
        </p:nvGraphicFramePr>
        <p:xfrm>
          <a:off x="1120012" y="3907169"/>
          <a:ext cx="9600076" cy="1366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675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902579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1571296">
                  <a:extLst>
                    <a:ext uri="{9D8B030D-6E8A-4147-A177-3AD203B41FA5}">
                      <a16:colId xmlns:a16="http://schemas.microsoft.com/office/drawing/2014/main" val="2351396989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267419892"/>
                    </a:ext>
                  </a:extLst>
                </a:gridCol>
                <a:gridCol w="1585732">
                  <a:extLst>
                    <a:ext uri="{9D8B030D-6E8A-4147-A177-3AD203B41FA5}">
                      <a16:colId xmlns:a16="http://schemas.microsoft.com/office/drawing/2014/main" val="1668224434"/>
                    </a:ext>
                  </a:extLst>
                </a:gridCol>
                <a:gridCol w="752354">
                  <a:extLst>
                    <a:ext uri="{9D8B030D-6E8A-4147-A177-3AD203B41FA5}">
                      <a16:colId xmlns:a16="http://schemas.microsoft.com/office/drawing/2014/main" val="3051652773"/>
                    </a:ext>
                  </a:extLst>
                </a:gridCol>
                <a:gridCol w="1761283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 2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Overall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 PHQ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Invalid PHQ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Exa</a:t>
                      </a:r>
                      <a:r>
                        <a:rPr lang="en-US" sz="1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709953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1361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1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08CB2-32F7-828B-5ED4-D6B0C981AA58}"/>
              </a:ext>
            </a:extLst>
          </p:cNvPr>
          <p:cNvSpPr txBox="1"/>
          <p:nvPr/>
        </p:nvSpPr>
        <p:spPr>
          <a:xfrm>
            <a:off x="363256" y="67640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6A2D1-0DC5-8BAC-5804-2746E1C5EF18}"/>
              </a:ext>
            </a:extLst>
          </p:cNvPr>
          <p:cNvSpPr txBox="1"/>
          <p:nvPr/>
        </p:nvSpPr>
        <p:spPr>
          <a:xfrm>
            <a:off x="1197017" y="1454656"/>
            <a:ext cx="9242384" cy="26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C</a:t>
            </a: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hat completion is not more suitable for the depression detection task than text 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Long prompts may cause more sample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Most of them failed to generate PHQ scores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The </a:t>
            </a:r>
            <a:r>
              <a:rPr lang="en-GB" dirty="0">
                <a:solidFill>
                  <a:srgbClr val="0D0D0D"/>
                </a:solidFill>
                <a:latin typeface="ui-sans-serif"/>
              </a:rPr>
              <a:t>wrong diagnosis result based on the PHQ score</a:t>
            </a:r>
          </a:p>
          <a:p>
            <a:endParaRPr lang="en-GB" dirty="0">
              <a:solidFill>
                <a:srgbClr val="0D0D0D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89815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</a:t>
            </a:r>
            <a:r>
              <a:rPr lang="en-US" b="1" dirty="0">
                <a:solidFill>
                  <a:schemeClr val="tx2"/>
                </a:solidFill>
              </a:rPr>
              <a:t>Deal with Data Scarcity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34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106486" y="59058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3080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Agenda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05DABC2C-DD80-0A9F-2B18-045CF90482C3}"/>
              </a:ext>
            </a:extLst>
          </p:cNvPr>
          <p:cNvSpPr txBox="1">
            <a:spLocks/>
          </p:cNvSpPr>
          <p:nvPr/>
        </p:nvSpPr>
        <p:spPr>
          <a:xfrm>
            <a:off x="3252583" y="3488534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Deal with Data Scarcity in Depression Detection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0F0F2C-D646-F7C3-7C78-57E4AD9213B5}"/>
              </a:ext>
            </a:extLst>
          </p:cNvPr>
          <p:cNvSpPr txBox="1">
            <a:spLocks/>
          </p:cNvSpPr>
          <p:nvPr/>
        </p:nvSpPr>
        <p:spPr>
          <a:xfrm>
            <a:off x="2529703" y="339884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02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1307A-2C48-35F0-7E03-DE18160B8FA2}"/>
              </a:ext>
            </a:extLst>
          </p:cNvPr>
          <p:cNvSpPr txBox="1"/>
          <p:nvPr/>
        </p:nvSpPr>
        <p:spPr>
          <a:xfrm>
            <a:off x="3211607" y="383432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2.1 Sub-dialogue shuffling</a:t>
            </a:r>
          </a:p>
        </p:txBody>
      </p:sp>
      <p:sp>
        <p:nvSpPr>
          <p:cNvPr id="26" name="标题 2">
            <a:extLst>
              <a:ext uri="{FF2B5EF4-FFF2-40B4-BE49-F238E27FC236}">
                <a16:creationId xmlns:a16="http://schemas.microsoft.com/office/drawing/2014/main" id="{02A958F2-8AAF-04B1-F301-9A66642D0486}"/>
              </a:ext>
            </a:extLst>
          </p:cNvPr>
          <p:cNvSpPr txBox="1">
            <a:spLocks/>
          </p:cNvSpPr>
          <p:nvPr/>
        </p:nvSpPr>
        <p:spPr>
          <a:xfrm>
            <a:off x="3240697" y="1544207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Experiments on LLM model-based Depression Detection</a:t>
            </a:r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313886B0-D9A0-6375-7539-5ACC0D1C8107}"/>
              </a:ext>
            </a:extLst>
          </p:cNvPr>
          <p:cNvSpPr txBox="1">
            <a:spLocks/>
          </p:cNvSpPr>
          <p:nvPr/>
        </p:nvSpPr>
        <p:spPr>
          <a:xfrm>
            <a:off x="2517817" y="1454513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01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75319-343B-8957-E493-4453AF4391F5}"/>
              </a:ext>
            </a:extLst>
          </p:cNvPr>
          <p:cNvSpPr txBox="1"/>
          <p:nvPr/>
        </p:nvSpPr>
        <p:spPr>
          <a:xfrm>
            <a:off x="3218704" y="192574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LLM Model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7FD50-1055-6549-BF23-11BA0DAF8AA6}"/>
              </a:ext>
            </a:extLst>
          </p:cNvPr>
          <p:cNvSpPr txBox="1"/>
          <p:nvPr/>
        </p:nvSpPr>
        <p:spPr>
          <a:xfrm>
            <a:off x="3218705" y="2213607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3C1F4-A6A4-ABF5-681F-DA95C72C40E8}"/>
              </a:ext>
            </a:extLst>
          </p:cNvPr>
          <p:cNvSpPr txBox="1"/>
          <p:nvPr/>
        </p:nvSpPr>
        <p:spPr>
          <a:xfrm>
            <a:off x="3209059" y="2516478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 Methods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556F5-62A0-E698-FB6F-26CA54B43CFC}"/>
              </a:ext>
            </a:extLst>
          </p:cNvPr>
          <p:cNvSpPr txBox="1"/>
          <p:nvPr/>
        </p:nvSpPr>
        <p:spPr>
          <a:xfrm>
            <a:off x="3210989" y="2819348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Deal with Data Scarcity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08CB2-32F7-828B-5ED4-D6B0C981AA58}"/>
              </a:ext>
            </a:extLst>
          </p:cNvPr>
          <p:cNvSpPr txBox="1"/>
          <p:nvPr/>
        </p:nvSpPr>
        <p:spPr>
          <a:xfrm>
            <a:off x="363256" y="676406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Sub-Dialogue Shuffling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49270-5C58-7CEA-2A77-30B2421F29E9}"/>
              </a:ext>
            </a:extLst>
          </p:cNvPr>
          <p:cNvSpPr txBox="1"/>
          <p:nvPr/>
        </p:nvSpPr>
        <p:spPr>
          <a:xfrm>
            <a:off x="943338" y="1883795"/>
            <a:ext cx="105618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</a:rPr>
              <a:t>Definition</a:t>
            </a:r>
            <a:r>
              <a:rPr lang="en-GB" sz="2000" dirty="0"/>
              <a:t>: </a:t>
            </a:r>
            <a:r>
              <a:rPr lang="en-GB" sz="2000" dirty="0">
                <a:effectLst/>
              </a:rPr>
              <a:t>A technique where segments of dialogues are shuffled to create new training samples.</a:t>
            </a:r>
          </a:p>
          <a:p>
            <a:endParaRPr lang="en-GB" sz="2000" dirty="0">
              <a:effectLst/>
            </a:endParaRPr>
          </a:p>
          <a:p>
            <a:r>
              <a:rPr lang="en-GB" sz="2000" b="1" dirty="0">
                <a:effectLst/>
              </a:rPr>
              <a:t>Purpose</a:t>
            </a:r>
            <a:r>
              <a:rPr lang="en-GB" sz="2000" dirty="0"/>
              <a:t>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</a:rPr>
              <a:t> To generate more diverse dialogue scenarios.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</a:rPr>
              <a:t> To enhance the model’s ability to understand context</a:t>
            </a:r>
          </a:p>
          <a:p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25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Deal with Data Scarcity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08CB2-32F7-828B-5ED4-D6B0C981AA58}"/>
              </a:ext>
            </a:extLst>
          </p:cNvPr>
          <p:cNvSpPr txBox="1"/>
          <p:nvPr/>
        </p:nvSpPr>
        <p:spPr>
          <a:xfrm>
            <a:off x="363256" y="676406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Sub-Dialogue Shuffling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D4021F3-1E17-213B-E20F-77A8506E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6" y="1307789"/>
            <a:ext cx="4933320" cy="4315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2A883-908E-BA78-8EFA-33198D32D993}"/>
              </a:ext>
            </a:extLst>
          </p:cNvPr>
          <p:cNvSpPr txBox="1"/>
          <p:nvPr/>
        </p:nvSpPr>
        <p:spPr>
          <a:xfrm>
            <a:off x="559087" y="5625297"/>
            <a:ext cx="515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Paper: </a:t>
            </a: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Self-supervised representations in speech-based depression detection (Wu et al., 2023)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962A4-80F8-D731-191E-58D1F6670926}"/>
              </a:ext>
            </a:extLst>
          </p:cNvPr>
          <p:cNvSpPr txBox="1"/>
          <p:nvPr/>
        </p:nvSpPr>
        <p:spPr>
          <a:xfrm>
            <a:off x="6256117" y="880190"/>
            <a:ext cx="656284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Dialogue 1:</a:t>
            </a:r>
            <a:r>
              <a:rPr lang="zh-CN" altLang="en-US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(Positive)</a:t>
            </a:r>
            <a:endParaRPr lang="en-GB" sz="16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"How are you today?"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doing well, thank you."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"That's great to hear!"</a:t>
            </a:r>
          </a:p>
          <a:p>
            <a:pPr algn="l"/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Dialogue 2: (Negative)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feeling very sad."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sorry to hear that."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"It's been a tough week."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73BB4-A3D7-CFFE-4443-BBC2E4BBB5FB}"/>
              </a:ext>
            </a:extLst>
          </p:cNvPr>
          <p:cNvSpPr txBox="1"/>
          <p:nvPr/>
        </p:nvSpPr>
        <p:spPr>
          <a:xfrm>
            <a:off x="6313991" y="3465513"/>
            <a:ext cx="656284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(Generated Sub-dialogues)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Sub-dialogue from Dialogue 1: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"How are you today?"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doing well, thank you."</a:t>
            </a:r>
          </a:p>
          <a:p>
            <a:pPr algn="l"/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Sub-dialogue from Dialogue 1: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doing well, thank you."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"That's great to hear!"</a:t>
            </a:r>
          </a:p>
          <a:p>
            <a:pPr algn="l"/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Sub-dialogue from Dialogue 2: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feeling very sad."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"I'm sorry to hear that."</a:t>
            </a:r>
          </a:p>
        </p:txBody>
      </p:sp>
    </p:spTree>
    <p:extLst>
      <p:ext uri="{BB962C8B-B14F-4D97-AF65-F5344CB8AC3E}">
        <p14:creationId xmlns:p14="http://schemas.microsoft.com/office/powerpoint/2010/main" val="343088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1999681" y="8164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8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Plan for next week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5602D69-C04F-6D25-6245-A65137C4569F}"/>
              </a:ext>
            </a:extLst>
          </p:cNvPr>
          <p:cNvSpPr txBox="1">
            <a:spLocks/>
          </p:cNvSpPr>
          <p:nvPr/>
        </p:nvSpPr>
        <p:spPr>
          <a:xfrm>
            <a:off x="3113014" y="4464025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B6D49182-34E6-0A23-7BDE-772D988CE0D2}"/>
              </a:ext>
            </a:extLst>
          </p:cNvPr>
          <p:cNvSpPr txBox="1">
            <a:spLocks/>
          </p:cNvSpPr>
          <p:nvPr/>
        </p:nvSpPr>
        <p:spPr>
          <a:xfrm>
            <a:off x="3109650" y="1582526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Make recordings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26CE4CF4-05AD-D771-628D-3436AC0DE77B}"/>
              </a:ext>
            </a:extLst>
          </p:cNvPr>
          <p:cNvSpPr txBox="1">
            <a:spLocks/>
          </p:cNvSpPr>
          <p:nvPr/>
        </p:nvSpPr>
        <p:spPr>
          <a:xfrm>
            <a:off x="2386770" y="1479582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7A3B2306-B90A-8972-9D3C-89A98857C35C}"/>
              </a:ext>
            </a:extLst>
          </p:cNvPr>
          <p:cNvSpPr txBox="1">
            <a:spLocks/>
          </p:cNvSpPr>
          <p:nvPr/>
        </p:nvSpPr>
        <p:spPr>
          <a:xfrm>
            <a:off x="3094647" y="3081610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Zero-shot on </a:t>
            </a:r>
            <a:r>
              <a:rPr lang="en-US" altLang="zh-CN" sz="2156" b="1" dirty="0" err="1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ChatGPT</a:t>
            </a: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4o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17FAE675-298E-0B72-453D-5B8ED6565013}"/>
              </a:ext>
            </a:extLst>
          </p:cNvPr>
          <p:cNvSpPr txBox="1">
            <a:spLocks/>
          </p:cNvSpPr>
          <p:nvPr/>
        </p:nvSpPr>
        <p:spPr>
          <a:xfrm>
            <a:off x="2371767" y="2978667"/>
            <a:ext cx="3749633" cy="6359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03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FEBE3D82-942D-98AD-6719-C7CAE5295A85}"/>
              </a:ext>
            </a:extLst>
          </p:cNvPr>
          <p:cNvSpPr txBox="1">
            <a:spLocks/>
          </p:cNvSpPr>
          <p:nvPr/>
        </p:nvSpPr>
        <p:spPr>
          <a:xfrm>
            <a:off x="2374821" y="2258945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13D36-8F1F-CA1B-CC99-5CB355FDB25B}"/>
              </a:ext>
            </a:extLst>
          </p:cNvPr>
          <p:cNvSpPr txBox="1"/>
          <p:nvPr/>
        </p:nvSpPr>
        <p:spPr>
          <a:xfrm>
            <a:off x="3048000" y="3714234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  <a:defRPr/>
            </a:pPr>
            <a:r>
              <a:rPr lang="en-US" altLang="zh-CN" sz="2160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Fine-tune Llama 2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CFEBB2C7-7C5F-7CCF-D288-B9704E6DBE0C}"/>
              </a:ext>
            </a:extLst>
          </p:cNvPr>
          <p:cNvSpPr txBox="1">
            <a:spLocks/>
          </p:cNvSpPr>
          <p:nvPr/>
        </p:nvSpPr>
        <p:spPr>
          <a:xfrm>
            <a:off x="2387521" y="3694045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04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ED7A-1A2B-5609-1F8F-F711033D37AA}"/>
              </a:ext>
            </a:extLst>
          </p:cNvPr>
          <p:cNvSpPr txBox="1"/>
          <p:nvPr/>
        </p:nvSpPr>
        <p:spPr>
          <a:xfrm>
            <a:off x="3048000" y="2190234"/>
            <a:ext cx="6096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  <a:defRPr/>
            </a:pPr>
            <a:r>
              <a:rPr lang="en-US" altLang="zh-CN" sz="2160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Design code to transfer new recordings to the DAIC-</a:t>
            </a:r>
            <a:r>
              <a:rPr lang="en-US" altLang="zh-CN" sz="2160" b="1" dirty="0" err="1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woz</a:t>
            </a:r>
            <a:r>
              <a:rPr lang="en-US" altLang="zh-CN" sz="2160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A6DCB-0987-F09F-4A18-0E1C675103F0}"/>
              </a:ext>
            </a:extLst>
          </p:cNvPr>
          <p:cNvSpPr txBox="1"/>
          <p:nvPr/>
        </p:nvSpPr>
        <p:spPr>
          <a:xfrm>
            <a:off x="3048000" y="4412734"/>
            <a:ext cx="80391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  <a:defRPr/>
            </a:pPr>
            <a:r>
              <a:rPr lang="en-US" altLang="zh-CN" sz="2160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Experiment text with full dialogue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0B4FE9C5-136E-936C-98C1-1ECFC72BA6C9}"/>
              </a:ext>
            </a:extLst>
          </p:cNvPr>
          <p:cNvSpPr txBox="1">
            <a:spLocks/>
          </p:cNvSpPr>
          <p:nvPr/>
        </p:nvSpPr>
        <p:spPr>
          <a:xfrm>
            <a:off x="2387521" y="4392545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05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B06B0-3E3F-E656-3BB0-95C751637EA0}"/>
              </a:ext>
            </a:extLst>
          </p:cNvPr>
          <p:cNvSpPr txBox="1"/>
          <p:nvPr/>
        </p:nvSpPr>
        <p:spPr>
          <a:xfrm>
            <a:off x="3111500" y="5111234"/>
            <a:ext cx="6096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  <a:defRPr/>
            </a:pPr>
            <a:r>
              <a:rPr lang="en-US" altLang="zh-CN" sz="2160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Experiment Sub-dialogue shuffling in my previous multimodal model</a:t>
            </a: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60995392-AC0D-D3CE-0D00-03F5999E7099}"/>
              </a:ext>
            </a:extLst>
          </p:cNvPr>
          <p:cNvSpPr txBox="1">
            <a:spLocks/>
          </p:cNvSpPr>
          <p:nvPr/>
        </p:nvSpPr>
        <p:spPr>
          <a:xfrm>
            <a:off x="2451021" y="5091045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06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标题 2">
            <a:extLst>
              <a:ext uri="{FF2B5EF4-FFF2-40B4-BE49-F238E27FC236}">
                <a16:creationId xmlns:a16="http://schemas.microsoft.com/office/drawing/2014/main" id="{14D910FF-EE2B-7D8F-43CE-8B1E9EB5CC67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zh-CN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Experiments on LLM model-based Depression Detection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8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96105-06D7-328A-FFED-1D5375324DA3}"/>
              </a:ext>
            </a:extLst>
          </p:cNvPr>
          <p:cNvSpPr txBox="1"/>
          <p:nvPr/>
        </p:nvSpPr>
        <p:spPr>
          <a:xfrm>
            <a:off x="1163255" y="1272605"/>
            <a:ext cx="7158942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advanced </a:t>
            </a:r>
            <a:r>
              <a:rPr lang="en-GB" b="0" i="0" u="sng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en-GB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large language model developed by Meta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upport </a:t>
            </a:r>
            <a:r>
              <a:rPr lang="en-GB" i="0" u="sng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GB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primary functionalities: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Version: </a:t>
            </a:r>
            <a:r>
              <a:rPr lang="en-GB" b="1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Llama-2-7b</a:t>
            </a:r>
            <a:r>
              <a:rPr lang="en-GB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Llama-2-13b, Llama-2-70b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8A1AB-826B-8187-A46E-67DA024EE344}"/>
              </a:ext>
            </a:extLst>
          </p:cNvPr>
          <p:cNvSpPr txBox="1"/>
          <p:nvPr/>
        </p:nvSpPr>
        <p:spPr>
          <a:xfrm>
            <a:off x="363256" y="67640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Llama-2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AF3A-528B-4A38-714E-8DC6545E373A}"/>
              </a:ext>
            </a:extLst>
          </p:cNvPr>
          <p:cNvSpPr txBox="1"/>
          <p:nvPr/>
        </p:nvSpPr>
        <p:spPr>
          <a:xfrm>
            <a:off x="3630809" y="4725400"/>
            <a:ext cx="5082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Difference Between Text Completion and Chat Completion</a:t>
            </a: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B78C2404-6E85-7055-2C65-AA07A6FAA91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8D8F75-1515-4D47-3C74-D85AD2D45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60884"/>
              </p:ext>
            </p:extLst>
          </p:nvPr>
        </p:nvGraphicFramePr>
        <p:xfrm>
          <a:off x="1835230" y="2730725"/>
          <a:ext cx="8127999" cy="1925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93979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5876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129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</a:rPr>
                        <a:t>Text Completion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</a:rPr>
                        <a:t>Chat Completion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5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</a:rPr>
                        <a:t>Context Handling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D0D0D"/>
                          </a:solidFill>
                          <a:effectLst/>
                          <a:latin typeface="ui-sans-serif"/>
                        </a:rPr>
                        <a:t>to generate a continuation of a given prompt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D0D0D"/>
                          </a:solidFill>
                          <a:effectLst/>
                          <a:latin typeface="ui-sans-serif"/>
                        </a:rPr>
                        <a:t>To generate conversational responses in an interactive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8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</a:rPr>
                        <a:t>Use Cases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tasks requiring extended text generation from an initial prompt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interactive applications requiring back-and-forth communication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</a:rPr>
                        <a:t>Interaction Style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one-time interaction based on a single prompt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continuous interaction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0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8A1AB-826B-8187-A46E-67DA024EE344}"/>
              </a:ext>
            </a:extLst>
          </p:cNvPr>
          <p:cNvSpPr txBox="1"/>
          <p:nvPr/>
        </p:nvSpPr>
        <p:spPr>
          <a:xfrm>
            <a:off x="363256" y="67640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Dataset</a:t>
            </a: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B78C2404-6E85-7055-2C65-AA07A6FAA91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D8C9E70-D2E1-CD29-2FF8-8D3E5C57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18183"/>
              </p:ext>
            </p:extLst>
          </p:nvPr>
        </p:nvGraphicFramePr>
        <p:xfrm>
          <a:off x="1268741" y="2774600"/>
          <a:ext cx="9396298" cy="228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65">
                  <a:extLst>
                    <a:ext uri="{9D8B030D-6E8A-4147-A177-3AD203B41FA5}">
                      <a16:colId xmlns:a16="http://schemas.microsoft.com/office/drawing/2014/main" val="212061765"/>
                    </a:ext>
                  </a:extLst>
                </a:gridCol>
                <a:gridCol w="790647">
                  <a:extLst>
                    <a:ext uri="{9D8B030D-6E8A-4147-A177-3AD203B41FA5}">
                      <a16:colId xmlns:a16="http://schemas.microsoft.com/office/drawing/2014/main" val="906637879"/>
                    </a:ext>
                  </a:extLst>
                </a:gridCol>
                <a:gridCol w="474388">
                  <a:extLst>
                    <a:ext uri="{9D8B030D-6E8A-4147-A177-3AD203B41FA5}">
                      <a16:colId xmlns:a16="http://schemas.microsoft.com/office/drawing/2014/main" val="1729748365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137375423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1046831549"/>
                    </a:ext>
                  </a:extLst>
                </a:gridCol>
                <a:gridCol w="790647">
                  <a:extLst>
                    <a:ext uri="{9D8B030D-6E8A-4147-A177-3AD203B41FA5}">
                      <a16:colId xmlns:a16="http://schemas.microsoft.com/office/drawing/2014/main" val="747246787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2743394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5196166"/>
                    </a:ext>
                  </a:extLst>
                </a:gridCol>
                <a:gridCol w="804397">
                  <a:extLst>
                    <a:ext uri="{9D8B030D-6E8A-4147-A177-3AD203B41FA5}">
                      <a16:colId xmlns:a16="http://schemas.microsoft.com/office/drawing/2014/main" val="17986275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98692128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3353075423"/>
                    </a:ext>
                  </a:extLst>
                </a:gridCol>
              </a:tblGrid>
              <a:tr h="228143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PHQ8_Binary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PHQ8_Score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PHQ8_NoInterest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PHQ8_Depressed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PHQ8_Sleep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PHQ8_Tired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PHQ8_Appetite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PHQ8_Failure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PHQ8_Concentrating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PHQ8_Moving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2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1DC91-501F-6D4A-CD73-56C1BB435C84}"/>
              </a:ext>
            </a:extLst>
          </p:cNvPr>
          <p:cNvSpPr txBox="1"/>
          <p:nvPr/>
        </p:nvSpPr>
        <p:spPr>
          <a:xfrm>
            <a:off x="1070367" y="3173125"/>
            <a:ext cx="432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DAIC-WOZ Transcript example:</a:t>
            </a:r>
          </a:p>
          <a:p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97932-F6E0-6176-101F-51A27BB8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16" y="3636861"/>
            <a:ext cx="6869828" cy="2304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BEC43-B6D4-C6BE-280D-C7A01C3722C4}"/>
              </a:ext>
            </a:extLst>
          </p:cNvPr>
          <p:cNvSpPr txBox="1"/>
          <p:nvPr/>
        </p:nvSpPr>
        <p:spPr>
          <a:xfrm>
            <a:off x="1082662" y="1366241"/>
            <a:ext cx="3379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DAIC-WOZ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Type: Clinical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Sample Size: 189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Each Patient is annotated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89205904-817C-7253-474B-0EE161D5C5B9}"/>
              </a:ext>
            </a:extLst>
          </p:cNvPr>
          <p:cNvSpPr txBox="1"/>
          <p:nvPr/>
        </p:nvSpPr>
        <p:spPr>
          <a:xfrm>
            <a:off x="3402957" y="137049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6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DA11767C-5116-FFC5-D1C4-933EF3A93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729" y="284846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37EB65-E69C-A5A4-DAD6-2A2A10CD158B}"/>
              </a:ext>
            </a:extLst>
          </p:cNvPr>
          <p:cNvSpPr txBox="1"/>
          <p:nvPr/>
        </p:nvSpPr>
        <p:spPr>
          <a:xfrm>
            <a:off x="653306" y="3751716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Transcripts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E14B3C-2C5D-D5D6-0F3B-E26C4989E031}"/>
              </a:ext>
            </a:extLst>
          </p:cNvPr>
          <p:cNvCxnSpPr>
            <a:cxnSpLocks/>
          </p:cNvCxnSpPr>
          <p:nvPr/>
        </p:nvCxnSpPr>
        <p:spPr>
          <a:xfrm>
            <a:off x="2070003" y="3317239"/>
            <a:ext cx="133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876C8-50E7-E9F7-465D-6EC7D5FCEF05}"/>
              </a:ext>
            </a:extLst>
          </p:cNvPr>
          <p:cNvSpPr/>
          <p:nvPr/>
        </p:nvSpPr>
        <p:spPr>
          <a:xfrm>
            <a:off x="8306906" y="2407537"/>
            <a:ext cx="1597307" cy="5015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PHQ 9 Scores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97BFF-3FB3-3B5F-6B02-151350A71630}"/>
              </a:ext>
            </a:extLst>
          </p:cNvPr>
          <p:cNvSpPr/>
          <p:nvPr/>
        </p:nvSpPr>
        <p:spPr>
          <a:xfrm>
            <a:off x="8158363" y="3431896"/>
            <a:ext cx="3011207" cy="908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Diagnose</a:t>
            </a:r>
          </a:p>
          <a:p>
            <a:pPr algn="ctr"/>
            <a:r>
              <a:rPr lang="en-US" dirty="0"/>
              <a:t>(Depression/No Depression)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0BC596-4F58-C6A4-3CD5-595F63FF19BB}"/>
              </a:ext>
            </a:extLst>
          </p:cNvPr>
          <p:cNvSpPr txBox="1"/>
          <p:nvPr/>
        </p:nvSpPr>
        <p:spPr>
          <a:xfrm>
            <a:off x="1909821" y="2939969"/>
            <a:ext cx="1584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Preprocessing</a:t>
            </a:r>
          </a:p>
        </p:txBody>
      </p:sp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762EB1D7-C35A-8C15-8CBC-021E8676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468" y="278094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1430797-D063-F339-3A86-C5EE26DF5A3C}"/>
              </a:ext>
            </a:extLst>
          </p:cNvPr>
          <p:cNvSpPr txBox="1"/>
          <p:nvPr/>
        </p:nvSpPr>
        <p:spPr>
          <a:xfrm>
            <a:off x="3004896" y="3776795"/>
            <a:ext cx="18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Preprocessed text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1AEF7B-6F2F-CD4C-A6F5-0714888942F6}"/>
              </a:ext>
            </a:extLst>
          </p:cNvPr>
          <p:cNvCxnSpPr>
            <a:cxnSpLocks/>
          </p:cNvCxnSpPr>
          <p:nvPr/>
        </p:nvCxnSpPr>
        <p:spPr>
          <a:xfrm>
            <a:off x="4398444" y="3319168"/>
            <a:ext cx="133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66EA71-48C8-2524-2C1E-50A0564F15DB}"/>
              </a:ext>
            </a:extLst>
          </p:cNvPr>
          <p:cNvSpPr txBox="1"/>
          <p:nvPr/>
        </p:nvSpPr>
        <p:spPr>
          <a:xfrm>
            <a:off x="4307710" y="2965048"/>
            <a:ext cx="163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Prompt Engineering</a:t>
            </a:r>
          </a:p>
        </p:txBody>
      </p:sp>
      <p:pic>
        <p:nvPicPr>
          <p:cNvPr id="34" name="Graphic 33" descr="Illustrator outline">
            <a:extLst>
              <a:ext uri="{FF2B5EF4-FFF2-40B4-BE49-F238E27FC236}">
                <a16:creationId xmlns:a16="http://schemas.microsoft.com/office/drawing/2014/main" id="{BFF1DD93-0BDE-5B84-DA74-82B64C10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9488" y="2694768"/>
            <a:ext cx="1181725" cy="1181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79E1EE-9CB4-324D-AACA-1E87CF41576D}"/>
              </a:ext>
            </a:extLst>
          </p:cNvPr>
          <p:cNvSpPr txBox="1"/>
          <p:nvPr/>
        </p:nvSpPr>
        <p:spPr>
          <a:xfrm>
            <a:off x="5840535" y="38542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Llama-2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EB8465-EA04-4498-EF45-7D28098606F1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7241213" y="2658322"/>
            <a:ext cx="1065693" cy="62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B0BD1-2769-4F14-9256-7F8BF735C8A1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7241213" y="3285631"/>
            <a:ext cx="917150" cy="60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7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ABBB1-DDFE-30DC-7F5A-00E0584DF8BE}"/>
              </a:ext>
            </a:extLst>
          </p:cNvPr>
          <p:cNvSpPr txBox="1"/>
          <p:nvPr/>
        </p:nvSpPr>
        <p:spPr>
          <a:xfrm>
            <a:off x="961717" y="1720115"/>
            <a:ext cx="661246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Times New Roman" panose="02020603050405020304" pitchFamily="18" charset="0"/>
              </a:rPr>
              <a:t>Remove Ellie’s transcript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Times New Roman" panose="02020603050405020304" pitchFamily="18" charset="0"/>
              </a:rPr>
              <a:t>Concatenate the sentences into a full paragraph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9276E-0C8A-F801-3F3B-DA4B523D90DC}"/>
              </a:ext>
            </a:extLst>
          </p:cNvPr>
          <p:cNvSpPr txBox="1"/>
          <p:nvPr/>
        </p:nvSpPr>
        <p:spPr>
          <a:xfrm>
            <a:off x="992368" y="2851379"/>
            <a:ext cx="376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Example preprocessed transcripts: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3571A-0412-DAEF-2DB4-690EB1D0BA12}"/>
              </a:ext>
            </a:extLst>
          </p:cNvPr>
          <p:cNvSpPr txBox="1"/>
          <p:nvPr/>
        </p:nvSpPr>
        <p:spPr>
          <a:xfrm>
            <a:off x="1128781" y="3465513"/>
            <a:ext cx="10143066" cy="2031325"/>
          </a:xfrm>
          <a:prstGeom prst="rect">
            <a:avLst/>
          </a:prstGeom>
          <a:solidFill>
            <a:srgbClr val="CFD6EA"/>
          </a:solidFill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Sure okay Los Angeles well that's a good question I like the familiarity with everything I know where everything is in the city That's all I can say right now So spread out so hard to get places Is there anything else My dream job I don't think there is a dream job for me No there isn't one I'm sort of unemployed right now So am I That's true I studied urban planning I think this school shooting thing and the NRA not wanting to budge on this gun control issue That's it I try to remove myself from that situation That's annoying me I've gotten better over the years Most of the time I just try to walk away or control my emotions in terms of just walking away Just watch TV now I would say my children being born…</a:t>
            </a:r>
            <a:endParaRPr 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354238"/>
            <a:ext cx="23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(1)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8299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DF5FF-8A66-F090-C26B-83BB11773465}"/>
              </a:ext>
            </a:extLst>
          </p:cNvPr>
          <p:cNvSpPr txBox="1"/>
          <p:nvPr/>
        </p:nvSpPr>
        <p:spPr>
          <a:xfrm>
            <a:off x="1354238" y="1678328"/>
            <a:ext cx="8814977" cy="1988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of Experiments: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Is chat completion more suitable for the depression detection task than text completion?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Is the basic Llama 2 model capable of providing scores for each PHQ-9 question?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ui-sans-serif"/>
              </a:rPr>
              <a:t>Will including the scoring instruction in the prompt improve the results?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latin typeface="ui-sans-serif"/>
              </a:rPr>
              <a:t>Will Few-shot perform better than Zero-shot?</a:t>
            </a:r>
            <a:endParaRPr lang="en-GB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2928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Experiments Method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183654" y="138896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Experiments on LLM model-based Depression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616B3-4D72-8EC5-56A8-B409312427F5}"/>
              </a:ext>
            </a:extLst>
          </p:cNvPr>
          <p:cNvSpPr txBox="1"/>
          <p:nvPr/>
        </p:nvSpPr>
        <p:spPr>
          <a:xfrm>
            <a:off x="787079" y="1215342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Prompt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E93E7-8877-C65C-30D5-9CBF60BF9453}"/>
              </a:ext>
            </a:extLst>
          </p:cNvPr>
          <p:cNvSpPr txBox="1"/>
          <p:nvPr/>
        </p:nvSpPr>
        <p:spPr>
          <a:xfrm>
            <a:off x="937550" y="1655180"/>
            <a:ext cx="108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3B144-1BFC-6EBC-678A-67303A012B67}"/>
              </a:ext>
            </a:extLst>
          </p:cNvPr>
          <p:cNvSpPr txBox="1"/>
          <p:nvPr/>
        </p:nvSpPr>
        <p:spPr>
          <a:xfrm>
            <a:off x="6619593" y="2111582"/>
            <a:ext cx="5310188" cy="3062377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criteria in PHQ 9 questions. </a:t>
            </a:r>
            <a:r>
              <a:rPr lang="en-US" sz="14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Please predict the scores for each PHQ 9 question and predict an overall PHQ 9 score.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337D-A155-E0F2-FF29-6878D78ED42B}"/>
              </a:ext>
            </a:extLst>
          </p:cNvPr>
          <p:cNvSpPr txBox="1"/>
          <p:nvPr/>
        </p:nvSpPr>
        <p:spPr>
          <a:xfrm>
            <a:off x="6221393" y="1696220"/>
            <a:ext cx="656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 &amp; 2 Prompt: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A5AB704-D024-9563-0A07-926FC436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97337"/>
              </p:ext>
            </p:extLst>
          </p:nvPr>
        </p:nvGraphicFramePr>
        <p:xfrm>
          <a:off x="956037" y="2101211"/>
          <a:ext cx="5074373" cy="23895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6074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1458411">
                  <a:extLst>
                    <a:ext uri="{9D8B030D-6E8A-4147-A177-3AD203B41FA5}">
                      <a16:colId xmlns:a16="http://schemas.microsoft.com/office/drawing/2014/main" val="2757832839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2881107313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Llama 2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Diagnose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Prompt 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Ask for PHQ 9 scores &amp; </a:t>
                      </a:r>
                      <a:r>
                        <a:rPr lang="en-US" sz="1400" b="1" dirty="0"/>
                        <a:t>provide</a:t>
                      </a:r>
                      <a:r>
                        <a:rPr lang="en-US" sz="1400" dirty="0"/>
                        <a:t> scoring instruction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8689952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Only Ask for overall PHQ 9 score </a:t>
                      </a:r>
                      <a:r>
                        <a:rPr lang="en-US" sz="1400" b="1" dirty="0"/>
                        <a:t>without </a:t>
                      </a:r>
                      <a:r>
                        <a:rPr lang="en-US" sz="1400" b="0" dirty="0"/>
                        <a:t>scoring instruction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47393</TotalTime>
  <Words>2209</Words>
  <Application>Microsoft Macintosh PowerPoint</Application>
  <PresentationFormat>Widescreen</PresentationFormat>
  <Paragraphs>559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ui-sans-serif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Depression Detection Project</vt:lpstr>
      <vt:lpstr>PowerPoint Presentation</vt:lpstr>
      <vt:lpstr>1 Experiments on LLM model-based Depression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Deal with Data Scarcity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Yuxin</dc:creator>
  <cp:lastModifiedBy>Li, Yuxin</cp:lastModifiedBy>
  <cp:revision>426</cp:revision>
  <dcterms:created xsi:type="dcterms:W3CDTF">2024-03-18T10:37:45Z</dcterms:created>
  <dcterms:modified xsi:type="dcterms:W3CDTF">2024-06-06T08:29:23Z</dcterms:modified>
</cp:coreProperties>
</file>