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2.png" ContentType="image/png"/>
  <Override PartName="/ppt/media/image3.jpeg" ContentType="image/jpeg"/>
  <Override PartName="/ppt/media/image4.png" ContentType="image/png"/>
  <Override PartName="/ppt/media/image11.png" ContentType="image/png"/>
  <Override PartName="/ppt/media/image5.jpeg" ContentType="image/jpeg"/>
  <Override PartName="/ppt/media/image6.png" ContentType="image/png"/>
  <Override PartName="/ppt/media/image8.jpeg" ContentType="image/jpeg"/>
  <Override PartName="/ppt/media/image7.jpeg" ContentType="image/jpeg"/>
  <Override PartName="/ppt/media/image9.png" ContentType="image/png"/>
  <Override PartName="/ppt/media/image10.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Celestia-R1---OverlayContentHD.png"/>
          <p:cNvPicPr/>
          <p:nvPr/>
        </p:nvPicPr>
        <p:blipFill>
          <a:blip r:embed="rId3"/>
          <a:stretch/>
        </p:blipFill>
        <p:spPr>
          <a:xfrm>
            <a:off x="0" y="0"/>
            <a:ext cx="12186360" cy="6853680"/>
          </a:xfrm>
          <a:prstGeom prst="rect">
            <a:avLst/>
          </a:prstGeom>
          <a:ln w="0">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9" name="Picture 6" descr="Celestia-R1---OverlayContentHD.png"/>
          <p:cNvPicPr/>
          <p:nvPr/>
        </p:nvPicPr>
        <p:blipFill>
          <a:blip r:embed="rId3"/>
          <a:stretch/>
        </p:blipFill>
        <p:spPr>
          <a:xfrm>
            <a:off x="0" y="0"/>
            <a:ext cx="12186360" cy="6853680"/>
          </a:xfrm>
          <a:prstGeom prst="rect">
            <a:avLst/>
          </a:prstGeom>
          <a:ln w="0">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78" name="Picture 10" descr=""/>
          <p:cNvPicPr/>
          <p:nvPr/>
        </p:nvPicPr>
        <p:blipFill>
          <a:blip r:embed="rId2"/>
          <a:stretch/>
        </p:blipFill>
        <p:spPr>
          <a:xfrm>
            <a:off x="0" y="0"/>
            <a:ext cx="12186360" cy="6853680"/>
          </a:xfrm>
          <a:prstGeom prst="rect">
            <a:avLst/>
          </a:prstGeom>
          <a:ln w="0">
            <a:noFill/>
          </a:ln>
        </p:spPr>
      </p:pic>
      <p:sp>
        <p:nvSpPr>
          <p:cNvPr id="79" name="TextBox 3"/>
          <p:cNvSpPr/>
          <p:nvPr/>
        </p:nvSpPr>
        <p:spPr>
          <a:xfrm>
            <a:off x="537480" y="180000"/>
            <a:ext cx="5222520" cy="3960000"/>
          </a:xfrm>
          <a:prstGeom prst="rect">
            <a:avLst/>
          </a:prstGeom>
          <a:noFill/>
          <a:ln w="0">
            <a:noFill/>
          </a:ln>
        </p:spPr>
        <p:style>
          <a:lnRef idx="0"/>
          <a:fillRef idx="0"/>
          <a:effectRef idx="0"/>
          <a:fontRef idx="minor"/>
        </p:style>
        <p:txBody>
          <a:bodyPr lIns="90000" rIns="90000" tIns="45000" bIns="45000" anchor="b">
            <a:normAutofit/>
          </a:bodyPr>
          <a:p>
            <a:pPr algn="r">
              <a:lnSpc>
                <a:spcPct val="100000"/>
              </a:lnSpc>
              <a:spcAft>
                <a:spcPts val="601"/>
              </a:spcAft>
            </a:pPr>
            <a:r>
              <a:rPr b="1" lang="en-US" sz="3600" spc="-1" strike="noStrike" cap="all">
                <a:solidFill>
                  <a:srgbClr val="ffffff"/>
                </a:solidFill>
                <a:latin typeface="Times New Roman"/>
                <a:ea typeface="DejaVu Sans"/>
              </a:rPr>
              <a:t>Train Ticket  generation</a:t>
            </a:r>
            <a:endParaRPr b="0" lang="en-IN" sz="3600" spc="-1" strike="noStrike">
              <a:solidFill>
                <a:srgbClr val="ffffff"/>
              </a:solidFill>
              <a:latin typeface="Times New Roman"/>
            </a:endParaRPr>
          </a:p>
          <a:p>
            <a:pPr algn="r">
              <a:lnSpc>
                <a:spcPct val="100000"/>
              </a:lnSpc>
              <a:spcAft>
                <a:spcPts val="601"/>
              </a:spcAft>
            </a:pPr>
            <a:r>
              <a:rPr b="1" lang="en-US" sz="3600" spc="-1" strike="noStrike" cap="all">
                <a:solidFill>
                  <a:srgbClr val="ffffff"/>
                </a:solidFill>
                <a:latin typeface="Times New Roman"/>
                <a:ea typeface="DejaVu Sans"/>
              </a:rPr>
              <a:t> </a:t>
            </a:r>
            <a:r>
              <a:rPr b="1" lang="en-US" sz="3600" spc="-1" strike="noStrike" cap="all">
                <a:solidFill>
                  <a:srgbClr val="ffffff"/>
                </a:solidFill>
                <a:latin typeface="Times New Roman"/>
                <a:ea typeface="DejaVu Sans"/>
              </a:rPr>
              <a:t>Using Spring</a:t>
            </a:r>
            <a:endParaRPr b="0" lang="en-IN" sz="3600" spc="-1" strike="noStrike">
              <a:solidFill>
                <a:srgbClr val="ffffff"/>
              </a:solidFill>
              <a:latin typeface="Times New Roman"/>
            </a:endParaRPr>
          </a:p>
          <a:p>
            <a:pPr algn="r">
              <a:lnSpc>
                <a:spcPct val="100000"/>
              </a:lnSpc>
              <a:spcAft>
                <a:spcPts val="601"/>
              </a:spcAft>
            </a:pPr>
            <a:r>
              <a:rPr b="1" lang="en-US" sz="3600" spc="-1" strike="noStrike" cap="all">
                <a:solidFill>
                  <a:srgbClr val="ffffff"/>
                </a:solidFill>
                <a:latin typeface="Times New Roman"/>
                <a:ea typeface="DejaVu Sans"/>
              </a:rPr>
              <a:t> </a:t>
            </a:r>
            <a:r>
              <a:rPr b="1" lang="en-US" sz="3600" spc="-1" strike="noStrike" cap="all">
                <a:solidFill>
                  <a:srgbClr val="ffffff"/>
                </a:solidFill>
                <a:latin typeface="Times New Roman"/>
                <a:ea typeface="DejaVu Sans"/>
              </a:rPr>
              <a:t>Boot​</a:t>
            </a:r>
            <a:endParaRPr b="0" lang="en-IN" sz="3600" spc="-1" strike="noStrike">
              <a:solidFill>
                <a:srgbClr val="ffffff"/>
              </a:solidFill>
              <a:latin typeface="Times New Roman"/>
            </a:endParaRPr>
          </a:p>
        </p:txBody>
      </p:sp>
      <p:sp>
        <p:nvSpPr>
          <p:cNvPr id="80" name="TextBox 5"/>
          <p:cNvSpPr/>
          <p:nvPr/>
        </p:nvSpPr>
        <p:spPr>
          <a:xfrm>
            <a:off x="643320" y="4385880"/>
            <a:ext cx="4811040" cy="1835640"/>
          </a:xfrm>
          <a:prstGeom prst="rect">
            <a:avLst/>
          </a:prstGeom>
          <a:noFill/>
          <a:ln w="0">
            <a:noFill/>
          </a:ln>
        </p:spPr>
        <p:style>
          <a:lnRef idx="0"/>
          <a:fillRef idx="0"/>
          <a:effectRef idx="0"/>
          <a:fontRef idx="minor"/>
        </p:style>
        <p:txBody>
          <a:bodyPr lIns="90000" rIns="90000" tIns="45000" bIns="45000">
            <a:normAutofit/>
          </a:bodyPr>
          <a:p>
            <a:pPr algn="r">
              <a:lnSpc>
                <a:spcPct val="100000"/>
              </a:lnSpc>
              <a:spcAft>
                <a:spcPts val="1001"/>
              </a:spcAft>
            </a:pPr>
            <a:r>
              <a:rPr b="1" lang="en-US" sz="1800" spc="-1" strike="noStrike" cap="all">
                <a:solidFill>
                  <a:srgbClr val="ffffff"/>
                </a:solidFill>
                <a:latin typeface="Calibri"/>
                <a:ea typeface="DejaVu Sans"/>
              </a:rPr>
              <a:t>Group 3</a:t>
            </a:r>
            <a:endParaRPr b="0" lang="en-IN" sz="1800" spc="-1" strike="noStrike">
              <a:latin typeface="Arial"/>
            </a:endParaRPr>
          </a:p>
        </p:txBody>
      </p:sp>
      <p:sp>
        <p:nvSpPr>
          <p:cNvPr id="81" name="TextBox 4"/>
          <p:cNvSpPr/>
          <p:nvPr/>
        </p:nvSpPr>
        <p:spPr>
          <a:xfrm>
            <a:off x="7404840" y="3758400"/>
            <a:ext cx="3856320" cy="2527920"/>
          </a:xfrm>
          <a:prstGeom prst="rect">
            <a:avLst/>
          </a:prstGeom>
          <a:noFill/>
          <a:ln w="0">
            <a:noFill/>
          </a:ln>
        </p:spPr>
        <p:style>
          <a:lnRef idx="0"/>
          <a:fillRef idx="0"/>
          <a:effectRef idx="0"/>
          <a:fontRef idx="minor"/>
        </p:style>
        <p:txBody>
          <a:bodyPr lIns="90000" rIns="90000" tIns="45000" bIns="45000">
            <a:spAutoFit/>
          </a:bodyPr>
          <a:p>
            <a:pPr>
              <a:lnSpc>
                <a:spcPct val="100000"/>
              </a:lnSpc>
              <a:spcAft>
                <a:spcPts val="601"/>
              </a:spcAft>
            </a:pPr>
            <a:r>
              <a:rPr b="1" lang="en-US" sz="2800" spc="-1" strike="noStrike">
                <a:solidFill>
                  <a:srgbClr val="ffffff"/>
                </a:solidFill>
                <a:latin typeface="Calibri"/>
                <a:ea typeface="DejaVu Sans"/>
              </a:rPr>
              <a:t>Anjana Shankar</a:t>
            </a:r>
            <a:endParaRPr b="0" lang="en-IN" sz="2800" spc="-1" strike="noStrike">
              <a:latin typeface="Arial"/>
            </a:endParaRPr>
          </a:p>
          <a:p>
            <a:pPr>
              <a:lnSpc>
                <a:spcPct val="100000"/>
              </a:lnSpc>
              <a:spcAft>
                <a:spcPts val="601"/>
              </a:spcAft>
            </a:pPr>
            <a:r>
              <a:rPr b="1" lang="en-US" sz="2800" spc="-1" strike="noStrike">
                <a:solidFill>
                  <a:srgbClr val="ffffff"/>
                </a:solidFill>
                <a:latin typeface="Calibri"/>
                <a:ea typeface="DejaVu Sans"/>
              </a:rPr>
              <a:t>Bharath Lakshmi</a:t>
            </a:r>
            <a:endParaRPr b="0" lang="en-IN" sz="2800" spc="-1" strike="noStrike">
              <a:latin typeface="Arial"/>
            </a:endParaRPr>
          </a:p>
          <a:p>
            <a:pPr>
              <a:lnSpc>
                <a:spcPct val="100000"/>
              </a:lnSpc>
              <a:spcAft>
                <a:spcPts val="601"/>
              </a:spcAft>
            </a:pPr>
            <a:r>
              <a:rPr b="1" lang="en-US" sz="2800" spc="-1" strike="noStrike">
                <a:solidFill>
                  <a:srgbClr val="ffffff"/>
                </a:solidFill>
                <a:latin typeface="Calibri"/>
                <a:ea typeface="DejaVu Sans"/>
              </a:rPr>
              <a:t>Jeswanth Ragu</a:t>
            </a:r>
            <a:endParaRPr b="0" lang="en-IN" sz="2800" spc="-1" strike="noStrike">
              <a:latin typeface="Arial"/>
            </a:endParaRPr>
          </a:p>
          <a:p>
            <a:pPr>
              <a:lnSpc>
                <a:spcPct val="100000"/>
              </a:lnSpc>
              <a:spcAft>
                <a:spcPts val="601"/>
              </a:spcAft>
            </a:pPr>
            <a:r>
              <a:rPr b="1" lang="en-US" sz="2800" spc="-1" strike="noStrike">
                <a:solidFill>
                  <a:srgbClr val="ffffff"/>
                </a:solidFill>
                <a:latin typeface="Calibri"/>
                <a:ea typeface="DejaVu Sans"/>
              </a:rPr>
              <a:t>Krishna Raju</a:t>
            </a:r>
            <a:endParaRPr b="0" lang="en-IN" sz="2800" spc="-1" strike="noStrike">
              <a:latin typeface="Arial"/>
            </a:endParaRPr>
          </a:p>
          <a:p>
            <a:pPr>
              <a:lnSpc>
                <a:spcPct val="100000"/>
              </a:lnSpc>
              <a:spcAft>
                <a:spcPts val="601"/>
              </a:spcAft>
            </a:pPr>
            <a:r>
              <a:rPr b="1" lang="en-US" sz="2800" spc="-1" strike="noStrike">
                <a:solidFill>
                  <a:srgbClr val="ffffff"/>
                </a:solidFill>
                <a:latin typeface="Calibri"/>
                <a:ea typeface="DejaVu Sans"/>
              </a:rPr>
              <a:t>Sinchana Puttaswamy</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Snow"/>
          <p:cNvSpPr/>
          <p:nvPr/>
        </p:nvSpPr>
        <p:spPr>
          <a:xfrm>
            <a:off x="3592080" y="536040"/>
            <a:ext cx="1806120" cy="902160"/>
          </a:xfrm>
          <a:prstGeom prst="rect">
            <a:avLst/>
          </a:prstGeom>
          <a:noFill/>
          <a:ln w="0">
            <a:noFill/>
          </a:ln>
        </p:spPr>
        <p:style>
          <a:lnRef idx="0"/>
          <a:fillRef idx="0"/>
          <a:effectRef idx="0"/>
          <a:fontRef idx="minor"/>
        </p:style>
      </p:sp>
      <p:sp>
        <p:nvSpPr>
          <p:cNvPr id="140" name=""/>
          <p:cNvSpPr/>
          <p:nvPr/>
        </p:nvSpPr>
        <p:spPr>
          <a:xfrm>
            <a:off x="1699200" y="633600"/>
            <a:ext cx="3339000" cy="8755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2800" spc="-1" strike="noStrike">
                <a:solidFill>
                  <a:srgbClr val="ffffff"/>
                </a:solidFill>
                <a:latin typeface="Times New Roman"/>
                <a:ea typeface="DejaVu Sans"/>
              </a:rPr>
              <a:t>REGISTER  PAGE</a:t>
            </a:r>
            <a:endParaRPr b="0" lang="en-IN" sz="2800" spc="-1" strike="noStrike">
              <a:latin typeface="Arial"/>
            </a:endParaRPr>
          </a:p>
        </p:txBody>
      </p:sp>
      <p:pic>
        <p:nvPicPr>
          <p:cNvPr id="141" name="" descr=""/>
          <p:cNvPicPr/>
          <p:nvPr/>
        </p:nvPicPr>
        <p:blipFill>
          <a:blip r:embed="rId1"/>
          <a:stretch/>
        </p:blipFill>
        <p:spPr>
          <a:xfrm>
            <a:off x="1800000" y="1582200"/>
            <a:ext cx="8387280" cy="4717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 descr=""/>
          <p:cNvPicPr/>
          <p:nvPr/>
        </p:nvPicPr>
        <p:blipFill>
          <a:blip r:embed="rId1"/>
          <a:stretch/>
        </p:blipFill>
        <p:spPr>
          <a:xfrm rot="6000">
            <a:off x="1903680" y="1392120"/>
            <a:ext cx="8710200" cy="4898520"/>
          </a:xfrm>
          <a:prstGeom prst="rect">
            <a:avLst/>
          </a:prstGeom>
          <a:ln w="0">
            <a:noFill/>
          </a:ln>
        </p:spPr>
      </p:pic>
      <p:sp>
        <p:nvSpPr>
          <p:cNvPr id="143" name=""/>
          <p:cNvSpPr/>
          <p:nvPr/>
        </p:nvSpPr>
        <p:spPr>
          <a:xfrm>
            <a:off x="1620000" y="540000"/>
            <a:ext cx="2699640" cy="482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2800" spc="-1" strike="noStrike">
                <a:solidFill>
                  <a:srgbClr val="ffffff"/>
                </a:solidFill>
                <a:latin typeface="Times New Roman"/>
                <a:ea typeface="DejaVu Sans"/>
              </a:rPr>
              <a:t>LOGIN PAGE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1872720" y="1440000"/>
            <a:ext cx="8960400" cy="5040000"/>
          </a:xfrm>
          <a:prstGeom prst="rect">
            <a:avLst/>
          </a:prstGeom>
          <a:ln w="0">
            <a:noFill/>
          </a:ln>
        </p:spPr>
      </p:pic>
      <p:sp>
        <p:nvSpPr>
          <p:cNvPr id="145" name=""/>
          <p:cNvSpPr txBox="1"/>
          <p:nvPr/>
        </p:nvSpPr>
        <p:spPr>
          <a:xfrm>
            <a:off x="1576080" y="720000"/>
            <a:ext cx="3990600" cy="483840"/>
          </a:xfrm>
          <a:prstGeom prst="rect">
            <a:avLst/>
          </a:prstGeom>
          <a:noFill/>
          <a:ln w="0">
            <a:noFill/>
          </a:ln>
        </p:spPr>
        <p:txBody>
          <a:bodyPr lIns="90000" rIns="90000" tIns="45000" bIns="45000">
            <a:noAutofit/>
          </a:bodyPr>
          <a:p>
            <a:r>
              <a:rPr b="1" lang="en-IN" sz="2800" spc="-1" strike="noStrike">
                <a:latin typeface="Times New Roman"/>
              </a:rPr>
              <a:t>TRAIN DETAILS PAGE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 descr=""/>
          <p:cNvPicPr/>
          <p:nvPr/>
        </p:nvPicPr>
        <p:blipFill>
          <a:blip r:embed="rId1"/>
          <a:stretch/>
        </p:blipFill>
        <p:spPr>
          <a:xfrm>
            <a:off x="1872720" y="1440000"/>
            <a:ext cx="8205480" cy="4614480"/>
          </a:xfrm>
          <a:prstGeom prst="rect">
            <a:avLst/>
          </a:prstGeom>
          <a:ln w="0">
            <a:noFill/>
          </a:ln>
        </p:spPr>
      </p:pic>
      <p:sp>
        <p:nvSpPr>
          <p:cNvPr id="147" name=""/>
          <p:cNvSpPr/>
          <p:nvPr/>
        </p:nvSpPr>
        <p:spPr>
          <a:xfrm>
            <a:off x="1440000" y="540000"/>
            <a:ext cx="6658200" cy="482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2800" spc="-1" strike="noStrike">
                <a:solidFill>
                  <a:srgbClr val="ffffff"/>
                </a:solidFill>
                <a:latin typeface="Times New Roman"/>
                <a:ea typeface="Microsoft YaHei"/>
              </a:rPr>
              <a:t>ENTERING  PASSENGER DETAILS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 descr=""/>
          <p:cNvPicPr/>
          <p:nvPr/>
        </p:nvPicPr>
        <p:blipFill>
          <a:blip r:embed="rId1"/>
          <a:stretch/>
        </p:blipFill>
        <p:spPr>
          <a:xfrm>
            <a:off x="1872000" y="1440000"/>
            <a:ext cx="8568000" cy="4819320"/>
          </a:xfrm>
          <a:prstGeom prst="rect">
            <a:avLst/>
          </a:prstGeom>
          <a:ln w="0">
            <a:noFill/>
          </a:ln>
        </p:spPr>
      </p:pic>
      <p:sp>
        <p:nvSpPr>
          <p:cNvPr id="149" name=""/>
          <p:cNvSpPr txBox="1"/>
          <p:nvPr/>
        </p:nvSpPr>
        <p:spPr>
          <a:xfrm>
            <a:off x="1800000" y="540000"/>
            <a:ext cx="5935320" cy="483840"/>
          </a:xfrm>
          <a:prstGeom prst="rect">
            <a:avLst/>
          </a:prstGeom>
          <a:noFill/>
          <a:ln w="0">
            <a:noFill/>
          </a:ln>
        </p:spPr>
        <p:txBody>
          <a:bodyPr lIns="90000" rIns="90000" tIns="45000" bIns="45000">
            <a:noAutofit/>
          </a:bodyPr>
          <a:p>
            <a:pPr>
              <a:lnSpc>
                <a:spcPct val="100000"/>
              </a:lnSpc>
            </a:pPr>
            <a:r>
              <a:rPr b="1" lang="en-IN" sz="2800" spc="-1" strike="noStrike">
                <a:solidFill>
                  <a:srgbClr val="ffffff"/>
                </a:solidFill>
                <a:latin typeface="Times New Roman"/>
                <a:ea typeface="Microsoft YaHei"/>
              </a:rPr>
              <a:t>CALCULATING PASSENGER FAIR</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 descr=""/>
          <p:cNvPicPr/>
          <p:nvPr/>
        </p:nvPicPr>
        <p:blipFill>
          <a:blip r:embed="rId1"/>
          <a:stretch/>
        </p:blipFill>
        <p:spPr>
          <a:xfrm>
            <a:off x="1620000" y="1215000"/>
            <a:ext cx="9360000" cy="5265000"/>
          </a:xfrm>
          <a:prstGeom prst="rect">
            <a:avLst/>
          </a:prstGeom>
          <a:ln w="0">
            <a:noFill/>
          </a:ln>
        </p:spPr>
      </p:pic>
      <p:sp>
        <p:nvSpPr>
          <p:cNvPr id="151" name=""/>
          <p:cNvSpPr txBox="1"/>
          <p:nvPr/>
        </p:nvSpPr>
        <p:spPr>
          <a:xfrm>
            <a:off x="1349640" y="416160"/>
            <a:ext cx="5310360" cy="483840"/>
          </a:xfrm>
          <a:prstGeom prst="rect">
            <a:avLst/>
          </a:prstGeom>
          <a:noFill/>
          <a:ln w="0">
            <a:noFill/>
          </a:ln>
        </p:spPr>
        <p:txBody>
          <a:bodyPr lIns="90000" rIns="90000" tIns="45000" bIns="45000">
            <a:noAutofit/>
          </a:bodyPr>
          <a:p>
            <a:pPr>
              <a:lnSpc>
                <a:spcPct val="100000"/>
              </a:lnSpc>
            </a:pPr>
            <a:r>
              <a:rPr b="1" lang="en-IN" sz="2800" spc="-1" strike="noStrike">
                <a:solidFill>
                  <a:srgbClr val="ffffff"/>
                </a:solidFill>
                <a:latin typeface="Times New Roman"/>
                <a:ea typeface="Microsoft YaHei"/>
              </a:rPr>
              <a:t>DOWNLOADING THE TICKET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txBox="1"/>
          <p:nvPr/>
        </p:nvSpPr>
        <p:spPr>
          <a:xfrm>
            <a:off x="4285440" y="2767320"/>
            <a:ext cx="3274560" cy="652680"/>
          </a:xfrm>
          <a:prstGeom prst="rect">
            <a:avLst/>
          </a:prstGeom>
          <a:noFill/>
          <a:ln w="0">
            <a:noFill/>
          </a:ln>
        </p:spPr>
        <p:txBody>
          <a:bodyPr lIns="90000" rIns="90000" tIns="45000" bIns="45000">
            <a:noAutofit/>
          </a:bodyPr>
          <a:p>
            <a:r>
              <a:rPr b="1" lang="en-IN" sz="4000" spc="-1" strike="noStrike">
                <a:latin typeface="Times New Roman"/>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Rectangle 10"/>
          <p:cNvSpPr/>
          <p:nvPr/>
        </p:nvSpPr>
        <p:spPr>
          <a:xfrm>
            <a:off x="0" y="0"/>
            <a:ext cx="12189600" cy="6855480"/>
          </a:xfrm>
          <a:prstGeom prst="rect">
            <a:avLst/>
          </a:prstGeom>
          <a:solidFill>
            <a:srgbClr val="ffffff"/>
          </a:solidFill>
          <a:ln w="25560">
            <a:noFill/>
          </a:ln>
        </p:spPr>
        <p:style>
          <a:lnRef idx="0"/>
          <a:fillRef idx="0"/>
          <a:effectRef idx="0"/>
          <a:fontRef idx="minor"/>
        </p:style>
      </p:sp>
      <p:sp>
        <p:nvSpPr>
          <p:cNvPr id="83" name="Freeform: Shape 12"/>
          <p:cNvSpPr/>
          <p:nvPr/>
        </p:nvSpPr>
        <p:spPr>
          <a:xfrm flipH="1">
            <a:off x="-2880" y="0"/>
            <a:ext cx="4123440" cy="6855480"/>
          </a:xfrm>
          <a:custGeom>
            <a:avLst/>
            <a:gdLst/>
            <a:ah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rotWithShape="0">
            <a:blip r:embed="rId1"/>
            <a:srcRect/>
            <a:tile/>
          </a:blipFill>
          <a:ln w="25560">
            <a:noFill/>
          </a:ln>
        </p:spPr>
        <p:style>
          <a:lnRef idx="0"/>
          <a:fillRef idx="0"/>
          <a:effectRef idx="0"/>
          <a:fontRef idx="minor"/>
        </p:style>
      </p:sp>
      <p:sp>
        <p:nvSpPr>
          <p:cNvPr id="84" name="TextBox 4"/>
          <p:cNvSpPr/>
          <p:nvPr/>
        </p:nvSpPr>
        <p:spPr>
          <a:xfrm>
            <a:off x="685800" y="643320"/>
            <a:ext cx="2588400" cy="49928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spcAft>
                <a:spcPts val="601"/>
              </a:spcAft>
            </a:pPr>
            <a:r>
              <a:rPr b="1" lang="en-US" sz="3600" spc="-1" strike="noStrike" cap="all">
                <a:solidFill>
                  <a:srgbClr val="ffffff"/>
                </a:solidFill>
                <a:latin typeface="Calibri Light"/>
                <a:ea typeface="DejaVu Sans"/>
              </a:rPr>
              <a:t>Spring Boot</a:t>
            </a:r>
            <a:endParaRPr b="0" lang="en-IN" sz="3600" spc="-1" strike="noStrike">
              <a:latin typeface="Arial"/>
            </a:endParaRPr>
          </a:p>
        </p:txBody>
      </p:sp>
      <p:grpSp>
        <p:nvGrpSpPr>
          <p:cNvPr id="85" name="Diagram1"/>
          <p:cNvGrpSpPr/>
          <p:nvPr/>
        </p:nvGrpSpPr>
        <p:grpSpPr>
          <a:xfrm>
            <a:off x="4808520" y="901800"/>
            <a:ext cx="6543000" cy="4818240"/>
            <a:chOff x="4808520" y="901800"/>
            <a:chExt cx="6543000" cy="4818240"/>
          </a:xfrm>
        </p:grpSpPr>
        <p:sp>
          <p:nvSpPr>
            <p:cNvPr id="86" name=""/>
            <p:cNvSpPr/>
            <p:nvPr/>
          </p:nvSpPr>
          <p:spPr>
            <a:xfrm>
              <a:off x="4808520" y="901800"/>
              <a:ext cx="6542640" cy="4817520"/>
            </a:xfrm>
            <a:prstGeom prst="rect">
              <a:avLst/>
            </a:prstGeom>
            <a:noFill/>
            <a:ln w="0">
              <a:noFill/>
            </a:ln>
          </p:spPr>
          <p:style>
            <a:lnRef idx="0"/>
            <a:fillRef idx="0"/>
            <a:effectRef idx="0"/>
            <a:fontRef idx="minor"/>
          </p:style>
        </p:sp>
        <p:sp>
          <p:nvSpPr>
            <p:cNvPr id="87" name=""/>
            <p:cNvSpPr/>
            <p:nvPr/>
          </p:nvSpPr>
          <p:spPr>
            <a:xfrm>
              <a:off x="4808520" y="901800"/>
              <a:ext cx="5234040" cy="1058400"/>
            </a:xfrm>
            <a:prstGeom prst="roundRect">
              <a:avLst>
                <a:gd name="adj" fmla="val 10000"/>
              </a:avLst>
            </a:prstGeom>
            <a:gradFill rotWithShape="0">
              <a:gsLst>
                <a:gs pos="0">
                  <a:srgbClr val="517fd2"/>
                </a:gs>
                <a:gs pos="100000">
                  <a:srgbClr val="3765b2"/>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07280" rIns="76320" tIns="107280" bIns="107640" anchor="ctr">
              <a:noAutofit/>
            </a:bodyPr>
            <a:p>
              <a:pPr>
                <a:lnSpc>
                  <a:spcPct val="90000"/>
                </a:lnSpc>
                <a:spcAft>
                  <a:spcPts val="700"/>
                </a:spcAft>
                <a:tabLst>
                  <a:tab algn="l" pos="0"/>
                </a:tabLst>
              </a:pPr>
              <a:r>
                <a:rPr b="0" lang="en-US" sz="2000" spc="-1" strike="noStrike">
                  <a:solidFill>
                    <a:srgbClr val="ffffff"/>
                  </a:solidFill>
                  <a:latin typeface="Arial"/>
                  <a:ea typeface="DejaVu Sans"/>
                </a:rPr>
                <a:t>Spring Framework is a widely used Java EE framework for building applications. </a:t>
              </a:r>
              <a:endParaRPr b="0" lang="en-IN" sz="2000" spc="-1" strike="noStrike">
                <a:latin typeface="Arial"/>
              </a:endParaRPr>
            </a:p>
          </p:txBody>
        </p:sp>
        <p:sp>
          <p:nvSpPr>
            <p:cNvPr id="88" name=""/>
            <p:cNvSpPr/>
            <p:nvPr/>
          </p:nvSpPr>
          <p:spPr>
            <a:xfrm>
              <a:off x="5247000" y="2154960"/>
              <a:ext cx="5234040" cy="1058400"/>
            </a:xfrm>
            <a:prstGeom prst="roundRect">
              <a:avLst>
                <a:gd name="adj" fmla="val 10000"/>
              </a:avLst>
            </a:prstGeom>
            <a:gradFill rotWithShape="0">
              <a:gsLst>
                <a:gs pos="0">
                  <a:srgbClr val="4f9ec9"/>
                </a:gs>
                <a:gs pos="100000">
                  <a:srgbClr val="3981a6"/>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07280" rIns="76320" tIns="107280" bIns="107640" anchor="ctr">
              <a:noAutofit/>
            </a:bodyPr>
            <a:p>
              <a:pPr>
                <a:lnSpc>
                  <a:spcPct val="90000"/>
                </a:lnSpc>
                <a:spcAft>
                  <a:spcPts val="700"/>
                </a:spcAft>
                <a:tabLst>
                  <a:tab algn="l" pos="0"/>
                </a:tabLst>
              </a:pPr>
              <a:r>
                <a:rPr b="0" lang="en-US" sz="2000" spc="-1" strike="noStrike">
                  <a:solidFill>
                    <a:srgbClr val="ffffff"/>
                  </a:solidFill>
                  <a:latin typeface="Arial"/>
                  <a:ea typeface="DejaVu Sans"/>
                </a:rPr>
                <a:t>Spring Boot Framework is widely used to develop REST APIs.</a:t>
              </a:r>
              <a:endParaRPr b="0" lang="en-IN" sz="2000" spc="-1" strike="noStrike">
                <a:latin typeface="Arial"/>
              </a:endParaRPr>
            </a:p>
          </p:txBody>
        </p:sp>
        <p:sp>
          <p:nvSpPr>
            <p:cNvPr id="89" name=""/>
            <p:cNvSpPr/>
            <p:nvPr/>
          </p:nvSpPr>
          <p:spPr>
            <a:xfrm>
              <a:off x="5679000" y="3408120"/>
              <a:ext cx="5234040" cy="1058400"/>
            </a:xfrm>
            <a:prstGeom prst="roundRect">
              <a:avLst>
                <a:gd name="adj" fmla="val 10000"/>
              </a:avLst>
            </a:prstGeom>
            <a:gradFill rotWithShape="0">
              <a:gsLst>
                <a:gs pos="0">
                  <a:srgbClr val="4ebac0"/>
                </a:gs>
                <a:gs pos="100000">
                  <a:srgbClr val="38999e"/>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07280" rIns="76320" tIns="107280" bIns="107640" anchor="ctr">
              <a:noAutofit/>
            </a:bodyPr>
            <a:p>
              <a:pPr>
                <a:lnSpc>
                  <a:spcPct val="90000"/>
                </a:lnSpc>
                <a:spcAft>
                  <a:spcPts val="700"/>
                </a:spcAft>
                <a:tabLst>
                  <a:tab algn="l" pos="0"/>
                </a:tabLst>
              </a:pPr>
              <a:r>
                <a:rPr b="0" lang="en-US" sz="2000" spc="-1" strike="noStrike">
                  <a:solidFill>
                    <a:srgbClr val="ffffff"/>
                  </a:solidFill>
                  <a:latin typeface="Arial"/>
                  <a:ea typeface="DejaVu Sans"/>
                </a:rPr>
                <a:t>It aims to simplify Java EE development that makes developers more productive.</a:t>
              </a:r>
              <a:endParaRPr b="0" lang="en-IN" sz="2000" spc="-1" strike="noStrike">
                <a:latin typeface="Arial"/>
              </a:endParaRPr>
            </a:p>
          </p:txBody>
        </p:sp>
        <p:sp>
          <p:nvSpPr>
            <p:cNvPr id="90" name=""/>
            <p:cNvSpPr/>
            <p:nvPr/>
          </p:nvSpPr>
          <p:spPr>
            <a:xfrm>
              <a:off x="6117480" y="4661640"/>
              <a:ext cx="5234040" cy="1058400"/>
            </a:xfrm>
            <a:prstGeom prst="roundRect">
              <a:avLst>
                <a:gd name="adj" fmla="val 10000"/>
              </a:avLst>
            </a:prstGeom>
            <a:gradFill rotWithShape="0">
              <a:gsLst>
                <a:gs pos="0">
                  <a:srgbClr val="50b39a"/>
                </a:gs>
                <a:gs pos="100000">
                  <a:srgbClr val="3a947e"/>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07280" rIns="76320" tIns="107280" bIns="107640" anchor="ctr">
              <a:noAutofit/>
            </a:bodyPr>
            <a:p>
              <a:pPr>
                <a:lnSpc>
                  <a:spcPct val="90000"/>
                </a:lnSpc>
                <a:spcAft>
                  <a:spcPts val="700"/>
                </a:spcAft>
                <a:tabLst>
                  <a:tab algn="l" pos="0"/>
                </a:tabLst>
              </a:pPr>
              <a:r>
                <a:rPr b="0" lang="en-US" sz="2000" spc="-1" strike="noStrike">
                  <a:solidFill>
                    <a:srgbClr val="ffffff"/>
                  </a:solidFill>
                  <a:latin typeface="Arial"/>
                  <a:ea typeface="DejaVu Sans"/>
                </a:rPr>
                <a:t>It aims to shorten the code length and provide the easiest way to develop Web Applications.</a:t>
              </a:r>
              <a:endParaRPr b="0" lang="en-IN" sz="2000" spc="-1" strike="noStrike">
                <a:latin typeface="Arial"/>
              </a:endParaRPr>
            </a:p>
          </p:txBody>
        </p:sp>
        <p:sp>
          <p:nvSpPr>
            <p:cNvPr id="91" name=""/>
            <p:cNvSpPr/>
            <p:nvPr/>
          </p:nvSpPr>
          <p:spPr>
            <a:xfrm>
              <a:off x="9355320" y="1713960"/>
              <a:ext cx="687240" cy="687240"/>
            </a:xfrm>
            <a:prstGeom prst="downArrow">
              <a:avLst>
                <a:gd name="adj1" fmla="val 55000"/>
                <a:gd name="adj2" fmla="val 45000"/>
              </a:avLst>
            </a:prstGeom>
            <a:solidFill>
              <a:srgbClr val="cfd6ed">
                <a:alpha val="90000"/>
              </a:srgbClr>
            </a:solidFill>
            <a:ln cap="rnd" w="9360">
              <a:solidFill>
                <a:srgbClr val="cfd6ed">
                  <a:alpha val="90000"/>
                </a:srgbClr>
              </a:solidFill>
              <a:miter/>
            </a:ln>
          </p:spPr>
          <p:style>
            <a:lnRef idx="0"/>
            <a:fillRef idx="0"/>
            <a:effectRef idx="0"/>
            <a:fontRef idx="minor"/>
          </p:style>
        </p:sp>
        <p:sp>
          <p:nvSpPr>
            <p:cNvPr id="92" name=""/>
            <p:cNvSpPr/>
            <p:nvPr/>
          </p:nvSpPr>
          <p:spPr>
            <a:xfrm>
              <a:off x="9793800" y="2967120"/>
              <a:ext cx="687240" cy="687240"/>
            </a:xfrm>
            <a:prstGeom prst="downArrow">
              <a:avLst>
                <a:gd name="adj1" fmla="val 55000"/>
                <a:gd name="adj2" fmla="val 45000"/>
              </a:avLst>
            </a:prstGeom>
            <a:solidFill>
              <a:srgbClr val="cfe2e8">
                <a:alpha val="90000"/>
              </a:srgbClr>
            </a:solidFill>
            <a:ln cap="rnd" w="9360">
              <a:solidFill>
                <a:srgbClr val="cfe2e8">
                  <a:alpha val="90000"/>
                </a:srgbClr>
              </a:solidFill>
              <a:miter/>
            </a:ln>
          </p:spPr>
          <p:style>
            <a:lnRef idx="0"/>
            <a:fillRef idx="0"/>
            <a:effectRef idx="0"/>
            <a:fontRef idx="minor"/>
          </p:style>
        </p:sp>
        <p:sp>
          <p:nvSpPr>
            <p:cNvPr id="93" name=""/>
            <p:cNvSpPr/>
            <p:nvPr/>
          </p:nvSpPr>
          <p:spPr>
            <a:xfrm>
              <a:off x="10225800" y="4220640"/>
              <a:ext cx="687240" cy="687240"/>
            </a:xfrm>
            <a:prstGeom prst="downArrow">
              <a:avLst>
                <a:gd name="adj1" fmla="val 55000"/>
                <a:gd name="adj2" fmla="val 45000"/>
              </a:avLst>
            </a:prstGeom>
            <a:solidFill>
              <a:srgbClr val="cfe3dd">
                <a:alpha val="90000"/>
              </a:srgbClr>
            </a:solidFill>
            <a:ln cap="rnd" w="9360">
              <a:solidFill>
                <a:srgbClr val="cfe3dd">
                  <a:alpha val="90000"/>
                </a:srgbClr>
              </a:solidFill>
              <a:miter/>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Rectangle 10"/>
          <p:cNvSpPr/>
          <p:nvPr/>
        </p:nvSpPr>
        <p:spPr>
          <a:xfrm>
            <a:off x="0" y="0"/>
            <a:ext cx="12189600" cy="6855480"/>
          </a:xfrm>
          <a:prstGeom prst="rect">
            <a:avLst/>
          </a:prstGeom>
          <a:solidFill>
            <a:srgbClr val="ffffff">
              <a:alpha val="90000"/>
            </a:srgbClr>
          </a:solidFill>
          <a:ln w="25560">
            <a:noFill/>
          </a:ln>
          <a:effectLst>
            <a:outerShdw blurRad="50760" dir="5400000" dist="38160">
              <a:srgbClr val="000000">
                <a:alpha val="35000"/>
              </a:srgbClr>
            </a:outerShdw>
          </a:effectLst>
        </p:spPr>
        <p:style>
          <a:lnRef idx="0"/>
          <a:fillRef idx="0"/>
          <a:effectRef idx="0"/>
          <a:fontRef idx="minor"/>
        </p:style>
      </p:sp>
      <p:sp>
        <p:nvSpPr>
          <p:cNvPr id="95" name="Freeform: Shape 12"/>
          <p:cNvSpPr/>
          <p:nvPr/>
        </p:nvSpPr>
        <p:spPr>
          <a:xfrm flipH="1">
            <a:off x="-2880" y="0"/>
            <a:ext cx="4123440" cy="6855480"/>
          </a:xfrm>
          <a:custGeom>
            <a:avLst/>
            <a:gdLst/>
            <a:ah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rotWithShape="0">
            <a:blip r:embed="rId1"/>
            <a:srcRect/>
            <a:tile/>
          </a:blipFill>
          <a:ln w="25560">
            <a:noFill/>
          </a:ln>
        </p:spPr>
        <p:style>
          <a:lnRef idx="0"/>
          <a:fillRef idx="0"/>
          <a:effectRef idx="0"/>
          <a:fontRef idx="minor"/>
        </p:style>
      </p:sp>
      <p:sp>
        <p:nvSpPr>
          <p:cNvPr id="96" name="TextBox 4"/>
          <p:cNvSpPr/>
          <p:nvPr/>
        </p:nvSpPr>
        <p:spPr>
          <a:xfrm>
            <a:off x="685800" y="643320"/>
            <a:ext cx="2588400" cy="49928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spcAft>
                <a:spcPts val="601"/>
              </a:spcAft>
            </a:pPr>
            <a:r>
              <a:rPr b="1" lang="en-US" sz="3600" spc="-1" strike="noStrike" cap="all">
                <a:solidFill>
                  <a:srgbClr val="ffffff"/>
                </a:solidFill>
                <a:latin typeface="Calibri Light"/>
                <a:ea typeface="DejaVu Sans"/>
              </a:rPr>
              <a:t>Why Spring Boot</a:t>
            </a:r>
            <a:endParaRPr b="0" lang="en-IN" sz="3600" spc="-1" strike="noStrike">
              <a:latin typeface="Arial"/>
            </a:endParaRPr>
          </a:p>
        </p:txBody>
      </p:sp>
      <p:grpSp>
        <p:nvGrpSpPr>
          <p:cNvPr id="97" name="Diagram2"/>
          <p:cNvGrpSpPr/>
          <p:nvPr/>
        </p:nvGrpSpPr>
        <p:grpSpPr>
          <a:xfrm>
            <a:off x="4808520" y="901800"/>
            <a:ext cx="6543000" cy="4817520"/>
            <a:chOff x="4808520" y="901800"/>
            <a:chExt cx="6543000" cy="4817520"/>
          </a:xfrm>
        </p:grpSpPr>
        <p:sp>
          <p:nvSpPr>
            <p:cNvPr id="98" name=""/>
            <p:cNvSpPr/>
            <p:nvPr/>
          </p:nvSpPr>
          <p:spPr>
            <a:xfrm>
              <a:off x="4808520" y="901800"/>
              <a:ext cx="6542640" cy="4817520"/>
            </a:xfrm>
            <a:prstGeom prst="rect">
              <a:avLst/>
            </a:prstGeom>
            <a:noFill/>
            <a:ln w="0">
              <a:noFill/>
            </a:ln>
          </p:spPr>
          <p:style>
            <a:lnRef idx="0"/>
            <a:fillRef idx="0"/>
            <a:effectRef idx="0"/>
            <a:fontRef idx="minor"/>
          </p:style>
        </p:sp>
        <p:sp>
          <p:nvSpPr>
            <p:cNvPr id="99" name=""/>
            <p:cNvSpPr/>
            <p:nvPr/>
          </p:nvSpPr>
          <p:spPr>
            <a:xfrm>
              <a:off x="4808520" y="997200"/>
              <a:ext cx="6543000" cy="873000"/>
            </a:xfrm>
            <a:prstGeom prst="roundRect">
              <a:avLst>
                <a:gd name="adj" fmla="val 16667"/>
              </a:avLst>
            </a:prstGeom>
            <a:gradFill rotWithShape="0">
              <a:gsLst>
                <a:gs pos="0">
                  <a:srgbClr val="dd9f40"/>
                </a:gs>
                <a:gs pos="100000">
                  <a:srgbClr val="b88228"/>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26720" rIns="83880" tIns="126720" bIns="126360" anchor="ctr">
              <a:noAutofit/>
            </a:bodyPr>
            <a:p>
              <a:pPr>
                <a:lnSpc>
                  <a:spcPct val="90000"/>
                </a:lnSpc>
                <a:spcAft>
                  <a:spcPts val="771"/>
                </a:spcAft>
                <a:tabLst>
                  <a:tab algn="l" pos="0"/>
                </a:tabLst>
              </a:pPr>
              <a:r>
                <a:rPr b="0" lang="en-US" sz="2200" spc="-1" strike="noStrike">
                  <a:solidFill>
                    <a:srgbClr val="ffffff"/>
                  </a:solidFill>
                  <a:latin typeface="Arial"/>
                  <a:ea typeface="DejaVu Sans"/>
                </a:rPr>
                <a:t>It provides a flexible way to configure Java Beans, XML configurations, and Database Transactions.</a:t>
              </a:r>
              <a:endParaRPr b="0" lang="en-IN" sz="2200" spc="-1" strike="noStrike">
                <a:latin typeface="Arial"/>
              </a:endParaRPr>
            </a:p>
          </p:txBody>
        </p:sp>
        <p:sp>
          <p:nvSpPr>
            <p:cNvPr id="100" name=""/>
            <p:cNvSpPr/>
            <p:nvPr/>
          </p:nvSpPr>
          <p:spPr>
            <a:xfrm>
              <a:off x="4808520" y="1935720"/>
              <a:ext cx="6543000" cy="873000"/>
            </a:xfrm>
            <a:prstGeom prst="roundRect">
              <a:avLst>
                <a:gd name="adj" fmla="val 16667"/>
              </a:avLst>
            </a:prstGeom>
            <a:gradFill rotWithShape="0">
              <a:gsLst>
                <a:gs pos="0">
                  <a:srgbClr val="de8b43"/>
                </a:gs>
                <a:gs pos="100000">
                  <a:srgbClr val="bb712a"/>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26720" rIns="83880" tIns="126720" bIns="126360" anchor="ctr">
              <a:noAutofit/>
            </a:bodyPr>
            <a:p>
              <a:pPr>
                <a:lnSpc>
                  <a:spcPct val="90000"/>
                </a:lnSpc>
                <a:spcAft>
                  <a:spcPts val="771"/>
                </a:spcAft>
                <a:tabLst>
                  <a:tab algn="l" pos="0"/>
                </a:tabLst>
              </a:pPr>
              <a:r>
                <a:rPr b="0" lang="en-US" sz="2200" spc="-1" strike="noStrike">
                  <a:solidFill>
                    <a:srgbClr val="ffffff"/>
                  </a:solidFill>
                  <a:latin typeface="Arial"/>
                  <a:ea typeface="DejaVu Sans"/>
                </a:rPr>
                <a:t>It provides a powerful batch processing and manages REST endpoints.</a:t>
              </a:r>
              <a:endParaRPr b="0" lang="en-IN" sz="2200" spc="-1" strike="noStrike">
                <a:latin typeface="Arial"/>
              </a:endParaRPr>
            </a:p>
          </p:txBody>
        </p:sp>
        <p:sp>
          <p:nvSpPr>
            <p:cNvPr id="101" name=""/>
            <p:cNvSpPr/>
            <p:nvPr/>
          </p:nvSpPr>
          <p:spPr>
            <a:xfrm>
              <a:off x="4808520" y="2874240"/>
              <a:ext cx="6543000" cy="873000"/>
            </a:xfrm>
            <a:prstGeom prst="roundRect">
              <a:avLst>
                <a:gd name="adj" fmla="val 16667"/>
              </a:avLst>
            </a:prstGeom>
            <a:gradFill rotWithShape="0">
              <a:gsLst>
                <a:gs pos="0">
                  <a:srgbClr val="e07948"/>
                </a:gs>
                <a:gs pos="100000">
                  <a:srgbClr val="c05f2b"/>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26720" rIns="83880" tIns="126720" bIns="126360" anchor="ctr">
              <a:noAutofit/>
            </a:bodyPr>
            <a:p>
              <a:pPr>
                <a:lnSpc>
                  <a:spcPct val="90000"/>
                </a:lnSpc>
                <a:spcAft>
                  <a:spcPts val="771"/>
                </a:spcAft>
                <a:tabLst>
                  <a:tab algn="l" pos="0"/>
                </a:tabLst>
              </a:pPr>
              <a:r>
                <a:rPr b="0" lang="en-US" sz="2200" spc="-1" strike="noStrike">
                  <a:solidFill>
                    <a:srgbClr val="ffffff"/>
                  </a:solidFill>
                  <a:latin typeface="Arial"/>
                  <a:ea typeface="DejaVu Sans"/>
                </a:rPr>
                <a:t>In Spring Boot, everything is auto configured; no manual configurations are needed.</a:t>
              </a:r>
              <a:endParaRPr b="0" lang="en-IN" sz="2200" spc="-1" strike="noStrike">
                <a:latin typeface="Arial"/>
              </a:endParaRPr>
            </a:p>
          </p:txBody>
        </p:sp>
        <p:sp>
          <p:nvSpPr>
            <p:cNvPr id="102" name=""/>
            <p:cNvSpPr/>
            <p:nvPr/>
          </p:nvSpPr>
          <p:spPr>
            <a:xfrm>
              <a:off x="4808520" y="3812760"/>
              <a:ext cx="6543000" cy="873000"/>
            </a:xfrm>
            <a:prstGeom prst="roundRect">
              <a:avLst>
                <a:gd name="adj" fmla="val 16667"/>
              </a:avLst>
            </a:prstGeom>
            <a:gradFill rotWithShape="0">
              <a:gsLst>
                <a:gs pos="0">
                  <a:srgbClr val="e1694c"/>
                </a:gs>
                <a:gs pos="100000">
                  <a:srgbClr val="c54c2c"/>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26720" rIns="83880" tIns="126720" bIns="126360" anchor="ctr">
              <a:noAutofit/>
            </a:bodyPr>
            <a:p>
              <a:pPr>
                <a:lnSpc>
                  <a:spcPct val="90000"/>
                </a:lnSpc>
                <a:spcAft>
                  <a:spcPts val="771"/>
                </a:spcAft>
                <a:tabLst>
                  <a:tab algn="l" pos="0"/>
                </a:tabLst>
              </a:pPr>
              <a:r>
                <a:rPr b="0" lang="en-US" sz="2200" spc="-1" strike="noStrike">
                  <a:solidFill>
                    <a:srgbClr val="ffffff"/>
                  </a:solidFill>
                  <a:latin typeface="Arial"/>
                  <a:ea typeface="DejaVu Sans"/>
                </a:rPr>
                <a:t>It offers annotation-based spring application</a:t>
              </a:r>
              <a:endParaRPr b="0" lang="en-IN" sz="2200" spc="-1" strike="noStrike">
                <a:latin typeface="Arial"/>
              </a:endParaRPr>
            </a:p>
          </p:txBody>
        </p:sp>
        <p:sp>
          <p:nvSpPr>
            <p:cNvPr id="103" name=""/>
            <p:cNvSpPr/>
            <p:nvPr/>
          </p:nvSpPr>
          <p:spPr>
            <a:xfrm>
              <a:off x="4808520" y="4751280"/>
              <a:ext cx="6543000" cy="873000"/>
            </a:xfrm>
            <a:prstGeom prst="roundRect">
              <a:avLst>
                <a:gd name="adj" fmla="val 16667"/>
              </a:avLst>
            </a:prstGeom>
            <a:gradFill rotWithShape="0">
              <a:gsLst>
                <a:gs pos="0">
                  <a:srgbClr val="e25a51"/>
                </a:gs>
                <a:gs pos="100000">
                  <a:srgbClr val="c9382d"/>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26720" rIns="83880" tIns="126720" bIns="126360" anchor="ctr">
              <a:noAutofit/>
            </a:bodyPr>
            <a:p>
              <a:pPr>
                <a:lnSpc>
                  <a:spcPct val="90000"/>
                </a:lnSpc>
                <a:spcAft>
                  <a:spcPts val="771"/>
                </a:spcAft>
                <a:tabLst>
                  <a:tab algn="l" pos="0"/>
                </a:tabLst>
              </a:pPr>
              <a:r>
                <a:rPr b="0" lang="en-US" sz="2200" spc="-1" strike="noStrike">
                  <a:solidFill>
                    <a:srgbClr val="ffffff"/>
                  </a:solidFill>
                  <a:latin typeface="Arial"/>
                  <a:ea typeface="DejaVu Sans"/>
                </a:rPr>
                <a:t>Eases dependency management</a:t>
              </a:r>
              <a:endParaRPr b="0" lang="en-IN" sz="22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Box 3"/>
          <p:cNvSpPr/>
          <p:nvPr/>
        </p:nvSpPr>
        <p:spPr>
          <a:xfrm>
            <a:off x="935640" y="-450720"/>
            <a:ext cx="4677480" cy="638280"/>
          </a:xfrm>
          <a:prstGeom prst="rect">
            <a:avLst/>
          </a:prstGeom>
          <a:noFill/>
          <a:ln w="0">
            <a:noFill/>
          </a:ln>
          <a:effectLst>
            <a:outerShdw blurRad="50760" dir="5400000" dist="38160">
              <a:srgbClr val="000000">
                <a:alpha val="35000"/>
              </a:srgbClr>
            </a:outerShdw>
          </a:effectLst>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05" name="TextBox 4"/>
          <p:cNvSpPr/>
          <p:nvPr/>
        </p:nvSpPr>
        <p:spPr>
          <a:xfrm>
            <a:off x="279360" y="745200"/>
            <a:ext cx="11630520" cy="6033240"/>
          </a:xfrm>
          <a:prstGeom prst="rect">
            <a:avLst/>
          </a:prstGeom>
          <a:noFill/>
          <a:ln w="0">
            <a:noFill/>
          </a:ln>
        </p:spPr>
        <p:style>
          <a:lnRef idx="0"/>
          <a:fillRef idx="0"/>
          <a:effectRef idx="0"/>
          <a:fontRef idx="minor"/>
        </p:style>
        <p:txBody>
          <a:bodyPr lIns="90000" rIns="90000" tIns="45000" bIns="45000">
            <a:spAutoFit/>
          </a:bodyPr>
          <a:p>
            <a:pPr marL="285840" indent="-283320">
              <a:lnSpc>
                <a:spcPct val="150000"/>
              </a:lnSpc>
              <a:buClr>
                <a:srgbClr val="ffffff"/>
              </a:buClr>
              <a:buFont typeface="Arial"/>
              <a:buChar char="•"/>
            </a:pPr>
            <a:r>
              <a:rPr b="0" lang="en-US" sz="2000" spc="-1" strike="noStrike">
                <a:solidFill>
                  <a:srgbClr val="ffffff"/>
                </a:solidFill>
                <a:latin typeface="Times New Roman"/>
                <a:ea typeface="DejaVu Sans"/>
              </a:rPr>
              <a:t>This Case Study involves generating a train ticket and printing the ticket to a File. </a:t>
            </a:r>
            <a:endParaRPr b="0" lang="en-IN" sz="2000" spc="-1" strike="noStrike">
              <a:latin typeface="Arial"/>
            </a:endParaRPr>
          </a:p>
          <a:p>
            <a:pPr marL="285840" indent="-283320">
              <a:lnSpc>
                <a:spcPct val="150000"/>
              </a:lnSpc>
              <a:buClr>
                <a:srgbClr val="ffffff"/>
              </a:buClr>
              <a:buFont typeface="Arial"/>
              <a:buChar char="•"/>
            </a:pPr>
            <a:r>
              <a:rPr b="0" lang="en-US" sz="2000" spc="-1" strike="noStrike">
                <a:solidFill>
                  <a:srgbClr val="ffffff"/>
                </a:solidFill>
                <a:latin typeface="Times New Roman"/>
                <a:ea typeface="DejaVu Sans"/>
              </a:rPr>
              <a:t>The application should take train number and passenger details as input. </a:t>
            </a:r>
            <a:endParaRPr b="0" lang="en-IN" sz="2000" spc="-1" strike="noStrike">
              <a:latin typeface="Arial"/>
            </a:endParaRPr>
          </a:p>
          <a:p>
            <a:pPr marL="285840" indent="-283320">
              <a:lnSpc>
                <a:spcPct val="150000"/>
              </a:lnSpc>
              <a:buClr>
                <a:srgbClr val="ffffff"/>
              </a:buClr>
              <a:buFont typeface="Arial"/>
              <a:buChar char="•"/>
            </a:pPr>
            <a:r>
              <a:rPr b="0" lang="en-US" sz="2000" spc="-1" strike="noStrike">
                <a:solidFill>
                  <a:srgbClr val="ffffff"/>
                </a:solidFill>
                <a:latin typeface="Times New Roman"/>
                <a:ea typeface="DejaVu Sans"/>
              </a:rPr>
              <a:t>The details of the train should be stored in a database. </a:t>
            </a:r>
            <a:endParaRPr b="0" lang="en-IN" sz="2000" spc="-1" strike="noStrike">
              <a:latin typeface="Arial"/>
            </a:endParaRPr>
          </a:p>
          <a:p>
            <a:pPr marL="285840" indent="-283320">
              <a:lnSpc>
                <a:spcPct val="150000"/>
              </a:lnSpc>
              <a:buClr>
                <a:srgbClr val="ffffff"/>
              </a:buClr>
              <a:buFont typeface="Arial"/>
              <a:buChar char="•"/>
            </a:pPr>
            <a:r>
              <a:rPr b="0" lang="en-US" sz="2000" spc="-1" strike="noStrike">
                <a:solidFill>
                  <a:srgbClr val="ffffff"/>
                </a:solidFill>
                <a:latin typeface="Times New Roman"/>
                <a:ea typeface="DejaVu Sans"/>
              </a:rPr>
              <a:t>The train details to be stored in database are  Train number, Train Name, Source Station, Destination Station and Ticket Price. The train details should be fetched from the database using the train number provided by the user. </a:t>
            </a:r>
            <a:endParaRPr b="0" lang="en-IN" sz="2000" spc="-1" strike="noStrike">
              <a:latin typeface="Arial"/>
            </a:endParaRPr>
          </a:p>
          <a:p>
            <a:pPr marL="285840" indent="-283320">
              <a:lnSpc>
                <a:spcPct val="150000"/>
              </a:lnSpc>
              <a:buClr>
                <a:srgbClr val="ffffff"/>
              </a:buClr>
              <a:buFont typeface="Arial"/>
              <a:buChar char="•"/>
            </a:pPr>
            <a:r>
              <a:rPr b="0" lang="en-US" sz="2000" spc="-1" strike="noStrike">
                <a:solidFill>
                  <a:srgbClr val="ffffff"/>
                </a:solidFill>
                <a:latin typeface="Times New Roman"/>
                <a:ea typeface="DejaVu Sans"/>
              </a:rPr>
              <a:t>The passenger name, age and gender should be accepted from the user. </a:t>
            </a:r>
            <a:endParaRPr b="0" lang="en-IN" sz="2000" spc="-1" strike="noStrike">
              <a:latin typeface="Arial"/>
            </a:endParaRPr>
          </a:p>
          <a:p>
            <a:pPr marL="285840" indent="-283320">
              <a:lnSpc>
                <a:spcPct val="150000"/>
              </a:lnSpc>
              <a:buClr>
                <a:srgbClr val="ffffff"/>
              </a:buClr>
              <a:buFont typeface="Arial"/>
              <a:buChar char="•"/>
            </a:pPr>
            <a:r>
              <a:rPr b="0" lang="en-US" sz="2000" spc="-1" strike="noStrike">
                <a:solidFill>
                  <a:srgbClr val="ffffff"/>
                </a:solidFill>
                <a:latin typeface="Times New Roman"/>
                <a:ea typeface="DejaVu Sans"/>
              </a:rPr>
              <a:t>The application should generate a train ticket using the train details and passenger details.</a:t>
            </a:r>
            <a:endParaRPr b="0" lang="en-IN" sz="2000" spc="-1" strike="noStrike">
              <a:latin typeface="Arial"/>
            </a:endParaRPr>
          </a:p>
          <a:p>
            <a:pPr marL="285840" indent="-283320">
              <a:lnSpc>
                <a:spcPct val="150000"/>
              </a:lnSpc>
              <a:buClr>
                <a:srgbClr val="ffffff"/>
              </a:buClr>
              <a:buFont typeface="Arial"/>
              <a:buChar char="•"/>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The generated ticket should contain the following details</a:t>
            </a:r>
            <a:endParaRPr b="0" lang="en-IN" sz="2000" spc="-1" strike="noStrike">
              <a:latin typeface="Arial"/>
            </a:endParaRPr>
          </a:p>
          <a:p>
            <a:pPr lvl="3" marL="1714680" indent="-340560">
              <a:lnSpc>
                <a:spcPct val="150000"/>
              </a:lnSpc>
              <a:buClr>
                <a:srgbClr val="ffffff"/>
              </a:buClr>
              <a:buFont typeface="Courier New"/>
              <a:buChar char="o"/>
            </a:pPr>
            <a:r>
              <a:rPr b="0" lang="en-US" sz="2000" spc="-1" strike="noStrike">
                <a:solidFill>
                  <a:srgbClr val="ffffff"/>
                </a:solidFill>
                <a:latin typeface="Times New Roman"/>
                <a:ea typeface="DejaVu Sans"/>
              </a:rPr>
              <a:t>PNR Number, Travel date, Train Number, Train Name, Source Station, Destination Station</a:t>
            </a:r>
            <a:endParaRPr b="0" lang="en-IN" sz="2000" spc="-1" strike="noStrike">
              <a:latin typeface="Arial"/>
            </a:endParaRPr>
          </a:p>
          <a:p>
            <a:pPr lvl="3" marL="1714680" indent="-340560">
              <a:lnSpc>
                <a:spcPct val="150000"/>
              </a:lnSpc>
              <a:buClr>
                <a:srgbClr val="ffffff"/>
              </a:buClr>
              <a:buFont typeface="Courier New"/>
              <a:buChar char="o"/>
            </a:pPr>
            <a:r>
              <a:rPr b="0" lang="en-US" sz="2000" spc="-1" strike="noStrike">
                <a:solidFill>
                  <a:srgbClr val="ffffff"/>
                </a:solidFill>
                <a:latin typeface="Times New Roman"/>
                <a:ea typeface="DejaVu Sans"/>
              </a:rPr>
              <a:t>Name, age, gender and ticket fare for each passenger</a:t>
            </a:r>
            <a:endParaRPr b="0" lang="en-IN" sz="2000" spc="-1" strike="noStrike">
              <a:latin typeface="Arial"/>
            </a:endParaRPr>
          </a:p>
          <a:p>
            <a:pPr lvl="3" marL="1714680" indent="-340560">
              <a:lnSpc>
                <a:spcPct val="150000"/>
              </a:lnSpc>
              <a:buClr>
                <a:srgbClr val="ffffff"/>
              </a:buClr>
              <a:buFont typeface="Courier New"/>
              <a:buChar char="o"/>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Total Ticket price</a:t>
            </a:r>
            <a:endParaRPr b="0" lang="en-IN" sz="2000" spc="-1" strike="noStrike">
              <a:latin typeface="Arial"/>
            </a:endParaRPr>
          </a:p>
          <a:p>
            <a:pPr marL="285840" indent="-283320">
              <a:lnSpc>
                <a:spcPct val="150000"/>
              </a:lnSpc>
              <a:buClr>
                <a:srgbClr val="ffffff"/>
              </a:buClr>
              <a:buFont typeface="Arial"/>
              <a:buChar char="•"/>
            </a:pPr>
            <a:r>
              <a:rPr b="0" lang="en-US" sz="2000" spc="-1" strike="noStrike">
                <a:solidFill>
                  <a:srgbClr val="ffffff"/>
                </a:solidFill>
                <a:latin typeface="Times New Roman"/>
                <a:ea typeface="DejaVu Sans"/>
              </a:rPr>
              <a:t>The generated ticket should be written to a File.</a:t>
            </a:r>
            <a:endParaRPr b="0" lang="en-IN" sz="2000" spc="-1" strike="noStrike">
              <a:latin typeface="Arial"/>
            </a:endParaRPr>
          </a:p>
        </p:txBody>
      </p:sp>
      <p:sp>
        <p:nvSpPr>
          <p:cNvPr id="106" name=""/>
          <p:cNvSpPr/>
          <p:nvPr/>
        </p:nvSpPr>
        <p:spPr>
          <a:xfrm>
            <a:off x="540000" y="92160"/>
            <a:ext cx="3374640" cy="651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ffffff"/>
                </a:solidFill>
                <a:latin typeface="Times New Roman"/>
                <a:ea typeface="DejaVu Sans"/>
              </a:rPr>
              <a:t>CASE  STUDY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Box 3"/>
          <p:cNvSpPr/>
          <p:nvPr/>
        </p:nvSpPr>
        <p:spPr>
          <a:xfrm>
            <a:off x="855000" y="378720"/>
            <a:ext cx="6586560" cy="699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ffffff"/>
                </a:solidFill>
                <a:latin typeface="Times New Roman"/>
                <a:ea typeface="DejaVu Sans"/>
              </a:rPr>
              <a:t>SYSTEM REQUIREMENTS</a:t>
            </a:r>
            <a:endParaRPr b="0" lang="en-IN" sz="4000" spc="-1" strike="noStrike">
              <a:latin typeface="Arial"/>
            </a:endParaRPr>
          </a:p>
        </p:txBody>
      </p:sp>
      <p:pic>
        <p:nvPicPr>
          <p:cNvPr id="108" name="Picture 5" descr="A picture containing text, clipart&#10;&#10;Description automatically generated"/>
          <p:cNvPicPr/>
          <p:nvPr/>
        </p:nvPicPr>
        <p:blipFill>
          <a:blip r:embed="rId1"/>
          <a:stretch/>
        </p:blipFill>
        <p:spPr>
          <a:xfrm>
            <a:off x="552240" y="3195000"/>
            <a:ext cx="2327760" cy="585000"/>
          </a:xfrm>
          <a:prstGeom prst="rect">
            <a:avLst/>
          </a:prstGeom>
          <a:ln w="0">
            <a:noFill/>
          </a:ln>
        </p:spPr>
      </p:pic>
      <p:pic>
        <p:nvPicPr>
          <p:cNvPr id="109" name="Picture 7" descr="A picture containing logo&#10;&#10;Description automatically generated"/>
          <p:cNvPicPr/>
          <p:nvPr/>
        </p:nvPicPr>
        <p:blipFill>
          <a:blip r:embed="rId2"/>
          <a:srcRect l="0" t="17334" r="353" b="-504"/>
          <a:stretch/>
        </p:blipFill>
        <p:spPr>
          <a:xfrm>
            <a:off x="4364280" y="1432800"/>
            <a:ext cx="1604160" cy="1811520"/>
          </a:xfrm>
          <a:prstGeom prst="rect">
            <a:avLst/>
          </a:prstGeom>
          <a:ln w="0">
            <a:noFill/>
          </a:ln>
        </p:spPr>
      </p:pic>
      <p:pic>
        <p:nvPicPr>
          <p:cNvPr id="110" name="Picture 12" descr="Icon&#10;&#10;Description automatically generated"/>
          <p:cNvPicPr/>
          <p:nvPr/>
        </p:nvPicPr>
        <p:blipFill>
          <a:blip r:embed="rId3"/>
          <a:stretch/>
        </p:blipFill>
        <p:spPr>
          <a:xfrm>
            <a:off x="7020000" y="3844080"/>
            <a:ext cx="1980000" cy="2095920"/>
          </a:xfrm>
          <a:prstGeom prst="rect">
            <a:avLst/>
          </a:prstGeom>
          <a:ln w="0">
            <a:noFill/>
          </a:ln>
        </p:spPr>
      </p:pic>
      <p:pic>
        <p:nvPicPr>
          <p:cNvPr id="111" name="Picture 24" descr="Icon&#10;&#10;Description automatically generated"/>
          <p:cNvPicPr/>
          <p:nvPr/>
        </p:nvPicPr>
        <p:blipFill>
          <a:blip r:embed="rId4"/>
          <a:stretch/>
        </p:blipFill>
        <p:spPr>
          <a:xfrm>
            <a:off x="9665280" y="3852360"/>
            <a:ext cx="1854720" cy="2087640"/>
          </a:xfrm>
          <a:prstGeom prst="rect">
            <a:avLst/>
          </a:prstGeom>
          <a:ln w="0">
            <a:noFill/>
          </a:ln>
        </p:spPr>
      </p:pic>
      <p:pic>
        <p:nvPicPr>
          <p:cNvPr id="112" name="Picture 2" descr="Logo, company name&#10;&#10;Description automatically generated"/>
          <p:cNvPicPr/>
          <p:nvPr/>
        </p:nvPicPr>
        <p:blipFill>
          <a:blip r:embed="rId5"/>
          <a:stretch/>
        </p:blipFill>
        <p:spPr>
          <a:xfrm>
            <a:off x="7064280" y="1428840"/>
            <a:ext cx="2018880" cy="1881360"/>
          </a:xfrm>
          <a:prstGeom prst="rect">
            <a:avLst/>
          </a:prstGeom>
          <a:ln w="0">
            <a:noFill/>
          </a:ln>
        </p:spPr>
      </p:pic>
      <p:pic>
        <p:nvPicPr>
          <p:cNvPr id="113" name="Picture 5" descr="Logo, company name&#10;&#10;Description automatically generated"/>
          <p:cNvPicPr/>
          <p:nvPr/>
        </p:nvPicPr>
        <p:blipFill>
          <a:blip r:embed="rId6"/>
          <a:stretch/>
        </p:blipFill>
        <p:spPr>
          <a:xfrm>
            <a:off x="9628200" y="1510920"/>
            <a:ext cx="1844280" cy="1875960"/>
          </a:xfrm>
          <a:prstGeom prst="rect">
            <a:avLst/>
          </a:prstGeom>
          <a:ln w="0">
            <a:noFill/>
          </a:ln>
        </p:spPr>
      </p:pic>
      <p:pic>
        <p:nvPicPr>
          <p:cNvPr id="114" name="" descr=""/>
          <p:cNvPicPr/>
          <p:nvPr/>
        </p:nvPicPr>
        <p:blipFill>
          <a:blip r:embed="rId7"/>
          <a:srcRect l="5705" t="0" r="0" b="0"/>
          <a:stretch/>
        </p:blipFill>
        <p:spPr>
          <a:xfrm>
            <a:off x="4140000" y="3780000"/>
            <a:ext cx="1980000" cy="22896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Box 4"/>
          <p:cNvSpPr/>
          <p:nvPr/>
        </p:nvSpPr>
        <p:spPr>
          <a:xfrm>
            <a:off x="494280" y="281520"/>
            <a:ext cx="7069320" cy="699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ffffff"/>
                </a:solidFill>
                <a:latin typeface="Times New Roman"/>
                <a:ea typeface="DejaVu Sans"/>
              </a:rPr>
              <a:t>UNDERSTANDING pom.xml</a:t>
            </a:r>
            <a:endParaRPr b="0" lang="en-IN" sz="4000" spc="-1" strike="noStrike">
              <a:latin typeface="Arial"/>
            </a:endParaRPr>
          </a:p>
        </p:txBody>
      </p:sp>
      <p:sp>
        <p:nvSpPr>
          <p:cNvPr id="116" name="Rectangle 1"/>
          <p:cNvSpPr/>
          <p:nvPr/>
        </p:nvSpPr>
        <p:spPr>
          <a:xfrm>
            <a:off x="404640" y="1313280"/>
            <a:ext cx="10172520" cy="542988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DejaVu Sans"/>
              </a:rPr>
              <a:t>&lt;?xml version="1.0" encoding="UTF-8"?&gt;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&lt;project xmlns="http://maven.apache.org/POM/4.0.0" xmlns:xsi="http://www.w3.org/2001/XMLSchema-instance"</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xsi:schemaLocation="http://maven.apache.org/POM/4.0.0 https://maven.apache.org/xsd/maven-4.0.0.xsd"&gt;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&lt;modelVersion&gt;4.0.0&lt;/modelVersion&gt;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&lt;parent&gt;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&lt;groupId&gt;org.springframework.boot&lt;/groupId&gt;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&lt;artifactId&gt;spring-boot-starter-parent&lt;/artifactId&gt;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&lt;version&gt;2.5.6&lt;/version&gt;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&lt;relativePath/&gt; &lt;!-- lookup parent from repository --&gt;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&lt;/parent&gt;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&lt;groupId&gt;com.torryharris&lt;/groupId&gt;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&lt;artifactId&gt;New_Train&lt;/artifactId&gt;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&lt;version&gt;0.0.1-SNAPSHOT&lt;/version&gt;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&lt;name&gt;New_Train&lt;/name&gt;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&lt;description&gt;New_Train&lt;/description&gt;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&lt;properties&gt;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&lt;java.version&gt;1.8&lt;/java.version&gt;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&lt;/properties&gt;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Rectangle 4"/>
          <p:cNvSpPr/>
          <p:nvPr/>
        </p:nvSpPr>
        <p:spPr>
          <a:xfrm>
            <a:off x="290160" y="990000"/>
            <a:ext cx="6433560" cy="143136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Segoe U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Segoe UI"/>
              </a:rPr>
              <a:t>            </a:t>
            </a:r>
            <a:r>
              <a:rPr b="0" lang="en-US" sz="1800" spc="-1" strike="noStrike">
                <a:solidFill>
                  <a:srgbClr val="ffffff"/>
                </a:solidFill>
                <a:latin typeface="Calibri"/>
                <a:ea typeface="Segoe UI"/>
              </a:rPr>
              <a:t>&lt;groupId&gt;org.springframework.boot&lt;/groupId&gt;​</a:t>
            </a:r>
            <a:endParaRPr b="0" lang="en-IN" sz="1800" spc="-1" strike="noStrike">
              <a:latin typeface="Arial"/>
            </a:endParaRPr>
          </a:p>
          <a:p>
            <a:pPr>
              <a:lnSpc>
                <a:spcPct val="100000"/>
              </a:lnSpc>
            </a:pPr>
            <a:r>
              <a:rPr b="0" lang="en-US" sz="1800" spc="-1" strike="noStrike">
                <a:solidFill>
                  <a:srgbClr val="ffffff"/>
                </a:solidFill>
                <a:latin typeface="Calibri"/>
                <a:ea typeface="Segoe UI"/>
              </a:rPr>
              <a:t>            </a:t>
            </a:r>
            <a:r>
              <a:rPr b="0" lang="en-US" sz="1800" spc="-1" strike="noStrike">
                <a:solidFill>
                  <a:srgbClr val="ffffff"/>
                </a:solidFill>
                <a:latin typeface="Calibri"/>
                <a:ea typeface="Segoe UI"/>
              </a:rPr>
              <a:t>&lt;artifactId&gt;spring-boot-starter-data-jdbc&lt;/artifactId&gt;​</a:t>
            </a:r>
            <a:endParaRPr b="0" lang="en-IN" sz="1800" spc="-1" strike="noStrike">
              <a:latin typeface="Arial"/>
            </a:endParaRPr>
          </a:p>
          <a:p>
            <a:pPr>
              <a:lnSpc>
                <a:spcPct val="100000"/>
              </a:lnSpc>
            </a:pPr>
            <a:r>
              <a:rPr b="0" lang="en-US" sz="1800" spc="-1" strike="noStrike">
                <a:solidFill>
                  <a:srgbClr val="ffffff"/>
                </a:solidFill>
                <a:latin typeface="Calibri"/>
                <a:ea typeface="Segoe UI"/>
              </a:rPr>
              <a:t>   </a:t>
            </a:r>
            <a:r>
              <a:rPr b="0" lang="en-US" sz="1800" spc="-1" strike="noStrike">
                <a:solidFill>
                  <a:srgbClr val="ffffff"/>
                </a:solidFill>
                <a:latin typeface="Calibri"/>
                <a:ea typeface="Segoe UI"/>
              </a:rPr>
              <a:t>&lt;/dependency&gt;</a:t>
            </a:r>
            <a:endParaRPr b="0" lang="en-IN" sz="1800" spc="-1" strike="noStrike">
              <a:latin typeface="Arial"/>
            </a:endParaRPr>
          </a:p>
        </p:txBody>
      </p:sp>
      <p:sp>
        <p:nvSpPr>
          <p:cNvPr id="118" name="Straight Arrow Connector 5"/>
          <p:cNvSpPr/>
          <p:nvPr/>
        </p:nvSpPr>
        <p:spPr>
          <a:xfrm flipV="1">
            <a:off x="6579360" y="1416240"/>
            <a:ext cx="1292760" cy="1188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19" name="Rectangle 6"/>
          <p:cNvSpPr/>
          <p:nvPr/>
        </p:nvSpPr>
        <p:spPr>
          <a:xfrm>
            <a:off x="7865280" y="995400"/>
            <a:ext cx="1950120" cy="91440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Spring data JDBC</a:t>
            </a:r>
            <a:endParaRPr b="0" lang="en-IN" sz="1800" spc="-1" strike="noStrike">
              <a:latin typeface="Arial"/>
            </a:endParaRPr>
          </a:p>
        </p:txBody>
      </p:sp>
      <p:sp>
        <p:nvSpPr>
          <p:cNvPr id="120" name="Rectangle 1"/>
          <p:cNvSpPr/>
          <p:nvPr/>
        </p:nvSpPr>
        <p:spPr>
          <a:xfrm>
            <a:off x="272880" y="2865960"/>
            <a:ext cx="6442560" cy="128880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&lt;groupId&gt;org.springframework.boot&lt;/groupId&gt;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&lt;artifactId&gt;spring-boot-starter-data-jpa&lt;/artifactId&gt;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&lt;/dependency&gt;</a:t>
            </a:r>
            <a:endParaRPr b="0" lang="en-IN" sz="1800" spc="-1" strike="noStrike">
              <a:latin typeface="Arial"/>
            </a:endParaRPr>
          </a:p>
        </p:txBody>
      </p:sp>
      <p:sp>
        <p:nvSpPr>
          <p:cNvPr id="121" name="Rectangle 7"/>
          <p:cNvSpPr/>
          <p:nvPr/>
        </p:nvSpPr>
        <p:spPr>
          <a:xfrm>
            <a:off x="7865280" y="3090960"/>
            <a:ext cx="1950120" cy="100944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Spring data JPA</a:t>
            </a:r>
            <a:endParaRPr b="0" lang="en-IN" sz="1800" spc="-1" strike="noStrike">
              <a:latin typeface="Arial"/>
            </a:endParaRPr>
          </a:p>
        </p:txBody>
      </p:sp>
      <p:sp>
        <p:nvSpPr>
          <p:cNvPr id="122" name="Straight Arrow Connector 8"/>
          <p:cNvSpPr/>
          <p:nvPr/>
        </p:nvSpPr>
        <p:spPr>
          <a:xfrm flipV="1">
            <a:off x="6685200" y="3546000"/>
            <a:ext cx="1134000" cy="2232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23" name="TextBox 2"/>
          <p:cNvSpPr/>
          <p:nvPr/>
        </p:nvSpPr>
        <p:spPr>
          <a:xfrm>
            <a:off x="9148320" y="4375080"/>
            <a:ext cx="2497320" cy="366840"/>
          </a:xfrm>
          <a:prstGeom prst="rect">
            <a:avLst/>
          </a:prstGeom>
          <a:noFill/>
          <a:ln w="0">
            <a:noFill/>
          </a:ln>
        </p:spPr>
        <p:style>
          <a:lnRef idx="0"/>
          <a:fillRef idx="0"/>
          <a:effectRef idx="0"/>
          <a:fontRef idx="minor"/>
        </p:style>
      </p:sp>
      <p:sp>
        <p:nvSpPr>
          <p:cNvPr id="124" name="Rectangle 3"/>
          <p:cNvSpPr/>
          <p:nvPr/>
        </p:nvSpPr>
        <p:spPr>
          <a:xfrm>
            <a:off x="278280" y="4881960"/>
            <a:ext cx="6442560" cy="137340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&lt;groupId&gt;org.springframework.boot&lt;/groupId&gt;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&lt;artifactId&gt;spring-boot-starter-web&lt;/artifactId&gt;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&lt;/dependency&gt;</a:t>
            </a:r>
            <a:endParaRPr b="0" lang="en-IN" sz="1800" spc="-1" strike="noStrike">
              <a:latin typeface="Arial"/>
            </a:endParaRPr>
          </a:p>
          <a:p>
            <a:pPr algn="ctr">
              <a:lnSpc>
                <a:spcPct val="100000"/>
              </a:lnSpc>
            </a:pPr>
            <a:endParaRPr b="0" lang="en-IN" sz="1800" spc="-1" strike="noStrike">
              <a:latin typeface="Arial"/>
            </a:endParaRPr>
          </a:p>
        </p:txBody>
      </p:sp>
      <p:sp>
        <p:nvSpPr>
          <p:cNvPr id="125" name="Straight Arrow Connector 9"/>
          <p:cNvSpPr/>
          <p:nvPr/>
        </p:nvSpPr>
        <p:spPr>
          <a:xfrm flipV="1">
            <a:off x="6706440" y="5617800"/>
            <a:ext cx="1282320" cy="2232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26" name="Rectangle 10"/>
          <p:cNvSpPr/>
          <p:nvPr/>
        </p:nvSpPr>
        <p:spPr>
          <a:xfrm>
            <a:off x="7981560" y="5080680"/>
            <a:ext cx="1950120" cy="102024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Spring Web</a:t>
            </a:r>
            <a:endParaRPr b="0" lang="en-IN" sz="1800" spc="-1" strike="noStrike">
              <a:latin typeface="Arial"/>
            </a:endParaRPr>
          </a:p>
        </p:txBody>
      </p:sp>
      <p:sp>
        <p:nvSpPr>
          <p:cNvPr id="127" name="TextBox 12"/>
          <p:cNvSpPr/>
          <p:nvPr/>
        </p:nvSpPr>
        <p:spPr>
          <a:xfrm>
            <a:off x="268200" y="91080"/>
            <a:ext cx="9680400" cy="699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ffffff"/>
                </a:solidFill>
                <a:latin typeface="Times New Roman"/>
                <a:ea typeface="DejaVu Sans"/>
              </a:rPr>
              <a:t>DEPENDENCY ADDED IN pom.xml</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Rectangle 3"/>
          <p:cNvSpPr/>
          <p:nvPr/>
        </p:nvSpPr>
        <p:spPr>
          <a:xfrm>
            <a:off x="675360" y="675360"/>
            <a:ext cx="6675480" cy="135216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&lt;groupId&gt;org.apache.tomcat&lt;/groupId&gt;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&lt;artifactId&gt;tomcat-jasper&lt;/artifactId&gt;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&lt;version&gt;9.0.54&lt;/version&gt;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&lt;/dependency&gt;</a:t>
            </a:r>
            <a:endParaRPr b="0" lang="en-IN" sz="1800" spc="-1" strike="noStrike">
              <a:latin typeface="Arial"/>
            </a:endParaRPr>
          </a:p>
        </p:txBody>
      </p:sp>
      <p:sp>
        <p:nvSpPr>
          <p:cNvPr id="129" name="Straight Arrow Connector 5"/>
          <p:cNvSpPr/>
          <p:nvPr/>
        </p:nvSpPr>
        <p:spPr>
          <a:xfrm>
            <a:off x="7351920" y="1256040"/>
            <a:ext cx="1186920" cy="432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30" name="Rectangle 9"/>
          <p:cNvSpPr/>
          <p:nvPr/>
        </p:nvSpPr>
        <p:spPr>
          <a:xfrm>
            <a:off x="8542440" y="857880"/>
            <a:ext cx="2055960" cy="92484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Tomcat jasper</a:t>
            </a:r>
            <a:endParaRPr b="0" lang="en-IN" sz="1800" spc="-1" strike="noStrike">
              <a:latin typeface="Arial"/>
            </a:endParaRPr>
          </a:p>
        </p:txBody>
      </p:sp>
      <p:sp>
        <p:nvSpPr>
          <p:cNvPr id="131" name="Rectangle 10"/>
          <p:cNvSpPr/>
          <p:nvPr/>
        </p:nvSpPr>
        <p:spPr>
          <a:xfrm>
            <a:off x="675360" y="2982240"/>
            <a:ext cx="6728400" cy="123588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&lt;groupId&gt;mysql&lt;/groupId&gt;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&lt;artifactId&gt;mysql-connector-java&lt;/artifactId&gt;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&lt;/dependency&gt;</a:t>
            </a:r>
            <a:endParaRPr b="0" lang="en-IN" sz="1800" spc="-1" strike="noStrike">
              <a:latin typeface="Arial"/>
            </a:endParaRPr>
          </a:p>
        </p:txBody>
      </p:sp>
      <p:sp>
        <p:nvSpPr>
          <p:cNvPr id="132" name="Straight Arrow Connector 11"/>
          <p:cNvSpPr/>
          <p:nvPr/>
        </p:nvSpPr>
        <p:spPr>
          <a:xfrm flipV="1">
            <a:off x="7256880" y="3416400"/>
            <a:ext cx="1292760" cy="1188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33" name="Rectangle 12"/>
          <p:cNvSpPr/>
          <p:nvPr/>
        </p:nvSpPr>
        <p:spPr>
          <a:xfrm>
            <a:off x="8553240" y="2995560"/>
            <a:ext cx="1950120" cy="91440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MySql Connector</a:t>
            </a:r>
            <a:endParaRPr b="0" lang="en-IN" sz="1800" spc="-1" strike="noStrike">
              <a:latin typeface="Arial"/>
            </a:endParaRPr>
          </a:p>
        </p:txBody>
      </p:sp>
      <p:sp>
        <p:nvSpPr>
          <p:cNvPr id="134" name="Rectangle 13"/>
          <p:cNvSpPr/>
          <p:nvPr/>
        </p:nvSpPr>
        <p:spPr>
          <a:xfrm>
            <a:off x="8648280" y="5196960"/>
            <a:ext cx="1950120" cy="93528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Lombok</a:t>
            </a:r>
            <a:endParaRPr b="0" lang="en-IN" sz="1800" spc="-1" strike="noStrike">
              <a:latin typeface="Arial"/>
            </a:endParaRPr>
          </a:p>
        </p:txBody>
      </p:sp>
      <p:sp>
        <p:nvSpPr>
          <p:cNvPr id="135" name="Straight Arrow Connector 14"/>
          <p:cNvSpPr/>
          <p:nvPr/>
        </p:nvSpPr>
        <p:spPr>
          <a:xfrm flipV="1">
            <a:off x="7351920" y="5723640"/>
            <a:ext cx="1292760" cy="1188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36" name="Rectangle 15"/>
          <p:cNvSpPr/>
          <p:nvPr/>
        </p:nvSpPr>
        <p:spPr>
          <a:xfrm>
            <a:off x="675360" y="5056560"/>
            <a:ext cx="6728400" cy="144756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&lt;groupId&gt;org.projectlombok&lt;/groupId&gt;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&lt;artifactId&gt;lombok&lt;/artifactId&gt;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&lt;optional&gt;true&lt;/optional&gt;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&lt;/dependency&gt;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Rectangle 3"/>
          <p:cNvSpPr/>
          <p:nvPr/>
        </p:nvSpPr>
        <p:spPr>
          <a:xfrm>
            <a:off x="1024560" y="1542960"/>
            <a:ext cx="6410880" cy="466488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&lt;build&gt;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&lt;plugins&gt;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&lt;plugin&gt;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&lt;groupId&gt;org.springframework.boot&lt;/groupId&gt;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&lt;artifactId&gt;spring-boot-maven-plugin&lt;/artifactId&gt;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&lt;configuration&gt;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&lt;excludes&gt;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&lt;exclude&gt;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&lt;groupId&gt;org.projectlombok&lt;/groupId&gt;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&lt;artifactId&gt;lombok&lt;/artifactId&gt;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&lt;/exclude&gt;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&lt;/excludes&gt;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&lt;/configuration&gt;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&lt;/plugin&gt;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&lt;/plugins&gt;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&lt;/build&gt;</a:t>
            </a:r>
            <a:endParaRPr b="0" lang="en-IN" sz="1800" spc="-1" strike="noStrike">
              <a:latin typeface="Arial"/>
            </a:endParaRPr>
          </a:p>
        </p:txBody>
      </p:sp>
      <p:sp>
        <p:nvSpPr>
          <p:cNvPr id="138" name="TextBox 4"/>
          <p:cNvSpPr/>
          <p:nvPr/>
        </p:nvSpPr>
        <p:spPr>
          <a:xfrm>
            <a:off x="1023120" y="546840"/>
            <a:ext cx="6741360" cy="699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ffffff"/>
                </a:solidFill>
                <a:latin typeface="Times New Roman"/>
                <a:ea typeface="DejaVu Sans"/>
              </a:rPr>
              <a:t>PLUGINS USED IN pom.xml</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59</TotalTime>
  <Application>LibreOffice/7.1.6.2$Windows_X86_64 LibreOffice_project/0e133318fcee89abacd6a7d077e292f1145735c3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2021-11-05T04:36:16Z</dcterms:created>
  <dc:creator/>
  <dc:description/>
  <dc:language>en-US</dc:language>
  <cp:lastModifiedBy/>
  <dcterms:modified xsi:type="dcterms:W3CDTF">2021-11-08T08:55:50Z</dcterms:modified>
  <cp:revision>583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10</vt:r8>
  </property>
</Properties>
</file>