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60"/>
  </p:normalViewPr>
  <p:slideViewPr>
    <p:cSldViewPr snapToGrid="0">
      <p:cViewPr varScale="1">
        <p:scale>
          <a:sx n="123" d="100"/>
          <a:sy n="123" d="100"/>
        </p:scale>
        <p:origin x="2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5/2/24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21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5/2/24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3579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5/2/24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39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5/2/24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3079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5/2/24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37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5/2/24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9222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5/2/24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99322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5/2/24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85287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5/2/24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23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5/2/24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79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5/2/24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3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5/2/24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4712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0238D-E295-49BE-9BFE-E9189D69E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5E9A4A-0183-4A3C-B68E-A22927891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9" cy="6858000"/>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27938-C2A5-FC10-1635-32A5EAE1841E}"/>
              </a:ext>
            </a:extLst>
          </p:cNvPr>
          <p:cNvSpPr>
            <a:spLocks noGrp="1"/>
          </p:cNvSpPr>
          <p:nvPr>
            <p:ph type="ctrTitle"/>
          </p:nvPr>
        </p:nvSpPr>
        <p:spPr>
          <a:xfrm>
            <a:off x="6582722" y="2008909"/>
            <a:ext cx="4709550" cy="4156364"/>
          </a:xfrm>
        </p:spPr>
        <p:txBody>
          <a:bodyPr anchor="ctr">
            <a:normAutofit/>
          </a:bodyPr>
          <a:lstStyle/>
          <a:p>
            <a:r>
              <a:rPr lang="en-US" b="0" i="0" u="none" strike="noStrike" dirty="0">
                <a:effectLst/>
                <a:latin typeface="Söhne"/>
              </a:rPr>
              <a:t>Plant Disease Classification using Deep Learning</a:t>
            </a:r>
            <a:endParaRPr lang="en-US" dirty="0"/>
          </a:p>
        </p:txBody>
      </p:sp>
      <p:sp useBgFill="1">
        <p:nvSpPr>
          <p:cNvPr id="15" name="Rectangle 14">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0" cy="1874237"/>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n abstract genetic concept">
            <a:extLst>
              <a:ext uri="{FF2B5EF4-FFF2-40B4-BE49-F238E27FC236}">
                <a16:creationId xmlns:a16="http://schemas.microsoft.com/office/drawing/2014/main" id="{CD70ECE6-BC5A-6C46-5B35-F58ED431B7F1}"/>
              </a:ext>
            </a:extLst>
          </p:cNvPr>
          <p:cNvPicPr>
            <a:picLocks noChangeAspect="1"/>
          </p:cNvPicPr>
          <p:nvPr/>
        </p:nvPicPr>
        <p:blipFill rotWithShape="1">
          <a:blip r:embed="rId2"/>
          <a:srcRect l="8052" r="3059"/>
          <a:stretch/>
        </p:blipFill>
        <p:spPr>
          <a:xfrm>
            <a:off x="20" y="-1"/>
            <a:ext cx="6095978" cy="6857999"/>
          </a:xfrm>
          <a:prstGeom prst="rect">
            <a:avLst/>
          </a:prstGeom>
        </p:spPr>
      </p:pic>
      <p:cxnSp>
        <p:nvCxnSpPr>
          <p:cNvPr id="17" name="Straight Connector 16">
            <a:extLst>
              <a:ext uri="{FF2B5EF4-FFF2-40B4-BE49-F238E27FC236}">
                <a16:creationId xmlns:a16="http://schemas.microsoft.com/office/drawing/2014/main" id="{872DAFA4-5D2E-4391-AD38-B26F579F4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516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01ED-6AE7-6D74-1B3F-966B9653A76D}"/>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239709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7A46-8E1A-7449-5DF4-3B289973F3C7}"/>
              </a:ext>
            </a:extLst>
          </p:cNvPr>
          <p:cNvSpPr>
            <a:spLocks noGrp="1"/>
          </p:cNvSpPr>
          <p:nvPr>
            <p:ph type="title"/>
          </p:nvPr>
        </p:nvSpPr>
        <p:spPr/>
        <p:txBody>
          <a:bodyPr>
            <a:normAutofit/>
          </a:bodyPr>
          <a:lstStyle/>
          <a:p>
            <a:pPr algn="ctr"/>
            <a:r>
              <a:rPr lang="en-US" b="1" i="0" u="none" strike="noStrike" dirty="0">
                <a:effectLst/>
              </a:rPr>
              <a:t>Plant Disease Classifier with TensorFlow</a:t>
            </a:r>
            <a:endParaRPr lang="en-US" b="1" dirty="0"/>
          </a:p>
        </p:txBody>
      </p:sp>
      <p:sp>
        <p:nvSpPr>
          <p:cNvPr id="3" name="Content Placeholder 2">
            <a:extLst>
              <a:ext uri="{FF2B5EF4-FFF2-40B4-BE49-F238E27FC236}">
                <a16:creationId xmlns:a16="http://schemas.microsoft.com/office/drawing/2014/main" id="{93FD845C-5E9E-C963-07AB-AA487E174A9D}"/>
              </a:ext>
            </a:extLst>
          </p:cNvPr>
          <p:cNvSpPr>
            <a:spLocks noGrp="1"/>
          </p:cNvSpPr>
          <p:nvPr>
            <p:ph idx="1"/>
          </p:nvPr>
        </p:nvSpPr>
        <p:spPr>
          <a:xfrm>
            <a:off x="761799" y="2750126"/>
            <a:ext cx="10381205" cy="3754583"/>
          </a:xfrm>
        </p:spPr>
        <p:txBody>
          <a:bodyPr/>
          <a:lstStyle/>
          <a:p>
            <a:pPr marL="342900" indent="-342900">
              <a:buFont typeface="Arial" panose="020B0604020202020204" pitchFamily="34" charset="0"/>
              <a:buChar char="•"/>
            </a:pPr>
            <a:r>
              <a:rPr lang="en-US" b="0" i="0" u="none" strike="noStrike" dirty="0">
                <a:effectLst/>
              </a:rPr>
              <a:t>Early blight, late blight, and healthy potato plants represent distinct states of plant health, each influenced by environmental conditions and pathogen presence. Recognizing the symptoms associated with these conditions is essential for implementing effective disease management strategies. A plant disease classifier can play a pivotal role in early detection and mitigation efforts, aiding farmers in safeguarding potato crops and ensuring food security.</a:t>
            </a:r>
          </a:p>
          <a:p>
            <a:pPr marL="342900" indent="-342900">
              <a:buFont typeface="Arial" panose="020B0604020202020204" pitchFamily="34" charset="0"/>
              <a:buChar char="•"/>
            </a:pPr>
            <a:r>
              <a:rPr lang="en-US" b="0" i="0" u="none" strike="noStrike" dirty="0">
                <a:effectLst/>
              </a:rPr>
              <a:t>This project involves building a deep learning model using TensorFlow to classify plant diseases based on images.</a:t>
            </a:r>
            <a:endParaRPr lang="en-US" dirty="0"/>
          </a:p>
        </p:txBody>
      </p:sp>
    </p:spTree>
    <p:extLst>
      <p:ext uri="{BB962C8B-B14F-4D97-AF65-F5344CB8AC3E}">
        <p14:creationId xmlns:p14="http://schemas.microsoft.com/office/powerpoint/2010/main" val="258776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9276-0884-0970-E6EF-A935836DFAD2}"/>
              </a:ext>
            </a:extLst>
          </p:cNvPr>
          <p:cNvSpPr>
            <a:spLocks noGrp="1"/>
          </p:cNvSpPr>
          <p:nvPr>
            <p:ph type="title"/>
          </p:nvPr>
        </p:nvSpPr>
        <p:spPr/>
        <p:txBody>
          <a:bodyPr/>
          <a:lstStyle/>
          <a:p>
            <a:r>
              <a:rPr lang="en-US" b="1" i="0" u="none" strike="noStrike" dirty="0">
                <a:effectLst/>
              </a:rPr>
              <a:t>Dataset Loading and Preprocessing</a:t>
            </a:r>
            <a:endParaRPr lang="en-US" dirty="0"/>
          </a:p>
        </p:txBody>
      </p:sp>
      <p:sp>
        <p:nvSpPr>
          <p:cNvPr id="3" name="Content Placeholder 2">
            <a:extLst>
              <a:ext uri="{FF2B5EF4-FFF2-40B4-BE49-F238E27FC236}">
                <a16:creationId xmlns:a16="http://schemas.microsoft.com/office/drawing/2014/main" id="{250EED5F-7B82-2237-C550-7E600869E0B1}"/>
              </a:ext>
            </a:extLst>
          </p:cNvPr>
          <p:cNvSpPr>
            <a:spLocks noGrp="1"/>
          </p:cNvSpPr>
          <p:nvPr>
            <p:ph idx="1"/>
          </p:nvPr>
        </p:nvSpPr>
        <p:spPr/>
        <p:txBody>
          <a:bodyPr>
            <a:normAutofit fontScale="62500" lnSpcReduction="20000"/>
          </a:bodyPr>
          <a:lstStyle/>
          <a:p>
            <a:r>
              <a:rPr lang="en-US" b="0" i="0" u="none" strike="noStrike" dirty="0">
                <a:effectLst/>
              </a:rPr>
              <a:t>The </a:t>
            </a:r>
            <a:r>
              <a:rPr lang="en-US" b="0" i="0" u="none" strike="noStrike" dirty="0" err="1">
                <a:effectLst/>
              </a:rPr>
              <a:t>PlantVillage</a:t>
            </a:r>
            <a:r>
              <a:rPr lang="en-US" b="0" i="0" u="none" strike="noStrike" dirty="0">
                <a:effectLst/>
              </a:rPr>
              <a:t> dataset is loaded and preprocessed using TensorFlow's </a:t>
            </a:r>
            <a:r>
              <a:rPr lang="en-US" b="0" i="0" u="none" strike="noStrike" dirty="0" err="1">
                <a:effectLst/>
              </a:rPr>
              <a:t>ImageDataGenerator</a:t>
            </a:r>
            <a:r>
              <a:rPr lang="en-US" b="0" i="0" u="none" strike="noStrike" dirty="0">
                <a:effectLst/>
              </a:rPr>
              <a:t>.</a:t>
            </a:r>
          </a:p>
          <a:p>
            <a:r>
              <a:rPr lang="en-US" b="0" i="0" u="none" strike="noStrike" dirty="0">
                <a:effectLst/>
              </a:rPr>
              <a:t>Code Snippet:</a:t>
            </a:r>
          </a:p>
          <a:p>
            <a:r>
              <a:rPr lang="en-US" dirty="0"/>
              <a:t># Loading and Preprocessing the Dataset</a:t>
            </a:r>
          </a:p>
          <a:p>
            <a:r>
              <a:rPr lang="en-US" dirty="0"/>
              <a:t>dataset = </a:t>
            </a:r>
            <a:r>
              <a:rPr lang="en-US" dirty="0" err="1"/>
              <a:t>tf.keras.preprocessing.image_dataset_from_directory</a:t>
            </a:r>
            <a:r>
              <a:rPr lang="en-US" dirty="0"/>
              <a:t>(</a:t>
            </a:r>
          </a:p>
          <a:p>
            <a:r>
              <a:rPr lang="en-US" dirty="0"/>
              <a:t>    "</a:t>
            </a:r>
            <a:r>
              <a:rPr lang="en-US" dirty="0" err="1"/>
              <a:t>PlantVillage</a:t>
            </a:r>
            <a:r>
              <a:rPr lang="en-US" dirty="0"/>
              <a:t>",</a:t>
            </a:r>
          </a:p>
          <a:p>
            <a:r>
              <a:rPr lang="en-US" dirty="0"/>
              <a:t>    seed=123,</a:t>
            </a:r>
          </a:p>
          <a:p>
            <a:r>
              <a:rPr lang="en-US" dirty="0"/>
              <a:t>    shuffle=True,</a:t>
            </a:r>
          </a:p>
          <a:p>
            <a:r>
              <a:rPr lang="en-US" dirty="0"/>
              <a:t>    </a:t>
            </a:r>
            <a:r>
              <a:rPr lang="en-US" dirty="0" err="1"/>
              <a:t>image_size</a:t>
            </a:r>
            <a:r>
              <a:rPr lang="en-US" dirty="0"/>
              <a:t>=(IMAGE_SIZE, IMAGE_SIZE),</a:t>
            </a:r>
          </a:p>
          <a:p>
            <a:r>
              <a:rPr lang="en-US" dirty="0"/>
              <a:t>    </a:t>
            </a:r>
            <a:r>
              <a:rPr lang="en-US" dirty="0" err="1"/>
              <a:t>batch_size</a:t>
            </a:r>
            <a:r>
              <a:rPr lang="en-US" dirty="0"/>
              <a:t>=BATCH_SIZE</a:t>
            </a:r>
          </a:p>
          <a:p>
            <a:r>
              <a:rPr lang="en-US" dirty="0"/>
              <a:t>)</a:t>
            </a:r>
          </a:p>
          <a:p>
            <a:endParaRPr lang="en-US" dirty="0"/>
          </a:p>
        </p:txBody>
      </p:sp>
    </p:spTree>
    <p:extLst>
      <p:ext uri="{BB962C8B-B14F-4D97-AF65-F5344CB8AC3E}">
        <p14:creationId xmlns:p14="http://schemas.microsoft.com/office/powerpoint/2010/main" val="40444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0E8FE-C93E-4538-0F39-6A427BE9CEBE}"/>
              </a:ext>
            </a:extLst>
          </p:cNvPr>
          <p:cNvSpPr>
            <a:spLocks noGrp="1"/>
          </p:cNvSpPr>
          <p:nvPr>
            <p:ph type="title"/>
          </p:nvPr>
        </p:nvSpPr>
        <p:spPr>
          <a:xfrm>
            <a:off x="6788582" y="858983"/>
            <a:ext cx="3968783" cy="2021378"/>
          </a:xfrm>
        </p:spPr>
        <p:txBody>
          <a:bodyPr>
            <a:normAutofit/>
          </a:bodyPr>
          <a:lstStyle/>
          <a:p>
            <a:r>
              <a:rPr lang="en-US" sz="4800" b="1" i="0" u="none" strike="noStrike">
                <a:effectLst/>
              </a:rPr>
              <a:t>Model Architecture</a:t>
            </a:r>
            <a:endParaRPr lang="en-US" sz="4800"/>
          </a:p>
        </p:txBody>
      </p:sp>
      <p:sp>
        <p:nvSpPr>
          <p:cNvPr id="3" name="Content Placeholder 2">
            <a:extLst>
              <a:ext uri="{FF2B5EF4-FFF2-40B4-BE49-F238E27FC236}">
                <a16:creationId xmlns:a16="http://schemas.microsoft.com/office/drawing/2014/main" id="{BBBB7850-8844-E8F7-F4A3-47AD9CC34C3F}"/>
              </a:ext>
            </a:extLst>
          </p:cNvPr>
          <p:cNvSpPr>
            <a:spLocks noGrp="1"/>
          </p:cNvSpPr>
          <p:nvPr>
            <p:ph idx="1"/>
          </p:nvPr>
        </p:nvSpPr>
        <p:spPr>
          <a:xfrm>
            <a:off x="6788582" y="3282696"/>
            <a:ext cx="3968783" cy="2957383"/>
          </a:xfrm>
        </p:spPr>
        <p:txBody>
          <a:bodyPr anchor="ctr">
            <a:normAutofit/>
          </a:bodyPr>
          <a:lstStyle/>
          <a:p>
            <a:r>
              <a:rPr lang="en-US" b="0" i="0" u="none" strike="noStrike" dirty="0">
                <a:effectLst/>
                <a:latin typeface="Söhne"/>
              </a:rPr>
              <a:t>The architecture of the convolutional neural network (CNN) model is defined using TensorFlow's </a:t>
            </a:r>
            <a:r>
              <a:rPr lang="en-US" b="0" i="0" u="none" strike="noStrike" dirty="0" err="1">
                <a:effectLst/>
                <a:latin typeface="Söhne"/>
              </a:rPr>
              <a:t>Keras</a:t>
            </a:r>
            <a:r>
              <a:rPr lang="en-US" b="0" i="0" u="none" strike="noStrike" dirty="0">
                <a:effectLst/>
                <a:latin typeface="Söhne"/>
              </a:rPr>
              <a:t> API.</a:t>
            </a:r>
          </a:p>
          <a:p>
            <a:endParaRPr lang="en-US" dirty="0"/>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4F4BDCA-6EE5-6700-26AA-C99C7AA8E9EF}"/>
              </a:ext>
            </a:extLst>
          </p:cNvPr>
          <p:cNvPicPr>
            <a:picLocks noChangeAspect="1"/>
          </p:cNvPicPr>
          <p:nvPr/>
        </p:nvPicPr>
        <p:blipFill rotWithShape="1">
          <a:blip r:embed="rId2"/>
          <a:srcRect r="23351"/>
          <a:stretch/>
        </p:blipFill>
        <p:spPr>
          <a:xfrm>
            <a:off x="569204" y="1636363"/>
            <a:ext cx="5957455" cy="4004647"/>
          </a:xfrm>
          <a:prstGeom prst="rect">
            <a:avLst/>
          </a:prstGeom>
        </p:spPr>
      </p:pic>
    </p:spTree>
    <p:extLst>
      <p:ext uri="{BB962C8B-B14F-4D97-AF65-F5344CB8AC3E}">
        <p14:creationId xmlns:p14="http://schemas.microsoft.com/office/powerpoint/2010/main" val="263974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80B4-3601-1793-0C58-EC4AD6D4C771}"/>
              </a:ext>
            </a:extLst>
          </p:cNvPr>
          <p:cNvSpPr>
            <a:spLocks noGrp="1"/>
          </p:cNvSpPr>
          <p:nvPr>
            <p:ph type="title"/>
          </p:nvPr>
        </p:nvSpPr>
        <p:spPr/>
        <p:txBody>
          <a:bodyPr/>
          <a:lstStyle/>
          <a:p>
            <a:pPr algn="ctr"/>
            <a:r>
              <a:rPr lang="en-US" b="1" i="0" u="none" strike="noStrike" dirty="0">
                <a:effectLst/>
              </a:rPr>
              <a:t>Training the Model</a:t>
            </a:r>
            <a:endParaRPr lang="en-US" dirty="0"/>
          </a:p>
        </p:txBody>
      </p:sp>
      <p:sp>
        <p:nvSpPr>
          <p:cNvPr id="3" name="Text Placeholder 2">
            <a:extLst>
              <a:ext uri="{FF2B5EF4-FFF2-40B4-BE49-F238E27FC236}">
                <a16:creationId xmlns:a16="http://schemas.microsoft.com/office/drawing/2014/main" id="{041DF49C-649E-0968-BF3B-B4A42CD24EF2}"/>
              </a:ext>
            </a:extLst>
          </p:cNvPr>
          <p:cNvSpPr>
            <a:spLocks noGrp="1"/>
          </p:cNvSpPr>
          <p:nvPr>
            <p:ph type="body" idx="1"/>
          </p:nvPr>
        </p:nvSpPr>
        <p:spPr>
          <a:xfrm>
            <a:off x="346165" y="2826327"/>
            <a:ext cx="2054135" cy="497465"/>
          </a:xfrm>
        </p:spPr>
        <p:txBody>
          <a:bodyPr/>
          <a:lstStyle/>
          <a:p>
            <a:r>
              <a:rPr lang="en-US" dirty="0"/>
              <a:t>Code snippet</a:t>
            </a:r>
          </a:p>
        </p:txBody>
      </p:sp>
      <p:sp>
        <p:nvSpPr>
          <p:cNvPr id="4" name="Content Placeholder 3">
            <a:extLst>
              <a:ext uri="{FF2B5EF4-FFF2-40B4-BE49-F238E27FC236}">
                <a16:creationId xmlns:a16="http://schemas.microsoft.com/office/drawing/2014/main" id="{81140473-C8A4-A5E7-37D5-946E2D6286C9}"/>
              </a:ext>
            </a:extLst>
          </p:cNvPr>
          <p:cNvSpPr>
            <a:spLocks noGrp="1"/>
          </p:cNvSpPr>
          <p:nvPr>
            <p:ph sz="half" idx="2"/>
          </p:nvPr>
        </p:nvSpPr>
        <p:spPr>
          <a:xfrm>
            <a:off x="467591" y="3537239"/>
            <a:ext cx="5317634" cy="3092162"/>
          </a:xfrm>
        </p:spPr>
        <p:txBody>
          <a:bodyPr>
            <a:normAutofit fontScale="47500" lnSpcReduction="20000"/>
          </a:bodyPr>
          <a:lstStyle/>
          <a:p>
            <a:r>
              <a:rPr lang="en-US" sz="2300" dirty="0"/>
              <a:t># Compiling and Training the Model</a:t>
            </a:r>
          </a:p>
          <a:p>
            <a:r>
              <a:rPr lang="en-US" sz="2300" dirty="0" err="1"/>
              <a:t>model.compile</a:t>
            </a:r>
            <a:r>
              <a:rPr lang="en-US" sz="2300" dirty="0"/>
              <a:t>(optimizer='</a:t>
            </a:r>
            <a:r>
              <a:rPr lang="en-US" sz="2300" dirty="0" err="1"/>
              <a:t>adam</a:t>
            </a:r>
            <a:r>
              <a:rPr lang="en-US" sz="2300" dirty="0"/>
              <a:t>',</a:t>
            </a:r>
          </a:p>
          <a:p>
            <a:r>
              <a:rPr lang="en-US" sz="2300" dirty="0"/>
              <a:t>              loss='</a:t>
            </a:r>
            <a:r>
              <a:rPr lang="en-US" sz="2300" dirty="0" err="1"/>
              <a:t>categorical_crossentropy</a:t>
            </a:r>
            <a:r>
              <a:rPr lang="en-US" sz="2300" dirty="0"/>
              <a:t>',</a:t>
            </a:r>
          </a:p>
          <a:p>
            <a:r>
              <a:rPr lang="en-US" sz="2300" dirty="0"/>
              <a:t>              metrics=['accuracy'])</a:t>
            </a:r>
          </a:p>
          <a:p>
            <a:r>
              <a:rPr lang="en-US" sz="2300" dirty="0"/>
              <a:t>history = </a:t>
            </a:r>
            <a:r>
              <a:rPr lang="en-US" sz="2300" dirty="0" err="1"/>
              <a:t>model.fit</a:t>
            </a:r>
            <a:r>
              <a:rPr lang="en-US" sz="2300" dirty="0"/>
              <a:t>(</a:t>
            </a:r>
          </a:p>
          <a:p>
            <a:r>
              <a:rPr lang="en-US" sz="2300" dirty="0"/>
              <a:t>    </a:t>
            </a:r>
            <a:r>
              <a:rPr lang="en-US" sz="2300" dirty="0" err="1"/>
              <a:t>train_ds</a:t>
            </a:r>
            <a:r>
              <a:rPr lang="en-US" sz="2300" dirty="0"/>
              <a:t>,</a:t>
            </a:r>
          </a:p>
          <a:p>
            <a:r>
              <a:rPr lang="en-US" sz="2300" dirty="0"/>
              <a:t>    epochs=EPOCHS,</a:t>
            </a:r>
          </a:p>
          <a:p>
            <a:r>
              <a:rPr lang="en-US" sz="2300" dirty="0"/>
              <a:t>    </a:t>
            </a:r>
            <a:r>
              <a:rPr lang="en-US" sz="2300" dirty="0" err="1"/>
              <a:t>batch_size</a:t>
            </a:r>
            <a:r>
              <a:rPr lang="en-US" sz="2300" dirty="0"/>
              <a:t>=BATCH_SIZE,</a:t>
            </a:r>
          </a:p>
          <a:p>
            <a:r>
              <a:rPr lang="en-US" sz="2300" dirty="0"/>
              <a:t>    verbose=1,</a:t>
            </a:r>
          </a:p>
          <a:p>
            <a:r>
              <a:rPr lang="en-US" sz="2300" dirty="0"/>
              <a:t>    </a:t>
            </a:r>
            <a:r>
              <a:rPr lang="en-US" sz="2300" dirty="0" err="1"/>
              <a:t>validation_data</a:t>
            </a:r>
            <a:r>
              <a:rPr lang="en-US" sz="2300" dirty="0"/>
              <a:t>=</a:t>
            </a:r>
            <a:r>
              <a:rPr lang="en-US" sz="2300" dirty="0" err="1"/>
              <a:t>val_ds</a:t>
            </a:r>
            <a:endParaRPr lang="en-US" sz="2300" dirty="0"/>
          </a:p>
          <a:p>
            <a:r>
              <a:rPr lang="en-US" sz="2300" dirty="0"/>
              <a:t>)</a:t>
            </a:r>
          </a:p>
          <a:p>
            <a:endParaRPr lang="en-US" dirty="0"/>
          </a:p>
        </p:txBody>
      </p:sp>
      <p:sp>
        <p:nvSpPr>
          <p:cNvPr id="6" name="Content Placeholder 5">
            <a:extLst>
              <a:ext uri="{FF2B5EF4-FFF2-40B4-BE49-F238E27FC236}">
                <a16:creationId xmlns:a16="http://schemas.microsoft.com/office/drawing/2014/main" id="{FAFCEB29-851E-697E-2BA2-A6545F8F88A3}"/>
              </a:ext>
            </a:extLst>
          </p:cNvPr>
          <p:cNvSpPr>
            <a:spLocks noGrp="1"/>
          </p:cNvSpPr>
          <p:nvPr>
            <p:ph sz="quarter" idx="4"/>
          </p:nvPr>
        </p:nvSpPr>
        <p:spPr>
          <a:xfrm>
            <a:off x="3314701" y="2826327"/>
            <a:ext cx="7827674" cy="3803074"/>
          </a:xfrm>
        </p:spPr>
        <p:txBody>
          <a:bodyPr>
            <a:normAutofit fontScale="47500" lnSpcReduction="20000"/>
          </a:bodyPr>
          <a:lstStyle/>
          <a:p>
            <a:pPr marL="457200" indent="-457200">
              <a:buFont typeface="+mj-lt"/>
              <a:buAutoNum type="arabicPeriod"/>
            </a:pPr>
            <a:r>
              <a:rPr lang="en-US" sz="3800" b="0" i="0" u="none" strike="noStrike" dirty="0">
                <a:effectLst/>
              </a:rPr>
              <a:t>The model is compiled and trained using the specified optimizer, loss function, and evaluation metrics. </a:t>
            </a:r>
          </a:p>
          <a:p>
            <a:pPr marL="457200" indent="-457200">
              <a:buFont typeface="+mj-lt"/>
              <a:buAutoNum type="arabicPeriod"/>
            </a:pPr>
            <a:r>
              <a:rPr lang="en-US" sz="3800" b="0" i="0" u="none" strike="noStrike" dirty="0">
                <a:effectLst/>
              </a:rPr>
              <a:t>It showcases the compilation of the model using the Adam optimizer and categorical cross-entropy loss function. </a:t>
            </a:r>
          </a:p>
          <a:p>
            <a:pPr marL="457200" indent="-457200">
              <a:buFont typeface="+mj-lt"/>
              <a:buAutoNum type="arabicPeriod"/>
            </a:pPr>
            <a:r>
              <a:rPr lang="en-US" sz="3800" b="0" i="0" u="none" strike="noStrike" dirty="0">
                <a:effectLst/>
              </a:rPr>
              <a:t>Additionally, key parameters such as the number of epochs, batch size, and validation data are highlighted. </a:t>
            </a:r>
          </a:p>
          <a:p>
            <a:pPr marL="457200" indent="-457200">
              <a:buFont typeface="+mj-lt"/>
              <a:buAutoNum type="arabicPeriod"/>
            </a:pPr>
            <a:r>
              <a:rPr lang="en-US" sz="3800" dirty="0"/>
              <a:t>It is an</a:t>
            </a:r>
            <a:r>
              <a:rPr lang="en-US" sz="3800" b="0" i="0" u="none" strike="noStrike" dirty="0">
                <a:effectLst/>
              </a:rPr>
              <a:t> iterative process of model training and validation for achieving optimal performance</a:t>
            </a:r>
            <a:r>
              <a:rPr lang="en-US" sz="2000" b="0" i="0" u="none" strike="noStrike" dirty="0">
                <a:effectLst/>
              </a:rPr>
              <a:t>.</a:t>
            </a:r>
            <a:endParaRPr lang="en-US" sz="2000" dirty="0"/>
          </a:p>
        </p:txBody>
      </p:sp>
    </p:spTree>
    <p:extLst>
      <p:ext uri="{BB962C8B-B14F-4D97-AF65-F5344CB8AC3E}">
        <p14:creationId xmlns:p14="http://schemas.microsoft.com/office/powerpoint/2010/main" val="229350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Slide Background">
            <a:extLst>
              <a:ext uri="{FF2B5EF4-FFF2-40B4-BE49-F238E27FC236}">
                <a16:creationId xmlns:a16="http://schemas.microsoft.com/office/drawing/2014/main" id="{699EBD07-7968-467C-82EE-7283E4651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AE224709-E103-5E1E-3EAB-F3C0D6D41832}"/>
              </a:ext>
            </a:extLst>
          </p:cNvPr>
          <p:cNvPicPr>
            <a:picLocks noGrp="1" noChangeAspect="1"/>
          </p:cNvPicPr>
          <p:nvPr>
            <p:ph idx="1"/>
          </p:nvPr>
        </p:nvPicPr>
        <p:blipFill rotWithShape="1">
          <a:blip r:embed="rId2"/>
          <a:srcRect l="7073" r="909" b="2"/>
          <a:stretch/>
        </p:blipFill>
        <p:spPr>
          <a:xfrm>
            <a:off x="3046477" y="2579429"/>
            <a:ext cx="5598760" cy="4167735"/>
          </a:xfrm>
          <a:prstGeom prst="rect">
            <a:avLst/>
          </a:prstGeom>
        </p:spPr>
      </p:pic>
      <p:sp useBgFill="1">
        <p:nvSpPr>
          <p:cNvPr id="20" name="Rectangle 19">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320119"/>
          </a:xfrm>
          <a:prstGeom prst="rect">
            <a:avLst/>
          </a:prstGeom>
          <a:ln>
            <a:noFill/>
          </a:ln>
          <a:effectLst>
            <a:outerShdw blurRad="596900" dist="330200" dir="714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41C7B3-38E5-BF8E-7619-7ADFA53D739F}"/>
              </a:ext>
            </a:extLst>
          </p:cNvPr>
          <p:cNvSpPr>
            <a:spLocks noGrp="1"/>
          </p:cNvSpPr>
          <p:nvPr>
            <p:ph type="title"/>
          </p:nvPr>
        </p:nvSpPr>
        <p:spPr>
          <a:xfrm>
            <a:off x="589558" y="293428"/>
            <a:ext cx="10757309" cy="1815151"/>
          </a:xfrm>
        </p:spPr>
        <p:txBody>
          <a:bodyPr vert="horz" lIns="91440" tIns="45720" rIns="91440" bIns="45720" rtlCol="0" anchor="ctr">
            <a:normAutofit/>
          </a:bodyPr>
          <a:lstStyle/>
          <a:p>
            <a:pPr algn="ctr"/>
            <a:r>
              <a:rPr lang="en-US" sz="3600" b="1" i="0" u="none" strike="noStrike" dirty="0">
                <a:effectLst/>
              </a:rPr>
              <a:t>Model Evaluation - Accuracy</a:t>
            </a:r>
            <a:endParaRPr lang="en-US" sz="3600" dirty="0"/>
          </a:p>
        </p:txBody>
      </p:sp>
      <p:cxnSp>
        <p:nvCxnSpPr>
          <p:cNvPr id="22" name="Straight Connector 21">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74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A6DB-63D4-41CE-D667-F015D4F40AA7}"/>
              </a:ext>
            </a:extLst>
          </p:cNvPr>
          <p:cNvSpPr>
            <a:spLocks noGrp="1"/>
          </p:cNvSpPr>
          <p:nvPr>
            <p:ph type="title"/>
          </p:nvPr>
        </p:nvSpPr>
        <p:spPr/>
        <p:txBody>
          <a:bodyPr/>
          <a:lstStyle/>
          <a:p>
            <a:pPr algn="ctr"/>
            <a:r>
              <a:rPr lang="en-US" b="1" i="0" u="none" strike="noStrike" dirty="0">
                <a:effectLst/>
              </a:rPr>
              <a:t>Model Evaluation - Loss</a:t>
            </a:r>
            <a:endParaRPr lang="en-US" dirty="0"/>
          </a:p>
        </p:txBody>
      </p:sp>
      <p:pic>
        <p:nvPicPr>
          <p:cNvPr id="4" name="Content Placeholder 3">
            <a:extLst>
              <a:ext uri="{FF2B5EF4-FFF2-40B4-BE49-F238E27FC236}">
                <a16:creationId xmlns:a16="http://schemas.microsoft.com/office/drawing/2014/main" id="{F9B26BBE-D388-9254-B838-07185CE1C889}"/>
              </a:ext>
            </a:extLst>
          </p:cNvPr>
          <p:cNvPicPr>
            <a:picLocks noGrp="1" noChangeAspect="1"/>
          </p:cNvPicPr>
          <p:nvPr>
            <p:ph idx="1"/>
          </p:nvPr>
        </p:nvPicPr>
        <p:blipFill rotWithShape="1">
          <a:blip r:embed="rId2"/>
          <a:srcRect l="256"/>
          <a:stretch/>
        </p:blipFill>
        <p:spPr>
          <a:xfrm>
            <a:off x="3762715" y="2749550"/>
            <a:ext cx="4934475" cy="3675943"/>
          </a:xfrm>
          <a:prstGeom prst="rect">
            <a:avLst/>
          </a:prstGeom>
        </p:spPr>
      </p:pic>
    </p:spTree>
    <p:extLst>
      <p:ext uri="{BB962C8B-B14F-4D97-AF65-F5344CB8AC3E}">
        <p14:creationId xmlns:p14="http://schemas.microsoft.com/office/powerpoint/2010/main" val="154376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Slide Background">
            <a:extLst>
              <a:ext uri="{FF2B5EF4-FFF2-40B4-BE49-F238E27FC236}">
                <a16:creationId xmlns:a16="http://schemas.microsoft.com/office/drawing/2014/main" id="{AA857166-A416-4C5E-8AA9-5D5D1E13D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tint">
            <a:extLst>
              <a:ext uri="{FF2B5EF4-FFF2-40B4-BE49-F238E27FC236}">
                <a16:creationId xmlns:a16="http://schemas.microsoft.com/office/drawing/2014/main" id="{454D4344-7A53-4BC2-BE3F-111FE4853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311" y="0"/>
            <a:ext cx="1047689"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1" name="Rectangle 20">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7"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B0CB5B-FDF6-7E6B-2A09-A44A1CF8028B}"/>
              </a:ext>
            </a:extLst>
          </p:cNvPr>
          <p:cNvSpPr>
            <a:spLocks noGrp="1"/>
          </p:cNvSpPr>
          <p:nvPr>
            <p:ph type="title"/>
          </p:nvPr>
        </p:nvSpPr>
        <p:spPr>
          <a:xfrm>
            <a:off x="6575305" y="235881"/>
            <a:ext cx="4210071" cy="2884247"/>
          </a:xfrm>
        </p:spPr>
        <p:txBody>
          <a:bodyPr vert="horz" lIns="91440" tIns="45720" rIns="91440" bIns="45720" rtlCol="0" anchor="ctr">
            <a:normAutofit/>
          </a:bodyPr>
          <a:lstStyle/>
          <a:p>
            <a:pPr>
              <a:lnSpc>
                <a:spcPct val="90000"/>
              </a:lnSpc>
            </a:pPr>
            <a:r>
              <a:rPr lang="en-US" sz="4800" b="1" i="0" u="none" strike="noStrike">
                <a:effectLst/>
              </a:rPr>
              <a:t>Model Evaluation - Confusion Matrix</a:t>
            </a:r>
            <a:endParaRPr lang="en-US" sz="4800"/>
          </a:p>
        </p:txBody>
      </p:sp>
      <p:pic>
        <p:nvPicPr>
          <p:cNvPr id="4" name="Content Placeholder 3" descr="A graph of different colored squares&#10;&#10;Description automatically generated with medium confidence">
            <a:extLst>
              <a:ext uri="{FF2B5EF4-FFF2-40B4-BE49-F238E27FC236}">
                <a16:creationId xmlns:a16="http://schemas.microsoft.com/office/drawing/2014/main" id="{F92DBD1D-1AA0-DFDF-C7A5-BEA6495A3B0C}"/>
              </a:ext>
            </a:extLst>
          </p:cNvPr>
          <p:cNvPicPr>
            <a:picLocks noGrp="1" noChangeAspect="1"/>
          </p:cNvPicPr>
          <p:nvPr>
            <p:ph idx="1"/>
          </p:nvPr>
        </p:nvPicPr>
        <p:blipFill>
          <a:blip r:embed="rId2"/>
          <a:stretch>
            <a:fillRect/>
          </a:stretch>
        </p:blipFill>
        <p:spPr>
          <a:xfrm>
            <a:off x="332481" y="1035847"/>
            <a:ext cx="5408256" cy="4786306"/>
          </a:xfrm>
          <a:prstGeom prst="rect">
            <a:avLst/>
          </a:prstGeom>
        </p:spPr>
      </p:pic>
      <p:cxnSp>
        <p:nvCxnSpPr>
          <p:cNvPr id="25" name="Straight Connector 24">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63E929F-B730-B6C9-FE35-FFE75D8C7D95}"/>
              </a:ext>
            </a:extLst>
          </p:cNvPr>
          <p:cNvSpPr txBox="1"/>
          <p:nvPr/>
        </p:nvSpPr>
        <p:spPr>
          <a:xfrm>
            <a:off x="6249801" y="4119973"/>
            <a:ext cx="5609716" cy="1815882"/>
          </a:xfrm>
          <a:prstGeom prst="rect">
            <a:avLst/>
          </a:prstGeom>
          <a:noFill/>
        </p:spPr>
        <p:txBody>
          <a:bodyPr wrap="square">
            <a:spAutoFit/>
          </a:bodyPr>
          <a:lstStyle/>
          <a:p>
            <a:r>
              <a:rPr lang="en-US" sz="1600" dirty="0"/>
              <a:t>T</a:t>
            </a:r>
            <a:r>
              <a:rPr lang="en-US" sz="1600" b="0" i="0" u="none" strike="noStrike" dirty="0">
                <a:effectLst/>
              </a:rPr>
              <a:t>he confusion matrix as a visual representation of the model's classification performance. The heatmap showcases the distribution of true and predicted labels across different classes, providing insights into the model's ability to correctly classify plant diseases. The slide highlights the utility of the confusion matrix in assessing the model's overall performance and identifying areas for improvement.</a:t>
            </a:r>
            <a:endParaRPr lang="en-US" sz="1600" dirty="0"/>
          </a:p>
        </p:txBody>
      </p:sp>
    </p:spTree>
    <p:extLst>
      <p:ext uri="{BB962C8B-B14F-4D97-AF65-F5344CB8AC3E}">
        <p14:creationId xmlns:p14="http://schemas.microsoft.com/office/powerpoint/2010/main" val="207759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Slide Background">
            <a:extLst>
              <a:ext uri="{FF2B5EF4-FFF2-40B4-BE49-F238E27FC236}">
                <a16:creationId xmlns:a16="http://schemas.microsoft.com/office/drawing/2014/main" id="{7F5310FC-9D96-4BFB-9AEC-77BF05D33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tint">
            <a:extLst>
              <a:ext uri="{FF2B5EF4-FFF2-40B4-BE49-F238E27FC236}">
                <a16:creationId xmlns:a16="http://schemas.microsoft.com/office/drawing/2014/main" id="{5C857AFE-B908-46CA-B0B2-07548CC96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1" name="Rectangle 20">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DC7AB-8A13-C9D0-D56C-629158A53170}"/>
              </a:ext>
            </a:extLst>
          </p:cNvPr>
          <p:cNvSpPr>
            <a:spLocks noGrp="1"/>
          </p:cNvSpPr>
          <p:nvPr>
            <p:ph type="title"/>
          </p:nvPr>
        </p:nvSpPr>
        <p:spPr>
          <a:xfrm>
            <a:off x="6888007" y="2579129"/>
            <a:ext cx="4715218" cy="3433149"/>
          </a:xfrm>
        </p:spPr>
        <p:txBody>
          <a:bodyPr vert="horz" lIns="91440" tIns="45720" rIns="91440" bIns="45720" rtlCol="0" anchor="ctr">
            <a:normAutofit/>
          </a:bodyPr>
          <a:lstStyle/>
          <a:p>
            <a:r>
              <a:rPr lang="en-US" sz="4800"/>
              <a:t>Prediction and confidence</a:t>
            </a:r>
          </a:p>
        </p:txBody>
      </p:sp>
      <p:sp useBgFill="1">
        <p:nvSpPr>
          <p:cNvPr id="23" name="Rectangle 2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0" cy="1874237"/>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447CB2C4-6393-5777-ABEF-8028CE1BF139}"/>
              </a:ext>
            </a:extLst>
          </p:cNvPr>
          <p:cNvPicPr>
            <a:picLocks noGrp="1" noChangeAspect="1"/>
          </p:cNvPicPr>
          <p:nvPr>
            <p:ph idx="1"/>
          </p:nvPr>
        </p:nvPicPr>
        <p:blipFill>
          <a:blip r:embed="rId2"/>
          <a:stretch>
            <a:fillRect/>
          </a:stretch>
        </p:blipFill>
        <p:spPr>
          <a:xfrm>
            <a:off x="139109" y="401783"/>
            <a:ext cx="5797122" cy="6054436"/>
          </a:xfrm>
          <a:prstGeom prst="rect">
            <a:avLst/>
          </a:prstGeom>
        </p:spPr>
      </p:pic>
      <p:cxnSp>
        <p:nvCxnSpPr>
          <p:cNvPr id="25" name="Straight Connector 24">
            <a:extLst>
              <a:ext uri="{FF2B5EF4-FFF2-40B4-BE49-F238E27FC236}">
                <a16:creationId xmlns:a16="http://schemas.microsoft.com/office/drawing/2014/main" id="{872DAFA4-5D2E-4391-AD38-B26F579F4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462885"/>
      </p:ext>
    </p:extLst>
  </p:cSld>
  <p:clrMapOvr>
    <a:masterClrMapping/>
  </p:clrMapOvr>
</p:sld>
</file>

<file path=ppt/theme/theme1.xml><?xml version="1.0" encoding="utf-8"?>
<a:theme xmlns:a="http://schemas.openxmlformats.org/drawingml/2006/main" name="Bevel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29</TotalTime>
  <Words>413</Words>
  <Application>Microsoft Macintosh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Bierstadt</vt:lpstr>
      <vt:lpstr>Söhne</vt:lpstr>
      <vt:lpstr>BevelVTI</vt:lpstr>
      <vt:lpstr>Plant Disease Classification using Deep Learning</vt:lpstr>
      <vt:lpstr>Plant Disease Classifier with TensorFlow</vt:lpstr>
      <vt:lpstr>Dataset Loading and Preprocessing</vt:lpstr>
      <vt:lpstr>Model Architecture</vt:lpstr>
      <vt:lpstr>Training the Model</vt:lpstr>
      <vt:lpstr>Model Evaluation - Accuracy</vt:lpstr>
      <vt:lpstr>Model Evaluation - Loss</vt:lpstr>
      <vt:lpstr>Model Evaluation - Confusion Matrix</vt:lpstr>
      <vt:lpstr>Prediction and confidence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Classification using Deep Learning</dc:title>
  <dc:creator>Sinchana Gupta Garla Venkatesha</dc:creator>
  <cp:lastModifiedBy>Sinchana Gupta Garla Venkatesha</cp:lastModifiedBy>
  <cp:revision>1</cp:revision>
  <dcterms:created xsi:type="dcterms:W3CDTF">2024-05-03T01:56:53Z</dcterms:created>
  <dcterms:modified xsi:type="dcterms:W3CDTF">2024-05-03T02:26:34Z</dcterms:modified>
</cp:coreProperties>
</file>