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99" r:id="rId2"/>
    <p:sldId id="258" r:id="rId3"/>
    <p:sldId id="282" r:id="rId4"/>
    <p:sldId id="301" r:id="rId5"/>
    <p:sldId id="302" r:id="rId6"/>
    <p:sldId id="305" r:id="rId7"/>
    <p:sldId id="284" r:id="rId8"/>
    <p:sldId id="297" r:id="rId9"/>
    <p:sldId id="309" r:id="rId10"/>
    <p:sldId id="303" r:id="rId11"/>
    <p:sldId id="292" r:id="rId12"/>
    <p:sldId id="293" r:id="rId13"/>
    <p:sldId id="294"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131CDF-F568-49A6-8626-1B354132E7AC}">
          <p14:sldIdLst>
            <p14:sldId id="299"/>
            <p14:sldId id="258"/>
            <p14:sldId id="282"/>
            <p14:sldId id="301"/>
            <p14:sldId id="302"/>
            <p14:sldId id="305"/>
            <p14:sldId id="284"/>
            <p14:sldId id="297"/>
          </p14:sldIdLst>
        </p14:section>
        <p14:section name="Untitled Section" id="{4EE438CA-5B50-491B-8F53-343869339FCD}">
          <p14:sldIdLst>
            <p14:sldId id="309"/>
            <p14:sldId id="303"/>
            <p14:sldId id="292"/>
            <p14:sldId id="293"/>
            <p14:sldId id="294"/>
            <p14:sldId id="27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1EA19E"/>
    <a:srgbClr val="DE9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809" autoAdjust="0"/>
    <p:restoredTop sz="96201" autoAdjust="0"/>
  </p:normalViewPr>
  <p:slideViewPr>
    <p:cSldViewPr snapToGrid="0">
      <p:cViewPr>
        <p:scale>
          <a:sx n="91" d="100"/>
          <a:sy n="91" d="100"/>
        </p:scale>
        <p:origin x="-106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25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719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2180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3442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7917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8714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9126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9521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756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8117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3231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2/9/2025</a:t>
            </a:fld>
            <a:endParaRPr lang="en-US" dirty="0"/>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43077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anose="02020603050405020304"/>
                <a:cs typeface="Segoe UI" panose="020B0502040204020203"/>
              </a:rPr>
              <a:t>GOVERNMENT ENGINEERING COLLEGE, KUSHALNAGAR - 571234</a:t>
            </a:r>
            <a:r>
              <a:rPr lang="en-US" sz="3200" b="1" dirty="0"/>
              <a:t/>
            </a:r>
            <a:br>
              <a:rPr lang="en-US" sz="3200" b="1" dirty="0"/>
            </a:br>
            <a:endParaRPr lang="en-IN" sz="3200" b="1" dirty="0"/>
          </a:p>
        </p:txBody>
      </p:sp>
      <p:pic>
        <p:nvPicPr>
          <p:cNvPr id="4" name="Content Placeholder 3" descr="A logo with text and images&#10;&#10;Description automatically generated"/>
          <p:cNvPicPr>
            <a:picLocks noGrp="1" noChangeAspect="1"/>
          </p:cNvPicPr>
          <p:nvPr>
            <p:ph idx="1"/>
          </p:nvPr>
        </p:nvPicPr>
        <p:blipFill>
          <a:blip r:embed="rId2"/>
          <a:stretch>
            <a:fillRect/>
          </a:stretch>
        </p:blipFill>
        <p:spPr>
          <a:xfrm>
            <a:off x="5230901" y="1025049"/>
            <a:ext cx="1394017" cy="1331327"/>
          </a:xfrm>
          <a:prstGeom prst="rect">
            <a:avLst/>
          </a:prstGeom>
        </p:spPr>
      </p:pic>
      <p:sp>
        <p:nvSpPr>
          <p:cNvPr id="5" name="Rectangle 4"/>
          <p:cNvSpPr/>
          <p:nvPr/>
        </p:nvSpPr>
        <p:spPr>
          <a:xfrm>
            <a:off x="1116103" y="2156321"/>
            <a:ext cx="9726705" cy="400110"/>
          </a:xfrm>
          <a:prstGeom prst="rect">
            <a:avLst/>
          </a:prstGeom>
        </p:spPr>
        <p:txBody>
          <a:bodyPr wrap="square">
            <a:spAutoFit/>
          </a:bodyPr>
          <a:lstStyle/>
          <a:p>
            <a:pPr algn="ctr"/>
            <a:r>
              <a:rPr lang="en-US" sz="2000" b="1" dirty="0">
                <a:latin typeface="Times New Roman" panose="02020603050405020304"/>
                <a:cs typeface="Times New Roman" panose="02020603050405020304"/>
              </a:rPr>
              <a:t>DEPARTMENT OF ELECTRONICS AND COMMUNICATION ENGINEERING</a:t>
            </a:r>
          </a:p>
        </p:txBody>
      </p:sp>
      <p:sp>
        <p:nvSpPr>
          <p:cNvPr id="6" name="Rectangle 5"/>
          <p:cNvSpPr/>
          <p:nvPr/>
        </p:nvSpPr>
        <p:spPr>
          <a:xfrm>
            <a:off x="1851208" y="2556431"/>
            <a:ext cx="8256493" cy="5078313"/>
          </a:xfrm>
          <a:prstGeom prst="rect">
            <a:avLst/>
          </a:prstGeom>
        </p:spPr>
        <p:txBody>
          <a:bodyPr wrap="square">
            <a:spAutoFit/>
          </a:bodyPr>
          <a:lstStyle/>
          <a:p>
            <a:pPr algn="ctr"/>
            <a:r>
              <a:rPr lang="en-US" sz="2800" b="1" dirty="0">
                <a:latin typeface="Times New Roman" panose="02020603050405020304"/>
                <a:cs typeface="Times New Roman" panose="02020603050405020304"/>
              </a:rPr>
              <a:t>MAIN PROJECT PRESENTATION on</a:t>
            </a:r>
          </a:p>
          <a:p>
            <a:pPr algn="ctr"/>
            <a:r>
              <a:rPr lang="en-US" sz="2400" b="1" dirty="0">
                <a:latin typeface="Times New Roman" panose="02020603050405020304"/>
                <a:cs typeface="Times New Roman" panose="02020603050405020304"/>
              </a:rPr>
              <a:t>“Tomato Plant Disease Detection using Image Processing”</a:t>
            </a:r>
          </a:p>
          <a:p>
            <a:pPr algn="ctr"/>
            <a:r>
              <a:rPr lang="en-US" sz="2000" dirty="0">
                <a:latin typeface="Times New Roman" panose="02020603050405020304"/>
                <a:cs typeface="Times New Roman" panose="02020603050405020304"/>
              </a:rPr>
              <a:t>Presented by,</a:t>
            </a:r>
          </a:p>
          <a:p>
            <a:pPr algn="ctr"/>
            <a:r>
              <a:rPr lang="en-US" dirty="0" err="1">
                <a:latin typeface="Times New Roman" panose="02020603050405020304"/>
                <a:cs typeface="Times New Roman" panose="02020603050405020304"/>
              </a:rPr>
              <a:t>Keerthana</a:t>
            </a:r>
            <a:r>
              <a:rPr lang="en-US" dirty="0">
                <a:latin typeface="Times New Roman" panose="02020603050405020304"/>
                <a:cs typeface="Times New Roman" panose="02020603050405020304"/>
              </a:rPr>
              <a:t> R              4GL21EC056</a:t>
            </a:r>
          </a:p>
          <a:p>
            <a:pPr algn="ctr"/>
            <a:r>
              <a:rPr lang="en-US" dirty="0" err="1">
                <a:latin typeface="Times New Roman" panose="02020603050405020304"/>
                <a:cs typeface="Times New Roman" panose="02020603050405020304"/>
              </a:rPr>
              <a:t>Gagana</a:t>
            </a:r>
            <a:r>
              <a:rPr lang="en-US" dirty="0">
                <a:latin typeface="Times New Roman" panose="02020603050405020304"/>
                <a:cs typeface="Times New Roman" panose="02020603050405020304"/>
              </a:rPr>
              <a:t> T V               4GL22EC402</a:t>
            </a:r>
          </a:p>
          <a:p>
            <a:pPr algn="ctr"/>
            <a:r>
              <a:rPr lang="en-US" dirty="0" err="1">
                <a:latin typeface="Times New Roman" panose="02020603050405020304"/>
                <a:cs typeface="Times New Roman" panose="02020603050405020304"/>
              </a:rPr>
              <a:t>Rakshitha</a:t>
            </a:r>
            <a:r>
              <a:rPr lang="en-US" dirty="0">
                <a:latin typeface="Times New Roman" panose="02020603050405020304"/>
                <a:cs typeface="Times New Roman" panose="02020603050405020304"/>
              </a:rPr>
              <a:t> M K          4GL22EC404</a:t>
            </a:r>
          </a:p>
          <a:p>
            <a:pPr algn="ctr"/>
            <a:r>
              <a:rPr lang="en-US" dirty="0" err="1">
                <a:latin typeface="Times New Roman" panose="02020603050405020304"/>
                <a:cs typeface="Times New Roman" panose="02020603050405020304"/>
              </a:rPr>
              <a:t>Sinchana</a:t>
            </a:r>
            <a:r>
              <a:rPr lang="en-US" dirty="0">
                <a:latin typeface="Times New Roman" panose="02020603050405020304"/>
                <a:cs typeface="Times New Roman" panose="02020603050405020304"/>
              </a:rPr>
              <a:t>                    4GL22EC406</a:t>
            </a:r>
          </a:p>
          <a:p>
            <a:pPr algn="ct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Under the guidance of,</a:t>
            </a:r>
          </a:p>
          <a:p>
            <a:pPr algn="ct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cs typeface="Times New Roman" panose="02020603050405020304" pitchFamily="18" charset="0"/>
              </a:rPr>
              <a:t>Prof. SUSHMA.S </a:t>
            </a:r>
            <a:r>
              <a:rPr lang="en-IN" dirty="0">
                <a:solidFill>
                  <a:srgbClr val="000000"/>
                </a:solidFill>
                <a:latin typeface="Times New Roman" panose="02020603050405020304" pitchFamily="18" charset="0"/>
                <a:cs typeface="Times New Roman" panose="02020603050405020304" pitchFamily="18" charset="0"/>
              </a:rPr>
              <a:t> </a:t>
            </a:r>
            <a:r>
              <a:rPr lang="en-IN" sz="1600" dirty="0">
                <a:solidFill>
                  <a:srgbClr val="000000"/>
                </a:solidFill>
                <a:latin typeface="Times New Roman" panose="02020603050405020304" pitchFamily="18" charset="0"/>
                <a:cs typeface="Times New Roman" panose="02020603050405020304" pitchFamily="18" charset="0"/>
              </a:rPr>
              <a:t>B.E.,</a:t>
            </a:r>
            <a:r>
              <a:rPr lang="en-IN" sz="1600" dirty="0" err="1">
                <a:solidFill>
                  <a:srgbClr val="000000"/>
                </a:solidFill>
                <a:latin typeface="Times New Roman" panose="02020603050405020304" pitchFamily="18" charset="0"/>
                <a:cs typeface="Times New Roman" panose="02020603050405020304" pitchFamily="18" charset="0"/>
              </a:rPr>
              <a:t>M.Tech</a:t>
            </a:r>
            <a:endParaRPr lang="en-IN" sz="1600" dirty="0">
              <a:solidFill>
                <a:srgbClr val="000000"/>
              </a:solidFill>
              <a:latin typeface="Times New Roman" panose="02020603050405020304" pitchFamily="18" charset="0"/>
              <a:cs typeface="Times New Roman" panose="02020603050405020304" pitchFamily="18" charset="0"/>
            </a:endParaRPr>
          </a:p>
          <a:p>
            <a:pPr algn="ctr"/>
            <a:r>
              <a:rPr lang="en-IN" dirty="0">
                <a:solidFill>
                  <a:srgbClr val="000000"/>
                </a:solidFill>
                <a:latin typeface="Times New Roman" panose="02020603050405020304" pitchFamily="18" charset="0"/>
                <a:cs typeface="Times New Roman" panose="02020603050405020304" pitchFamily="18" charset="0"/>
              </a:rPr>
              <a:t> Assistant Professor </a:t>
            </a:r>
          </a:p>
          <a:p>
            <a:pPr algn="ctr"/>
            <a:r>
              <a:rPr lang="en-IN" dirty="0">
                <a:solidFill>
                  <a:srgbClr val="000000"/>
                </a:solidFill>
                <a:latin typeface="Times New Roman" panose="02020603050405020304" pitchFamily="18" charset="0"/>
                <a:cs typeface="Times New Roman" panose="02020603050405020304" pitchFamily="18" charset="0"/>
              </a:rPr>
              <a:t>Dept. of E &amp; C Engineering</a:t>
            </a:r>
          </a:p>
          <a:p>
            <a:pPr algn="ctr"/>
            <a:r>
              <a:rPr lang="en-IN" dirty="0">
                <a:solidFill>
                  <a:srgbClr val="000000"/>
                </a:solidFill>
                <a:latin typeface="Times New Roman" panose="02020603050405020304" pitchFamily="18" charset="0"/>
                <a:cs typeface="Times New Roman" panose="02020603050405020304" pitchFamily="18" charset="0"/>
              </a:rPr>
              <a:t>Government Engineering College</a:t>
            </a:r>
          </a:p>
          <a:p>
            <a:pPr algn="ct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Kushalnagara</a:t>
            </a:r>
            <a:r>
              <a:rPr lang="en-IN" dirty="0">
                <a:solidFill>
                  <a:srgbClr val="000000"/>
                </a:solidFill>
                <a:latin typeface="Times New Roman" panose="02020603050405020304" pitchFamily="18" charset="0"/>
                <a:cs typeface="Times New Roman" panose="02020603050405020304" pitchFamily="18" charset="0"/>
              </a:rPr>
              <a:t>  - 571 234</a:t>
            </a:r>
          </a:p>
          <a:p>
            <a:pPr algn="ctr"/>
            <a:endParaRPr lang="en-US" dirty="0">
              <a:latin typeface="Times New Roman" panose="02020603050405020304"/>
              <a:cs typeface="Times New Roman" panose="02020603050405020304"/>
            </a:endParaRPr>
          </a:p>
          <a:p>
            <a:pPr algn="ctr"/>
            <a:endParaRPr lang="en-US" dirty="0">
              <a:latin typeface="Times New Roman" panose="02020603050405020304"/>
              <a:cs typeface="Times New Roman" panose="02020603050405020304"/>
            </a:endParaRPr>
          </a:p>
          <a:p>
            <a:pPr algn="ctr"/>
            <a:endParaRPr lang="en-US" dirty="0">
              <a:latin typeface="Times New Roman" panose="02020603050405020304"/>
              <a:cs typeface="Times New Roman" panose="02020603050405020304"/>
            </a:endParaRPr>
          </a:p>
        </p:txBody>
      </p:sp>
    </p:spTree>
    <p:extLst>
      <p:ext uri="{BB962C8B-B14F-4D97-AF65-F5344CB8AC3E}">
        <p14:creationId xmlns:p14="http://schemas.microsoft.com/office/powerpoint/2010/main" val="3983207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HP\Downloads\WhatsApp Image 2024-12-14 at 3.35.40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877" y="903567"/>
            <a:ext cx="4723652" cy="59544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HP\Downloads\WhatsApp Image 2024-12-14 at 3.36.09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970" y="903567"/>
            <a:ext cx="4275418" cy="57600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0682" y="-212539"/>
            <a:ext cx="2671482" cy="1143000"/>
          </a:xfrm>
        </p:spPr>
        <p:txBody>
          <a:bodyPr>
            <a:normAutofit fontScale="90000"/>
          </a:bodyPr>
          <a:lstStyle/>
          <a:p>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Result:</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163476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011" y="274638"/>
            <a:ext cx="3971365" cy="1143000"/>
          </a:xfrm>
        </p:spPr>
        <p:txBody>
          <a:bodyPr>
            <a:normAutofit/>
          </a:bodyPr>
          <a:lstStyle/>
          <a:p>
            <a:r>
              <a:rPr lang="en-IN" sz="3600" dirty="0">
                <a:latin typeface="Times New Roman" pitchFamily="18" charset="0"/>
                <a:cs typeface="Times New Roman" pitchFamily="18" charset="0"/>
              </a:rPr>
              <a:t>ADVANTAGES:</a:t>
            </a:r>
            <a:endParaRPr lang="en-US" sz="3600" dirty="0">
              <a:latin typeface="Times New Roman" pitchFamily="18" charset="0"/>
              <a:cs typeface="Times New Roman" pitchFamily="18" charset="0"/>
            </a:endParaRPr>
          </a:p>
        </p:txBody>
      </p:sp>
      <p:sp>
        <p:nvSpPr>
          <p:cNvPr id="4" name="Content Placeholder 3"/>
          <p:cNvSpPr>
            <a:spLocks noGrp="1"/>
          </p:cNvSpPr>
          <p:nvPr>
            <p:ph idx="1"/>
          </p:nvPr>
        </p:nvSpPr>
        <p:spPr>
          <a:xfrm>
            <a:off x="564777" y="1286442"/>
            <a:ext cx="10972800" cy="4525963"/>
          </a:xfrm>
        </p:spPr>
        <p:txBody>
          <a:bodyPr>
            <a:noAutofit/>
          </a:bodyPr>
          <a:lstStyle/>
          <a:p>
            <a:pPr algn="just">
              <a:lnSpc>
                <a:spcPct val="150000"/>
              </a:lnSpc>
              <a:buFont typeface="Wingdings" panose="05000000000000000000" pitchFamily="2" charset="2"/>
              <a:buChar char="Ø"/>
            </a:pPr>
            <a:r>
              <a:rPr lang="en-IN" sz="2400" dirty="0">
                <a:latin typeface="Times New Roman" pitchFamily="18" charset="0"/>
                <a:cs typeface="Times New Roman" pitchFamily="18" charset="0"/>
              </a:rPr>
              <a:t>Early Detection</a:t>
            </a:r>
            <a:r>
              <a:rPr lang="en-IN" sz="2000" dirty="0">
                <a:latin typeface="Times New Roman" pitchFamily="18" charset="0"/>
                <a:cs typeface="Times New Roman"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Image processing can identify symptoms of diseases at early stages enabling prompt intervention and reducing crop loss.</a:t>
            </a:r>
            <a:endParaRPr lang="en-IN"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IN" sz="2400" dirty="0">
                <a:latin typeface="Times New Roman" pitchFamily="18" charset="0"/>
                <a:cs typeface="Times New Roman" pitchFamily="18" charset="0"/>
              </a:rPr>
              <a:t>Non-invasive</a:t>
            </a:r>
            <a:r>
              <a:rPr lang="en-IN" sz="2000" dirty="0">
                <a:latin typeface="Times New Roman" pitchFamily="18" charset="0"/>
                <a:cs typeface="Times New Roman"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It allows for disease detection without physically damaging the plants ensuring that their health and growth are not compromised.</a:t>
            </a:r>
            <a:endParaRPr lang="en-IN"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IN" sz="2400" dirty="0">
                <a:latin typeface="Times New Roman" pitchFamily="18" charset="0"/>
                <a:cs typeface="Times New Roman" pitchFamily="18" charset="0"/>
              </a:rPr>
              <a:t>Accuracy and precision: </a:t>
            </a:r>
            <a:r>
              <a:rPr lang="en-IN" sz="2000" kern="100" dirty="0">
                <a:solidFill>
                  <a:srgbClr val="000000"/>
                </a:solidFill>
                <a:effectLst/>
                <a:latin typeface="Times New Roman" panose="02020603050405020304" pitchFamily="18" charset="0"/>
                <a:ea typeface="Times New Roman" panose="02020603050405020304" pitchFamily="18" charset="0"/>
              </a:rPr>
              <a:t>Automated image processing techniques can provide highly accurate and consistent detection reducing human error and subjectivity.</a:t>
            </a:r>
            <a:endParaRPr lang="en-IN" sz="20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IN" sz="2400" dirty="0">
                <a:latin typeface="Times New Roman" pitchFamily="18" charset="0"/>
                <a:cs typeface="Times New Roman" pitchFamily="18" charset="0"/>
              </a:rPr>
              <a:t>Cost-effective: </a:t>
            </a:r>
            <a:r>
              <a:rPr lang="en-IN" sz="2000" kern="100" dirty="0">
                <a:solidFill>
                  <a:srgbClr val="000000"/>
                </a:solidFill>
                <a:effectLst/>
                <a:latin typeface="Times New Roman" panose="02020603050405020304" pitchFamily="18" charset="0"/>
                <a:ea typeface="Times New Roman" panose="02020603050405020304" pitchFamily="18" charset="0"/>
              </a:rPr>
              <a:t>Automated disease detection through image processing reduces the need for labour-intensive manual inspections saving costs for farmers especially on large-scale farms.</a:t>
            </a:r>
          </a:p>
          <a:p>
            <a:pPr marL="0" indent="0">
              <a:lnSpc>
                <a:spcPct val="150000"/>
              </a:lnSpc>
              <a:buNone/>
            </a:pPr>
            <a:endParaRPr lang="en-IN" sz="2000" dirty="0">
              <a:latin typeface="Times New Roman" pitchFamily="18" charset="0"/>
              <a:cs typeface="Times New Roman" pitchFamily="18" charset="0"/>
            </a:endParaRPr>
          </a:p>
          <a:p>
            <a:pPr marL="0" indent="0">
              <a:lnSpc>
                <a:spcPct val="150000"/>
              </a:lnSpc>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76" y="250826"/>
            <a:ext cx="3498995" cy="751498"/>
          </a:xfrm>
        </p:spPr>
        <p:txBody>
          <a:bodyPr>
            <a:normAutofit/>
          </a:bodyPr>
          <a:lstStyle/>
          <a:p>
            <a:r>
              <a:rPr lang="en-IN" sz="3600" dirty="0">
                <a:latin typeface="Times New Roman" pitchFamily="18" charset="0"/>
                <a:cs typeface="Times New Roman" pitchFamily="18" charset="0"/>
              </a:rPr>
              <a:t>Limitations: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11115"/>
            <a:ext cx="10515600" cy="5165848"/>
          </a:xfrm>
        </p:spPr>
        <p:txBody>
          <a:bodyPr>
            <a:normAutofit/>
          </a:bodyPr>
          <a:lstStyle/>
          <a:p>
            <a:pPr>
              <a:lnSpc>
                <a:spcPct val="150000"/>
              </a:lnSpc>
              <a:buFont typeface="Wingdings" pitchFamily="2" charset="2"/>
              <a:buChar char="Ø"/>
            </a:pPr>
            <a:r>
              <a:rPr lang="en-IN" sz="2800" dirty="0">
                <a:latin typeface="Times New Roman" pitchFamily="18" charset="0"/>
                <a:cs typeface="Times New Roman" pitchFamily="18" charset="0"/>
              </a:rPr>
              <a:t>Image Resolution: </a:t>
            </a:r>
            <a:r>
              <a:rPr lang="en-IN" sz="2000" kern="100" dirty="0">
                <a:solidFill>
                  <a:srgbClr val="000000"/>
                </a:solidFill>
                <a:effectLst/>
                <a:latin typeface="Times New Roman" panose="02020603050405020304" pitchFamily="18" charset="0"/>
                <a:ea typeface="Times New Roman" panose="02020603050405020304" pitchFamily="18" charset="0"/>
              </a:rPr>
              <a:t>Low-resolution images and poor quality images may decrease the accuracy in finding symptoms.</a:t>
            </a:r>
            <a:endParaRPr lang="en-IN" sz="2000" dirty="0">
              <a:latin typeface="Times New Roman" pitchFamily="18" charset="0"/>
              <a:cs typeface="Times New Roman" pitchFamily="18" charset="0"/>
            </a:endParaRPr>
          </a:p>
          <a:p>
            <a:pPr>
              <a:lnSpc>
                <a:spcPct val="150000"/>
              </a:lnSpc>
              <a:buFont typeface="Wingdings" pitchFamily="2" charset="2"/>
              <a:buChar char="Ø"/>
            </a:pPr>
            <a:r>
              <a:rPr lang="en-IN" sz="2800" dirty="0">
                <a:latin typeface="Times New Roman" pitchFamily="18" charset="0"/>
                <a:cs typeface="Times New Roman" pitchFamily="18" charset="0"/>
              </a:rPr>
              <a:t>Limited Dataset Diversity: </a:t>
            </a:r>
            <a:r>
              <a:rPr lang="en-IN" sz="2000" kern="100" dirty="0">
                <a:solidFill>
                  <a:srgbClr val="000000"/>
                </a:solidFill>
                <a:effectLst/>
                <a:latin typeface="Times New Roman" panose="02020603050405020304" pitchFamily="18" charset="0"/>
                <a:ea typeface="Times New Roman" panose="02020603050405020304" pitchFamily="18" charset="0"/>
              </a:rPr>
              <a:t>Most systems are trained on specific datasets which may not cover all possible variations of diseases plant species or environmental condition.</a:t>
            </a:r>
          </a:p>
          <a:p>
            <a:pPr marL="0" indent="0">
              <a:lnSpc>
                <a:spcPct val="150000"/>
              </a:lnSpc>
              <a:buNone/>
            </a:pP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74638"/>
            <a:ext cx="3756211" cy="1143000"/>
          </a:xfrm>
        </p:spPr>
        <p:txBody>
          <a:bodyPr>
            <a:normAutofit/>
          </a:bodyPr>
          <a:lstStyle/>
          <a:p>
            <a:r>
              <a:rPr lang="en-US" sz="3600"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IN" sz="2400" kern="100" dirty="0">
                <a:solidFill>
                  <a:srgbClr val="000000"/>
                </a:solidFill>
                <a:latin typeface="Times New Roman" panose="02020603050405020304" pitchFamily="18" charset="0"/>
                <a:ea typeface="Times New Roman" panose="02020603050405020304" pitchFamily="18" charset="0"/>
              </a:rPr>
              <a:t>The approach presented in this project</a:t>
            </a:r>
            <a:r>
              <a:rPr lang="en-IN" sz="2400" kern="100" dirty="0">
                <a:solidFill>
                  <a:srgbClr val="000000"/>
                </a:solidFill>
                <a:effectLst/>
                <a:latin typeface="Times New Roman" panose="02020603050405020304" pitchFamily="18" charset="0"/>
                <a:ea typeface="Times New Roman" panose="02020603050405020304" pitchFamily="18" charset="0"/>
              </a:rPr>
              <a:t> for tomato plant disease detection using image processing</a:t>
            </a:r>
            <a:r>
              <a:rPr lang="en-IN" sz="2400" kern="100" dirty="0">
                <a:solidFill>
                  <a:srgbClr val="000000"/>
                </a:solidFill>
                <a:latin typeface="Times New Roman" panose="02020603050405020304" pitchFamily="18" charset="0"/>
                <a:ea typeface="Times New Roman" panose="02020603050405020304" pitchFamily="18" charset="0"/>
              </a:rPr>
              <a:t>,</a:t>
            </a:r>
            <a:r>
              <a:rPr lang="en-IN" sz="2400" kern="100" dirty="0">
                <a:solidFill>
                  <a:srgbClr val="000000"/>
                </a:solidFill>
                <a:effectLst/>
                <a:latin typeface="Times New Roman" panose="02020603050405020304" pitchFamily="18" charset="0"/>
                <a:ea typeface="Times New Roman" panose="02020603050405020304" pitchFamily="18" charset="0"/>
              </a:rPr>
              <a:t> trained a deep learning model using a dataset of tomato leaf images which was collected from various sources. The trained model was able to accurately detect the presence of two common tomato leaf diseases namely early blight, late blight and healthy leaves. The proposed system is designed to provide an easy-to-use and efficient solution for detecting tomato leaf diseases. It uses a web interface page that allows end-users to upload images of tomato leaves and get real-time predictions on the presence of diseases</a:t>
            </a:r>
            <a:r>
              <a:rPr lang="en-IN" sz="2400" kern="100" dirty="0" smtClean="0">
                <a:solidFill>
                  <a:srgbClr val="000000"/>
                </a:solidFill>
                <a:effectLst/>
                <a:latin typeface="Times New Roman" panose="02020603050405020304" pitchFamily="18" charset="0"/>
                <a:ea typeface="Times New Roman" panose="02020603050405020304" pitchFamily="18" charset="0"/>
              </a:rPr>
              <a:t>. The  result reported better classification accuracies for all the disease and percentage accuracy </a:t>
            </a:r>
            <a:r>
              <a:rPr lang="en-IN" sz="2400" kern="100" smtClean="0">
                <a:solidFill>
                  <a:srgbClr val="000000"/>
                </a:solidFill>
                <a:effectLst/>
                <a:latin typeface="Times New Roman" panose="02020603050405020304" pitchFamily="18" charset="0"/>
                <a:ea typeface="Times New Roman" panose="02020603050405020304" pitchFamily="18" charset="0"/>
              </a:rPr>
              <a:t>is 85%.</a:t>
            </a:r>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58240"/>
            <a:ext cx="11506200" cy="4145280"/>
          </a:xfrm>
        </p:spPr>
        <p:txBody>
          <a:bodyPr>
            <a:noAutofit/>
          </a:bodyPr>
          <a:lstStyle/>
          <a:p>
            <a:pPr algn="ctr"/>
            <a:r>
              <a:rPr lang="en-IN" sz="10000" dirty="0">
                <a:latin typeface="Berlin Sans FB Demi" pitchFamily="34" charset="0"/>
              </a:rPr>
              <a:t>THANK YOU</a:t>
            </a:r>
          </a:p>
        </p:txBody>
      </p:sp>
    </p:spTree>
    <p:extLst>
      <p:ext uri="{BB962C8B-B14F-4D97-AF65-F5344CB8AC3E}">
        <p14:creationId xmlns:p14="http://schemas.microsoft.com/office/powerpoint/2010/main" val="2280600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CDA38-AD6C-3A77-877E-ED274A72E581}"/>
              </a:ext>
            </a:extLst>
          </p:cNvPr>
          <p:cNvSpPr>
            <a:spLocks noGrp="1"/>
          </p:cNvSpPr>
          <p:nvPr>
            <p:ph type="title"/>
          </p:nvPr>
        </p:nvSpPr>
        <p:spPr>
          <a:xfrm>
            <a:off x="828040" y="339189"/>
            <a:ext cx="10515600" cy="1248506"/>
          </a:xfrm>
        </p:spPr>
        <p:txBody>
          <a:bodyPr>
            <a:normAutofit/>
          </a:bodyPr>
          <a:lstStyle/>
          <a:p>
            <a:pPr algn="l"/>
            <a:r>
              <a:rPr lang="en-IN" sz="3200" b="1" dirty="0">
                <a:latin typeface="Times New Roman" panose="02020603050405020304" pitchFamily="18" charset="0"/>
                <a:cs typeface="Times New Roman" panose="02020603050405020304" pitchFamily="18" charset="0"/>
              </a:rPr>
              <a:t>CONTENTS</a:t>
            </a:r>
            <a:endParaRPr lang="kn-IN" sz="32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16EA59F0-A377-D672-7F45-E33D5D49904D}"/>
              </a:ext>
            </a:extLst>
          </p:cNvPr>
          <p:cNvSpPr>
            <a:spLocks noGrp="1"/>
          </p:cNvSpPr>
          <p:nvPr>
            <p:ph idx="1"/>
          </p:nvPr>
        </p:nvSpPr>
        <p:spPr>
          <a:xfrm>
            <a:off x="834879" y="1418102"/>
            <a:ext cx="10515600" cy="5439898"/>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Scope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Importance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Literature Survey </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Flowchart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Advantages and applications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765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109"/>
            <a:ext cx="10515600" cy="1151792"/>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INTRODUCTION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Background:</a:t>
            </a:r>
            <a:endParaRPr lang="en-US" sz="3200" dirty="0"/>
          </a:p>
        </p:txBody>
      </p:sp>
      <p:sp>
        <p:nvSpPr>
          <p:cNvPr id="3" name="Content Placeholder 2"/>
          <p:cNvSpPr>
            <a:spLocks noGrp="1"/>
          </p:cNvSpPr>
          <p:nvPr>
            <p:ph idx="1"/>
          </p:nvPr>
        </p:nvSpPr>
        <p:spPr>
          <a:xfrm>
            <a:off x="838200" y="1160586"/>
            <a:ext cx="10515600" cy="5016378"/>
          </a:xfrm>
        </p:spPr>
        <p:txBody>
          <a:bodyPr>
            <a:normAutofit fontScale="25000" lnSpcReduction="20000"/>
          </a:bodyPr>
          <a:lstStyle/>
          <a:p>
            <a:pPr marL="0" indent="0" algn="just">
              <a:lnSpc>
                <a:spcPct val="170000"/>
              </a:lnSpc>
              <a:buNone/>
            </a:pPr>
            <a:endParaRPr lang="en-IN" sz="8000" dirty="0">
              <a:latin typeface="Times New Roman" pitchFamily="18" charset="0"/>
              <a:cs typeface="Times New Roman" pitchFamily="18" charset="0"/>
            </a:endParaRPr>
          </a:p>
          <a:p>
            <a:pPr algn="just">
              <a:lnSpc>
                <a:spcPct val="170000"/>
              </a:lnSpc>
              <a:buFont typeface="Wingdings" pitchFamily="2" charset="2"/>
              <a:buChar char="v"/>
            </a:pPr>
            <a:endParaRPr lang="en-IN" sz="8000" dirty="0">
              <a:latin typeface="Times New Roman" pitchFamily="18" charset="0"/>
              <a:cs typeface="Times New Roman" pitchFamily="18" charset="0"/>
            </a:endParaRPr>
          </a:p>
          <a:p>
            <a:pPr algn="just">
              <a:lnSpc>
                <a:spcPct val="170000"/>
              </a:lnSpc>
              <a:buFont typeface="Wingdings" pitchFamily="2" charset="2"/>
              <a:buChar char="v"/>
            </a:pPr>
            <a:r>
              <a:rPr lang="en-IN" sz="8000" dirty="0">
                <a:latin typeface="Times New Roman" pitchFamily="18" charset="0"/>
                <a:cs typeface="Times New Roman" pitchFamily="18" charset="0"/>
              </a:rPr>
              <a:t>The primary occupation in India is agriculture. India ranks second in agriculture output worldwide.  About 70% of the population relies on agriculture. Tomatoes hold a significant position among the various plants accounting for approximately 16% of the market share. </a:t>
            </a:r>
          </a:p>
          <a:p>
            <a:pPr algn="just">
              <a:lnSpc>
                <a:spcPct val="170000"/>
              </a:lnSpc>
              <a:buFont typeface="Wingdings" pitchFamily="2" charset="2"/>
              <a:buChar char="v"/>
            </a:pPr>
            <a:endParaRPr lang="en-IN" sz="8000" dirty="0">
              <a:latin typeface="Times New Roman" pitchFamily="18" charset="0"/>
              <a:cs typeface="Times New Roman" pitchFamily="18" charset="0"/>
            </a:endParaRPr>
          </a:p>
          <a:p>
            <a:pPr algn="just">
              <a:lnSpc>
                <a:spcPct val="170000"/>
              </a:lnSpc>
              <a:buFont typeface="Wingdings" pitchFamily="2" charset="2"/>
              <a:buChar char="v"/>
            </a:pPr>
            <a:r>
              <a:rPr lang="en-IN" sz="8000" dirty="0">
                <a:latin typeface="Times New Roman" pitchFamily="18" charset="0"/>
                <a:cs typeface="Times New Roman" pitchFamily="18" charset="0"/>
              </a:rPr>
              <a:t>Food security remains threatened by a number of factors and one of those factors is Plant disease. </a:t>
            </a:r>
            <a:r>
              <a:rPr lang="en-US" sz="8000" dirty="0">
                <a:latin typeface="Times New Roman" pitchFamily="18" charset="0"/>
                <a:cs typeface="Times New Roman" pitchFamily="18" charset="0"/>
              </a:rPr>
              <a:t>Tomato diseases can severely reduce the quantity and quality of tomato crops leading to lower yields. In the developing world more than 80% of the agricultural production is generated by smallholder farmers and reports of yield loss than 50%due to pests and disease are common.</a:t>
            </a:r>
          </a:p>
          <a:p>
            <a:pPr marL="0" indent="0" algn="just">
              <a:lnSpc>
                <a:spcPct val="170000"/>
              </a:lnSpc>
              <a:buNone/>
            </a:pPr>
            <a:endParaRPr lang="en-US" sz="11200" dirty="0">
              <a:latin typeface="Times New Roman" pitchFamily="18" charset="0"/>
              <a:cs typeface="Times New Roman" pitchFamily="18" charset="0"/>
            </a:endParaRPr>
          </a:p>
          <a:p>
            <a:pPr marL="0" indent="0" algn="just">
              <a:lnSpc>
                <a:spcPct val="170000"/>
              </a:lnSpc>
              <a:buNone/>
            </a:pPr>
            <a:endParaRPr lang="en-US" sz="8000" dirty="0">
              <a:latin typeface="Times New Roman" pitchFamily="18" charset="0"/>
              <a:cs typeface="Times New Roman" pitchFamily="18" charset="0"/>
            </a:endParaRPr>
          </a:p>
          <a:p>
            <a:pPr algn="just">
              <a:lnSpc>
                <a:spcPct val="170000"/>
              </a:lnSpc>
              <a:buFont typeface="Wingdings" pitchFamily="2" charset="2"/>
              <a:buChar char="Ø"/>
            </a:pPr>
            <a:endParaRPr lang="en-US" sz="7400" dirty="0">
              <a:latin typeface="Times New Roman" pitchFamily="18" charset="0"/>
              <a:cs typeface="Times New Roman" pitchFamily="18" charset="0"/>
            </a:endParaRPr>
          </a:p>
          <a:p>
            <a:pPr algn="just">
              <a:lnSpc>
                <a:spcPct val="170000"/>
              </a:lnSpc>
              <a:buFont typeface="Wingdings" pitchFamily="2" charset="2"/>
              <a:buChar char="Ø"/>
            </a:pPr>
            <a:endParaRPr lang="en-US" sz="7400" dirty="0">
              <a:solidFill>
                <a:srgbClr val="000000"/>
              </a:solidFill>
              <a:latin typeface="Times New Roman" pitchFamily="18" charset="0"/>
              <a:cs typeface="Times New Roman" pitchFamily="18" charset="0"/>
            </a:endParaRPr>
          </a:p>
          <a:p>
            <a:pPr marL="0" indent="0" algn="just">
              <a:lnSpc>
                <a:spcPct val="170000"/>
              </a:lnSpc>
              <a:buNone/>
            </a:pPr>
            <a:r>
              <a:rPr lang="en-US" sz="11200" dirty="0">
                <a:solidFill>
                  <a:srgbClr val="000000"/>
                </a:solidFill>
                <a:latin typeface="Times New Roman" panose="02020603050405020304" pitchFamily="18" charset="0"/>
                <a:cs typeface="Times New Roman" panose="02020603050405020304" pitchFamily="18" charset="0"/>
              </a:rPr>
              <a:t> </a:t>
            </a:r>
            <a:endParaRPr lang="en-US" sz="7400" dirty="0">
              <a:latin typeface="Times New Roman" pitchFamily="18" charset="0"/>
              <a:cs typeface="Times New Roman" pitchFamily="18" charset="0"/>
            </a:endParaRPr>
          </a:p>
          <a:p>
            <a:pPr marL="0" indent="0" algn="just">
              <a:lnSpc>
                <a:spcPct val="170000"/>
              </a:lnSpc>
              <a:buNone/>
            </a:pPr>
            <a:endParaRPr lang="en-US" sz="7400" dirty="0">
              <a:solidFill>
                <a:srgbClr val="000000"/>
              </a:solidFill>
              <a:latin typeface="Times New Roman" panose="02020603050405020304" pitchFamily="18" charset="0"/>
              <a:cs typeface="Times New Roman" panose="02020603050405020304" pitchFamily="18" charset="0"/>
            </a:endParaRPr>
          </a:p>
          <a:p>
            <a:pPr algn="just">
              <a:lnSpc>
                <a:spcPct val="170000"/>
              </a:lnSpc>
              <a:buFont typeface="Wingdings" pitchFamily="2" charset="2"/>
              <a:buChar char="Ø"/>
            </a:pPr>
            <a:endParaRPr lang="en-IN" sz="11200" dirty="0">
              <a:solidFill>
                <a:srgbClr val="000000"/>
              </a:solidFill>
              <a:latin typeface="Times New Roman" panose="02020603050405020304" pitchFamily="18" charset="0"/>
              <a:cs typeface="Times New Roman" panose="02020603050405020304" pitchFamily="18" charset="0"/>
            </a:endParaRPr>
          </a:p>
          <a:p>
            <a:pPr algn="just">
              <a:lnSpc>
                <a:spcPct val="170000"/>
              </a:lnSpc>
            </a:pPr>
            <a:endParaRPr lang="en-US" dirty="0">
              <a:solidFill>
                <a:srgbClr val="000000"/>
              </a:solidFill>
              <a:latin typeface="Times New Roman" panose="02020603050405020304" pitchFamily="18" charset="0"/>
              <a:cs typeface="Times New Roman" panose="02020603050405020304" pitchFamily="18" charset="0"/>
            </a:endParaRPr>
          </a:p>
          <a:p>
            <a:pPr>
              <a:lnSpc>
                <a:spcPct val="17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141655"/>
            <a:ext cx="2814917" cy="666347"/>
          </a:xfrm>
        </p:spPr>
        <p:txBody>
          <a:bodyPr>
            <a:noAutofit/>
          </a:bodyPr>
          <a:lstStyle/>
          <a:p>
            <a:r>
              <a:rPr lang="en-US" sz="2800" dirty="0">
                <a:latin typeface="Times New Roman" pitchFamily="18" charset="0"/>
                <a:cs typeface="Times New Roman" pitchFamily="18" charset="0"/>
              </a:rPr>
              <a:t>Objectives: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950259"/>
            <a:ext cx="10972800" cy="5175910"/>
          </a:xfrm>
        </p:spPr>
        <p:txBody>
          <a:bodyPr/>
          <a:lstStyle/>
          <a:p>
            <a:pPr marL="457200" indent="-457200">
              <a:buFont typeface="+mj-lt"/>
              <a:buAutoNum type="arabicPeriod"/>
            </a:pPr>
            <a:r>
              <a:rPr lang="en-IN" sz="2400" dirty="0">
                <a:latin typeface="Times New Roman" pitchFamily="18" charset="0"/>
                <a:cs typeface="Times New Roman" pitchFamily="18" charset="0"/>
              </a:rPr>
              <a:t>Train and optimize the MobileNetV2 convolutional neural network model for accurate classification of diseased and healthy tomato plants.</a:t>
            </a:r>
          </a:p>
          <a:p>
            <a:pPr marL="457200" indent="-457200">
              <a:buFont typeface="+mj-lt"/>
              <a:buAutoNum type="arabicPeriod"/>
            </a:pPr>
            <a:r>
              <a:rPr lang="en-IN" sz="2400" dirty="0">
                <a:latin typeface="Times New Roman" pitchFamily="18" charset="0"/>
                <a:cs typeface="Times New Roman" pitchFamily="18" charset="0"/>
              </a:rPr>
              <a:t>Provide real-time feedback for the farmers to take preventive measures.</a:t>
            </a:r>
          </a:p>
          <a:p>
            <a:pPr marL="0" indent="0">
              <a:buNone/>
            </a:pPr>
            <a:endParaRPr lang="en-IN" sz="2400" dirty="0">
              <a:latin typeface="Times New Roman" pitchFamily="18" charset="0"/>
              <a:cs typeface="Times New Roman" pitchFamily="18" charset="0"/>
            </a:endParaRPr>
          </a:p>
          <a:p>
            <a:pPr marL="0" indent="0">
              <a:buNone/>
            </a:pPr>
            <a:r>
              <a:rPr lang="en-IN" sz="2800" dirty="0">
                <a:latin typeface="Times New Roman" pitchFamily="18" charset="0"/>
                <a:cs typeface="Times New Roman" pitchFamily="18" charset="0"/>
              </a:rPr>
              <a:t> Scope</a:t>
            </a:r>
            <a:r>
              <a:rPr lang="en-IN" sz="2400" dirty="0">
                <a:latin typeface="Times New Roman" pitchFamily="18" charset="0"/>
                <a:cs typeface="Times New Roman" pitchFamily="18" charset="0"/>
              </a:rPr>
              <a:t>:</a:t>
            </a:r>
          </a:p>
          <a:p>
            <a:pPr>
              <a:buFont typeface="Wingdings" pitchFamily="2" charset="2"/>
              <a:buChar char="Ø"/>
            </a:pPr>
            <a:r>
              <a:rPr lang="en-IN" sz="2400" dirty="0">
                <a:latin typeface="Times New Roman" pitchFamily="18" charset="0"/>
                <a:cs typeface="Times New Roman" pitchFamily="18" charset="0"/>
              </a:rPr>
              <a:t>By leveraging machine learning technique, image processing enables early detection of various tomato plant disease such as early blight and late blight.</a:t>
            </a:r>
          </a:p>
          <a:p>
            <a:pPr marL="0" indent="0">
              <a:buNone/>
            </a:pPr>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Importance:</a:t>
            </a:r>
          </a:p>
          <a:p>
            <a:pPr>
              <a:buFont typeface="Wingdings" pitchFamily="2" charset="2"/>
              <a:buChar char="Ø"/>
            </a:pPr>
            <a:r>
              <a:rPr lang="en-IN" sz="2400" dirty="0">
                <a:latin typeface="Times New Roman" pitchFamily="18" charset="0"/>
                <a:cs typeface="Times New Roman" pitchFamily="18" charset="0"/>
              </a:rPr>
              <a:t>Early and accurate detection of diseases allow farmers to take timely corrective measures preventing the spread of infections and minimizing crop losses.</a:t>
            </a:r>
          </a:p>
          <a:p>
            <a:pPr marL="0" indent="0">
              <a:buNone/>
            </a:pPr>
            <a:endParaRPr lang="en-IN" sz="2800" dirty="0">
              <a:latin typeface="Times New Roman" pitchFamily="18" charset="0"/>
              <a:cs typeface="Times New Roman" pitchFamily="18" charset="0"/>
            </a:endParaRPr>
          </a:p>
          <a:p>
            <a:pPr lvl="3"/>
            <a:endParaRPr lang="en-IN" dirty="0"/>
          </a:p>
        </p:txBody>
      </p:sp>
    </p:spTree>
    <p:extLst>
      <p:ext uri="{BB962C8B-B14F-4D97-AF65-F5344CB8AC3E}">
        <p14:creationId xmlns:p14="http://schemas.microsoft.com/office/powerpoint/2010/main" val="2238478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7459032"/>
              </p:ext>
            </p:extLst>
          </p:nvPr>
        </p:nvGraphicFramePr>
        <p:xfrm>
          <a:off x="236668" y="801127"/>
          <a:ext cx="11718664" cy="5957944"/>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xmlns="" val="20000"/>
                    </a:ext>
                  </a:extLst>
                </a:gridCol>
                <a:gridCol w="2272254">
                  <a:extLst>
                    <a:ext uri="{9D8B030D-6E8A-4147-A177-3AD203B41FA5}">
                      <a16:colId xmlns:a16="http://schemas.microsoft.com/office/drawing/2014/main" xmlns="" val="20001"/>
                    </a:ext>
                  </a:extLst>
                </a:gridCol>
                <a:gridCol w="860612">
                  <a:extLst>
                    <a:ext uri="{9D8B030D-6E8A-4147-A177-3AD203B41FA5}">
                      <a16:colId xmlns:a16="http://schemas.microsoft.com/office/drawing/2014/main" xmlns="" val="20002"/>
                    </a:ext>
                  </a:extLst>
                </a:gridCol>
                <a:gridCol w="2752165">
                  <a:extLst>
                    <a:ext uri="{9D8B030D-6E8A-4147-A177-3AD203B41FA5}">
                      <a16:colId xmlns:a16="http://schemas.microsoft.com/office/drawing/2014/main" xmlns="" val="20003"/>
                    </a:ext>
                  </a:extLst>
                </a:gridCol>
                <a:gridCol w="2967317">
                  <a:extLst>
                    <a:ext uri="{9D8B030D-6E8A-4147-A177-3AD203B41FA5}">
                      <a16:colId xmlns:a16="http://schemas.microsoft.com/office/drawing/2014/main" xmlns="" val="20004"/>
                    </a:ext>
                  </a:extLst>
                </a:gridCol>
                <a:gridCol w="2124636">
                  <a:extLst>
                    <a:ext uri="{9D8B030D-6E8A-4147-A177-3AD203B41FA5}">
                      <a16:colId xmlns:a16="http://schemas.microsoft.com/office/drawing/2014/main" xmlns="" val="20005"/>
                    </a:ext>
                  </a:extLst>
                </a:gridCol>
              </a:tblGrid>
              <a:tr h="564776">
                <a:tc>
                  <a:txBody>
                    <a:bodyPr/>
                    <a:lstStyle/>
                    <a:p>
                      <a:r>
                        <a:rPr lang="en-US" sz="2400" dirty="0">
                          <a:latin typeface="+mn-lt"/>
                          <a:cs typeface="Times New Roman" panose="02020603050405020304" pitchFamily="18" charset="0"/>
                        </a:rPr>
                        <a:t>Sl.</a:t>
                      </a:r>
                    </a:p>
                    <a:p>
                      <a:r>
                        <a:rPr lang="en-US" sz="2400" dirty="0">
                          <a:latin typeface="+mn-lt"/>
                          <a:cs typeface="Times New Roman" panose="02020603050405020304" pitchFamily="18" charset="0"/>
                        </a:rPr>
                        <a:t>No</a:t>
                      </a:r>
                      <a:endParaRPr lang="en-IN" sz="2400" dirty="0">
                        <a:latin typeface="+mn-lt"/>
                        <a:cs typeface="Times New Roman" panose="02020603050405020304" pitchFamily="18" charset="0"/>
                      </a:endParaRPr>
                    </a:p>
                  </a:txBody>
                  <a:tcPr/>
                </a:tc>
                <a:tc>
                  <a:txBody>
                    <a:bodyPr/>
                    <a:lstStyle/>
                    <a:p>
                      <a:r>
                        <a:rPr lang="en-US" sz="2400" dirty="0">
                          <a:latin typeface="+mn-lt"/>
                          <a:cs typeface="Times New Roman" panose="02020603050405020304" pitchFamily="18" charset="0"/>
                        </a:rPr>
                        <a:t>        Author</a:t>
                      </a:r>
                      <a:endParaRPr lang="en-IN" sz="2400" dirty="0">
                        <a:latin typeface="+mn-lt"/>
                        <a:cs typeface="Times New Roman" panose="02020603050405020304" pitchFamily="18" charset="0"/>
                      </a:endParaRPr>
                    </a:p>
                  </a:txBody>
                  <a:tcPr/>
                </a:tc>
                <a:tc>
                  <a:txBody>
                    <a:bodyPr/>
                    <a:lstStyle/>
                    <a:p>
                      <a:r>
                        <a:rPr lang="en-US" sz="2400" dirty="0">
                          <a:latin typeface="+mn-lt"/>
                          <a:cs typeface="Times New Roman" panose="02020603050405020304" pitchFamily="18" charset="0"/>
                        </a:rPr>
                        <a:t> Year</a:t>
                      </a:r>
                      <a:endParaRPr lang="en-IN" sz="2400" dirty="0">
                        <a:latin typeface="+mn-lt"/>
                        <a:cs typeface="Times New Roman" panose="02020603050405020304" pitchFamily="18" charset="0"/>
                      </a:endParaRPr>
                    </a:p>
                  </a:txBody>
                  <a:tcPr/>
                </a:tc>
                <a:tc>
                  <a:txBody>
                    <a:bodyPr/>
                    <a:lstStyle/>
                    <a:p>
                      <a:r>
                        <a:rPr lang="en-US" sz="2400" dirty="0">
                          <a:latin typeface="+mn-lt"/>
                          <a:cs typeface="Times New Roman" panose="02020603050405020304" pitchFamily="18" charset="0"/>
                        </a:rPr>
                        <a:t>      </a:t>
                      </a:r>
                      <a:r>
                        <a:rPr lang="en-US" sz="2400" dirty="0" err="1">
                          <a:latin typeface="+mn-lt"/>
                          <a:cs typeface="Times New Roman" panose="02020603050405020304" pitchFamily="18" charset="0"/>
                        </a:rPr>
                        <a:t>Methadology</a:t>
                      </a:r>
                      <a:endParaRPr lang="en-IN" sz="2400" dirty="0">
                        <a:latin typeface="+mn-lt"/>
                        <a:cs typeface="Times New Roman" panose="02020603050405020304" pitchFamily="18" charset="0"/>
                      </a:endParaRPr>
                    </a:p>
                  </a:txBody>
                  <a:tcPr/>
                </a:tc>
                <a:tc>
                  <a:txBody>
                    <a:bodyPr/>
                    <a:lstStyle/>
                    <a:p>
                      <a:r>
                        <a:rPr lang="en-US" sz="2400" dirty="0">
                          <a:latin typeface="+mn-lt"/>
                          <a:cs typeface="Times New Roman" panose="02020603050405020304" pitchFamily="18" charset="0"/>
                        </a:rPr>
                        <a:t>          Limitations</a:t>
                      </a:r>
                      <a:endParaRPr lang="en-IN" sz="2400" dirty="0">
                        <a:latin typeface="+mn-lt"/>
                        <a:cs typeface="Times New Roman" panose="02020603050405020304" pitchFamily="18" charset="0"/>
                      </a:endParaRPr>
                    </a:p>
                  </a:txBody>
                  <a:tcPr/>
                </a:tc>
                <a:tc>
                  <a:txBody>
                    <a:bodyPr/>
                    <a:lstStyle/>
                    <a:p>
                      <a:r>
                        <a:rPr lang="en-US" sz="2400" dirty="0">
                          <a:latin typeface="+mn-lt"/>
                          <a:cs typeface="Times New Roman" panose="02020603050405020304" pitchFamily="18" charset="0"/>
                        </a:rPr>
                        <a:t>        Result</a:t>
                      </a:r>
                      <a:endParaRPr lang="en-IN" sz="2400" dirty="0">
                        <a:latin typeface="+mn-lt"/>
                        <a:cs typeface="Times New Roman" panose="02020603050405020304" pitchFamily="18" charset="0"/>
                      </a:endParaRPr>
                    </a:p>
                  </a:txBody>
                  <a:tcPr/>
                </a:tc>
                <a:extLst>
                  <a:ext uri="{0D108BD9-81ED-4DB2-BD59-A6C34878D82A}">
                    <a16:rowId xmlns:a16="http://schemas.microsoft.com/office/drawing/2014/main" xmlns="" val="10000"/>
                  </a:ext>
                </a:extLst>
              </a:tr>
              <a:tr h="2483224">
                <a:tc>
                  <a:txBody>
                    <a:bodyPr/>
                    <a:lstStyle/>
                    <a:p>
                      <a:r>
                        <a:rPr lang="en-US" sz="2800" dirty="0">
                          <a:latin typeface="+mn-lt"/>
                          <a:cs typeface="Times New Roman" panose="02020603050405020304" pitchFamily="18" charset="0"/>
                        </a:rPr>
                        <a:t>1.</a:t>
                      </a:r>
                      <a:endParaRPr lang="en-IN" sz="2800" dirty="0">
                        <a:latin typeface="+mn-lt"/>
                        <a:cs typeface="Times New Roman" panose="02020603050405020304" pitchFamily="18" charset="0"/>
                      </a:endParaRPr>
                    </a:p>
                  </a:txBody>
                  <a:tcPr>
                    <a:solidFill>
                      <a:schemeClr val="bg2">
                        <a:lumMod val="60000"/>
                        <a:lumOff val="40000"/>
                      </a:schemeClr>
                    </a:solidFill>
                  </a:tcPr>
                </a:tc>
                <a:tc>
                  <a:txBody>
                    <a:bodyPr/>
                    <a:lstStyle/>
                    <a:p>
                      <a:r>
                        <a:rPr lang="en-IN" sz="2400" kern="1200" dirty="0">
                          <a:solidFill>
                            <a:schemeClr val="dk1"/>
                          </a:solidFill>
                          <a:effectLst/>
                          <a:latin typeface="+mn-lt"/>
                          <a:ea typeface="+mn-ea"/>
                          <a:cs typeface="Times New Roman" panose="02020603050405020304" pitchFamily="18" charset="0"/>
                        </a:rPr>
                        <a:t>Sagar Vital (Tomato plant disease detection using image processing). </a:t>
                      </a:r>
                      <a:endParaRPr lang="en-IN" sz="2400" dirty="0">
                        <a:latin typeface="+mn-lt"/>
                        <a:cs typeface="Times New Roman" panose="02020603050405020304" pitchFamily="18" charset="0"/>
                      </a:endParaRPr>
                    </a:p>
                  </a:txBody>
                  <a:tcPr>
                    <a:solidFill>
                      <a:schemeClr val="bg2">
                        <a:lumMod val="60000"/>
                        <a:lumOff val="40000"/>
                      </a:schemeClr>
                    </a:solidFill>
                  </a:tcPr>
                </a:tc>
                <a:tc>
                  <a:txBody>
                    <a:bodyPr/>
                    <a:lstStyle/>
                    <a:p>
                      <a:r>
                        <a:rPr lang="en-US" sz="2400" dirty="0">
                          <a:latin typeface="+mn-lt"/>
                          <a:cs typeface="Times New Roman" panose="02020603050405020304" pitchFamily="18" charset="0"/>
                        </a:rPr>
                        <a:t>2017</a:t>
                      </a:r>
                      <a:endParaRPr lang="en-IN" sz="2400" dirty="0">
                        <a:latin typeface="+mn-lt"/>
                        <a:cs typeface="Times New Roman" panose="02020603050405020304" pitchFamily="18" charset="0"/>
                      </a:endParaRPr>
                    </a:p>
                  </a:txBody>
                  <a:tcPr>
                    <a:solidFill>
                      <a:schemeClr val="bg2">
                        <a:lumMod val="60000"/>
                        <a:lumOff val="40000"/>
                      </a:schemeClr>
                    </a:solidFill>
                  </a:tcPr>
                </a:tc>
                <a:tc>
                  <a:txBody>
                    <a:bodyPr/>
                    <a:lstStyle/>
                    <a:p>
                      <a:r>
                        <a:rPr lang="en-IN" sz="2400" kern="1200" dirty="0">
                          <a:solidFill>
                            <a:schemeClr val="dk1"/>
                          </a:solidFill>
                          <a:effectLst/>
                          <a:latin typeface="+mn-lt"/>
                          <a:ea typeface="+mn-ea"/>
                          <a:cs typeface="Times New Roman" panose="02020603050405020304" pitchFamily="18" charset="0"/>
                        </a:rPr>
                        <a:t>Image segmentation and Multi-class SVM algorithm.</a:t>
                      </a:r>
                      <a:endParaRPr lang="en-IN" sz="2400" dirty="0">
                        <a:latin typeface="+mn-lt"/>
                        <a:cs typeface="Times New Roman" panose="02020603050405020304" pitchFamily="18" charset="0"/>
                      </a:endParaRPr>
                    </a:p>
                  </a:txBody>
                  <a:tcPr>
                    <a:solidFill>
                      <a:schemeClr val="bg2">
                        <a:lumMod val="60000"/>
                        <a:lumOff val="40000"/>
                      </a:schemeClr>
                    </a:solidFill>
                  </a:tcPr>
                </a:tc>
                <a:tc>
                  <a:txBody>
                    <a:bodyPr/>
                    <a:lstStyle/>
                    <a:p>
                      <a:pPr marL="6350" indent="-6350">
                        <a:lnSpc>
                          <a:spcPct val="107000"/>
                        </a:lnSpc>
                        <a:spcAft>
                          <a:spcPts val="1570"/>
                        </a:spcAft>
                      </a:pPr>
                      <a:r>
                        <a:rPr lang="en-IN" sz="2400" kern="100" dirty="0">
                          <a:solidFill>
                            <a:srgbClr val="000000"/>
                          </a:solidFill>
                          <a:effectLst/>
                          <a:latin typeface="+mn-lt"/>
                          <a:ea typeface="Times New Roman" panose="02020603050405020304" pitchFamily="18" charset="0"/>
                          <a:cs typeface="Times New Roman" panose="02020603050405020304" pitchFamily="18" charset="0"/>
                        </a:rPr>
                        <a:t>It deals with binary system and can classify only two inputs.</a:t>
                      </a:r>
                    </a:p>
                  </a:txBody>
                  <a:tcPr marL="68580" marR="68580" marT="0" marB="0">
                    <a:solidFill>
                      <a:schemeClr val="bg2">
                        <a:lumMod val="60000"/>
                        <a:lumOff val="40000"/>
                      </a:schemeClr>
                    </a:solidFill>
                  </a:tcPr>
                </a:tc>
                <a:tc>
                  <a:txBody>
                    <a:bodyPr/>
                    <a:lstStyle/>
                    <a:p>
                      <a:pPr marL="6350" indent="-6350">
                        <a:lnSpc>
                          <a:spcPct val="107000"/>
                        </a:lnSpc>
                        <a:spcAft>
                          <a:spcPts val="1570"/>
                        </a:spcAft>
                      </a:pPr>
                      <a:r>
                        <a:rPr lang="en-IN" sz="2400" kern="100" dirty="0">
                          <a:solidFill>
                            <a:srgbClr val="000000"/>
                          </a:solidFill>
                          <a:effectLst/>
                          <a:latin typeface="+mn-lt"/>
                          <a:ea typeface="Times New Roman" panose="02020603050405020304" pitchFamily="18" charset="0"/>
                          <a:cs typeface="Times New Roman" panose="02020603050405020304" pitchFamily="18" charset="0"/>
                        </a:rPr>
                        <a:t>Achieves accuracy of 93.75%.</a:t>
                      </a:r>
                    </a:p>
                  </a:txBody>
                  <a:tcPr marL="68580" marR="68580" marT="0" marB="0">
                    <a:solidFill>
                      <a:schemeClr val="bg2">
                        <a:lumMod val="60000"/>
                        <a:lumOff val="40000"/>
                      </a:schemeClr>
                    </a:solidFill>
                  </a:tcPr>
                </a:tc>
                <a:extLst>
                  <a:ext uri="{0D108BD9-81ED-4DB2-BD59-A6C34878D82A}">
                    <a16:rowId xmlns:a16="http://schemas.microsoft.com/office/drawing/2014/main" xmlns="" val="10001"/>
                  </a:ext>
                </a:extLst>
              </a:tr>
              <a:tr h="2602617">
                <a:tc>
                  <a:txBody>
                    <a:bodyPr/>
                    <a:lstStyle/>
                    <a:p>
                      <a:r>
                        <a:rPr lang="en-US" sz="2800" dirty="0">
                          <a:latin typeface="+mn-lt"/>
                          <a:cs typeface="Times New Roman" panose="02020603050405020304" pitchFamily="18" charset="0"/>
                        </a:rPr>
                        <a:t>2.</a:t>
                      </a:r>
                      <a:endParaRPr lang="en-IN" sz="2800" dirty="0">
                        <a:latin typeface="+mn-lt"/>
                        <a:cs typeface="Times New Roman" panose="02020603050405020304" pitchFamily="18" charset="0"/>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cs typeface="Times New Roman" panose="02020603050405020304" pitchFamily="18" charset="0"/>
                        </a:rPr>
                        <a:t>Lakshmana Rao (Precise</a:t>
                      </a:r>
                      <a:r>
                        <a:rPr lang="en-US" sz="2400" baseline="0" dirty="0">
                          <a:latin typeface="+mn-lt"/>
                          <a:cs typeface="Times New Roman" panose="02020603050405020304" pitchFamily="18" charset="0"/>
                        </a:rPr>
                        <a:t> detection of tomato leaf disease using deep learning).</a:t>
                      </a:r>
                      <a:endParaRPr lang="en-IN" sz="2400" dirty="0">
                        <a:latin typeface="+mn-lt"/>
                        <a:cs typeface="Times New Roman" panose="02020603050405020304" pitchFamily="18" charset="0"/>
                      </a:endParaRPr>
                    </a:p>
                    <a:p>
                      <a:endParaRPr lang="en-IN" sz="2400" dirty="0">
                        <a:latin typeface="+mn-lt"/>
                        <a:cs typeface="Times New Roman" panose="02020603050405020304" pitchFamily="18" charset="0"/>
                      </a:endParaRPr>
                    </a:p>
                  </a:txBody>
                  <a:tcPr>
                    <a:solidFill>
                      <a:schemeClr val="bg2">
                        <a:lumMod val="40000"/>
                        <a:lumOff val="60000"/>
                      </a:schemeClr>
                    </a:solidFill>
                  </a:tcPr>
                </a:tc>
                <a:tc>
                  <a:txBody>
                    <a:bodyPr/>
                    <a:lstStyle/>
                    <a:p>
                      <a:r>
                        <a:rPr lang="en-US" sz="2400" dirty="0">
                          <a:latin typeface="+mn-lt"/>
                          <a:cs typeface="Times New Roman" panose="02020603050405020304" pitchFamily="18" charset="0"/>
                        </a:rPr>
                        <a:t>2021</a:t>
                      </a:r>
                      <a:endParaRPr lang="en-IN" sz="2400" dirty="0">
                        <a:latin typeface="+mn-lt"/>
                        <a:cs typeface="Times New Roman" panose="02020603050405020304" pitchFamily="18" charset="0"/>
                      </a:endParaRPr>
                    </a:p>
                  </a:txBody>
                  <a:tcPr>
                    <a:solidFill>
                      <a:schemeClr val="bg2">
                        <a:lumMod val="40000"/>
                        <a:lumOff val="60000"/>
                      </a:schemeClr>
                    </a:solidFill>
                  </a:tcPr>
                </a:tc>
                <a:tc>
                  <a:txBody>
                    <a:bodyPr/>
                    <a:lstStyle/>
                    <a:p>
                      <a:r>
                        <a:rPr lang="en-IN" sz="2400" kern="1200" dirty="0">
                          <a:solidFill>
                            <a:schemeClr val="dk1"/>
                          </a:solidFill>
                          <a:effectLst/>
                          <a:latin typeface="+mn-lt"/>
                          <a:ea typeface="+mn-ea"/>
                          <a:cs typeface="Times New Roman" panose="02020603050405020304" pitchFamily="18" charset="0"/>
                        </a:rPr>
                        <a:t>CNN &amp; MobileNetV2 algorithms Deep learning model.</a:t>
                      </a:r>
                      <a:endParaRPr lang="en-IN" sz="2400" dirty="0">
                        <a:latin typeface="+mn-lt"/>
                        <a:cs typeface="Times New Roman" panose="02020603050405020304" pitchFamily="18" charset="0"/>
                      </a:endParaRPr>
                    </a:p>
                  </a:txBody>
                  <a:tcPr>
                    <a:solidFill>
                      <a:schemeClr val="bg2">
                        <a:lumMod val="40000"/>
                        <a:lumOff val="60000"/>
                      </a:schemeClr>
                    </a:solidFill>
                  </a:tcPr>
                </a:tc>
                <a:tc>
                  <a:txBody>
                    <a:bodyPr/>
                    <a:lstStyle/>
                    <a:p>
                      <a:r>
                        <a:rPr lang="en-IN" sz="2400" kern="1200" dirty="0">
                          <a:solidFill>
                            <a:schemeClr val="dk1"/>
                          </a:solidFill>
                          <a:effectLst/>
                          <a:latin typeface="+mn-lt"/>
                          <a:ea typeface="+mn-ea"/>
                          <a:cs typeface="Times New Roman" panose="02020603050405020304" pitchFamily="18" charset="0"/>
                        </a:rPr>
                        <a:t>Limited imbalance dataset reduce model performance. Environmental noise can mislead models.</a:t>
                      </a:r>
                      <a:endParaRPr lang="en-IN" sz="2400" dirty="0">
                        <a:latin typeface="+mn-lt"/>
                        <a:cs typeface="Times New Roman" panose="02020603050405020304" pitchFamily="18" charset="0"/>
                      </a:endParaRPr>
                    </a:p>
                  </a:txBody>
                  <a:tcPr>
                    <a:solidFill>
                      <a:schemeClr val="bg2">
                        <a:lumMod val="40000"/>
                        <a:lumOff val="60000"/>
                      </a:schemeClr>
                    </a:solidFill>
                  </a:tcPr>
                </a:tc>
                <a:tc>
                  <a:txBody>
                    <a:bodyPr/>
                    <a:lstStyle/>
                    <a:p>
                      <a:r>
                        <a:rPr lang="en-IN" sz="2400" kern="1200" dirty="0">
                          <a:solidFill>
                            <a:schemeClr val="dk1"/>
                          </a:solidFill>
                          <a:effectLst/>
                          <a:latin typeface="+mn-lt"/>
                          <a:ea typeface="+mn-ea"/>
                          <a:cs typeface="Times New Roman" panose="02020603050405020304" pitchFamily="18" charset="0"/>
                        </a:rPr>
                        <a:t>Achieves accuracy of 99.50%.</a:t>
                      </a:r>
                      <a:endParaRPr lang="en-IN" sz="2400" dirty="0">
                        <a:latin typeface="+mn-lt"/>
                        <a:cs typeface="Times New Roman" panose="02020603050405020304" pitchFamily="18" charset="0"/>
                      </a:endParaRPr>
                    </a:p>
                  </a:txBody>
                  <a:tcPr>
                    <a:solidFill>
                      <a:schemeClr val="bg2">
                        <a:lumMod val="40000"/>
                        <a:lumOff val="60000"/>
                      </a:schemeClr>
                    </a:solidFill>
                  </a:tcPr>
                </a:tc>
                <a:extLst>
                  <a:ext uri="{0D108BD9-81ED-4DB2-BD59-A6C34878D82A}">
                    <a16:rowId xmlns:a16="http://schemas.microsoft.com/office/drawing/2014/main" xmlns="" val="10002"/>
                  </a:ext>
                </a:extLst>
              </a:tr>
            </a:tbl>
          </a:graphicData>
        </a:graphic>
      </p:graphicFrame>
      <p:sp>
        <p:nvSpPr>
          <p:cNvPr id="4" name="Title 3"/>
          <p:cNvSpPr>
            <a:spLocks noGrp="1"/>
          </p:cNvSpPr>
          <p:nvPr>
            <p:ph type="title"/>
          </p:nvPr>
        </p:nvSpPr>
        <p:spPr>
          <a:xfrm>
            <a:off x="-412377" y="0"/>
            <a:ext cx="4419600" cy="801127"/>
          </a:xfrm>
        </p:spPr>
        <p:txBody>
          <a:bodyPr>
            <a:normAutofit/>
          </a:bodyPr>
          <a:lstStyle/>
          <a:p>
            <a:r>
              <a:rPr lang="en-US" sz="3200" dirty="0">
                <a:latin typeface="Times New Roman" pitchFamily="18" charset="0"/>
                <a:cs typeface="Times New Roman" pitchFamily="18" charset="0"/>
              </a:rPr>
              <a:t>Literature Survey:</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4434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E2739-17F3-47AA-E13C-B11BBA20A76D}"/>
              </a:ext>
            </a:extLst>
          </p:cNvPr>
          <p:cNvSpPr>
            <a:spLocks noGrp="1"/>
          </p:cNvSpPr>
          <p:nvPr>
            <p:ph type="title"/>
          </p:nvPr>
        </p:nvSpPr>
        <p:spPr/>
        <p:txBody>
          <a:bodyPr>
            <a:normAutofit/>
          </a:bodyPr>
          <a:lstStyle/>
          <a:p>
            <a:r>
              <a:rPr lang="en-US" sz="4000" dirty="0">
                <a:latin typeface="Times New Roman" pitchFamily="18" charset="0"/>
                <a:cs typeface="Times New Roman" pitchFamily="18" charset="0"/>
              </a:rPr>
              <a:t>Methodology</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0A6050C-541E-9949-47BC-D18E8D05B650}"/>
              </a:ext>
            </a:extLst>
          </p:cNvPr>
          <p:cNvSpPr>
            <a:spLocks noGrp="1"/>
          </p:cNvSpPr>
          <p:nvPr>
            <p:ph idx="1"/>
          </p:nvPr>
        </p:nvSpPr>
        <p:spPr>
          <a:xfrm>
            <a:off x="439882" y="1417638"/>
            <a:ext cx="11312236" cy="4375354"/>
          </a:xfrm>
        </p:spPr>
        <p:txBody>
          <a:bodyPr/>
          <a:lstStyle/>
          <a:p>
            <a:pPr marL="0" indent="0">
              <a:buNone/>
            </a:pPr>
            <a:r>
              <a:rPr lang="en-US" dirty="0">
                <a:latin typeface="Times New Roman" panose="02020603050405020304" pitchFamily="18" charset="0"/>
                <a:cs typeface="Times New Roman" panose="02020603050405020304" pitchFamily="18" charset="0"/>
              </a:rPr>
              <a:t>Block diagram: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19" name="Rectangle: Rounded Corners 18">
            <a:extLst>
              <a:ext uri="{FF2B5EF4-FFF2-40B4-BE49-F238E27FC236}">
                <a16:creationId xmlns:a16="http://schemas.microsoft.com/office/drawing/2014/main" xmlns="" id="{6F2B4473-C4F6-1E5B-A0B9-AA9925CDDB68}"/>
              </a:ext>
            </a:extLst>
          </p:cNvPr>
          <p:cNvSpPr/>
          <p:nvPr/>
        </p:nvSpPr>
        <p:spPr>
          <a:xfrm>
            <a:off x="609600" y="2393577"/>
            <a:ext cx="1205346" cy="1149724"/>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Base</a:t>
            </a: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xmlns="" id="{998EBA07-47BF-8656-7BCD-D5ED8DF95058}"/>
              </a:ext>
            </a:extLst>
          </p:cNvPr>
          <p:cNvSpPr/>
          <p:nvPr/>
        </p:nvSpPr>
        <p:spPr>
          <a:xfrm>
            <a:off x="2410690" y="2393577"/>
            <a:ext cx="1381992" cy="1149723"/>
          </a:xfrm>
          <a:prstGeom prst="roundRect">
            <a:avLst/>
          </a:prstGeom>
          <a:solidFill>
            <a:srgbClr val="1EA19E"/>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xmlns="" id="{E8951970-2EB5-A2B7-0DFB-2510F786D639}"/>
              </a:ext>
            </a:extLst>
          </p:cNvPr>
          <p:cNvSpPr/>
          <p:nvPr/>
        </p:nvSpPr>
        <p:spPr>
          <a:xfrm>
            <a:off x="4397088" y="2393577"/>
            <a:ext cx="1205346" cy="1162347"/>
          </a:xfrm>
          <a:prstGeom prst="round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Build Training &amp; Test- Database</a:t>
            </a:r>
            <a:endParaRPr lang="en-IN" dirty="0">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xmlns="" id="{9837F8AB-7D8E-E0D1-BCA6-7B528E50FF72}"/>
              </a:ext>
            </a:extLst>
          </p:cNvPr>
          <p:cNvSpPr/>
          <p:nvPr/>
        </p:nvSpPr>
        <p:spPr>
          <a:xfrm>
            <a:off x="6215502" y="2393577"/>
            <a:ext cx="1205346" cy="1162347"/>
          </a:xfrm>
          <a:prstGeom prst="round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Model Learning</a:t>
            </a:r>
            <a:endParaRPr lang="en-IN"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xmlns="" id="{3821D798-A61A-B788-4005-AC066B111BE4}"/>
              </a:ext>
            </a:extLst>
          </p:cNvPr>
          <p:cNvSpPr/>
          <p:nvPr/>
        </p:nvSpPr>
        <p:spPr>
          <a:xfrm>
            <a:off x="8025254" y="2393578"/>
            <a:ext cx="1347358" cy="1170134"/>
          </a:xfrm>
          <a:prstGeom prst="roundRect">
            <a:avLst/>
          </a:prstGeom>
          <a:solidFill>
            <a:srgbClr val="FF3399"/>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 </a:t>
            </a:r>
            <a:r>
              <a:rPr lang="en-US" dirty="0">
                <a:latin typeface="Times New Roman" panose="02020603050405020304" pitchFamily="18" charset="0"/>
                <a:cs typeface="Times New Roman" panose="02020603050405020304" pitchFamily="18" charset="0"/>
              </a:rPr>
              <a:t>Symptoms Identified &amp; Disease Detection</a:t>
            </a:r>
            <a:endParaRPr lang="en-IN"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83B2FDC4-C85C-46A2-A846-869C0224B41F}"/>
              </a:ext>
            </a:extLst>
          </p:cNvPr>
          <p:cNvSpPr/>
          <p:nvPr/>
        </p:nvSpPr>
        <p:spPr>
          <a:xfrm>
            <a:off x="9994342" y="2393577"/>
            <a:ext cx="1420087" cy="1149723"/>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xmlns="" id="{F55218CB-88F8-2F99-3B4C-CCFD3E80343C}"/>
              </a:ext>
            </a:extLst>
          </p:cNvPr>
          <p:cNvCxnSpPr>
            <a:stCxn id="19" idx="3"/>
            <a:endCxn id="20" idx="1"/>
          </p:cNvCxnSpPr>
          <p:nvPr/>
        </p:nvCxnSpPr>
        <p:spPr>
          <a:xfrm>
            <a:off x="1814946" y="2968439"/>
            <a:ext cx="5957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xmlns="" id="{E393F9ED-ADB3-B80D-1ADC-66FA9B8CFE48}"/>
              </a:ext>
            </a:extLst>
          </p:cNvPr>
          <p:cNvCxnSpPr/>
          <p:nvPr/>
        </p:nvCxnSpPr>
        <p:spPr>
          <a:xfrm flipV="1">
            <a:off x="3792682" y="3046769"/>
            <a:ext cx="595744" cy="5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xmlns="" id="{C16FE9A8-B3FC-C7C2-0295-AB59646E0A2D}"/>
              </a:ext>
            </a:extLst>
          </p:cNvPr>
          <p:cNvCxnSpPr/>
          <p:nvPr/>
        </p:nvCxnSpPr>
        <p:spPr>
          <a:xfrm flipV="1">
            <a:off x="5611096" y="3057152"/>
            <a:ext cx="595744" cy="5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xmlns="" id="{34634420-7DDD-2F03-CC4E-A93DE5BF86FD}"/>
              </a:ext>
            </a:extLst>
          </p:cNvPr>
          <p:cNvCxnSpPr/>
          <p:nvPr/>
        </p:nvCxnSpPr>
        <p:spPr>
          <a:xfrm flipV="1">
            <a:off x="7429510" y="3062344"/>
            <a:ext cx="595744" cy="5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xmlns="" id="{7C18D403-0D9E-26BE-448C-F28E41402D2E}"/>
              </a:ext>
            </a:extLst>
          </p:cNvPr>
          <p:cNvCxnSpPr/>
          <p:nvPr/>
        </p:nvCxnSpPr>
        <p:spPr>
          <a:xfrm flipV="1">
            <a:off x="9389936" y="3064939"/>
            <a:ext cx="595744" cy="5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3474568" y="4194961"/>
            <a:ext cx="3851031"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Fig: Block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292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HARDWARE COMPONENTS: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17638"/>
            <a:ext cx="10515600" cy="4759329"/>
          </a:xfrm>
        </p:spPr>
        <p:txBody>
          <a:bodyPr>
            <a:normAutofit/>
          </a:bodyPr>
          <a:lstStyle/>
          <a:p>
            <a:pPr marL="514350" indent="-514350" algn="just">
              <a:lnSpc>
                <a:spcPct val="160000"/>
              </a:lnSpc>
              <a:buFont typeface="Wingdings" pitchFamily="2" charset="2"/>
              <a:buChar char="Ø"/>
            </a:pPr>
            <a:r>
              <a:rPr lang="en-US" sz="2600" dirty="0">
                <a:latin typeface="Times New Roman" pitchFamily="18" charset="0"/>
                <a:cs typeface="Times New Roman" pitchFamily="18" charset="0"/>
              </a:rPr>
              <a:t>Laptop: </a:t>
            </a:r>
            <a:r>
              <a:rPr lang="en-IN" sz="2000" dirty="0">
                <a:solidFill>
                  <a:srgbClr val="000000"/>
                </a:solidFill>
                <a:effectLst/>
                <a:latin typeface="Times New Roman" panose="02020603050405020304" pitchFamily="18" charset="0"/>
                <a:ea typeface="Times New Roman" panose="02020603050405020304" pitchFamily="18" charset="0"/>
              </a:rPr>
              <a:t>A laptop with sufficient processing power and memory to run the machine learning model and interface software.</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514350" indent="-514350" algn="just">
              <a:lnSpc>
                <a:spcPct val="160000"/>
              </a:lnSpc>
              <a:buFont typeface="Wingdings" pitchFamily="2" charset="2"/>
              <a:buChar char="Ø"/>
            </a:pPr>
            <a:r>
              <a:rPr lang="en-IN" sz="2600" kern="100" dirty="0">
                <a:solidFill>
                  <a:srgbClr val="000000"/>
                </a:solidFill>
                <a:effectLst/>
                <a:latin typeface="Times New Roman" panose="02020603050405020304" pitchFamily="18" charset="0"/>
                <a:ea typeface="Times New Roman" panose="02020603050405020304" pitchFamily="18" charset="0"/>
              </a:rPr>
              <a:t>GPU (Graphics Processing Unit): </a:t>
            </a:r>
            <a:r>
              <a:rPr lang="en-IN" sz="1800" kern="100" dirty="0">
                <a:solidFill>
                  <a:srgbClr val="000000"/>
                </a:solidFill>
                <a:effectLst/>
                <a:latin typeface="Times New Roman" panose="02020603050405020304" pitchFamily="18" charset="0"/>
                <a:ea typeface="Times New Roman" panose="02020603050405020304" pitchFamily="18" charset="0"/>
              </a:rPr>
              <a:t>A GPU is a specialized electronic circuit designed to quickly manipulate and alter memory to accelerate the creation of images on a display device.</a:t>
            </a:r>
            <a:endParaRPr lang="en-IN" sz="22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IN" sz="2600" kern="100" dirty="0">
                <a:solidFill>
                  <a:srgbClr val="000000"/>
                </a:solidFill>
                <a:effectLst/>
                <a:latin typeface="Times New Roman" panose="02020603050405020304" pitchFamily="18" charset="0"/>
                <a:ea typeface="Times New Roman" panose="02020603050405020304" pitchFamily="18" charset="0"/>
              </a:rPr>
              <a:t> Hard Disk Drive (HDD): </a:t>
            </a:r>
            <a:r>
              <a:rPr lang="en-IN" sz="1800" kern="100" dirty="0">
                <a:solidFill>
                  <a:srgbClr val="000000"/>
                </a:solidFill>
                <a:effectLst/>
                <a:latin typeface="Times New Roman" panose="02020603050405020304" pitchFamily="18" charset="0"/>
                <a:ea typeface="Times New Roman" panose="02020603050405020304" pitchFamily="18" charset="0"/>
              </a:rPr>
              <a:t>Store large amounts of image data and feature extraction data.</a:t>
            </a:r>
            <a:endParaRPr lang="en-IN" sz="26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IN" sz="2800" kern="100" dirty="0">
                <a:solidFill>
                  <a:srgbClr val="000000"/>
                </a:solidFill>
                <a:effectLst/>
                <a:latin typeface="Times New Roman" panose="02020603050405020304" pitchFamily="18" charset="0"/>
                <a:ea typeface="Times New Roman" panose="02020603050405020304" pitchFamily="18" charset="0"/>
              </a:rPr>
              <a:t> Internet Connectivity: </a:t>
            </a:r>
            <a:r>
              <a:rPr lang="en-IN" sz="1800" kern="100" dirty="0">
                <a:solidFill>
                  <a:srgbClr val="000000"/>
                </a:solidFill>
                <a:effectLst/>
                <a:latin typeface="Times New Roman" panose="02020603050405020304" pitchFamily="18" charset="0"/>
                <a:ea typeface="Times New Roman" panose="02020603050405020304" pitchFamily="18" charset="0"/>
              </a:rPr>
              <a:t>An internet connection is required for accessing cloud-based resources, uploading datasets, and deploying the system online.</a:t>
            </a:r>
          </a:p>
          <a:p>
            <a:pPr>
              <a:lnSpc>
                <a:spcPct val="150000"/>
              </a:lnSpc>
              <a:buFont typeface="Wingdings" panose="05000000000000000000" pitchFamily="2" charset="2"/>
              <a:buChar char="Ø"/>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514350" indent="-514350">
              <a:lnSpc>
                <a:spcPct val="160000"/>
              </a:lnSpc>
              <a:buFont typeface="Wingdings" pitchFamily="2" charset="2"/>
              <a:buChar char="Ø"/>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514350" indent="-514350">
              <a:lnSpc>
                <a:spcPct val="160000"/>
              </a:lnSpc>
              <a:buFont typeface="Wingdings" pitchFamily="2" charset="2"/>
              <a:buChar char="Ø"/>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514350" lvl="0" indent="-514350">
              <a:lnSpc>
                <a:spcPct val="160000"/>
              </a:lnSpc>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4863" y="-228600"/>
            <a:ext cx="10972800" cy="1089212"/>
          </a:xfrm>
        </p:spPr>
        <p:txBody>
          <a:bodyPr>
            <a:normAutofit fontScale="90000"/>
          </a:bodyPr>
          <a:lstStyle/>
          <a:p>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SOFTWARE REQUIREMENT:</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4" name="Content Placeholder 3"/>
          <p:cNvSpPr>
            <a:spLocks noGrp="1"/>
          </p:cNvSpPr>
          <p:nvPr>
            <p:ph idx="1"/>
          </p:nvPr>
        </p:nvSpPr>
        <p:spPr>
          <a:xfrm>
            <a:off x="674337" y="860611"/>
            <a:ext cx="11098562" cy="5529797"/>
          </a:xfrm>
        </p:spPr>
        <p:txBody>
          <a:bodyPr>
            <a:normAutofit fontScale="85000" lnSpcReduction="10000"/>
          </a:bodyPr>
          <a:lstStyle/>
          <a:p>
            <a:pPr algn="just">
              <a:lnSpc>
                <a:spcPct val="150000"/>
              </a:lnSpc>
              <a:buFont typeface="Wingdings" panose="05000000000000000000" pitchFamily="2" charset="2"/>
              <a:buChar char="Ø"/>
            </a:pPr>
            <a:r>
              <a:rPr lang="en-IN" sz="3100" kern="100" dirty="0">
                <a:solidFill>
                  <a:srgbClr val="000000"/>
                </a:solidFill>
                <a:effectLst/>
                <a:latin typeface="Times New Roman" panose="02020603050405020304" pitchFamily="18" charset="0"/>
                <a:ea typeface="Times New Roman" panose="02020603050405020304" pitchFamily="18" charset="0"/>
              </a:rPr>
              <a:t>Operating System: </a:t>
            </a:r>
            <a:r>
              <a:rPr lang="en-IN" sz="2400" kern="100" dirty="0">
                <a:solidFill>
                  <a:srgbClr val="000000"/>
                </a:solidFill>
                <a:effectLst/>
                <a:latin typeface="Times New Roman" panose="02020603050405020304" pitchFamily="18" charset="0"/>
                <a:ea typeface="Times New Roman" panose="02020603050405020304" pitchFamily="18" charset="0"/>
              </a:rPr>
              <a:t>The system should be compatible with popular operating systems such as Windows, macOS, and Linux.</a:t>
            </a:r>
          </a:p>
          <a:p>
            <a:pPr algn="just">
              <a:lnSpc>
                <a:spcPct val="160000"/>
              </a:lnSpc>
              <a:buFont typeface="Wingdings" panose="05000000000000000000" pitchFamily="2" charset="2"/>
              <a:buChar char="Ø"/>
            </a:pPr>
            <a:r>
              <a:rPr lang="en-IN" sz="3100" kern="100" dirty="0">
                <a:solidFill>
                  <a:srgbClr val="000000"/>
                </a:solidFill>
                <a:effectLst/>
                <a:latin typeface="Times New Roman" panose="02020603050405020304" pitchFamily="18" charset="0"/>
                <a:ea typeface="Times New Roman" panose="02020603050405020304" pitchFamily="18" charset="0"/>
              </a:rPr>
              <a:t>Python Libraries</a:t>
            </a:r>
            <a:r>
              <a:rPr lang="en-IN" sz="26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rPr>
              <a:t>Required Python libraries include TensorFlow, </a:t>
            </a:r>
            <a:r>
              <a:rPr lang="en-IN" sz="2400" kern="100" dirty="0" err="1">
                <a:solidFill>
                  <a:srgbClr val="000000"/>
                </a:solidFill>
                <a:effectLst/>
                <a:latin typeface="Times New Roman" panose="02020603050405020304" pitchFamily="18" charset="0"/>
                <a:ea typeface="Times New Roman" panose="02020603050405020304" pitchFamily="18" charset="0"/>
              </a:rPr>
              <a:t>Keras</a:t>
            </a: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rPr>
              <a:t>Gradio</a:t>
            </a:r>
            <a:r>
              <a:rPr lang="en-IN" sz="2400" kern="100" dirty="0">
                <a:solidFill>
                  <a:srgbClr val="000000"/>
                </a:solidFill>
                <a:effectLst/>
                <a:latin typeface="Times New Roman" panose="02020603050405020304" pitchFamily="18" charset="0"/>
                <a:ea typeface="Times New Roman" panose="02020603050405020304" pitchFamily="18" charset="0"/>
              </a:rPr>
              <a:t>, NumPy, and Pandas for machine learning, interface development, and data manipulation.</a:t>
            </a:r>
          </a:p>
          <a:p>
            <a:pPr algn="just">
              <a:lnSpc>
                <a:spcPct val="160000"/>
              </a:lnSpc>
              <a:buFont typeface="Wingdings" panose="05000000000000000000" pitchFamily="2" charset="2"/>
              <a:buChar char="Ø"/>
            </a:pPr>
            <a:r>
              <a:rPr lang="en-IN" sz="3100" kern="100" dirty="0">
                <a:solidFill>
                  <a:srgbClr val="000000"/>
                </a:solidFill>
                <a:effectLst/>
                <a:latin typeface="Times New Roman" panose="02020603050405020304" pitchFamily="18" charset="0"/>
                <a:ea typeface="Times New Roman" panose="02020603050405020304" pitchFamily="18" charset="0"/>
              </a:rPr>
              <a:t>Deep Learning Frameworks</a:t>
            </a:r>
            <a:r>
              <a:rPr lang="en-IN" sz="2600" kern="100" dirty="0">
                <a:solidFill>
                  <a:srgbClr val="000000"/>
                </a:solidFill>
                <a:effectLst/>
                <a:latin typeface="Times New Roman" panose="02020603050405020304" pitchFamily="18" charset="0"/>
                <a:ea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rPr>
              <a:t>TensorFlow or TensorFlow-GPU and </a:t>
            </a:r>
            <a:r>
              <a:rPr lang="en-IN" sz="2200" kern="100" dirty="0" err="1">
                <a:solidFill>
                  <a:srgbClr val="000000"/>
                </a:solidFill>
                <a:effectLst/>
                <a:latin typeface="Times New Roman" panose="02020603050405020304" pitchFamily="18" charset="0"/>
                <a:ea typeface="Times New Roman" panose="02020603050405020304" pitchFamily="18" charset="0"/>
              </a:rPr>
              <a:t>Keras</a:t>
            </a:r>
            <a:r>
              <a:rPr lang="en-IN" sz="2200" kern="100" dirty="0">
                <a:solidFill>
                  <a:srgbClr val="000000"/>
                </a:solidFill>
                <a:effectLst/>
                <a:latin typeface="Times New Roman" panose="02020603050405020304" pitchFamily="18" charset="0"/>
                <a:ea typeface="Times New Roman" panose="02020603050405020304" pitchFamily="18" charset="0"/>
              </a:rPr>
              <a:t> for building, training, and deploying deep learning models.</a:t>
            </a:r>
          </a:p>
          <a:p>
            <a:pPr algn="just">
              <a:lnSpc>
                <a:spcPct val="160000"/>
              </a:lnSpc>
              <a:buFont typeface="Wingdings" panose="05000000000000000000" pitchFamily="2" charset="2"/>
              <a:buChar char="Ø"/>
            </a:pPr>
            <a:r>
              <a:rPr lang="en-IN" sz="3100" kern="100" dirty="0">
                <a:solidFill>
                  <a:srgbClr val="000000"/>
                </a:solidFill>
                <a:effectLst/>
                <a:latin typeface="Times New Roman" panose="02020603050405020304" pitchFamily="18" charset="0"/>
                <a:ea typeface="Times New Roman" panose="02020603050405020304" pitchFamily="18" charset="0"/>
              </a:rPr>
              <a:t>IDE (Integrated Development Environment): </a:t>
            </a:r>
            <a:r>
              <a:rPr lang="en-IN" sz="2200" kern="100" dirty="0">
                <a:solidFill>
                  <a:srgbClr val="000000"/>
                </a:solidFill>
                <a:effectLst/>
                <a:latin typeface="Times New Roman" panose="02020603050405020304" pitchFamily="18" charset="0"/>
                <a:ea typeface="Times New Roman" panose="02020603050405020304" pitchFamily="18" charset="0"/>
              </a:rPr>
              <a:t>Optional IDEs such as </a:t>
            </a:r>
            <a:r>
              <a:rPr lang="en-IN" sz="2200" kern="100" dirty="0" err="1">
                <a:solidFill>
                  <a:srgbClr val="000000"/>
                </a:solidFill>
                <a:effectLst/>
                <a:latin typeface="Times New Roman" panose="02020603050405020304" pitchFamily="18" charset="0"/>
                <a:ea typeface="Times New Roman" panose="02020603050405020304" pitchFamily="18" charset="0"/>
              </a:rPr>
              <a:t>Jupyter</a:t>
            </a:r>
            <a:r>
              <a:rPr lang="en-IN" sz="2200" kern="100" dirty="0">
                <a:solidFill>
                  <a:srgbClr val="000000"/>
                </a:solidFill>
                <a:effectLst/>
                <a:latin typeface="Times New Roman" panose="02020603050405020304" pitchFamily="18" charset="0"/>
                <a:ea typeface="Times New Roman" panose="02020603050405020304" pitchFamily="18" charset="0"/>
              </a:rPr>
              <a:t> Notebook or PyCharm for code development and experimentation.</a:t>
            </a:r>
            <a:endParaRPr lang="en-IN" sz="2600" kern="100" dirty="0">
              <a:solidFill>
                <a:srgbClr val="000000"/>
              </a:solidFill>
              <a:latin typeface="Times New Roman" panose="02020603050405020304" pitchFamily="18" charset="0"/>
              <a:ea typeface="Times New Roman" panose="02020603050405020304" pitchFamily="18" charset="0"/>
            </a:endParaRPr>
          </a:p>
          <a:p>
            <a:pPr algn="just">
              <a:lnSpc>
                <a:spcPct val="160000"/>
              </a:lnSpc>
              <a:buFont typeface="Wingdings" panose="05000000000000000000" pitchFamily="2" charset="2"/>
              <a:buChar char="Ø"/>
            </a:pPr>
            <a:r>
              <a:rPr lang="en-IN" sz="2800" kern="100" dirty="0">
                <a:solidFill>
                  <a:srgbClr val="000000"/>
                </a:solidFill>
                <a:effectLst/>
                <a:latin typeface="Times New Roman" panose="02020603050405020304" pitchFamily="18" charset="0"/>
                <a:ea typeface="Times New Roman" panose="02020603050405020304" pitchFamily="18" charset="0"/>
              </a:rPr>
              <a:t>Cloud Platform</a:t>
            </a:r>
            <a:r>
              <a:rPr lang="en-IN" sz="26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a:solidFill>
                  <a:srgbClr val="000000"/>
                </a:solidFill>
                <a:effectLst/>
                <a:latin typeface="Times New Roman" panose="02020603050405020304" pitchFamily="18" charset="0"/>
                <a:ea typeface="Times New Roman" panose="02020603050405020304" pitchFamily="18" charset="0"/>
              </a:rPr>
              <a:t>Access to cloud-based platforms such as Google </a:t>
            </a:r>
            <a:r>
              <a:rPr lang="en-IN" sz="2400" kern="100" dirty="0" err="1">
                <a:solidFill>
                  <a:srgbClr val="000000"/>
                </a:solidFill>
                <a:effectLst/>
                <a:latin typeface="Times New Roman" panose="02020603050405020304" pitchFamily="18" charset="0"/>
                <a:ea typeface="Times New Roman" panose="02020603050405020304" pitchFamily="18" charset="0"/>
              </a:rPr>
              <a:t>Colab</a:t>
            </a:r>
            <a:r>
              <a:rPr lang="en-IN" sz="2400" kern="100" dirty="0">
                <a:solidFill>
                  <a:srgbClr val="000000"/>
                </a:solidFill>
                <a:effectLst/>
                <a:latin typeface="Times New Roman" panose="02020603050405020304" pitchFamily="18" charset="0"/>
                <a:ea typeface="Times New Roman" panose="02020603050405020304" pitchFamily="18" charset="0"/>
              </a:rPr>
              <a:t> for training machine learning models using GPU resources and deploying web interfaces.</a:t>
            </a:r>
          </a:p>
          <a:p>
            <a:pPr marL="0" indent="0">
              <a:lnSpc>
                <a:spcPct val="150000"/>
              </a:lnSpc>
              <a:spcAft>
                <a:spcPts val="157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lvl="0" algn="just">
              <a:lnSpc>
                <a:spcPct val="220000"/>
              </a:lnSpc>
              <a:buFont typeface="Wingdings" panose="05000000000000000000" pitchFamily="2" charset="2"/>
              <a:buChar char="Ø"/>
            </a:pPr>
            <a:endParaRPr lang="en-IN" sz="2600" kern="100" dirty="0">
              <a:solidFill>
                <a:srgbClr val="000000"/>
              </a:solidFill>
              <a:effectLst/>
              <a:latin typeface="Times New Roman" panose="02020603050405020304" pitchFamily="18" charset="0"/>
              <a:ea typeface="Times New Roman" panose="02020603050405020304"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xmlns="" id="{CFE6C827-E6C5-8883-B2A9-F75D9DE5D7F8}"/>
              </a:ext>
            </a:extLst>
          </p:cNvPr>
          <p:cNvCxnSpPr>
            <a:cxnSpLocks/>
          </p:cNvCxnSpPr>
          <p:nvPr/>
        </p:nvCxnSpPr>
        <p:spPr>
          <a:xfrm>
            <a:off x="5760322" y="2912834"/>
            <a:ext cx="0" cy="213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E99BB79B-553E-A7DA-BDB4-123712FBDF6A}"/>
              </a:ext>
            </a:extLst>
          </p:cNvPr>
          <p:cNvCxnSpPr>
            <a:stCxn id="23" idx="2"/>
          </p:cNvCxnSpPr>
          <p:nvPr/>
        </p:nvCxnSpPr>
        <p:spPr>
          <a:xfrm>
            <a:off x="5762064" y="554104"/>
            <a:ext cx="0" cy="282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xmlns="" id="{8BF8C147-2B72-0AF8-7D9A-401A3E150333}"/>
              </a:ext>
            </a:extLst>
          </p:cNvPr>
          <p:cNvCxnSpPr>
            <a:cxnSpLocks/>
          </p:cNvCxnSpPr>
          <p:nvPr/>
        </p:nvCxnSpPr>
        <p:spPr>
          <a:xfrm flipH="1">
            <a:off x="6508375" y="3595397"/>
            <a:ext cx="3559857"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251D8675-9789-90E5-967C-F629A1EF5D07}"/>
              </a:ext>
            </a:extLst>
          </p:cNvPr>
          <p:cNvCxnSpPr>
            <a:cxnSpLocks/>
          </p:cNvCxnSpPr>
          <p:nvPr/>
        </p:nvCxnSpPr>
        <p:spPr>
          <a:xfrm>
            <a:off x="5763662" y="4051781"/>
            <a:ext cx="12240" cy="269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C60127B5-733C-E9BF-1261-DC66AF1CC171}"/>
              </a:ext>
            </a:extLst>
          </p:cNvPr>
          <p:cNvCxnSpPr/>
          <p:nvPr/>
        </p:nvCxnSpPr>
        <p:spPr>
          <a:xfrm>
            <a:off x="5760322" y="2022938"/>
            <a:ext cx="1" cy="269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2BD31910-8D74-0FF7-35C7-8AB6CF3A3695}"/>
              </a:ext>
            </a:extLst>
          </p:cNvPr>
          <p:cNvCxnSpPr/>
          <p:nvPr/>
        </p:nvCxnSpPr>
        <p:spPr>
          <a:xfrm>
            <a:off x="5760322" y="1266039"/>
            <a:ext cx="0" cy="343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xmlns="" id="{FE158EFE-D06E-F930-2E7C-E54D18C6B0FB}"/>
              </a:ext>
            </a:extLst>
          </p:cNvPr>
          <p:cNvSpPr txBox="1"/>
          <p:nvPr/>
        </p:nvSpPr>
        <p:spPr>
          <a:xfrm>
            <a:off x="381091" y="213674"/>
            <a:ext cx="284994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Flow chart:</a:t>
            </a:r>
            <a:endParaRPr lang="en-IN" sz="2800" dirty="0">
              <a:latin typeface="Times New Roman" panose="02020603050405020304" pitchFamily="18" charset="0"/>
              <a:cs typeface="Times New Roman" panose="02020603050405020304" pitchFamily="18" charset="0"/>
            </a:endParaRPr>
          </a:p>
        </p:txBody>
      </p:sp>
      <p:sp>
        <p:nvSpPr>
          <p:cNvPr id="23" name="Flowchart: Terminator 22"/>
          <p:cNvSpPr/>
          <p:nvPr/>
        </p:nvSpPr>
        <p:spPr>
          <a:xfrm>
            <a:off x="5015752" y="125652"/>
            <a:ext cx="1492623" cy="428452"/>
          </a:xfrm>
          <a:prstGeom prst="flowChartTerminator">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24" name="Rounded Rectangle 23"/>
          <p:cNvSpPr/>
          <p:nvPr/>
        </p:nvSpPr>
        <p:spPr>
          <a:xfrm>
            <a:off x="4397331" y="883866"/>
            <a:ext cx="2792008" cy="382173"/>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Data collection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5" name="Rounded Rectangle 34"/>
          <p:cNvSpPr/>
          <p:nvPr/>
        </p:nvSpPr>
        <p:spPr>
          <a:xfrm>
            <a:off x="4364318" y="1632521"/>
            <a:ext cx="2792008" cy="38138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Pre-Process Image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7" name="Rounded Rectangle 36"/>
          <p:cNvSpPr/>
          <p:nvPr/>
        </p:nvSpPr>
        <p:spPr>
          <a:xfrm>
            <a:off x="4390004" y="2280823"/>
            <a:ext cx="2792008" cy="632011"/>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Run Image through Mobile NetV2 Model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0" name="Flowchart: Decision 39"/>
          <p:cNvSpPr/>
          <p:nvPr/>
        </p:nvSpPr>
        <p:spPr>
          <a:xfrm>
            <a:off x="4958859" y="3134710"/>
            <a:ext cx="1602925" cy="921374"/>
          </a:xfrm>
          <a:prstGeom prst="flowChartDecision">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 If</a:t>
            </a:r>
          </a:p>
          <a:p>
            <a:pPr algn="ctr"/>
            <a:r>
              <a:rPr lang="en-US" sz="1400" dirty="0">
                <a:solidFill>
                  <a:schemeClr val="tx1"/>
                </a:solidFill>
                <a:latin typeface="Times New Roman" panose="02020603050405020304" pitchFamily="18" charset="0"/>
                <a:cs typeface="Times New Roman" panose="02020603050405020304" pitchFamily="18" charset="0"/>
              </a:rPr>
              <a:t>Symptoms ?</a:t>
            </a:r>
            <a:endParaRPr lang="en-IN" sz="1400" dirty="0">
              <a:solidFill>
                <a:schemeClr val="tx1"/>
              </a:solidFill>
              <a:latin typeface="Times New Roman" panose="02020603050405020304" pitchFamily="18" charset="0"/>
              <a:cs typeface="Times New Roman" pitchFamily="18" charset="0"/>
            </a:endParaRPr>
          </a:p>
        </p:txBody>
      </p:sp>
      <p:sp>
        <p:nvSpPr>
          <p:cNvPr id="42" name="Rounded Rectangle 41"/>
          <p:cNvSpPr/>
          <p:nvPr/>
        </p:nvSpPr>
        <p:spPr>
          <a:xfrm>
            <a:off x="4482850" y="4344211"/>
            <a:ext cx="2554941" cy="3298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Identify Disease Type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cxnSpLocks/>
          </p:cNvCxnSpPr>
          <p:nvPr/>
        </p:nvCxnSpPr>
        <p:spPr>
          <a:xfrm>
            <a:off x="5002305" y="4693198"/>
            <a:ext cx="0" cy="18818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7" name="Rounded Rectangle 46"/>
          <p:cNvSpPr/>
          <p:nvPr/>
        </p:nvSpPr>
        <p:spPr>
          <a:xfrm>
            <a:off x="4482850" y="5684233"/>
            <a:ext cx="2554941" cy="41442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Send Disease Alert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8" name="Flowchart: Terminator 47"/>
          <p:cNvSpPr/>
          <p:nvPr/>
        </p:nvSpPr>
        <p:spPr>
          <a:xfrm>
            <a:off x="5002304" y="6343813"/>
            <a:ext cx="1492623" cy="443753"/>
          </a:xfrm>
          <a:prstGeom prst="flowChartTermina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Stop</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cxnSpLocks/>
          </p:cNvCxnSpPr>
          <p:nvPr/>
        </p:nvCxnSpPr>
        <p:spPr>
          <a:xfrm>
            <a:off x="5760320" y="6105485"/>
            <a:ext cx="6121" cy="238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Rounded Rectangle 55"/>
          <p:cNvSpPr/>
          <p:nvPr/>
        </p:nvSpPr>
        <p:spPr>
          <a:xfrm>
            <a:off x="9180935" y="4881382"/>
            <a:ext cx="2178423" cy="485953"/>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Display Healthy Status</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p:cNvCxnSpPr>
            <a:cxnSpLocks/>
          </p:cNvCxnSpPr>
          <p:nvPr/>
        </p:nvCxnSpPr>
        <p:spPr>
          <a:xfrm>
            <a:off x="10068232" y="3595397"/>
            <a:ext cx="0" cy="128598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a:cxnSpLocks/>
          </p:cNvCxnSpPr>
          <p:nvPr/>
        </p:nvCxnSpPr>
        <p:spPr>
          <a:xfrm>
            <a:off x="10078064" y="5367335"/>
            <a:ext cx="0" cy="119835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p:cNvCxnSpPr>
            <a:cxnSpLocks/>
            <a:endCxn id="48" idx="3"/>
          </p:cNvCxnSpPr>
          <p:nvPr/>
        </p:nvCxnSpPr>
        <p:spPr>
          <a:xfrm flipH="1">
            <a:off x="6494927" y="6565690"/>
            <a:ext cx="3573305"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6208149" y="3908628"/>
            <a:ext cx="573555" cy="369332"/>
          </a:xfrm>
          <a:prstGeom prst="rect">
            <a:avLst/>
          </a:prstGeom>
          <a:noFill/>
        </p:spPr>
        <p:txBody>
          <a:bodyPr wrap="none" rtlCol="0">
            <a:spAutoFit/>
          </a:bodyPr>
          <a:lstStyle/>
          <a:p>
            <a:r>
              <a:rPr lang="en-US" dirty="0"/>
              <a:t> </a:t>
            </a: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53518" y="3168675"/>
            <a:ext cx="519694" cy="369332"/>
          </a:xfrm>
          <a:prstGeom prst="rect">
            <a:avLst/>
          </a:prstGeom>
          <a:noFill/>
        </p:spPr>
        <p:txBody>
          <a:bodyPr wrap="none" rtlCol="0">
            <a:spAutoFit/>
          </a:bodyPr>
          <a:lstStyle/>
          <a:p>
            <a:r>
              <a:rPr lang="en-US" dirty="0"/>
              <a:t> </a:t>
            </a: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p:txBody>
      </p:sp>
      <p:sp>
        <p:nvSpPr>
          <p:cNvPr id="5" name="Rounded Rectangle 41">
            <a:extLst>
              <a:ext uri="{FF2B5EF4-FFF2-40B4-BE49-F238E27FC236}">
                <a16:creationId xmlns:a16="http://schemas.microsoft.com/office/drawing/2014/main" xmlns="" id="{CDAAF3E8-0B37-46B3-D2C7-BAF8CEE29B82}"/>
              </a:ext>
            </a:extLst>
          </p:cNvPr>
          <p:cNvSpPr/>
          <p:nvPr/>
        </p:nvSpPr>
        <p:spPr>
          <a:xfrm>
            <a:off x="3478559" y="4881382"/>
            <a:ext cx="2270057" cy="5232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Early Blight</a:t>
            </a:r>
          </a:p>
          <a:p>
            <a:pPr algn="ctr"/>
            <a:r>
              <a:rPr lang="en-IN" sz="1400" dirty="0">
                <a:solidFill>
                  <a:schemeClr val="tx1"/>
                </a:solidFill>
                <a:latin typeface="Times New Roman" panose="02020603050405020304" pitchFamily="18" charset="0"/>
                <a:cs typeface="Times New Roman" panose="02020603050405020304" pitchFamily="18" charset="0"/>
              </a:rPr>
              <a:t>(Brown spot)</a:t>
            </a:r>
          </a:p>
        </p:txBody>
      </p:sp>
      <p:sp>
        <p:nvSpPr>
          <p:cNvPr id="7" name="Rounded Rectangle 41">
            <a:extLst>
              <a:ext uri="{FF2B5EF4-FFF2-40B4-BE49-F238E27FC236}">
                <a16:creationId xmlns:a16="http://schemas.microsoft.com/office/drawing/2014/main" xmlns="" id="{C7E9B88E-5512-2742-6747-587978814B88}"/>
              </a:ext>
            </a:extLst>
          </p:cNvPr>
          <p:cNvSpPr/>
          <p:nvPr/>
        </p:nvSpPr>
        <p:spPr>
          <a:xfrm>
            <a:off x="5902761" y="4886837"/>
            <a:ext cx="2270060" cy="5428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Late Blight</a:t>
            </a:r>
            <a:r>
              <a:rPr lang="en-IN" sz="1400" dirty="0">
                <a:solidFill>
                  <a:schemeClr val="tx1"/>
                </a:solidFill>
                <a:latin typeface="Times New Roman" panose="02020603050405020304" pitchFamily="18" charset="0"/>
                <a:cs typeface="Times New Roman" panose="02020603050405020304" pitchFamily="18" charset="0"/>
              </a:rPr>
              <a:t>(Water soaked </a:t>
            </a:r>
            <a:r>
              <a:rPr lang="en-IN" sz="1400" dirty="0" err="1">
                <a:solidFill>
                  <a:schemeClr val="tx1"/>
                </a:solidFill>
                <a:latin typeface="Times New Roman" panose="02020603050405020304" pitchFamily="18" charset="0"/>
                <a:cs typeface="Times New Roman" panose="02020603050405020304" pitchFamily="18" charset="0"/>
              </a:rPr>
              <a:t>grayish</a:t>
            </a:r>
            <a:r>
              <a:rPr lang="en-IN" sz="1400" dirty="0">
                <a:solidFill>
                  <a:schemeClr val="tx1"/>
                </a:solidFill>
                <a:latin typeface="Times New Roman" panose="02020603050405020304" pitchFamily="18" charset="0"/>
                <a:cs typeface="Times New Roman" panose="02020603050405020304" pitchFamily="18" charset="0"/>
              </a:rPr>
              <a:t>-green spot))</a:t>
            </a:r>
          </a:p>
        </p:txBody>
      </p:sp>
      <p:cxnSp>
        <p:nvCxnSpPr>
          <p:cNvPr id="11" name="Straight Arrow Connector 10">
            <a:extLst>
              <a:ext uri="{FF2B5EF4-FFF2-40B4-BE49-F238E27FC236}">
                <a16:creationId xmlns:a16="http://schemas.microsoft.com/office/drawing/2014/main" xmlns="" id="{76587BB4-9435-BA4A-8622-DB5743C9529B}"/>
              </a:ext>
            </a:extLst>
          </p:cNvPr>
          <p:cNvCxnSpPr>
            <a:cxnSpLocks/>
          </p:cNvCxnSpPr>
          <p:nvPr/>
        </p:nvCxnSpPr>
        <p:spPr>
          <a:xfrm>
            <a:off x="6403402" y="4697094"/>
            <a:ext cx="0" cy="18818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AC5BCFDF-1F8C-45C8-EBB9-11D4093E124E}"/>
              </a:ext>
            </a:extLst>
          </p:cNvPr>
          <p:cNvCxnSpPr>
            <a:cxnSpLocks/>
          </p:cNvCxnSpPr>
          <p:nvPr/>
        </p:nvCxnSpPr>
        <p:spPr>
          <a:xfrm>
            <a:off x="4999243" y="5426225"/>
            <a:ext cx="6121" cy="238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970B4187-7505-F9F5-6A49-99BCF772FE64}"/>
              </a:ext>
            </a:extLst>
          </p:cNvPr>
          <p:cNvCxnSpPr>
            <a:cxnSpLocks/>
          </p:cNvCxnSpPr>
          <p:nvPr/>
        </p:nvCxnSpPr>
        <p:spPr>
          <a:xfrm>
            <a:off x="6413234" y="5431242"/>
            <a:ext cx="6121" cy="238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6026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2206</TotalTime>
  <Words>924</Words>
  <Application>Microsoft Office PowerPoint</Application>
  <PresentationFormat>Custom</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GOVERNMENT ENGINEERING COLLEGE, KUSHALNAGAR - 571234 </vt:lpstr>
      <vt:lpstr>CONTENTS</vt:lpstr>
      <vt:lpstr>                                                                     INTRODUCTION  Background:</vt:lpstr>
      <vt:lpstr>Objectives:</vt:lpstr>
      <vt:lpstr>Literature Survey:</vt:lpstr>
      <vt:lpstr>Methodology</vt:lpstr>
      <vt:lpstr>HARDWARE COMPONENTS:</vt:lpstr>
      <vt:lpstr>  SOFTWARE REQUIREMENT: </vt:lpstr>
      <vt:lpstr>PowerPoint Presentation</vt:lpstr>
      <vt:lpstr> Result:</vt:lpstr>
      <vt:lpstr>ADVANTAGES:</vt:lpstr>
      <vt:lpstr>Limitations: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VISVESWARAYA TECHNOLOGY UNIVERSITY “Jnana Sangama” , BELAGAVI– 590 018    Mini – Project Presentation on “SMART IRRIGATION SYSTEM USING SENSORS”</dc:title>
  <dc:creator>Sinchana Shetty</dc:creator>
  <cp:lastModifiedBy>HP</cp:lastModifiedBy>
  <cp:revision>165</cp:revision>
  <dcterms:created xsi:type="dcterms:W3CDTF">2024-07-27T15:23:02Z</dcterms:created>
  <dcterms:modified xsi:type="dcterms:W3CDTF">2025-02-09T16:10:37Z</dcterms:modified>
</cp:coreProperties>
</file>