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7" r:id="rId5"/>
    <p:sldId id="268" r:id="rId6"/>
    <p:sldId id="269" r:id="rId7"/>
    <p:sldId id="258" r:id="rId8"/>
    <p:sldId id="259" r:id="rId9"/>
    <p:sldId id="273" r:id="rId10"/>
    <p:sldId id="272" r:id="rId11"/>
    <p:sldId id="271" r:id="rId12"/>
    <p:sldId id="270" r:id="rId13"/>
    <p:sldId id="274" r:id="rId14"/>
    <p:sldId id="286" r:id="rId15"/>
    <p:sldId id="275" r:id="rId16"/>
    <p:sldId id="280" r:id="rId17"/>
    <p:sldId id="279" r:id="rId18"/>
    <p:sldId id="278" r:id="rId19"/>
    <p:sldId id="277" r:id="rId20"/>
    <p:sldId id="276" r:id="rId21"/>
    <p:sldId id="281" r:id="rId22"/>
    <p:sldId id="282" r:id="rId23"/>
    <p:sldId id="283" r:id="rId24"/>
    <p:sldId id="284" r:id="rId25"/>
    <p:sldId id="285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5FC7-F23C-4698-AA84-1EC4A7442BB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7584C-3A75-475E-B031-811CA13F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8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7584C-3A75-475E-B031-811CA13F1E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0FCC-E91D-461F-9718-BCDF45E5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98255-9AD0-458C-9DBF-99D50B09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268C-A99E-42DE-93BC-1311BD1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0848-021C-47F4-B622-BCECB3CE4577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04AE-71CA-4912-BADB-C4372619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D1AD-BB38-4914-8120-3096E23B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E90A-DC2E-426F-B158-1E0B4A63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314B-9E47-4596-B627-14D2B3395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F2C3-AE93-4097-A6B5-2F7041A4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6BF8-668E-418B-8B91-A4D54BDF7902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0813-1982-4062-B897-C2CABE59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C342-1A33-44A2-A213-11BE7BA7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AB4B8-5475-48D8-8232-1ECF17783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5369C-9E05-4563-A460-6AC41208A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2242-9AAA-47FD-B4E9-147E4C28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764-2687-456D-A273-453FB935B9DE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3B6F-C8E2-4BDA-9D64-15E49EDD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B442-D2D2-40E5-91D1-240D9CC6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FE17-67A1-4D72-923C-8516F589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3EA8-50A9-4A5D-BE49-4829AB9B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478D5-A621-434D-A7DA-F538FB2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2FE-B569-49B5-85F0-AA91728E8299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6FB6-43CE-41BC-B3CF-49338D4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D791-B6A9-4835-85F1-76FC6858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0E8-A73B-40AD-911C-D5C8090B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A6B6-ED92-4D12-9E76-08A0A2FF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2AEB-08CC-4848-AE24-172B30F0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76A1-B675-432D-B6F1-519BC2862A78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104F-DD5E-4412-9FF3-CB2184B0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813C-5C54-41A6-9E5E-77D551D5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3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D3CE-16B8-4F1A-9406-412C1360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33C1-2C0C-4F6D-A94E-180A0B626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9851-1BEA-4190-8509-F0FB88C0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0C600-BF07-48D8-9D3A-2609339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E859-BE00-49AD-A7C8-9610962F1E6E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1E07-7C34-4BD3-81C6-95D95C10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D1F7-0A29-44A1-A217-3B1F47F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1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6A59-2E92-4145-92CF-E6DFD1D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961B3-0798-4BA4-9B03-688D7B64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5E7D-648F-4B9D-843C-A1694C940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02AD7-203B-4ABB-9FF1-F8F10BC2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79BC8-8536-48C5-B063-65B86154D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4BC1E-6402-4FBF-9BDC-9B40C0DC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8D7E-852D-442A-99E8-B391251EDC9F}" type="datetime1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A0F98-8D23-4EDD-8FEB-C702596C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30340-5C34-4C03-83AC-D4722FF6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C342-C907-4F98-996D-8AA32D7D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3E86D-BA2E-44DD-8D61-5EDC5A9E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D036-614E-4C48-BBCE-E7554C69F1A2}" type="datetime1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66142-B4AF-4B88-8A49-12CA1695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D06BE-8AD0-45CF-A5B2-52A11B00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B0ED-132C-4208-AA39-6185E8EE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C5B6-C5B7-475C-98A4-38CFAFC0ACE4}" type="datetime1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416D7-C621-46E0-964D-1A1956A0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62119-D75A-4A4B-81FC-464EFAC4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01EB-3B52-4C33-9463-1C229C0F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6CF8-E5F3-4ED4-94DF-BBB34A46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9147-616A-41D0-8AF3-549BBBEA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9120-FD28-4407-B7DA-3630A813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19A-301C-4C76-A533-F9C6C51C8096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6CBD9-F451-43D8-942C-83AD2984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860C3-28F8-4ADB-BFC8-4DC8F853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751F-EF33-47A2-9DD1-78ED6A3F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BF522-6B03-48B7-9470-ED20B3CA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86952-89B1-4CD0-A11F-A27023F83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1AFF-00A9-44C5-A99F-417E85CA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043A-1035-4956-84C5-A6B3AEFFEEEB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DD3C9-35AB-425D-AD64-0ED0B2D4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internship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68D5-7B8C-4CDD-B5AE-553840D1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C1BCF-E67A-4FB8-91E0-162A053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B417-56A4-4443-9EDB-CCB807F4A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9A9A-E56C-43DF-B1CA-E95B90CE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7EBA-0D33-43BA-A309-DBFE67664919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B8B9-0F49-4892-9F5C-43150379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A35E-118C-454E-A257-97BC96EE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D9F4-813B-4502-994D-B53DE0A15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1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11D-E88E-4EE8-A6BA-92620B001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673"/>
            <a:ext cx="9144000" cy="169970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Diabetes prediction using Machine Learning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C52E7-FB8A-4119-95DD-680DDF6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D459A6-F987-4386-B635-E98CAC00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0423"/>
          </a:xfrm>
        </p:spPr>
        <p:txBody>
          <a:bodyPr>
            <a:normAutofit/>
          </a:bodyPr>
          <a:lstStyle/>
          <a:p>
            <a:r>
              <a:rPr lang="en-IN" sz="3000" b="1" dirty="0"/>
              <a:t>MS Sinchan</a:t>
            </a:r>
          </a:p>
          <a:p>
            <a:r>
              <a:rPr lang="en-IN" sz="2300" dirty="0"/>
              <a:t>(4NM18EC085)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>
                <a:effectLst/>
                <a:ea typeface="Calibri" panose="020F0502020204030204" pitchFamily="34" charset="0"/>
              </a:rPr>
              <a:t> Department of Electronics and Communication Engineering </a:t>
            </a:r>
            <a:endParaRPr lang="en-IN" sz="17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>
                <a:effectLst/>
                <a:ea typeface="Calibri" panose="020F0502020204030204" pitchFamily="34" charset="0"/>
              </a:rPr>
              <a:t>NMAM Institute of Technology, </a:t>
            </a:r>
            <a:r>
              <a:rPr lang="en-US" sz="1700" dirty="0" err="1">
                <a:effectLst/>
                <a:ea typeface="Calibri" panose="020F0502020204030204" pitchFamily="34" charset="0"/>
              </a:rPr>
              <a:t>Nitte</a:t>
            </a:r>
            <a:endParaRPr lang="en-IN" sz="17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00" dirty="0">
                <a:effectLst/>
                <a:ea typeface="Calibri" panose="020F0502020204030204" pitchFamily="34" charset="0"/>
              </a:rPr>
              <a:t>Udupi, Karnataka 574110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54498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1F32-95D9-4615-BBD1-78A69B90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Logistic regression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AF681-CA8F-4E7B-98AB-029342A0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67ACD-7E44-433B-B8BB-AD32AAC5DBBB}"/>
              </a:ext>
            </a:extLst>
          </p:cNvPr>
          <p:cNvSpPr txBox="1"/>
          <p:nvPr/>
        </p:nvSpPr>
        <p:spPr>
          <a:xfrm>
            <a:off x="974464" y="2140772"/>
            <a:ext cx="5121536" cy="346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/>
              <a:t>Logistic regression is a supervised learning classification algorithm used to predict the probability of a target variable. It is one of the simplest ML algorithms that can be used for various classification problems such as spam detection, Diabetes prediction, cancer detection etc.</a:t>
            </a:r>
            <a:endParaRPr lang="en-IN" sz="2400" dirty="0"/>
          </a:p>
        </p:txBody>
      </p:sp>
      <p:pic>
        <p:nvPicPr>
          <p:cNvPr id="8" name="Picture 7" descr="Why Logistic Regression should be the last thing you learn when becoming a  Data Scientist - Data Science Central">
            <a:extLst>
              <a:ext uri="{FF2B5EF4-FFF2-40B4-BE49-F238E27FC236}">
                <a16:creationId xmlns:a16="http://schemas.microsoft.com/office/drawing/2014/main" id="{8B80A57B-59AB-4DED-945E-48825D97F4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621" y="2140772"/>
            <a:ext cx="4364915" cy="3564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2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BAB8-7882-4826-B049-5487FD66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0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Support-vector machine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9013B-1FBC-4657-826D-B1B21FE0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C433E-9D07-4341-96A3-8639A3702616}"/>
              </a:ext>
            </a:extLst>
          </p:cNvPr>
          <p:cNvSpPr txBox="1"/>
          <p:nvPr/>
        </p:nvSpPr>
        <p:spPr>
          <a:xfrm>
            <a:off x="1056939" y="1872801"/>
            <a:ext cx="4278854" cy="261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/>
              <a:t>In machine learning, support-vector machines are supervised learning models with associated learning algorithms that analyze data for classification and regression analysis.</a:t>
            </a:r>
            <a:endParaRPr lang="en-IN" sz="2400" dirty="0"/>
          </a:p>
        </p:txBody>
      </p:sp>
      <p:pic>
        <p:nvPicPr>
          <p:cNvPr id="8" name="Picture 7" descr="Support Vector Machine (SVM) Algorithm - Javatpoint">
            <a:extLst>
              <a:ext uri="{FF2B5EF4-FFF2-40B4-BE49-F238E27FC236}">
                <a16:creationId xmlns:a16="http://schemas.microsoft.com/office/drawing/2014/main" id="{07586BAB-E58E-4205-89C5-B26D601158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2801"/>
            <a:ext cx="5039061" cy="3764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60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1889-1E55-4006-8DA4-7CA75E28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79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Naïve Bayes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FE20C-FD24-4632-9993-0722D47F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E9889-D3F0-4E20-B972-26071A9FE640}"/>
              </a:ext>
            </a:extLst>
          </p:cNvPr>
          <p:cNvSpPr txBox="1"/>
          <p:nvPr/>
        </p:nvSpPr>
        <p:spPr>
          <a:xfrm>
            <a:off x="838199" y="1690688"/>
            <a:ext cx="4809565" cy="388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/>
              <a:t>Naïve Bayes is one of the fast and easy ML algorithms to predict a class of datasets. It can be used for Binary as well as Multi-class Classifications. It performs well in multi-class predictions as compared to the other Algorithms. It is the most popular choice for text classification problems.</a:t>
            </a:r>
            <a:endParaRPr lang="en-IN" sz="2400" dirty="0"/>
          </a:p>
        </p:txBody>
      </p:sp>
      <p:pic>
        <p:nvPicPr>
          <p:cNvPr id="8" name="Picture 7" descr="Naïve bayes classifier from scratch with hands on examples in r – Insight –  Data Science Society, IMI, New Delhi">
            <a:extLst>
              <a:ext uri="{FF2B5EF4-FFF2-40B4-BE49-F238E27FC236}">
                <a16:creationId xmlns:a16="http://schemas.microsoft.com/office/drawing/2014/main" id="{07229647-4C88-41A9-9C03-00269F705E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79" y="2183277"/>
            <a:ext cx="5209184" cy="289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26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DE5F-EC00-4887-AF94-89A11C5D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142"/>
            <a:ext cx="10515600" cy="1043492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/>
              <a:t>Artificial neural networks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7FEB7-9E37-4138-A5F4-657E238D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7BC2C-6174-4FF6-B523-E8235AC6DD1D}"/>
              </a:ext>
            </a:extLst>
          </p:cNvPr>
          <p:cNvSpPr txBox="1"/>
          <p:nvPr/>
        </p:nvSpPr>
        <p:spPr>
          <a:xfrm>
            <a:off x="1200374" y="1594314"/>
            <a:ext cx="4895626" cy="388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/>
              <a:t>Artificial neural networks, usually simply called neural networks, are computing systems vaguely inspired by the biological neural networks that constitute animal brains. An ANN is based on a collection of connected units or nodes called artificial neurons, which loosely model the neurons in a biological brain.</a:t>
            </a:r>
            <a:endParaRPr lang="en-IN" sz="2400" dirty="0"/>
          </a:p>
        </p:txBody>
      </p:sp>
      <p:pic>
        <p:nvPicPr>
          <p:cNvPr id="8" name="Picture 7" descr="Running An Artificial Neural Network On An Arduino Uno | The DIY Life">
            <a:extLst>
              <a:ext uri="{FF2B5EF4-FFF2-40B4-BE49-F238E27FC236}">
                <a16:creationId xmlns:a16="http://schemas.microsoft.com/office/drawing/2014/main" id="{C2AC4D33-D091-4B17-B3AA-1A5B6949DC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98" y="1594314"/>
            <a:ext cx="4491001" cy="3888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32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A8DD-5946-4457-AB35-8CD05B23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430"/>
          </a:xfrm>
        </p:spPr>
        <p:txBody>
          <a:bodyPr/>
          <a:lstStyle/>
          <a:p>
            <a:pPr algn="ctr"/>
            <a:r>
              <a:rPr lang="en-US" sz="4900" b="1" dirty="0"/>
              <a:t>Confusion matrix</a:t>
            </a:r>
            <a:endParaRPr lang="en-IN" sz="49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60276-9C88-4333-9A99-BE70D3DB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DADA5-0E74-4757-831C-6CB386BE7CFA}"/>
              </a:ext>
            </a:extLst>
          </p:cNvPr>
          <p:cNvSpPr txBox="1"/>
          <p:nvPr/>
        </p:nvSpPr>
        <p:spPr>
          <a:xfrm>
            <a:off x="910478" y="2121109"/>
            <a:ext cx="4320989" cy="261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400" dirty="0"/>
              <a:t>A confusion matrix is a table that is often used to describe the performance of a classification model (or "classifier") on a set of test data for which the true values are known.</a:t>
            </a:r>
            <a:endParaRPr lang="en-IN" sz="2400" dirty="0"/>
          </a:p>
        </p:txBody>
      </p:sp>
      <p:pic>
        <p:nvPicPr>
          <p:cNvPr id="8" name="Picture 7" descr="Confusion Matrix for Machine Learning">
            <a:extLst>
              <a:ext uri="{FF2B5EF4-FFF2-40B4-BE49-F238E27FC236}">
                <a16:creationId xmlns:a16="http://schemas.microsoft.com/office/drawing/2014/main" id="{00CE3DFA-653F-4888-A93C-860ADBE52B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678" y="1743457"/>
            <a:ext cx="5341844" cy="3873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16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58A2-4977-48D2-8BF8-D1DDAAB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27" y="160729"/>
            <a:ext cx="4712746" cy="728763"/>
          </a:xfrm>
        </p:spPr>
        <p:txBody>
          <a:bodyPr>
            <a:noAutofit/>
          </a:bodyPr>
          <a:lstStyle/>
          <a:p>
            <a:pPr algn="ctr"/>
            <a:r>
              <a:rPr lang="en-IN" sz="4900" b="1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603A-6C00-4C9C-ABDF-0499927A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35A5F-245A-475C-A03E-90C2839B59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25" y="525111"/>
            <a:ext cx="7394985" cy="59758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EA50CA-3AE4-4513-9DEF-1D281BFC99F6}"/>
              </a:ext>
            </a:extLst>
          </p:cNvPr>
          <p:cNvSpPr txBox="1"/>
          <p:nvPr/>
        </p:nvSpPr>
        <p:spPr>
          <a:xfrm>
            <a:off x="1068593" y="1750250"/>
            <a:ext cx="3445136" cy="388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Correlation is an indication about the changes between two variables. We can plot correlation matrix to show which variable is having a high or low correlation in respect to another variable.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378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9CAA-D2A5-40FE-9BDF-191C5111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3" y="5631725"/>
            <a:ext cx="10515600" cy="962327"/>
          </a:xfrm>
        </p:spPr>
        <p:txBody>
          <a:bodyPr/>
          <a:lstStyle/>
          <a:p>
            <a:pPr algn="ctr"/>
            <a:r>
              <a:rPr lang="en-IN" sz="2400" dirty="0">
                <a:latin typeface="+mn-lt"/>
                <a:ea typeface="+mn-ea"/>
                <a:cs typeface="+mn-cs"/>
              </a:rPr>
              <a:t>Glucose positive histogram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8629D-70BF-4EF8-9453-392339EE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5C3469-DD31-4671-AA76-880FB102C6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77" y="1460777"/>
            <a:ext cx="10515600" cy="40569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4B68191-C087-4E99-9E62-83DE1DA9862D}"/>
              </a:ext>
            </a:extLst>
          </p:cNvPr>
          <p:cNvSpPr txBox="1">
            <a:spLocks/>
          </p:cNvSpPr>
          <p:nvPr/>
        </p:nvSpPr>
        <p:spPr>
          <a:xfrm>
            <a:off x="4218342" y="263948"/>
            <a:ext cx="3755315" cy="106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7251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42A3-A82A-47BF-93A8-5D93D447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6130"/>
            <a:ext cx="10515600" cy="1325563"/>
          </a:xfrm>
        </p:spPr>
        <p:txBody>
          <a:bodyPr/>
          <a:lstStyle/>
          <a:p>
            <a:pPr algn="ctr"/>
            <a:r>
              <a:rPr lang="en-IN" sz="2400" dirty="0">
                <a:latin typeface="+mn-lt"/>
                <a:ea typeface="+mn-ea"/>
                <a:cs typeface="+mn-cs"/>
              </a:rPr>
              <a:t>Pregnancies for positive histogram</a:t>
            </a:r>
            <a:br>
              <a:rPr lang="en-IN" sz="180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03E2-88C4-4A5D-8151-CA5510D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709191-A369-43E9-9D5A-DED371611E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36652"/>
            <a:ext cx="10515600" cy="40569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1C3164-BA3D-4FFB-BDC9-1D87AC7F82B2}"/>
              </a:ext>
            </a:extLst>
          </p:cNvPr>
          <p:cNvSpPr txBox="1">
            <a:spLocks/>
          </p:cNvSpPr>
          <p:nvPr/>
        </p:nvSpPr>
        <p:spPr>
          <a:xfrm>
            <a:off x="4218342" y="263948"/>
            <a:ext cx="3755315" cy="106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6439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1D6A-527E-499F-B452-5A5D6E21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4961"/>
            <a:ext cx="10515600" cy="1325563"/>
          </a:xfrm>
        </p:spPr>
        <p:txBody>
          <a:bodyPr/>
          <a:lstStyle/>
          <a:p>
            <a:pPr algn="ctr"/>
            <a:r>
              <a:rPr lang="en-IN" sz="2400" dirty="0">
                <a:latin typeface="+mn-lt"/>
                <a:ea typeface="+mn-ea"/>
                <a:cs typeface="+mn-cs"/>
              </a:rPr>
              <a:t>Blood Pressure positive histogram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6A755-D4BA-4D11-A4E5-D9739563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A759FC-0EF3-4A3E-A62C-1BC719752F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3456"/>
            <a:ext cx="10515600" cy="40569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3490C2-4BF6-4287-A734-F568B94551F3}"/>
              </a:ext>
            </a:extLst>
          </p:cNvPr>
          <p:cNvSpPr txBox="1">
            <a:spLocks/>
          </p:cNvSpPr>
          <p:nvPr/>
        </p:nvSpPr>
        <p:spPr>
          <a:xfrm>
            <a:off x="4218342" y="263948"/>
            <a:ext cx="3755315" cy="106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1260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6464-5594-4BDE-B19E-7E10B143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37" y="5213349"/>
            <a:ext cx="10515600" cy="1325563"/>
          </a:xfrm>
        </p:spPr>
        <p:txBody>
          <a:bodyPr/>
          <a:lstStyle/>
          <a:p>
            <a:pPr algn="ctr"/>
            <a:r>
              <a:rPr lang="en-IN" sz="2400" dirty="0">
                <a:latin typeface="+mn-lt"/>
                <a:ea typeface="+mn-ea"/>
                <a:cs typeface="+mn-cs"/>
              </a:rPr>
              <a:t>Skin Thickness positive histogram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66F99-AFBA-4997-970E-70566AB6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437469-1B34-4600-AC25-BB81CD5098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3456"/>
            <a:ext cx="10515600" cy="40569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3CEA657-736F-4AFB-A7EF-93F3CAB41D38}"/>
              </a:ext>
            </a:extLst>
          </p:cNvPr>
          <p:cNvSpPr txBox="1">
            <a:spLocks/>
          </p:cNvSpPr>
          <p:nvPr/>
        </p:nvSpPr>
        <p:spPr>
          <a:xfrm>
            <a:off x="4218342" y="263948"/>
            <a:ext cx="3755315" cy="106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765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6229-5759-48B7-A6FB-190B6F9F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5540-8781-4434-87B3-3E356D37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565" y="1233964"/>
            <a:ext cx="9750136" cy="5213986"/>
          </a:xfrm>
        </p:spPr>
        <p:txBody>
          <a:bodyPr>
            <a:normAutofit/>
          </a:bodyPr>
          <a:lstStyle/>
          <a:p>
            <a:r>
              <a:rPr lang="en-US" dirty="0"/>
              <a:t>Diabetes is a disease whereby blood sugar (glucose) is not metabolized in the body. This increases the glucose in the blood to alarmingly high levels. </a:t>
            </a:r>
          </a:p>
          <a:p>
            <a:r>
              <a:rPr lang="en-US" dirty="0"/>
              <a:t>Diabetes is incurable; it has to be controlled.</a:t>
            </a:r>
          </a:p>
          <a:p>
            <a:pPr marL="0" indent="0">
              <a:buNone/>
            </a:pPr>
            <a:r>
              <a:rPr lang="en-IN" dirty="0"/>
              <a:t>   Type1, Type2, Prediabetes and Gestational diabetes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</a:p>
          <a:p>
            <a:r>
              <a:rPr lang="en-IN" dirty="0"/>
              <a:t>Accurate screening and diagnosis of diabetes require more effective features</a:t>
            </a:r>
            <a:r>
              <a:rPr lang="en-US" dirty="0"/>
              <a:t>.</a:t>
            </a:r>
          </a:p>
          <a:p>
            <a:r>
              <a:rPr lang="en-IN" dirty="0"/>
              <a:t>Earlier diagnosis of Diabetes increases the chances of preventing it from becoming severe.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DFA92-CA97-43C8-B244-A1DAA925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5707-ADA2-4FAC-BF38-7F65000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9039"/>
            <a:ext cx="10515600" cy="1325563"/>
          </a:xfrm>
        </p:spPr>
        <p:txBody>
          <a:bodyPr/>
          <a:lstStyle/>
          <a:p>
            <a:pPr algn="ctr"/>
            <a:r>
              <a:rPr lang="en-IN" sz="2400" dirty="0">
                <a:latin typeface="+mn-lt"/>
                <a:ea typeface="+mn-ea"/>
                <a:cs typeface="+mn-cs"/>
              </a:rPr>
              <a:t>Insulin for positive histogram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CE0B0-F70D-4323-8EE5-0611DDF6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AD4CF2-4F18-4227-B5AF-290B89EDE0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2279"/>
            <a:ext cx="10515600" cy="40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7803664-BBA2-49CE-848B-456EBAF3E421}"/>
              </a:ext>
            </a:extLst>
          </p:cNvPr>
          <p:cNvSpPr txBox="1">
            <a:spLocks/>
          </p:cNvSpPr>
          <p:nvPr/>
        </p:nvSpPr>
        <p:spPr>
          <a:xfrm>
            <a:off x="4218342" y="263948"/>
            <a:ext cx="3755315" cy="106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4880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F212-48E9-4BF5-B187-AC7E835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99" y="5673873"/>
            <a:ext cx="10515600" cy="717756"/>
          </a:xfrm>
        </p:spPr>
        <p:txBody>
          <a:bodyPr/>
          <a:lstStyle/>
          <a:p>
            <a:pPr algn="ctr"/>
            <a:r>
              <a:rPr lang="en-IN" sz="2400" dirty="0">
                <a:latin typeface="+mn-lt"/>
                <a:ea typeface="+mn-ea"/>
                <a:cs typeface="+mn-cs"/>
              </a:rPr>
              <a:t>BMI for positive histogram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73EF-F588-4D98-9952-1F23EF75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B880D-69F3-4B72-988B-80ABBBB291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75521"/>
            <a:ext cx="10515600" cy="40569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9EB60E-8E83-46E9-A6E4-C4EE946EB8C5}"/>
              </a:ext>
            </a:extLst>
          </p:cNvPr>
          <p:cNvSpPr txBox="1">
            <a:spLocks/>
          </p:cNvSpPr>
          <p:nvPr/>
        </p:nvSpPr>
        <p:spPr>
          <a:xfrm>
            <a:off x="4218342" y="263948"/>
            <a:ext cx="3755315" cy="106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1925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73F-58F1-465A-BDBE-DDBD4A0C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55" y="5802489"/>
            <a:ext cx="9747324" cy="5538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700" dirty="0">
                <a:latin typeface="+mn-lt"/>
                <a:ea typeface="+mn-ea"/>
                <a:cs typeface="+mn-cs"/>
              </a:rPr>
              <a:t>Diabetes pedigree function for positive histogram</a:t>
            </a:r>
            <a:br>
              <a:rPr lang="en-IN" sz="180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54E7F-C5F8-4F52-98CC-C828D564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2270B6-965E-4D2D-8CF7-0942454F73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55" y="1607076"/>
            <a:ext cx="9649611" cy="38685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AB37EA-F0C7-4FFC-A160-272A2E9B24A3}"/>
              </a:ext>
            </a:extLst>
          </p:cNvPr>
          <p:cNvSpPr txBox="1">
            <a:spLocks/>
          </p:cNvSpPr>
          <p:nvPr/>
        </p:nvSpPr>
        <p:spPr>
          <a:xfrm>
            <a:off x="4218342" y="263948"/>
            <a:ext cx="3755315" cy="106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5543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C9E5-DD6B-4569-B03B-4465BC6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7" y="5490123"/>
            <a:ext cx="10515600" cy="1119430"/>
          </a:xfrm>
        </p:spPr>
        <p:txBody>
          <a:bodyPr/>
          <a:lstStyle/>
          <a:p>
            <a:pPr algn="ctr"/>
            <a:r>
              <a:rPr lang="en-IN" sz="2400" dirty="0">
                <a:latin typeface="+mn-lt"/>
                <a:ea typeface="+mn-ea"/>
                <a:cs typeface="+mn-cs"/>
              </a:rPr>
              <a:t>Age for positive histogram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F7EA-7DD3-41B0-B209-0284357C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66EB15-960F-4A0C-B707-2D7091ED01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6966"/>
            <a:ext cx="10515600" cy="40569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D9CC75-BC22-43E7-99FE-DC746590B7D8}"/>
              </a:ext>
            </a:extLst>
          </p:cNvPr>
          <p:cNvSpPr txBox="1">
            <a:spLocks/>
          </p:cNvSpPr>
          <p:nvPr/>
        </p:nvSpPr>
        <p:spPr>
          <a:xfrm>
            <a:off x="4218342" y="263948"/>
            <a:ext cx="3755315" cy="106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4946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4B14-459D-4226-808A-0B20EA19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423" y="1200347"/>
            <a:ext cx="10515600" cy="1022611"/>
          </a:xfrm>
        </p:spPr>
        <p:txBody>
          <a:bodyPr/>
          <a:lstStyle/>
          <a:p>
            <a:pPr algn="ctr"/>
            <a:r>
              <a:rPr lang="en-IN" sz="2400" dirty="0">
                <a:latin typeface="+mn-lt"/>
                <a:ea typeface="+mn-ea"/>
                <a:cs typeface="+mn-cs"/>
              </a:rPr>
              <a:t>Confusion matrix for different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F9078-1071-4E34-80A9-15657DBF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DDE5E27-0247-41CF-B579-9DAD18D048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0617700"/>
                  </p:ext>
                </p:extLst>
              </p:nvPr>
            </p:nvGraphicFramePr>
            <p:xfrm>
              <a:off x="1947135" y="2065467"/>
              <a:ext cx="8692177" cy="37006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6363">
                      <a:extLst>
                        <a:ext uri="{9D8B030D-6E8A-4147-A177-3AD203B41FA5}">
                          <a16:colId xmlns:a16="http://schemas.microsoft.com/office/drawing/2014/main" val="238832334"/>
                        </a:ext>
                      </a:extLst>
                    </a:gridCol>
                    <a:gridCol w="1166664">
                      <a:extLst>
                        <a:ext uri="{9D8B030D-6E8A-4147-A177-3AD203B41FA5}">
                          <a16:colId xmlns:a16="http://schemas.microsoft.com/office/drawing/2014/main" val="4294422484"/>
                        </a:ext>
                      </a:extLst>
                    </a:gridCol>
                    <a:gridCol w="1439938">
                      <a:extLst>
                        <a:ext uri="{9D8B030D-6E8A-4147-A177-3AD203B41FA5}">
                          <a16:colId xmlns:a16="http://schemas.microsoft.com/office/drawing/2014/main" val="2995637442"/>
                        </a:ext>
                      </a:extLst>
                    </a:gridCol>
                    <a:gridCol w="1849847">
                      <a:extLst>
                        <a:ext uri="{9D8B030D-6E8A-4147-A177-3AD203B41FA5}">
                          <a16:colId xmlns:a16="http://schemas.microsoft.com/office/drawing/2014/main" val="2944968194"/>
                        </a:ext>
                      </a:extLst>
                    </a:gridCol>
                    <a:gridCol w="1166664">
                      <a:extLst>
                        <a:ext uri="{9D8B030D-6E8A-4147-A177-3AD203B41FA5}">
                          <a16:colId xmlns:a16="http://schemas.microsoft.com/office/drawing/2014/main" val="52649021"/>
                        </a:ext>
                      </a:extLst>
                    </a:gridCol>
                    <a:gridCol w="1702701">
                      <a:extLst>
                        <a:ext uri="{9D8B030D-6E8A-4147-A177-3AD203B41FA5}">
                          <a16:colId xmlns:a16="http://schemas.microsoft.com/office/drawing/2014/main" val="1452995874"/>
                        </a:ext>
                      </a:extLst>
                    </a:gridCol>
                  </a:tblGrid>
                  <a:tr h="1189753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200" u="none" strike="noStrike" dirty="0">
                              <a:effectLst/>
                            </a:rPr>
                            <a:t> </a:t>
                          </a:r>
                          <a:endParaRPr lang="en-IN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KNN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Decision tree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Logistic regression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SVM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naive bayes</a:t>
                          </a:r>
                        </a:p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 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455807027"/>
                      </a:ext>
                    </a:extLst>
                  </a:tr>
                  <a:tr h="1321125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Column deletion method</a:t>
                          </a:r>
                          <a:endParaRPr lang="en-IN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𝟎𝟕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𝟔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𝟎𝟕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𝟕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𝟎𝟕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𝟕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𝟎𝟕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𝟕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𝟎𝟕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𝟕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891341628"/>
                      </a:ext>
                    </a:extLst>
                  </a:tr>
                  <a:tr h="1189753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Replacing by mean method</a:t>
                          </a:r>
                          <a:endParaRPr lang="en-IN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𝟔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𝟕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𝟔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𝟗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b="1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1800" b="1" i="1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𝟖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𝟕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ar-AE" sz="1800" b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ar-AE" sz="1800" b="1" i="1" u="none" strike="noStrike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ar-AE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641593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DDE5E27-0247-41CF-B579-9DAD18D048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0617700"/>
                  </p:ext>
                </p:extLst>
              </p:nvPr>
            </p:nvGraphicFramePr>
            <p:xfrm>
              <a:off x="1947135" y="2065467"/>
              <a:ext cx="8692177" cy="37006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6363">
                      <a:extLst>
                        <a:ext uri="{9D8B030D-6E8A-4147-A177-3AD203B41FA5}">
                          <a16:colId xmlns:a16="http://schemas.microsoft.com/office/drawing/2014/main" val="238832334"/>
                        </a:ext>
                      </a:extLst>
                    </a:gridCol>
                    <a:gridCol w="1166664">
                      <a:extLst>
                        <a:ext uri="{9D8B030D-6E8A-4147-A177-3AD203B41FA5}">
                          <a16:colId xmlns:a16="http://schemas.microsoft.com/office/drawing/2014/main" val="4294422484"/>
                        </a:ext>
                      </a:extLst>
                    </a:gridCol>
                    <a:gridCol w="1439938">
                      <a:extLst>
                        <a:ext uri="{9D8B030D-6E8A-4147-A177-3AD203B41FA5}">
                          <a16:colId xmlns:a16="http://schemas.microsoft.com/office/drawing/2014/main" val="2995637442"/>
                        </a:ext>
                      </a:extLst>
                    </a:gridCol>
                    <a:gridCol w="1849847">
                      <a:extLst>
                        <a:ext uri="{9D8B030D-6E8A-4147-A177-3AD203B41FA5}">
                          <a16:colId xmlns:a16="http://schemas.microsoft.com/office/drawing/2014/main" val="2944968194"/>
                        </a:ext>
                      </a:extLst>
                    </a:gridCol>
                    <a:gridCol w="1166664">
                      <a:extLst>
                        <a:ext uri="{9D8B030D-6E8A-4147-A177-3AD203B41FA5}">
                          <a16:colId xmlns:a16="http://schemas.microsoft.com/office/drawing/2014/main" val="52649021"/>
                        </a:ext>
                      </a:extLst>
                    </a:gridCol>
                    <a:gridCol w="1702701">
                      <a:extLst>
                        <a:ext uri="{9D8B030D-6E8A-4147-A177-3AD203B41FA5}">
                          <a16:colId xmlns:a16="http://schemas.microsoft.com/office/drawing/2014/main" val="1452995874"/>
                        </a:ext>
                      </a:extLst>
                    </a:gridCol>
                  </a:tblGrid>
                  <a:tr h="1189753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200" u="none" strike="noStrike" dirty="0">
                              <a:effectLst/>
                            </a:rPr>
                            <a:t> </a:t>
                          </a:r>
                          <a:endParaRPr lang="en-IN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KNN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Decision tree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Logistic regression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SVM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naive bayes</a:t>
                          </a:r>
                        </a:p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IN" sz="1800" b="1" u="none" strike="noStrike" dirty="0">
                              <a:effectLst/>
                            </a:rPr>
                            <a:t> </a:t>
                          </a:r>
                          <a:endParaRPr lang="en-IN" sz="18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extLst>
                      <a:ext uri="{0D108BD9-81ED-4DB2-BD59-A6C34878D82A}">
                        <a16:rowId xmlns:a16="http://schemas.microsoft.com/office/drawing/2014/main" val="455807027"/>
                      </a:ext>
                    </a:extLst>
                  </a:tr>
                  <a:tr h="1321125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Column deletion method</a:t>
                          </a:r>
                          <a:endParaRPr lang="en-IN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117188" t="-90826" r="-528646" b="-90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176695" t="-90826" r="-330085" b="-90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214803" t="-90826" r="-156250" b="-90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501047" t="-90826" r="-148691" b="-90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410000" t="-90826" r="-1429" b="-90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341628"/>
                      </a:ext>
                    </a:extLst>
                  </a:tr>
                  <a:tr h="1189753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Replacing by mean method</a:t>
                          </a:r>
                          <a:endParaRPr lang="en-IN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762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117188" t="-213333" r="-528646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176695" t="-213333" r="-330085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214803" t="-213333" r="-156250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501047" t="-213333" r="-148691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7620" marB="0">
                        <a:blipFill>
                          <a:blip r:embed="rId2"/>
                          <a:stretch>
                            <a:fillRect l="-410000" t="-213333" r="-1429" b="-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593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13DC0D9C-D0CA-4513-8BDC-55B94828BAA7}"/>
              </a:ext>
            </a:extLst>
          </p:cNvPr>
          <p:cNvSpPr txBox="1">
            <a:spLocks/>
          </p:cNvSpPr>
          <p:nvPr/>
        </p:nvSpPr>
        <p:spPr>
          <a:xfrm>
            <a:off x="4218342" y="0"/>
            <a:ext cx="3755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14789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DD3-2A20-4F19-A37B-D1690027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906"/>
            <a:ext cx="10515600" cy="1119430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400" dirty="0">
                <a:latin typeface="+mn-lt"/>
                <a:ea typeface="+mn-ea"/>
                <a:cs typeface="+mn-cs"/>
              </a:rPr>
              <a:t>Accuracies for different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6034B-6A07-4A87-8E4E-72DB3EEC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25F506-F212-46F8-8779-F3912D984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240710"/>
              </p:ext>
            </p:extLst>
          </p:nvPr>
        </p:nvGraphicFramePr>
        <p:xfrm>
          <a:off x="2000923" y="1957892"/>
          <a:ext cx="8520056" cy="3714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838">
                  <a:extLst>
                    <a:ext uri="{9D8B030D-6E8A-4147-A177-3AD203B41FA5}">
                      <a16:colId xmlns:a16="http://schemas.microsoft.com/office/drawing/2014/main" val="2673725322"/>
                    </a:ext>
                  </a:extLst>
                </a:gridCol>
                <a:gridCol w="891633">
                  <a:extLst>
                    <a:ext uri="{9D8B030D-6E8A-4147-A177-3AD203B41FA5}">
                      <a16:colId xmlns:a16="http://schemas.microsoft.com/office/drawing/2014/main" val="102448927"/>
                    </a:ext>
                  </a:extLst>
                </a:gridCol>
                <a:gridCol w="1265900">
                  <a:extLst>
                    <a:ext uri="{9D8B030D-6E8A-4147-A177-3AD203B41FA5}">
                      <a16:colId xmlns:a16="http://schemas.microsoft.com/office/drawing/2014/main" val="3674773241"/>
                    </a:ext>
                  </a:extLst>
                </a:gridCol>
                <a:gridCol w="1618150">
                  <a:extLst>
                    <a:ext uri="{9D8B030D-6E8A-4147-A177-3AD203B41FA5}">
                      <a16:colId xmlns:a16="http://schemas.microsoft.com/office/drawing/2014/main" val="137351416"/>
                    </a:ext>
                  </a:extLst>
                </a:gridCol>
                <a:gridCol w="891633">
                  <a:extLst>
                    <a:ext uri="{9D8B030D-6E8A-4147-A177-3AD203B41FA5}">
                      <a16:colId xmlns:a16="http://schemas.microsoft.com/office/drawing/2014/main" val="3722766936"/>
                    </a:ext>
                  </a:extLst>
                </a:gridCol>
                <a:gridCol w="1673189">
                  <a:extLst>
                    <a:ext uri="{9D8B030D-6E8A-4147-A177-3AD203B41FA5}">
                      <a16:colId xmlns:a16="http://schemas.microsoft.com/office/drawing/2014/main" val="73561378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774147677"/>
                    </a:ext>
                  </a:extLst>
                </a:gridCol>
              </a:tblGrid>
              <a:tr h="1149039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u="none" strike="noStrike" dirty="0">
                          <a:effectLst/>
                        </a:rPr>
                        <a:t>KNN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u="none" strike="noStrike" dirty="0">
                          <a:effectLst/>
                        </a:rPr>
                        <a:t>Decision tree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u="none" strike="noStrike" dirty="0">
                          <a:effectLst/>
                        </a:rPr>
                        <a:t>Logistic regression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u="none" strike="noStrike" dirty="0">
                          <a:effectLst/>
                        </a:rPr>
                        <a:t>SVM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u="none" strike="noStrike" dirty="0">
                          <a:effectLst/>
                        </a:rPr>
                        <a:t>naive bayes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ANN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2763360126"/>
                  </a:ext>
                </a:extLst>
              </a:tr>
              <a:tr h="1168624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deletion method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0.9935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1.0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1.0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1.0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1.0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0.9610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626910293"/>
                  </a:ext>
                </a:extLst>
              </a:tr>
              <a:tr h="1296906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Replacing by mean method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0.8182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0.7338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0.7987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0.8117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0.7662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0.8117</a:t>
                      </a: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b="1" u="none" strike="noStrike" dirty="0">
                          <a:effectLst/>
                        </a:rPr>
                        <a:t> </a:t>
                      </a:r>
                      <a:endParaRPr lang="en-IN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/>
                </a:tc>
                <a:extLst>
                  <a:ext uri="{0D108BD9-81ED-4DB2-BD59-A6C34878D82A}">
                    <a16:rowId xmlns:a16="http://schemas.microsoft.com/office/drawing/2014/main" val="398743486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6FDCAC4-E2D3-4284-8744-F9B81CC3F4F9}"/>
              </a:ext>
            </a:extLst>
          </p:cNvPr>
          <p:cNvSpPr txBox="1">
            <a:spLocks/>
          </p:cNvSpPr>
          <p:nvPr/>
        </p:nvSpPr>
        <p:spPr>
          <a:xfrm>
            <a:off x="2786231" y="117200"/>
            <a:ext cx="6949440" cy="89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9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464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EA48-A9BA-4DDC-9DE5-1FAF22CA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400406"/>
            <a:ext cx="10515600" cy="953035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0F059-399F-4FF5-99F3-9EC7328B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D12BF-391B-4F97-894B-4BE84EE4F06B}"/>
              </a:ext>
            </a:extLst>
          </p:cNvPr>
          <p:cNvSpPr txBox="1"/>
          <p:nvPr/>
        </p:nvSpPr>
        <p:spPr>
          <a:xfrm>
            <a:off x="1222215" y="1554593"/>
            <a:ext cx="9498187" cy="3296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project aims to predict the disease on the basis of the symptoms. The project is designed in such a way that the system takes symptoms from the user as input and predicts the probability of getting disease.</a:t>
            </a:r>
            <a:endParaRPr lang="en-IN" sz="2400" dirty="0"/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By the observation made, all the algorithms resulted in more than 73% of accuracy.</a:t>
            </a:r>
            <a:endParaRPr lang="en-IN" sz="2400" dirty="0"/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model can be used with different datasets to predict different types of diseases.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552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F3F4-4F7A-436A-9172-5730CDB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94" y="1251191"/>
            <a:ext cx="10258924" cy="50190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IN" dirty="0">
                <a:solidFill>
                  <a:srgbClr val="111111"/>
                </a:solidFill>
              </a:rPr>
              <a:t>Machine Learning is a concept which allows the machine to learn from examples and experience, and that too without being explicitly programmed.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IN" dirty="0">
              <a:solidFill>
                <a:srgbClr val="111111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dirty="0">
                <a:solidFill>
                  <a:srgbClr val="111111"/>
                </a:solidFill>
              </a:rPr>
              <a:t>Types of Machine Learning:</a:t>
            </a:r>
            <a:endParaRPr lang="en-IN" dirty="0">
              <a:solidFill>
                <a:srgbClr val="11111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0" i="0" dirty="0">
                <a:solidFill>
                  <a:srgbClr val="111111"/>
                </a:solidFill>
                <a:effectLst/>
              </a:rPr>
              <a:t>   Supervised learning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111111"/>
                </a:solidFill>
              </a:rPr>
              <a:t>   Unsupervised learning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111111"/>
                </a:solidFill>
              </a:rPr>
              <a:t>   Reinforcement 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544DE-2BB0-41D5-85FE-449D09CA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4832EC-E177-4BB9-9B04-47D9E5F5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18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6446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11"/>
            <a:ext cx="10515600" cy="94667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1" dirty="0"/>
              <a:t>Supervised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402"/>
            <a:ext cx="10515600" cy="49075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111111"/>
                </a:solidFill>
              </a:rPr>
              <a:t>In supervised learning, we use known or labeled data for the training data. Since the data is known, the learning is, therefore, supervised.</a:t>
            </a:r>
            <a:endParaRPr lang="en-IN" dirty="0">
              <a:solidFill>
                <a:srgbClr val="11111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upervised Learning Methods using Python | by Himanshu Singh | Medium">
            <a:extLst>
              <a:ext uri="{FF2B5EF4-FFF2-40B4-BE49-F238E27FC236}">
                <a16:creationId xmlns:a16="http://schemas.microsoft.com/office/drawing/2014/main" id="{4FA08E62-D793-4100-AE95-8F5A19AE5F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90" y="2336483"/>
            <a:ext cx="6347012" cy="384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11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11"/>
            <a:ext cx="10515600" cy="94667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1" i="0" dirty="0">
                <a:solidFill>
                  <a:srgbClr val="111111"/>
                </a:solidFill>
                <a:effectLst/>
              </a:rPr>
              <a:t>Uns</a:t>
            </a:r>
            <a:r>
              <a:rPr lang="en-US" b="1" dirty="0"/>
              <a:t>upervised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402"/>
            <a:ext cx="10515600" cy="49075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111111"/>
                </a:solidFill>
              </a:rPr>
              <a:t>In unsupervised learning, the training data is unknown and unlabeled - meaning that no one has looked at the data before. </a:t>
            </a:r>
            <a:endParaRPr lang="en-IN" dirty="0">
              <a:solidFill>
                <a:srgbClr val="11111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Why Unsupervised Machine Learning is the Future of Cybersecurity –  TechNative">
            <a:extLst>
              <a:ext uri="{FF2B5EF4-FFF2-40B4-BE49-F238E27FC236}">
                <a16:creationId xmlns:a16="http://schemas.microsoft.com/office/drawing/2014/main" id="{773E5D85-C591-4A79-85A6-F2EAA7E069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14" y="2388197"/>
            <a:ext cx="6335105" cy="3788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61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866-634A-47F7-BA63-75BBBFD3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6" y="207700"/>
            <a:ext cx="10515600" cy="829749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IN" b="1" dirty="0"/>
              <a:t>Reinforcement</a:t>
            </a:r>
            <a:r>
              <a:rPr lang="en-US" b="1" dirty="0"/>
              <a:t>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B403-43A2-4961-9176-1C2EE42A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449"/>
            <a:ext cx="10515600" cy="5090441"/>
          </a:xfrm>
        </p:spPr>
        <p:txBody>
          <a:bodyPr>
            <a:normAutofit/>
          </a:bodyPr>
          <a:lstStyle/>
          <a:p>
            <a:pPr algn="just"/>
            <a:r>
              <a:rPr lang="en-IN" sz="2700" dirty="0">
                <a:solidFill>
                  <a:srgbClr val="111111"/>
                </a:solidFill>
              </a:rPr>
              <a:t>In Reinforcement learning, the algorithm discovers data through a process of trial and error and then decides what action results in higher rewards. Three major components make up reinforcement learning: the agent, the environment, and the actions.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2AC48-58D6-4607-B3B3-4D8A064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Introduction to Reinforcement Learning : In 2(or a bit more) Minutes -  Society of Robotics &amp;amp; Automation">
            <a:extLst>
              <a:ext uri="{FF2B5EF4-FFF2-40B4-BE49-F238E27FC236}">
                <a16:creationId xmlns:a16="http://schemas.microsoft.com/office/drawing/2014/main" id="{F51AC5D4-1779-4DFE-AB0F-3A57FCCDF2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92" y="2592593"/>
            <a:ext cx="5905948" cy="3649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94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9765-5EE5-4987-B88E-D54B11AC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12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A142-EE12-4BA1-8D0C-C566261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04" y="1497311"/>
            <a:ext cx="3335767" cy="464556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200" dirty="0">
                <a:solidFill>
                  <a:srgbClr val="111111"/>
                </a:solidFill>
              </a:rPr>
              <a:t>Data Collection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200" dirty="0">
                <a:solidFill>
                  <a:srgbClr val="111111"/>
                </a:solidFill>
              </a:rPr>
              <a:t>Data Preparation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200" dirty="0">
                <a:solidFill>
                  <a:srgbClr val="111111"/>
                </a:solidFill>
              </a:rPr>
              <a:t>Choosing Model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200" dirty="0">
                <a:solidFill>
                  <a:srgbClr val="111111"/>
                </a:solidFill>
              </a:rPr>
              <a:t>Training Model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200" dirty="0">
                <a:solidFill>
                  <a:srgbClr val="111111"/>
                </a:solidFill>
              </a:rPr>
              <a:t>Evaluate the Model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200" dirty="0">
                <a:solidFill>
                  <a:srgbClr val="111111"/>
                </a:solidFill>
              </a:rPr>
              <a:t>Parameter Tuning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1200" dirty="0">
                <a:solidFill>
                  <a:srgbClr val="111111"/>
                </a:solidFill>
              </a:rPr>
              <a:t>Make Predictions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C030F-DD27-402E-BBBF-5B2FE513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Machine Learning: A Quick Introduction and Five Core Steps - Centric  Consulting">
            <a:extLst>
              <a:ext uri="{FF2B5EF4-FFF2-40B4-BE49-F238E27FC236}">
                <a16:creationId xmlns:a16="http://schemas.microsoft.com/office/drawing/2014/main" id="{0DBB23EF-34E4-423D-BDCE-1731ABEF35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76" y="1903901"/>
            <a:ext cx="7064243" cy="3731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31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8180-20C9-4723-A47B-B83DFF3E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510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K-Nearest Neighbors algorithm</a:t>
            </a:r>
            <a:endParaRPr lang="en-IN" sz="4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9F0B7-085D-46E5-AA80-E7051409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8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F7862-27FB-481F-BED6-A5EC03F5CD8B}"/>
              </a:ext>
            </a:extLst>
          </p:cNvPr>
          <p:cNvSpPr txBox="1"/>
          <p:nvPr/>
        </p:nvSpPr>
        <p:spPr>
          <a:xfrm>
            <a:off x="1153758" y="1453358"/>
            <a:ext cx="4321884" cy="4739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/>
              <a:t>KNN algorithm is one of the simplest classification algorithms and it is one of the most used learning algorithms. KNN is a non-parametric, lazy learning algorithm. Its purpose is to use a database in which the data points are separated into several classes to predict the classification of a new sample point.</a:t>
            </a:r>
            <a:endParaRPr lang="en-IN" sz="2400" dirty="0"/>
          </a:p>
        </p:txBody>
      </p:sp>
      <p:pic>
        <p:nvPicPr>
          <p:cNvPr id="31" name="Picture 30" descr="A Quick Introduction to K-Nearest Neighbors Algorithm | by Adi Bronshtein |  Noteworthy - The Journal Blog">
            <a:extLst>
              <a:ext uri="{FF2B5EF4-FFF2-40B4-BE49-F238E27FC236}">
                <a16:creationId xmlns:a16="http://schemas.microsoft.com/office/drawing/2014/main" id="{11A8D4FE-931C-4EB6-902A-B1F9E53701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9986"/>
            <a:ext cx="5380038" cy="3418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35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B672-29C9-4AB7-8AB9-7EBAF701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tree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FA1A3-E66B-4FD8-8856-920DDA8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D9F4-813B-4502-994D-B53DE0A15FEF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F1BEB-D5E8-4562-B771-F88FF3C39B52}"/>
              </a:ext>
            </a:extLst>
          </p:cNvPr>
          <p:cNvSpPr txBox="1"/>
          <p:nvPr/>
        </p:nvSpPr>
        <p:spPr>
          <a:xfrm>
            <a:off x="1212252" y="1848678"/>
            <a:ext cx="4156485" cy="388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/>
              <a:t>A decision tree is a decision support tool that uses a tree-like model of decisions and their possible consequences, including chance event outcomes, resource costs, and utility. It is one way to display an algorithm that only contains conditional control statements.</a:t>
            </a:r>
            <a:endParaRPr lang="en-IN" sz="2400" dirty="0"/>
          </a:p>
        </p:txBody>
      </p:sp>
      <p:pic>
        <p:nvPicPr>
          <p:cNvPr id="8" name="Picture 7" descr="Machine Learning Decision Tree Classification Algorithm - Javatpoint">
            <a:extLst>
              <a:ext uri="{FF2B5EF4-FFF2-40B4-BE49-F238E27FC236}">
                <a16:creationId xmlns:a16="http://schemas.microsoft.com/office/drawing/2014/main" id="{B47C79A0-D7A0-4A36-BF6B-DAB7B1D275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1943"/>
            <a:ext cx="5414682" cy="3366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98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851</Words>
  <Application>Microsoft Office PowerPoint</Application>
  <PresentationFormat>Widescreen</PresentationFormat>
  <Paragraphs>160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inherit</vt:lpstr>
      <vt:lpstr>Roboto</vt:lpstr>
      <vt:lpstr>Times New Roman</vt:lpstr>
      <vt:lpstr>Office Theme</vt:lpstr>
      <vt:lpstr>Diabetes prediction using Machine Learning</vt:lpstr>
      <vt:lpstr>Introduction</vt:lpstr>
      <vt:lpstr>Introduction</vt:lpstr>
      <vt:lpstr> Supervised learning</vt:lpstr>
      <vt:lpstr> Unsupervised learning</vt:lpstr>
      <vt:lpstr> Reinforcement learning</vt:lpstr>
      <vt:lpstr>Methodology</vt:lpstr>
      <vt:lpstr>K-Nearest Neighbors algorithm</vt:lpstr>
      <vt:lpstr>Decision tree</vt:lpstr>
      <vt:lpstr>Logistic regression</vt:lpstr>
      <vt:lpstr>Support-vector machine</vt:lpstr>
      <vt:lpstr>Naïve Bayes</vt:lpstr>
      <vt:lpstr>Artificial neural networks</vt:lpstr>
      <vt:lpstr>Confusion matrix</vt:lpstr>
      <vt:lpstr>Results</vt:lpstr>
      <vt:lpstr>Glucose positive histogram </vt:lpstr>
      <vt:lpstr>Pregnancies for positive histogram </vt:lpstr>
      <vt:lpstr>Blood Pressure positive histogram</vt:lpstr>
      <vt:lpstr>Skin Thickness positive histogram</vt:lpstr>
      <vt:lpstr>Insulin for positive histogram</vt:lpstr>
      <vt:lpstr>BMI for positive histogram</vt:lpstr>
      <vt:lpstr>Diabetes pedigree function for positive histogram </vt:lpstr>
      <vt:lpstr>Age for positive histogram</vt:lpstr>
      <vt:lpstr>Confusion matrix for different algorithms</vt:lpstr>
      <vt:lpstr> Accuracies for different algorithms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&gt;</dc:title>
  <dc:creator>Sinchan</dc:creator>
  <cp:lastModifiedBy>Sinchan</cp:lastModifiedBy>
  <cp:revision>34</cp:revision>
  <dcterms:created xsi:type="dcterms:W3CDTF">2021-04-23T06:32:12Z</dcterms:created>
  <dcterms:modified xsi:type="dcterms:W3CDTF">2021-07-04T14:19:09Z</dcterms:modified>
</cp:coreProperties>
</file>