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7.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8" r:id="rId7"/>
    <p:sldId id="262" r:id="rId8"/>
    <p:sldId id="260" r:id="rId9"/>
    <p:sldId id="264" r:id="rId10"/>
    <p:sldId id="265" r:id="rId11"/>
    <p:sldId id="267" r:id="rId12"/>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6" d="100"/>
          <a:sy n="56" d="100"/>
        </p:scale>
        <p:origin x="61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5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50" b="0" i="0">
                <a:solidFill>
                  <a:schemeClr val="bg1"/>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466559" y="506159"/>
            <a:ext cx="17355185" cy="9275445"/>
          </a:xfrm>
          <a:custGeom>
            <a:avLst/>
            <a:gdLst/>
            <a:ahLst/>
            <a:cxnLst/>
            <a:rect l="l" t="t" r="r" b="b"/>
            <a:pathLst>
              <a:path w="17355185" h="9275445">
                <a:moveTo>
                  <a:pt x="8677439" y="9275001"/>
                </a:moveTo>
                <a:lnTo>
                  <a:pt x="0" y="9275001"/>
                </a:lnTo>
                <a:lnTo>
                  <a:pt x="0" y="0"/>
                </a:lnTo>
                <a:lnTo>
                  <a:pt x="17354879" y="0"/>
                </a:lnTo>
                <a:lnTo>
                  <a:pt x="17354879" y="9275001"/>
                </a:lnTo>
                <a:lnTo>
                  <a:pt x="8677439" y="9275001"/>
                </a:lnTo>
                <a:close/>
              </a:path>
            </a:pathLst>
          </a:custGeom>
          <a:ln w="18719">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95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l="-24000" r="-24000"/>
          </a:stretch>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29325" y="3308429"/>
            <a:ext cx="9442049" cy="3190240"/>
          </a:xfrm>
          <a:prstGeom prst="rect">
            <a:avLst/>
          </a:prstGeom>
        </p:spPr>
        <p:txBody>
          <a:bodyPr wrap="square" lIns="0" tIns="0" rIns="0" bIns="0">
            <a:spAutoFit/>
          </a:bodyPr>
          <a:lstStyle>
            <a:lvl1pPr>
              <a:defRPr sz="7950" b="0" i="0">
                <a:solidFill>
                  <a:schemeClr val="bg1"/>
                </a:solidFill>
                <a:latin typeface="Tahoma"/>
                <a:cs typeface="Tahom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9DFC121F-6BD7-DD89-695C-6317B502CE61}"/>
              </a:ext>
            </a:extLst>
          </p:cNvPr>
          <p:cNvPicPr>
            <a:picLocks noChangeAspect="1"/>
          </p:cNvPicPr>
          <p:nvPr/>
        </p:nvPicPr>
        <p:blipFill>
          <a:blip r:embed="rId2"/>
          <a:stretch>
            <a:fillRect/>
          </a:stretch>
        </p:blipFill>
        <p:spPr>
          <a:xfrm>
            <a:off x="0" y="0"/>
            <a:ext cx="18300700" cy="10299700"/>
          </a:xfrm>
          <a:prstGeom prst="rect">
            <a:avLst/>
          </a:prstGeom>
        </p:spPr>
      </p:pic>
      <p:sp>
        <p:nvSpPr>
          <p:cNvPr id="2" name="object 2"/>
          <p:cNvSpPr txBox="1">
            <a:spLocks noGrp="1"/>
          </p:cNvSpPr>
          <p:nvPr>
            <p:ph type="title"/>
          </p:nvPr>
        </p:nvSpPr>
        <p:spPr>
          <a:xfrm>
            <a:off x="4502150" y="4311650"/>
            <a:ext cx="10131225" cy="1247265"/>
          </a:xfrm>
          <a:prstGeom prst="rect">
            <a:avLst/>
          </a:prstGeom>
          <a:effectLst>
            <a:outerShdw blurRad="50800" dist="38100" dir="5400000" algn="t" rotWithShape="0">
              <a:prstClr val="black">
                <a:alpha val="40000"/>
              </a:prstClr>
            </a:outerShdw>
          </a:effectLst>
        </p:spPr>
        <p:txBody>
          <a:bodyPr vert="horz" wrap="square" lIns="0" tIns="247650" rIns="0" bIns="0" rtlCol="0">
            <a:spAutoFit/>
          </a:bodyPr>
          <a:lstStyle/>
          <a:p>
            <a:pPr marR="5080" algn="ctr">
              <a:lnSpc>
                <a:spcPct val="80600"/>
              </a:lnSpc>
              <a:spcBef>
                <a:spcPts val="1950"/>
              </a:spcBef>
            </a:pPr>
            <a:r>
              <a:rPr lang="en-US" sz="8000" b="1" dirty="0">
                <a:latin typeface="Times New Roman" panose="02020603050405020304" pitchFamily="18" charset="0"/>
                <a:cs typeface="Times New Roman" panose="02020603050405020304" pitchFamily="18" charset="0"/>
              </a:rPr>
              <a:t>Phishing Site Detection </a:t>
            </a:r>
            <a:endParaRPr spc="340" dirty="0"/>
          </a:p>
        </p:txBody>
      </p:sp>
      <p:sp>
        <p:nvSpPr>
          <p:cNvPr id="4" name="object 4"/>
          <p:cNvSpPr/>
          <p:nvPr/>
        </p:nvSpPr>
        <p:spPr>
          <a:xfrm>
            <a:off x="5015877" y="8239759"/>
            <a:ext cx="8256270" cy="20320"/>
          </a:xfrm>
          <a:custGeom>
            <a:avLst/>
            <a:gdLst/>
            <a:ahLst/>
            <a:cxnLst/>
            <a:rect l="l" t="t" r="r" b="b"/>
            <a:pathLst>
              <a:path w="8256269" h="20320">
                <a:moveTo>
                  <a:pt x="8256232" y="1447"/>
                </a:moveTo>
                <a:lnTo>
                  <a:pt x="0" y="0"/>
                </a:lnTo>
                <a:lnTo>
                  <a:pt x="0" y="18719"/>
                </a:lnTo>
                <a:lnTo>
                  <a:pt x="8256232" y="20167"/>
                </a:lnTo>
                <a:lnTo>
                  <a:pt x="8256232" y="1447"/>
                </a:lnTo>
                <a:close/>
              </a:path>
            </a:pathLst>
          </a:custGeom>
          <a:solidFill>
            <a:srgbClr val="FFFFFF"/>
          </a:solidFill>
        </p:spPr>
        <p:txBody>
          <a:bodyPr wrap="square" lIns="0" tIns="0" rIns="0" bIns="0" rtlCol="0"/>
          <a:lstStyle/>
          <a:p>
            <a:endParaRPr/>
          </a:p>
        </p:txBody>
      </p:sp>
      <p:sp>
        <p:nvSpPr>
          <p:cNvPr id="3" name="TextBox 2"/>
          <p:cNvSpPr txBox="1"/>
          <p:nvPr/>
        </p:nvSpPr>
        <p:spPr>
          <a:xfrm>
            <a:off x="12426950" y="6978650"/>
            <a:ext cx="4647426" cy="830997"/>
          </a:xfrm>
          <a:prstGeom prst="rect">
            <a:avLst/>
          </a:prstGeom>
          <a:noFill/>
        </p:spPr>
        <p:txBody>
          <a:bodyPr wrap="none" rtlCol="0">
            <a:spAutoFit/>
          </a:bodyPr>
          <a:lstStyle/>
          <a:p>
            <a:r>
              <a:rPr lang="en-US" sz="4800" smtClean="0">
                <a:solidFill>
                  <a:schemeClr val="bg1"/>
                </a:solidFill>
                <a:latin typeface="Times New Roman" panose="02020603050405020304" pitchFamily="18" charset="0"/>
                <a:cs typeface="Times New Roman" panose="02020603050405020304" pitchFamily="18" charset="0"/>
              </a:rPr>
              <a:t>TECH PHOENIX</a:t>
            </a:r>
            <a:endParaRPr lang="en-US" sz="4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8" name="object 8"/>
          <p:cNvSpPr/>
          <p:nvPr/>
        </p:nvSpPr>
        <p:spPr>
          <a:xfrm>
            <a:off x="5015877" y="8237715"/>
            <a:ext cx="8256270" cy="20320"/>
          </a:xfrm>
          <a:custGeom>
            <a:avLst/>
            <a:gdLst/>
            <a:ahLst/>
            <a:cxnLst/>
            <a:rect l="l" t="t" r="r" b="b"/>
            <a:pathLst>
              <a:path w="8256269" h="20320">
                <a:moveTo>
                  <a:pt x="8256232" y="1447"/>
                </a:moveTo>
                <a:lnTo>
                  <a:pt x="0" y="0"/>
                </a:lnTo>
                <a:lnTo>
                  <a:pt x="0" y="18719"/>
                </a:lnTo>
                <a:lnTo>
                  <a:pt x="8256232" y="20167"/>
                </a:lnTo>
                <a:lnTo>
                  <a:pt x="8256232" y="1447"/>
                </a:lnTo>
                <a:close/>
              </a:path>
            </a:pathLst>
          </a:custGeom>
          <a:solidFill>
            <a:srgbClr val="FFFFFF"/>
          </a:solidFill>
        </p:spPr>
        <p:txBody>
          <a:bodyPr wrap="square" lIns="0" tIns="0" rIns="0" bIns="0" rtlCol="0"/>
          <a:lstStyle/>
          <a:p>
            <a:endParaRPr/>
          </a:p>
        </p:txBody>
      </p:sp>
      <p:sp>
        <p:nvSpPr>
          <p:cNvPr id="9" name="object 9"/>
          <p:cNvSpPr/>
          <p:nvPr/>
        </p:nvSpPr>
        <p:spPr>
          <a:xfrm>
            <a:off x="8170200" y="1779952"/>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10" name="object 10"/>
          <p:cNvSpPr/>
          <p:nvPr/>
        </p:nvSpPr>
        <p:spPr>
          <a:xfrm>
            <a:off x="8917559" y="1779952"/>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11" name="object 11"/>
          <p:cNvSpPr/>
          <p:nvPr/>
        </p:nvSpPr>
        <p:spPr>
          <a:xfrm>
            <a:off x="9664198" y="1779952"/>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13" name="TextBox 12">
            <a:extLst>
              <a:ext uri="{FF2B5EF4-FFF2-40B4-BE49-F238E27FC236}">
                <a16:creationId xmlns:a16="http://schemas.microsoft.com/office/drawing/2014/main" xmlns="" id="{AB31EA7D-4D23-0B22-CB39-DA5723219DA6}"/>
              </a:ext>
            </a:extLst>
          </p:cNvPr>
          <p:cNvSpPr txBox="1"/>
          <p:nvPr/>
        </p:nvSpPr>
        <p:spPr>
          <a:xfrm>
            <a:off x="920750" y="898968"/>
            <a:ext cx="3733800" cy="1107996"/>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OUTPUT</a:t>
            </a:r>
            <a:endParaRPr lang="en-IN" sz="66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13F3E45A-4F54-2BBB-F360-3A9A1EDB3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971" y="2582812"/>
            <a:ext cx="14689225" cy="6822956"/>
          </a:xfrm>
          <a:prstGeom prst="rect">
            <a:avLst/>
          </a:prstGeom>
        </p:spPr>
      </p:pic>
    </p:spTree>
    <p:extLst>
      <p:ext uri="{BB962C8B-B14F-4D97-AF65-F5344CB8AC3E}">
        <p14:creationId xmlns:p14="http://schemas.microsoft.com/office/powerpoint/2010/main" val="52127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0A4A29A-84A3-91E0-FC25-27764C47D5A6}"/>
              </a:ext>
            </a:extLst>
          </p:cNvPr>
          <p:cNvSpPr txBox="1"/>
          <p:nvPr/>
        </p:nvSpPr>
        <p:spPr>
          <a:xfrm>
            <a:off x="1216134" y="1492250"/>
            <a:ext cx="6400800" cy="1015663"/>
          </a:xfrm>
          <a:prstGeom prst="rect">
            <a:avLst/>
          </a:prstGeom>
          <a:noFill/>
        </p:spPr>
        <p:txBody>
          <a:bodyPr wrap="square" rtlCol="0">
            <a:spAutoFit/>
          </a:bodyPr>
          <a:lstStyle/>
          <a:p>
            <a:r>
              <a:rPr lang="en-US" sz="6000" dirty="0">
                <a:solidFill>
                  <a:schemeClr val="bg1"/>
                </a:solidFill>
                <a:latin typeface="Times New Roman" panose="02020603050405020304" pitchFamily="18" charset="0"/>
                <a:cs typeface="Times New Roman" panose="02020603050405020304" pitchFamily="18" charset="0"/>
              </a:rPr>
              <a:t>CONCLUSION</a:t>
            </a:r>
            <a:endParaRPr lang="en-IN" sz="6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342F152C-4562-836C-8932-273F20674B39}"/>
              </a:ext>
            </a:extLst>
          </p:cNvPr>
          <p:cNvSpPr txBox="1"/>
          <p:nvPr/>
        </p:nvSpPr>
        <p:spPr>
          <a:xfrm>
            <a:off x="1225550" y="3930650"/>
            <a:ext cx="7543800" cy="3785652"/>
          </a:xfrm>
          <a:prstGeom prst="rect">
            <a:avLst/>
          </a:prstGeom>
          <a:noFill/>
        </p:spPr>
        <p:txBody>
          <a:bodyPr wrap="square" rtlCol="0">
            <a:spAutoFit/>
          </a:bodyPr>
          <a:lstStyle/>
          <a:p>
            <a:pPr algn="just"/>
            <a:r>
              <a:rPr lang="en-IN" sz="3000" dirty="0">
                <a:solidFill>
                  <a:schemeClr val="bg1"/>
                </a:solidFill>
                <a:latin typeface="Times New Roman" panose="02020603050405020304" pitchFamily="18" charset="0"/>
                <a:cs typeface="Times New Roman" panose="02020603050405020304" pitchFamily="18" charset="0"/>
              </a:rPr>
              <a:t>Our phishing site detection project </a:t>
            </a:r>
            <a:r>
              <a:rPr lang="en-IN" sz="3000" dirty="0" smtClean="0">
                <a:solidFill>
                  <a:schemeClr val="bg1"/>
                </a:solidFill>
                <a:latin typeface="Times New Roman" panose="02020603050405020304" pitchFamily="18" charset="0"/>
                <a:cs typeface="Times New Roman" panose="02020603050405020304" pitchFamily="18" charset="0"/>
              </a:rPr>
              <a:t>developed </a:t>
            </a:r>
            <a:r>
              <a:rPr lang="en-IN" sz="3000" dirty="0">
                <a:solidFill>
                  <a:schemeClr val="bg1"/>
                </a:solidFill>
                <a:latin typeface="Times New Roman" panose="02020603050405020304" pitchFamily="18" charset="0"/>
                <a:cs typeface="Times New Roman" panose="02020603050405020304" pitchFamily="18" charset="0"/>
              </a:rPr>
              <a:t>a robust and reliable system for identifying malicious websites.</a:t>
            </a:r>
          </a:p>
          <a:p>
            <a:r>
              <a:rPr lang="en-IN" sz="3000" dirty="0">
                <a:solidFill>
                  <a:schemeClr val="bg1"/>
                </a:solidFill>
                <a:latin typeface="Times New Roman" panose="02020603050405020304" pitchFamily="18" charset="0"/>
                <a:cs typeface="Times New Roman" panose="02020603050405020304" pitchFamily="18" charset="0"/>
              </a:rPr>
              <a:t>Analysing various features such as URL structure, domain age, and website content, we were able to achieve high accuracy in distinguishing phishing sites from legitimate ones.</a:t>
            </a:r>
          </a:p>
        </p:txBody>
      </p:sp>
    </p:spTree>
    <p:extLst>
      <p:ext uri="{BB962C8B-B14F-4D97-AF65-F5344CB8AC3E}">
        <p14:creationId xmlns:p14="http://schemas.microsoft.com/office/powerpoint/2010/main" val="303587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329678" y="624957"/>
            <a:ext cx="454025" cy="454025"/>
          </a:xfrm>
          <a:custGeom>
            <a:avLst/>
            <a:gdLst/>
            <a:ahLst/>
            <a:cxnLst/>
            <a:rect l="l" t="t" r="r" b="b"/>
            <a:pathLst>
              <a:path w="454025" h="454025">
                <a:moveTo>
                  <a:pt x="226757" y="453515"/>
                </a:moveTo>
                <a:lnTo>
                  <a:pt x="0" y="453515"/>
                </a:lnTo>
                <a:lnTo>
                  <a:pt x="0" y="0"/>
                </a:lnTo>
                <a:lnTo>
                  <a:pt x="453515" y="0"/>
                </a:lnTo>
                <a:lnTo>
                  <a:pt x="453515" y="453515"/>
                </a:lnTo>
                <a:lnTo>
                  <a:pt x="226757" y="453515"/>
                </a:lnTo>
                <a:close/>
              </a:path>
            </a:pathLst>
          </a:custGeom>
          <a:ln w="18716">
            <a:solidFill>
              <a:srgbClr val="FFFFFF"/>
            </a:solidFill>
          </a:ln>
        </p:spPr>
        <p:txBody>
          <a:bodyPr wrap="square" lIns="0" tIns="0" rIns="0" bIns="0" rtlCol="0"/>
          <a:lstStyle/>
          <a:p>
            <a:endParaRPr/>
          </a:p>
        </p:txBody>
      </p:sp>
      <p:sp>
        <p:nvSpPr>
          <p:cNvPr id="4" name="object 4"/>
          <p:cNvSpPr/>
          <p:nvPr/>
        </p:nvSpPr>
        <p:spPr>
          <a:xfrm>
            <a:off x="452159" y="9469438"/>
            <a:ext cx="454025" cy="454025"/>
          </a:xfrm>
          <a:custGeom>
            <a:avLst/>
            <a:gdLst/>
            <a:ahLst/>
            <a:cxnLst/>
            <a:rect l="l" t="t" r="r" b="b"/>
            <a:pathLst>
              <a:path w="454025" h="454025">
                <a:moveTo>
                  <a:pt x="226793" y="453515"/>
                </a:moveTo>
                <a:lnTo>
                  <a:pt x="0" y="453515"/>
                </a:lnTo>
                <a:lnTo>
                  <a:pt x="0" y="0"/>
                </a:lnTo>
                <a:lnTo>
                  <a:pt x="453587" y="0"/>
                </a:lnTo>
                <a:lnTo>
                  <a:pt x="453587" y="453515"/>
                </a:lnTo>
                <a:lnTo>
                  <a:pt x="226793" y="453515"/>
                </a:lnTo>
                <a:close/>
              </a:path>
            </a:pathLst>
          </a:custGeom>
          <a:ln w="18717">
            <a:solidFill>
              <a:srgbClr val="FFFFFF"/>
            </a:solidFill>
          </a:ln>
        </p:spPr>
        <p:txBody>
          <a:bodyPr wrap="square" lIns="0" tIns="0" rIns="0" bIns="0" rtlCol="0"/>
          <a:lstStyle/>
          <a:p>
            <a:endParaRPr/>
          </a:p>
        </p:txBody>
      </p:sp>
      <p:sp>
        <p:nvSpPr>
          <p:cNvPr id="5" name="object 5"/>
          <p:cNvSpPr/>
          <p:nvPr/>
        </p:nvSpPr>
        <p:spPr>
          <a:xfrm>
            <a:off x="1199499" y="9469438"/>
            <a:ext cx="454025" cy="454025"/>
          </a:xfrm>
          <a:custGeom>
            <a:avLst/>
            <a:gdLst/>
            <a:ahLst/>
            <a:cxnLst/>
            <a:rect l="l" t="t" r="r" b="b"/>
            <a:pathLst>
              <a:path w="454025" h="454025">
                <a:moveTo>
                  <a:pt x="226793" y="453515"/>
                </a:moveTo>
                <a:lnTo>
                  <a:pt x="0" y="453515"/>
                </a:lnTo>
                <a:lnTo>
                  <a:pt x="0" y="0"/>
                </a:lnTo>
                <a:lnTo>
                  <a:pt x="453587" y="0"/>
                </a:lnTo>
                <a:lnTo>
                  <a:pt x="453587" y="453515"/>
                </a:lnTo>
                <a:lnTo>
                  <a:pt x="226793" y="453515"/>
                </a:lnTo>
                <a:close/>
              </a:path>
            </a:pathLst>
          </a:custGeom>
          <a:ln w="18717">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1426511" y="1321311"/>
            <a:ext cx="6811026" cy="935513"/>
          </a:xfrm>
          <a:prstGeom prst="rect">
            <a:avLst/>
          </a:prstGeom>
          <a:effectLst>
            <a:outerShdw blurRad="50800" dist="38100" dir="2700000" algn="tl" rotWithShape="0">
              <a:prstClr val="black">
                <a:alpha val="40000"/>
              </a:prstClr>
            </a:outerShdw>
          </a:effectLst>
        </p:spPr>
        <p:txBody>
          <a:bodyPr vert="horz" wrap="square" lIns="0" tIns="12065" rIns="0" bIns="0" rtlCol="0">
            <a:spAutoFit/>
          </a:bodyPr>
          <a:lstStyle/>
          <a:p>
            <a:pPr marL="12700">
              <a:lnSpc>
                <a:spcPct val="100000"/>
              </a:lnSpc>
              <a:spcBef>
                <a:spcPts val="95"/>
              </a:spcBef>
            </a:pPr>
            <a:r>
              <a:rPr lang="en-IN" sz="6000" spc="-655" dirty="0">
                <a:latin typeface="Times New Roman" panose="02020603050405020304" pitchFamily="18" charset="0"/>
                <a:cs typeface="Times New Roman" panose="02020603050405020304" pitchFamily="18" charset="0"/>
              </a:rPr>
              <a:t>I</a:t>
            </a:r>
            <a:r>
              <a:rPr lang="en-IN" sz="6000" spc="160" dirty="0">
                <a:latin typeface="Times New Roman" panose="02020603050405020304" pitchFamily="18" charset="0"/>
                <a:cs typeface="Times New Roman" panose="02020603050405020304" pitchFamily="18" charset="0"/>
              </a:rPr>
              <a:t>N</a:t>
            </a:r>
            <a:r>
              <a:rPr lang="en-IN" sz="6000" spc="170" dirty="0">
                <a:latin typeface="Times New Roman" panose="02020603050405020304" pitchFamily="18" charset="0"/>
                <a:cs typeface="Times New Roman" panose="02020603050405020304" pitchFamily="18" charset="0"/>
              </a:rPr>
              <a:t>T</a:t>
            </a:r>
            <a:r>
              <a:rPr lang="en-IN" sz="6000" spc="-35" dirty="0">
                <a:latin typeface="Times New Roman" panose="02020603050405020304" pitchFamily="18" charset="0"/>
                <a:cs typeface="Times New Roman" panose="02020603050405020304" pitchFamily="18" charset="0"/>
              </a:rPr>
              <a:t>R</a:t>
            </a:r>
            <a:r>
              <a:rPr lang="en-IN" sz="6000" spc="320" dirty="0">
                <a:latin typeface="Times New Roman" panose="02020603050405020304" pitchFamily="18" charset="0"/>
                <a:cs typeface="Times New Roman" panose="02020603050405020304" pitchFamily="18" charset="0"/>
              </a:rPr>
              <a:t>O</a:t>
            </a:r>
            <a:r>
              <a:rPr lang="en-IN" sz="6000" spc="400" dirty="0">
                <a:latin typeface="Times New Roman" panose="02020603050405020304" pitchFamily="18" charset="0"/>
                <a:cs typeface="Times New Roman" panose="02020603050405020304" pitchFamily="18" charset="0"/>
              </a:rPr>
              <a:t>D</a:t>
            </a:r>
            <a:r>
              <a:rPr lang="en-IN" sz="6000" spc="135" dirty="0">
                <a:latin typeface="Times New Roman" panose="02020603050405020304" pitchFamily="18" charset="0"/>
                <a:cs typeface="Times New Roman" panose="02020603050405020304" pitchFamily="18" charset="0"/>
              </a:rPr>
              <a:t>U</a:t>
            </a:r>
            <a:r>
              <a:rPr lang="en-IN" sz="6000" spc="575" dirty="0">
                <a:latin typeface="Times New Roman" panose="02020603050405020304" pitchFamily="18" charset="0"/>
                <a:cs typeface="Times New Roman" panose="02020603050405020304" pitchFamily="18" charset="0"/>
              </a:rPr>
              <a:t>C</a:t>
            </a:r>
            <a:r>
              <a:rPr lang="en-IN" sz="6000" spc="170" dirty="0">
                <a:latin typeface="Times New Roman" panose="02020603050405020304" pitchFamily="18" charset="0"/>
                <a:cs typeface="Times New Roman" panose="02020603050405020304" pitchFamily="18" charset="0"/>
              </a:rPr>
              <a:t>T</a:t>
            </a:r>
            <a:r>
              <a:rPr lang="en-IN" sz="6000" spc="50" dirty="0">
                <a:latin typeface="Times New Roman" panose="02020603050405020304" pitchFamily="18" charset="0"/>
                <a:cs typeface="Times New Roman" panose="02020603050405020304" pitchFamily="18" charset="0"/>
              </a:rPr>
              <a:t>I</a:t>
            </a:r>
            <a:r>
              <a:rPr lang="en-IN" sz="6000" spc="320" dirty="0">
                <a:latin typeface="Times New Roman" panose="02020603050405020304" pitchFamily="18" charset="0"/>
                <a:cs typeface="Times New Roman" panose="02020603050405020304" pitchFamily="18" charset="0"/>
              </a:rPr>
              <a:t>O</a:t>
            </a:r>
            <a:r>
              <a:rPr lang="en-IN" sz="6000" spc="160" dirty="0">
                <a:latin typeface="Times New Roman" panose="02020603050405020304" pitchFamily="18" charset="0"/>
                <a:cs typeface="Times New Roman" panose="02020603050405020304" pitchFamily="18" charset="0"/>
              </a:rPr>
              <a:t>N</a:t>
            </a:r>
            <a:endParaRPr sz="6000" dirty="0">
              <a:latin typeface="Times New Roman" panose="02020603050405020304" pitchFamily="18" charset="0"/>
              <a:cs typeface="Times New Roman" panose="02020603050405020304" pitchFamily="18" charset="0"/>
            </a:endParaRPr>
          </a:p>
        </p:txBody>
      </p:sp>
      <p:sp>
        <p:nvSpPr>
          <p:cNvPr id="11" name="object 11"/>
          <p:cNvSpPr/>
          <p:nvPr/>
        </p:nvSpPr>
        <p:spPr>
          <a:xfrm>
            <a:off x="9134780" y="9201580"/>
            <a:ext cx="7757159" cy="20320"/>
          </a:xfrm>
          <a:custGeom>
            <a:avLst/>
            <a:gdLst/>
            <a:ahLst/>
            <a:cxnLst/>
            <a:rect l="l" t="t" r="r" b="b"/>
            <a:pathLst>
              <a:path w="7757159" h="20320">
                <a:moveTo>
                  <a:pt x="7756563" y="1447"/>
                </a:moveTo>
                <a:lnTo>
                  <a:pt x="0" y="0"/>
                </a:lnTo>
                <a:lnTo>
                  <a:pt x="0" y="18719"/>
                </a:lnTo>
                <a:lnTo>
                  <a:pt x="7756563" y="20167"/>
                </a:lnTo>
                <a:lnTo>
                  <a:pt x="7756563" y="1447"/>
                </a:lnTo>
                <a:close/>
              </a:path>
            </a:pathLst>
          </a:custGeom>
          <a:solidFill>
            <a:srgbClr val="FFFFFF"/>
          </a:solidFill>
        </p:spPr>
        <p:txBody>
          <a:bodyPr wrap="square" lIns="0" tIns="0" rIns="0" bIns="0" rtlCol="0"/>
          <a:lstStyle/>
          <a:p>
            <a:endParaRPr dirty="0"/>
          </a:p>
        </p:txBody>
      </p:sp>
      <p:sp>
        <p:nvSpPr>
          <p:cNvPr id="17" name="TextBox 16">
            <a:extLst>
              <a:ext uri="{FF2B5EF4-FFF2-40B4-BE49-F238E27FC236}">
                <a16:creationId xmlns:a16="http://schemas.microsoft.com/office/drawing/2014/main" xmlns="" id="{06AFD1B2-72A9-2579-0C95-C95D2B78FCD3}"/>
              </a:ext>
            </a:extLst>
          </p:cNvPr>
          <p:cNvSpPr txBox="1"/>
          <p:nvPr/>
        </p:nvSpPr>
        <p:spPr>
          <a:xfrm>
            <a:off x="679171" y="3092450"/>
            <a:ext cx="8400909" cy="5509200"/>
          </a:xfrm>
          <a:prstGeom prst="rect">
            <a:avLst/>
          </a:prstGeom>
          <a:noFill/>
        </p:spPr>
        <p:txBody>
          <a:bodyPr wrap="square" rtlCol="0">
            <a:spAutoFit/>
          </a:bodyPr>
          <a:lstStyle/>
          <a:p>
            <a:pPr algn="just"/>
            <a:r>
              <a:rPr lang="en-US" sz="3200" dirty="0">
                <a:solidFill>
                  <a:schemeClr val="bg1"/>
                </a:solidFill>
                <a:latin typeface="Times New Roman" panose="02020603050405020304" pitchFamily="18" charset="0"/>
                <a:cs typeface="Times New Roman" panose="02020603050405020304" pitchFamily="18" charset="0"/>
              </a:rPr>
              <a:t>Phishing site detection is a crucial cybersecurity practice aimed at identifying and preventing fraudulent websites designed to steal sensitive information, such as passwords and financial details. </a:t>
            </a:r>
          </a:p>
          <a:p>
            <a:pPr algn="just"/>
            <a:r>
              <a:rPr lang="en-US" sz="3200" dirty="0">
                <a:solidFill>
                  <a:schemeClr val="bg1"/>
                </a:solidFill>
                <a:latin typeface="Times New Roman" panose="02020603050405020304" pitchFamily="18" charset="0"/>
                <a:cs typeface="Times New Roman" panose="02020603050405020304" pitchFamily="18" charset="0"/>
              </a:rPr>
              <a:t>Key indicators of phishing sites include suspicious URLs, poor website design, unsolicited information requests, and urgent messages. Effective detection helps protect personal data and prevent financial losses, making it essential for maintaining online security.</a:t>
            </a:r>
            <a:endParaRPr lang="en-IN"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3" name="object 3"/>
          <p:cNvSpPr/>
          <p:nvPr/>
        </p:nvSpPr>
        <p:spPr>
          <a:xfrm>
            <a:off x="452160" y="9469438"/>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4" name="object 4"/>
          <p:cNvSpPr/>
          <p:nvPr/>
        </p:nvSpPr>
        <p:spPr>
          <a:xfrm>
            <a:off x="1199519" y="9469438"/>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5" name="object 5"/>
          <p:cNvSpPr/>
          <p:nvPr/>
        </p:nvSpPr>
        <p:spPr>
          <a:xfrm>
            <a:off x="1946157" y="9469438"/>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1625152" y="1149398"/>
            <a:ext cx="7747000" cy="781624"/>
          </a:xfrm>
          <a:prstGeom prst="rect">
            <a:avLst/>
          </a:prstGeom>
        </p:spPr>
        <p:txBody>
          <a:bodyPr vert="horz" wrap="square" lIns="0" tIns="12065" rIns="0" bIns="0" rtlCol="0">
            <a:spAutoFit/>
          </a:bodyPr>
          <a:lstStyle/>
          <a:p>
            <a:pPr marL="12700">
              <a:lnSpc>
                <a:spcPct val="100000"/>
              </a:lnSpc>
              <a:spcBef>
                <a:spcPts val="95"/>
              </a:spcBef>
            </a:pPr>
            <a:r>
              <a:rPr lang="en-US" sz="5000" dirty="0">
                <a:latin typeface="Times New Roman" panose="02020603050405020304" pitchFamily="18" charset="0"/>
                <a:cs typeface="Times New Roman" panose="02020603050405020304" pitchFamily="18" charset="0"/>
              </a:rPr>
              <a:t>PROBLEM STATEMENT</a:t>
            </a:r>
            <a:endParaRPr sz="5000" dirty="0">
              <a:latin typeface="Times New Roman" panose="02020603050405020304" pitchFamily="18" charset="0"/>
              <a:cs typeface="Times New Roman" panose="02020603050405020304" pitchFamily="18" charset="0"/>
            </a:endParaRPr>
          </a:p>
        </p:txBody>
      </p:sp>
      <p:pic>
        <p:nvPicPr>
          <p:cNvPr id="12" name="object 12"/>
          <p:cNvPicPr/>
          <p:nvPr/>
        </p:nvPicPr>
        <p:blipFill>
          <a:blip r:embed="rId3" cstate="print"/>
          <a:stretch>
            <a:fillRect/>
          </a:stretch>
        </p:blipFill>
        <p:spPr>
          <a:xfrm>
            <a:off x="11635919" y="1060560"/>
            <a:ext cx="5610224" cy="8162924"/>
          </a:xfrm>
          <a:prstGeom prst="rect">
            <a:avLst/>
          </a:prstGeom>
        </p:spPr>
      </p:pic>
      <p:sp>
        <p:nvSpPr>
          <p:cNvPr id="13" name="object 13"/>
          <p:cNvSpPr/>
          <p:nvPr/>
        </p:nvSpPr>
        <p:spPr>
          <a:xfrm>
            <a:off x="9756717" y="1326959"/>
            <a:ext cx="454025" cy="454025"/>
          </a:xfrm>
          <a:custGeom>
            <a:avLst/>
            <a:gdLst/>
            <a:ahLst/>
            <a:cxnLst/>
            <a:rect l="l" t="t" r="r" b="b"/>
            <a:pathLst>
              <a:path w="454025" h="454025">
                <a:moveTo>
                  <a:pt x="226789" y="453515"/>
                </a:moveTo>
                <a:lnTo>
                  <a:pt x="0" y="453515"/>
                </a:lnTo>
                <a:lnTo>
                  <a:pt x="0" y="0"/>
                </a:lnTo>
                <a:lnTo>
                  <a:pt x="453578" y="0"/>
                </a:lnTo>
                <a:lnTo>
                  <a:pt x="453578" y="453515"/>
                </a:lnTo>
                <a:lnTo>
                  <a:pt x="226789" y="453515"/>
                </a:lnTo>
                <a:close/>
              </a:path>
            </a:pathLst>
          </a:custGeom>
          <a:ln w="18717">
            <a:solidFill>
              <a:srgbClr val="FFFFFF"/>
            </a:solidFill>
          </a:ln>
        </p:spPr>
        <p:txBody>
          <a:bodyPr wrap="square" lIns="0" tIns="0" rIns="0" bIns="0" rtlCol="0"/>
          <a:lstStyle/>
          <a:p>
            <a:endParaRPr/>
          </a:p>
        </p:txBody>
      </p:sp>
      <p:sp>
        <p:nvSpPr>
          <p:cNvPr id="14" name="object 14"/>
          <p:cNvSpPr/>
          <p:nvPr/>
        </p:nvSpPr>
        <p:spPr>
          <a:xfrm>
            <a:off x="10503321" y="1326959"/>
            <a:ext cx="454025" cy="454025"/>
          </a:xfrm>
          <a:custGeom>
            <a:avLst/>
            <a:gdLst/>
            <a:ahLst/>
            <a:cxnLst/>
            <a:rect l="l" t="t" r="r" b="b"/>
            <a:pathLst>
              <a:path w="454025" h="454025">
                <a:moveTo>
                  <a:pt x="226789" y="453515"/>
                </a:moveTo>
                <a:lnTo>
                  <a:pt x="0" y="453515"/>
                </a:lnTo>
                <a:lnTo>
                  <a:pt x="0" y="0"/>
                </a:lnTo>
                <a:lnTo>
                  <a:pt x="453578" y="0"/>
                </a:lnTo>
                <a:lnTo>
                  <a:pt x="453578" y="453515"/>
                </a:lnTo>
                <a:lnTo>
                  <a:pt x="226789" y="453515"/>
                </a:lnTo>
                <a:close/>
              </a:path>
            </a:pathLst>
          </a:custGeom>
          <a:ln w="18717">
            <a:solidFill>
              <a:srgbClr val="FFFFFF"/>
            </a:solidFill>
          </a:ln>
        </p:spPr>
        <p:txBody>
          <a:bodyPr wrap="square" lIns="0" tIns="0" rIns="0" bIns="0" rtlCol="0"/>
          <a:lstStyle/>
          <a:p>
            <a:endParaRPr/>
          </a:p>
        </p:txBody>
      </p:sp>
      <p:sp>
        <p:nvSpPr>
          <p:cNvPr id="16" name="TextBox 15">
            <a:extLst>
              <a:ext uri="{FF2B5EF4-FFF2-40B4-BE49-F238E27FC236}">
                <a16:creationId xmlns:a16="http://schemas.microsoft.com/office/drawing/2014/main" xmlns="" id="{446578C2-DD71-1C9B-2EC5-840556B60D61}"/>
              </a:ext>
            </a:extLst>
          </p:cNvPr>
          <p:cNvSpPr txBox="1"/>
          <p:nvPr/>
        </p:nvSpPr>
        <p:spPr>
          <a:xfrm>
            <a:off x="1715295" y="2854521"/>
            <a:ext cx="8495447" cy="6001643"/>
          </a:xfrm>
          <a:prstGeom prst="rect">
            <a:avLst/>
          </a:prstGeom>
          <a:noFill/>
        </p:spPr>
        <p:txBody>
          <a:bodyPr wrap="square" rtlCol="0">
            <a:spAutoFit/>
          </a:bodyPr>
          <a:lstStyle/>
          <a:p>
            <a:pPr algn="just"/>
            <a:r>
              <a:rPr lang="en-US" sz="3200" dirty="0">
                <a:solidFill>
                  <a:schemeClr val="bg1"/>
                </a:solidFill>
                <a:latin typeface="Times New Roman" panose="02020603050405020304" pitchFamily="18" charset="0"/>
                <a:cs typeface="Times New Roman" panose="02020603050405020304" pitchFamily="18" charset="0"/>
              </a:rPr>
              <a:t>The Cyber-attacks are growing faster than usual rate, it became evident that necessary steps should be taken in-order to get them under control. Among various cyber-attacks, Phishing websites is one of the popular and commonly used attack to steal users personal information and financial information by manipulating the website URL and IP addresses. </a:t>
            </a:r>
          </a:p>
          <a:p>
            <a:pPr algn="just"/>
            <a:r>
              <a:rPr lang="en-US" sz="3200" dirty="0">
                <a:solidFill>
                  <a:schemeClr val="bg1"/>
                </a:solidFill>
                <a:latin typeface="Times New Roman" panose="02020603050405020304" pitchFamily="18" charset="0"/>
                <a:cs typeface="Times New Roman" panose="02020603050405020304" pitchFamily="18" charset="0"/>
              </a:rPr>
              <a:t>The main focus in this project is to implement the better model for detecting these phishing websites using ML libraries.</a:t>
            </a:r>
            <a:endParaRPr lang="en-IN" sz="3200" dirty="0">
              <a:solidFill>
                <a:schemeClr val="bg1"/>
              </a:solidFill>
              <a:latin typeface="Times New Roman" panose="02020603050405020304" pitchFamily="18" charset="0"/>
              <a:cs typeface="Times New Roman" panose="02020603050405020304" pitchFamily="18" charset="0"/>
            </a:endParaRPr>
          </a:p>
          <a:p>
            <a:endParaRPr lang="en-IN" sz="32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850" y="-107950"/>
            <a:ext cx="18287999" cy="10286999"/>
          </a:xfrm>
          <a:prstGeom prst="rect">
            <a:avLst/>
          </a:prstGeom>
        </p:spPr>
      </p:pic>
      <p:sp>
        <p:nvSpPr>
          <p:cNvPr id="3" name="object 3"/>
          <p:cNvSpPr txBox="1">
            <a:spLocks noGrp="1"/>
          </p:cNvSpPr>
          <p:nvPr>
            <p:ph type="title"/>
          </p:nvPr>
        </p:nvSpPr>
        <p:spPr>
          <a:xfrm>
            <a:off x="1285503" y="1375932"/>
            <a:ext cx="7409180" cy="939800"/>
          </a:xfrm>
          <a:prstGeom prst="rect">
            <a:avLst/>
          </a:prstGeom>
        </p:spPr>
        <p:txBody>
          <a:bodyPr vert="horz" wrap="square" lIns="0" tIns="12065" rIns="0" bIns="0" rtlCol="0">
            <a:spAutoFit/>
          </a:bodyPr>
          <a:lstStyle/>
          <a:p>
            <a:pPr marL="12700">
              <a:lnSpc>
                <a:spcPct val="100000"/>
              </a:lnSpc>
              <a:spcBef>
                <a:spcPts val="95"/>
              </a:spcBef>
            </a:pPr>
            <a:r>
              <a:rPr lang="en-US" sz="6000" spc="254" dirty="0">
                <a:latin typeface="Times New Roman" panose="02020603050405020304" pitchFamily="18" charset="0"/>
                <a:cs typeface="Times New Roman" panose="02020603050405020304" pitchFamily="18" charset="0"/>
              </a:rPr>
              <a:t>ABSTRACT</a:t>
            </a:r>
            <a:endParaRPr sz="60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11989824" y="806450"/>
            <a:ext cx="5610224" cy="8162924"/>
          </a:xfrm>
          <a:prstGeom prst="rect">
            <a:avLst/>
          </a:prstGeom>
        </p:spPr>
      </p:pic>
      <p:sp>
        <p:nvSpPr>
          <p:cNvPr id="10" name="object 10"/>
          <p:cNvSpPr/>
          <p:nvPr/>
        </p:nvSpPr>
        <p:spPr>
          <a:xfrm>
            <a:off x="1613496" y="9204807"/>
            <a:ext cx="7757159" cy="20320"/>
          </a:xfrm>
          <a:custGeom>
            <a:avLst/>
            <a:gdLst/>
            <a:ahLst/>
            <a:cxnLst/>
            <a:rect l="l" t="t" r="r" b="b"/>
            <a:pathLst>
              <a:path w="7757159" h="20320">
                <a:moveTo>
                  <a:pt x="7756576" y="1447"/>
                </a:moveTo>
                <a:lnTo>
                  <a:pt x="12" y="0"/>
                </a:lnTo>
                <a:lnTo>
                  <a:pt x="0" y="18719"/>
                </a:lnTo>
                <a:lnTo>
                  <a:pt x="7756563" y="20167"/>
                </a:lnTo>
                <a:lnTo>
                  <a:pt x="7756576" y="1447"/>
                </a:lnTo>
                <a:close/>
              </a:path>
            </a:pathLst>
          </a:custGeom>
          <a:solidFill>
            <a:srgbClr val="FFFFFF"/>
          </a:solidFill>
        </p:spPr>
        <p:txBody>
          <a:bodyPr wrap="square" lIns="0" tIns="0" rIns="0" bIns="0" rtlCol="0"/>
          <a:lstStyle/>
          <a:p>
            <a:endParaRPr/>
          </a:p>
        </p:txBody>
      </p:sp>
      <p:sp>
        <p:nvSpPr>
          <p:cNvPr id="11" name="TextBox 10">
            <a:extLst>
              <a:ext uri="{FF2B5EF4-FFF2-40B4-BE49-F238E27FC236}">
                <a16:creationId xmlns:a16="http://schemas.microsoft.com/office/drawing/2014/main" xmlns="" id="{6EEA2E59-BD91-AA7A-4630-A21011227692}"/>
              </a:ext>
            </a:extLst>
          </p:cNvPr>
          <p:cNvSpPr txBox="1"/>
          <p:nvPr/>
        </p:nvSpPr>
        <p:spPr>
          <a:xfrm>
            <a:off x="8694683" y="4690241"/>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xmlns="" id="{638D6DE9-16F9-7504-995A-D324484055B4}"/>
              </a:ext>
            </a:extLst>
          </p:cNvPr>
          <p:cNvSpPr txBox="1"/>
          <p:nvPr/>
        </p:nvSpPr>
        <p:spPr>
          <a:xfrm>
            <a:off x="1111694" y="3632334"/>
            <a:ext cx="9909638" cy="3539430"/>
          </a:xfrm>
          <a:prstGeom prst="rect">
            <a:avLst/>
          </a:prstGeom>
          <a:noFill/>
        </p:spPr>
        <p:txBody>
          <a:bodyPr wrap="square" rtlCol="0">
            <a:spAutoFit/>
          </a:bodyPr>
          <a:lstStyle/>
          <a:p>
            <a:pPr algn="just"/>
            <a:r>
              <a:rPr lang="en-US" sz="3200" dirty="0">
                <a:solidFill>
                  <a:schemeClr val="bg1"/>
                </a:solidFill>
                <a:latin typeface="Times New Roman" panose="02020603050405020304" pitchFamily="18" charset="0"/>
                <a:cs typeface="Times New Roman" panose="02020603050405020304" pitchFamily="18" charset="0"/>
              </a:rPr>
              <a:t>Phishing attacks are major cybersecurity threat which leads in providing sensitive information to different users over websites. It is required to have proper security , safety algorithms and good trust score to ensure safety of the information and upgrade the user interface in order to reduce the effects of phishing and maintain safety and security of information.</a:t>
            </a:r>
            <a:endParaRPr lang="en-IN" sz="32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2A0419-B3E3-D4AC-D11F-9212F7126F61}"/>
              </a:ext>
            </a:extLst>
          </p:cNvPr>
          <p:cNvSpPr>
            <a:spLocks noGrp="1"/>
          </p:cNvSpPr>
          <p:nvPr>
            <p:ph type="title"/>
          </p:nvPr>
        </p:nvSpPr>
        <p:spPr>
          <a:xfrm>
            <a:off x="10640952" y="501650"/>
            <a:ext cx="9442049" cy="1223412"/>
          </a:xfrm>
        </p:spPr>
        <p:txBody>
          <a:bodyPr/>
          <a:lstStyle/>
          <a:p>
            <a:r>
              <a:rPr lang="en-US" dirty="0">
                <a:latin typeface="Times New Roman" panose="02020603050405020304" pitchFamily="18" charset="0"/>
                <a:cs typeface="Times New Roman" panose="02020603050405020304" pitchFamily="18" charset="0"/>
              </a:rPr>
              <a:t>FLOWCHART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4D613854-5633-C2C9-05A0-A654EE7067A7}"/>
              </a:ext>
            </a:extLst>
          </p:cNvPr>
          <p:cNvPicPr>
            <a:picLocks noChangeAspect="1"/>
          </p:cNvPicPr>
          <p:nvPr/>
        </p:nvPicPr>
        <p:blipFill rotWithShape="1">
          <a:blip r:embed="rId2"/>
          <a:srcRect l="4216"/>
          <a:stretch/>
        </p:blipFill>
        <p:spPr>
          <a:xfrm>
            <a:off x="1758950" y="-219"/>
            <a:ext cx="5193277" cy="10299919"/>
          </a:xfrm>
          <a:prstGeom prst="rect">
            <a:avLst/>
          </a:prstGeom>
          <a:effectLst>
            <a:outerShdw blurRad="50800" dist="50800" dir="5400000" algn="ctr" rotWithShape="0">
              <a:srgbClr val="000000">
                <a:alpha val="20000"/>
              </a:srgbClr>
            </a:outerShdw>
          </a:effectLst>
        </p:spPr>
      </p:pic>
    </p:spTree>
    <p:extLst>
      <p:ext uri="{BB962C8B-B14F-4D97-AF65-F5344CB8AC3E}">
        <p14:creationId xmlns:p14="http://schemas.microsoft.com/office/powerpoint/2010/main" val="542465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751" y="2635250"/>
            <a:ext cx="8991600" cy="923330"/>
          </a:xfrm>
        </p:spPr>
        <p:txBody>
          <a:bodyPr/>
          <a:lstStyle/>
          <a:p>
            <a:r>
              <a:rPr lang="en-US" sz="6000" dirty="0" smtClean="0">
                <a:latin typeface="Times New Roman" panose="02020603050405020304" pitchFamily="18" charset="0"/>
                <a:cs typeface="Times New Roman" panose="02020603050405020304" pitchFamily="18" charset="0"/>
              </a:rPr>
              <a:t>PREDICTION ANALYSIS</a:t>
            </a:r>
            <a:endParaRPr lang="en-US" sz="6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301751" y="5073650"/>
            <a:ext cx="15626715" cy="2308324"/>
          </a:xfrm>
        </p:spPr>
        <p:txBody>
          <a:bodyPr/>
          <a:lstStyle/>
          <a:p>
            <a:pPr marL="457200" indent="-457200">
              <a:buFont typeface="Arial" panose="020B0604020202020204" pitchFamily="34" charset="0"/>
              <a:buChar char="•"/>
            </a:pPr>
            <a:r>
              <a:rPr lang="en-US" sz="3000" dirty="0" smtClean="0">
                <a:solidFill>
                  <a:schemeClr val="bg1"/>
                </a:solidFill>
                <a:latin typeface="Times New Roman" panose="02020603050405020304" pitchFamily="18" charset="0"/>
                <a:cs typeface="Times New Roman" panose="02020603050405020304" pitchFamily="18" charset="0"/>
              </a:rPr>
              <a:t>URL Analysis</a:t>
            </a:r>
          </a:p>
          <a:p>
            <a:pPr marL="457200" indent="-457200">
              <a:buFont typeface="Arial" panose="020B0604020202020204" pitchFamily="34" charset="0"/>
              <a:buChar char="•"/>
            </a:pPr>
            <a:r>
              <a:rPr lang="en-US" sz="3000" dirty="0" smtClean="0">
                <a:solidFill>
                  <a:schemeClr val="bg1"/>
                </a:solidFill>
                <a:latin typeface="Times New Roman" panose="02020603050405020304" pitchFamily="18" charset="0"/>
                <a:cs typeface="Times New Roman" panose="02020603050405020304" pitchFamily="18" charset="0"/>
              </a:rPr>
              <a:t>SSL Certification</a:t>
            </a:r>
          </a:p>
          <a:p>
            <a:pPr marL="457200" indent="-457200">
              <a:buFont typeface="Arial" panose="020B0604020202020204" pitchFamily="34" charset="0"/>
              <a:buChar char="•"/>
            </a:pPr>
            <a:r>
              <a:rPr lang="en-US" sz="3000" dirty="0" smtClean="0">
                <a:solidFill>
                  <a:schemeClr val="bg1"/>
                </a:solidFill>
                <a:latin typeface="Times New Roman" panose="02020603050405020304" pitchFamily="18" charset="0"/>
                <a:cs typeface="Times New Roman" panose="02020603050405020304" pitchFamily="18" charset="0"/>
              </a:rPr>
              <a:t>Domain Age</a:t>
            </a:r>
          </a:p>
          <a:p>
            <a:pPr marL="457200" indent="-457200">
              <a:buFont typeface="Arial" panose="020B0604020202020204" pitchFamily="34" charset="0"/>
              <a:buChar char="•"/>
            </a:pPr>
            <a:r>
              <a:rPr lang="en-US" sz="3000" dirty="0" smtClean="0">
                <a:solidFill>
                  <a:schemeClr val="bg1"/>
                </a:solidFill>
                <a:latin typeface="Times New Roman" panose="02020603050405020304" pitchFamily="18" charset="0"/>
                <a:cs typeface="Times New Roman" panose="02020603050405020304" pitchFamily="18" charset="0"/>
              </a:rPr>
              <a:t>Page Content Analysis</a:t>
            </a:r>
          </a:p>
          <a:p>
            <a:pPr marL="457200" indent="-457200">
              <a:buFont typeface="Arial" panose="020B0604020202020204" pitchFamily="34" charset="0"/>
              <a:buChar char="•"/>
            </a:pPr>
            <a:r>
              <a:rPr lang="en-US" sz="3000" dirty="0" smtClean="0">
                <a:solidFill>
                  <a:schemeClr val="bg1"/>
                </a:solidFill>
                <a:latin typeface="Times New Roman" panose="02020603050405020304" pitchFamily="18" charset="0"/>
                <a:cs typeface="Times New Roman" panose="02020603050405020304" pitchFamily="18" charset="0"/>
              </a:rPr>
              <a:t>Security Indicators</a:t>
            </a:r>
            <a:endParaRPr lang="en-US" sz="3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06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F74AC1E-6179-F439-8442-57E5253634A5}"/>
              </a:ext>
            </a:extLst>
          </p:cNvPr>
          <p:cNvSpPr>
            <a:spLocks noGrp="1"/>
          </p:cNvSpPr>
          <p:nvPr>
            <p:ph type="title"/>
          </p:nvPr>
        </p:nvSpPr>
        <p:spPr>
          <a:xfrm>
            <a:off x="1987550" y="2025650"/>
            <a:ext cx="9442049" cy="1223412"/>
          </a:xfrm>
        </p:spPr>
        <p:txBody>
          <a:bodyPr/>
          <a:lstStyle/>
          <a:p>
            <a:r>
              <a:rPr lang="en-US" dirty="0">
                <a:latin typeface="Times New Roman" panose="02020603050405020304" pitchFamily="18" charset="0"/>
                <a:cs typeface="Times New Roman" panose="02020603050405020304" pitchFamily="18" charset="0"/>
              </a:rPr>
              <a:t>ML TOOLS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5E33DCC7-CB17-E9D4-73F1-79D01803C553}"/>
              </a:ext>
            </a:extLst>
          </p:cNvPr>
          <p:cNvSpPr txBox="1"/>
          <p:nvPr/>
        </p:nvSpPr>
        <p:spPr>
          <a:xfrm>
            <a:off x="1987550" y="4540250"/>
            <a:ext cx="6089650" cy="6001643"/>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URL Validation and Formatting</a:t>
            </a:r>
          </a:p>
          <a:p>
            <a:pPr marL="457200" indent="-457200">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WHOIS Data Retrieval</a:t>
            </a:r>
          </a:p>
          <a:p>
            <a:pPr marL="457200" indent="-457200">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HTTP Header Inspection</a:t>
            </a:r>
          </a:p>
          <a:p>
            <a:pPr marL="457200" indent="-457200">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URL Characteristics Analysis</a:t>
            </a:r>
          </a:p>
          <a:p>
            <a:pPr marL="457200" indent="-457200">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Content Parsing</a:t>
            </a:r>
          </a:p>
          <a:p>
            <a:pPr marL="457200" indent="-457200">
              <a:buFont typeface="Arial" panose="020B0604020202020204" pitchFamily="34" charset="0"/>
              <a:buChar char="•"/>
            </a:pPr>
            <a:r>
              <a:rPr lang="en-IN" sz="3200" dirty="0" err="1">
                <a:solidFill>
                  <a:schemeClr val="bg1"/>
                </a:solidFill>
                <a:latin typeface="Times New Roman" panose="02020603050405020304" pitchFamily="18" charset="0"/>
                <a:cs typeface="Times New Roman" panose="02020603050405020304" pitchFamily="18" charset="0"/>
              </a:rPr>
              <a:t>PhishTank</a:t>
            </a:r>
            <a:r>
              <a:rPr lang="en-IN" sz="3200" dirty="0">
                <a:solidFill>
                  <a:schemeClr val="bg1"/>
                </a:solidFill>
                <a:latin typeface="Times New Roman" panose="02020603050405020304" pitchFamily="18" charset="0"/>
                <a:cs typeface="Times New Roman" panose="02020603050405020304" pitchFamily="18" charset="0"/>
              </a:rPr>
              <a:t> Lookup</a:t>
            </a:r>
          </a:p>
          <a:p>
            <a:pPr marL="457200" indent="-457200">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Certificate Details Retrieval</a:t>
            </a:r>
          </a:p>
          <a:p>
            <a:pPr marL="457200" indent="-457200">
              <a:buFont typeface="Arial" panose="020B0604020202020204" pitchFamily="34" charset="0"/>
              <a:buChar char="•"/>
            </a:pPr>
            <a:endParaRPr lang="en-IN" sz="32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2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2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200" dirty="0">
              <a:solidFill>
                <a:schemeClr val="bg1"/>
              </a:solidFill>
              <a:latin typeface="Times New Roman" panose="02020603050405020304" pitchFamily="18" charset="0"/>
              <a:cs typeface="Times New Roman" panose="02020603050405020304" pitchFamily="18" charset="0"/>
            </a:endParaRPr>
          </a:p>
          <a:p>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37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8" name="object 8"/>
          <p:cNvSpPr/>
          <p:nvPr/>
        </p:nvSpPr>
        <p:spPr>
          <a:xfrm>
            <a:off x="5015877" y="8237715"/>
            <a:ext cx="8256270" cy="20320"/>
          </a:xfrm>
          <a:custGeom>
            <a:avLst/>
            <a:gdLst/>
            <a:ahLst/>
            <a:cxnLst/>
            <a:rect l="l" t="t" r="r" b="b"/>
            <a:pathLst>
              <a:path w="8256269" h="20320">
                <a:moveTo>
                  <a:pt x="8256232" y="1447"/>
                </a:moveTo>
                <a:lnTo>
                  <a:pt x="0" y="0"/>
                </a:lnTo>
                <a:lnTo>
                  <a:pt x="0" y="18719"/>
                </a:lnTo>
                <a:lnTo>
                  <a:pt x="8256232" y="20167"/>
                </a:lnTo>
                <a:lnTo>
                  <a:pt x="8256232" y="1447"/>
                </a:lnTo>
                <a:close/>
              </a:path>
            </a:pathLst>
          </a:custGeom>
          <a:solidFill>
            <a:srgbClr val="FFFFFF"/>
          </a:solidFill>
        </p:spPr>
        <p:txBody>
          <a:bodyPr wrap="square" lIns="0" tIns="0" rIns="0" bIns="0" rtlCol="0"/>
          <a:lstStyle/>
          <a:p>
            <a:endParaRPr/>
          </a:p>
        </p:txBody>
      </p:sp>
      <p:sp>
        <p:nvSpPr>
          <p:cNvPr id="9" name="object 9"/>
          <p:cNvSpPr/>
          <p:nvPr/>
        </p:nvSpPr>
        <p:spPr>
          <a:xfrm>
            <a:off x="8170200" y="1779952"/>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10" name="object 10"/>
          <p:cNvSpPr/>
          <p:nvPr/>
        </p:nvSpPr>
        <p:spPr>
          <a:xfrm>
            <a:off x="8917559" y="1779952"/>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11" name="object 11"/>
          <p:cNvSpPr/>
          <p:nvPr/>
        </p:nvSpPr>
        <p:spPr>
          <a:xfrm>
            <a:off x="9664198" y="1779952"/>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13" name="TextBox 12">
            <a:extLst>
              <a:ext uri="{FF2B5EF4-FFF2-40B4-BE49-F238E27FC236}">
                <a16:creationId xmlns:a16="http://schemas.microsoft.com/office/drawing/2014/main" xmlns="" id="{AB31EA7D-4D23-0B22-CB39-DA5723219DA6}"/>
              </a:ext>
            </a:extLst>
          </p:cNvPr>
          <p:cNvSpPr txBox="1"/>
          <p:nvPr/>
        </p:nvSpPr>
        <p:spPr>
          <a:xfrm>
            <a:off x="920750" y="898968"/>
            <a:ext cx="3733800" cy="1107996"/>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OUTPUT</a:t>
            </a:r>
            <a:endParaRPr lang="en-IN" sz="6600" dirty="0">
              <a:solidFill>
                <a:schemeClr val="bg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xmlns="" id="{035EFFC2-EDB8-EF9B-B1FA-30C63F64B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575" y="2406650"/>
            <a:ext cx="14173200" cy="721947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8" name="object 8"/>
          <p:cNvSpPr/>
          <p:nvPr/>
        </p:nvSpPr>
        <p:spPr>
          <a:xfrm>
            <a:off x="5015877" y="8237715"/>
            <a:ext cx="8256270" cy="20320"/>
          </a:xfrm>
          <a:custGeom>
            <a:avLst/>
            <a:gdLst/>
            <a:ahLst/>
            <a:cxnLst/>
            <a:rect l="l" t="t" r="r" b="b"/>
            <a:pathLst>
              <a:path w="8256269" h="20320">
                <a:moveTo>
                  <a:pt x="8256232" y="1447"/>
                </a:moveTo>
                <a:lnTo>
                  <a:pt x="0" y="0"/>
                </a:lnTo>
                <a:lnTo>
                  <a:pt x="0" y="18719"/>
                </a:lnTo>
                <a:lnTo>
                  <a:pt x="8256232" y="20167"/>
                </a:lnTo>
                <a:lnTo>
                  <a:pt x="8256232" y="1447"/>
                </a:lnTo>
                <a:close/>
              </a:path>
            </a:pathLst>
          </a:custGeom>
          <a:solidFill>
            <a:srgbClr val="FFFFFF"/>
          </a:solidFill>
        </p:spPr>
        <p:txBody>
          <a:bodyPr wrap="square" lIns="0" tIns="0" rIns="0" bIns="0" rtlCol="0"/>
          <a:lstStyle/>
          <a:p>
            <a:endParaRPr/>
          </a:p>
        </p:txBody>
      </p:sp>
      <p:sp>
        <p:nvSpPr>
          <p:cNvPr id="9" name="object 9"/>
          <p:cNvSpPr/>
          <p:nvPr/>
        </p:nvSpPr>
        <p:spPr>
          <a:xfrm>
            <a:off x="8170200" y="1779952"/>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10" name="object 10"/>
          <p:cNvSpPr/>
          <p:nvPr/>
        </p:nvSpPr>
        <p:spPr>
          <a:xfrm>
            <a:off x="8917559" y="1779952"/>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11" name="object 11"/>
          <p:cNvSpPr/>
          <p:nvPr/>
        </p:nvSpPr>
        <p:spPr>
          <a:xfrm>
            <a:off x="9664198" y="1779952"/>
            <a:ext cx="454025" cy="454025"/>
          </a:xfrm>
          <a:custGeom>
            <a:avLst/>
            <a:gdLst/>
            <a:ahLst/>
            <a:cxnLst/>
            <a:rect l="l" t="t" r="r" b="b"/>
            <a:pathLst>
              <a:path w="454025" h="454025">
                <a:moveTo>
                  <a:pt x="226799" y="453515"/>
                </a:moveTo>
                <a:lnTo>
                  <a:pt x="0" y="453515"/>
                </a:lnTo>
                <a:lnTo>
                  <a:pt x="0" y="0"/>
                </a:lnTo>
                <a:lnTo>
                  <a:pt x="453599" y="0"/>
                </a:lnTo>
                <a:lnTo>
                  <a:pt x="453599" y="453515"/>
                </a:lnTo>
                <a:lnTo>
                  <a:pt x="226799" y="453515"/>
                </a:lnTo>
                <a:close/>
              </a:path>
            </a:pathLst>
          </a:custGeom>
          <a:ln w="18718">
            <a:solidFill>
              <a:srgbClr val="FFFFFF"/>
            </a:solidFill>
          </a:ln>
        </p:spPr>
        <p:txBody>
          <a:bodyPr wrap="square" lIns="0" tIns="0" rIns="0" bIns="0" rtlCol="0"/>
          <a:lstStyle/>
          <a:p>
            <a:endParaRPr/>
          </a:p>
        </p:txBody>
      </p:sp>
      <p:sp>
        <p:nvSpPr>
          <p:cNvPr id="13" name="TextBox 12">
            <a:extLst>
              <a:ext uri="{FF2B5EF4-FFF2-40B4-BE49-F238E27FC236}">
                <a16:creationId xmlns:a16="http://schemas.microsoft.com/office/drawing/2014/main" xmlns="" id="{AB31EA7D-4D23-0B22-CB39-DA5723219DA6}"/>
              </a:ext>
            </a:extLst>
          </p:cNvPr>
          <p:cNvSpPr txBox="1"/>
          <p:nvPr/>
        </p:nvSpPr>
        <p:spPr>
          <a:xfrm>
            <a:off x="920750" y="898968"/>
            <a:ext cx="3733800" cy="1107996"/>
          </a:xfrm>
          <a:prstGeom prst="rect">
            <a:avLst/>
          </a:prstGeom>
          <a:noFill/>
        </p:spPr>
        <p:txBody>
          <a:bodyPr wrap="square" rtlCol="0">
            <a:spAutoFit/>
          </a:bodyPr>
          <a:lstStyle/>
          <a:p>
            <a:r>
              <a:rPr lang="en-US" sz="6600" dirty="0">
                <a:solidFill>
                  <a:schemeClr val="bg1"/>
                </a:solidFill>
                <a:latin typeface="Times New Roman" panose="02020603050405020304" pitchFamily="18" charset="0"/>
                <a:cs typeface="Times New Roman" panose="02020603050405020304" pitchFamily="18" charset="0"/>
              </a:rPr>
              <a:t>OUTPUT</a:t>
            </a:r>
            <a:endParaRPr lang="en-IN" sz="66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D6AC1CF5-E74B-70D8-295A-E57F66A9F1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784" y="2406650"/>
            <a:ext cx="13563600" cy="6901894"/>
          </a:xfrm>
          <a:prstGeom prst="rect">
            <a:avLst/>
          </a:prstGeom>
        </p:spPr>
      </p:pic>
    </p:spTree>
    <p:extLst>
      <p:ext uri="{BB962C8B-B14F-4D97-AF65-F5344CB8AC3E}">
        <p14:creationId xmlns:p14="http://schemas.microsoft.com/office/powerpoint/2010/main" val="4152988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TotalTime>
  <Words>300</Words>
  <Application>Microsoft Office PowerPoint</Application>
  <PresentationFormat>Custom</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Tahoma</vt:lpstr>
      <vt:lpstr>Times New Roman</vt:lpstr>
      <vt:lpstr>Office Theme</vt:lpstr>
      <vt:lpstr>Phishing Site Detection </vt:lpstr>
      <vt:lpstr>INTRODUCTION</vt:lpstr>
      <vt:lpstr>PROBLEM STATEMENT</vt:lpstr>
      <vt:lpstr>ABSTRACT</vt:lpstr>
      <vt:lpstr>FLOWCHART</vt:lpstr>
      <vt:lpstr>PREDICTION ANALYSIS</vt:lpstr>
      <vt:lpstr>ML TOOLS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Site Detection</dc:title>
  <dc:creator>ASUS</dc:creator>
  <cp:lastModifiedBy>Sinchana Poojary</cp:lastModifiedBy>
  <cp:revision>7</cp:revision>
  <dcterms:created xsi:type="dcterms:W3CDTF">2024-05-19T04:29:32Z</dcterms:created>
  <dcterms:modified xsi:type="dcterms:W3CDTF">2024-05-19T08:19:55Z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2024-05-19T00:00:00Z</vt:filetime>
  </property>
  <property fmtid="{D5CDD505-2E9C-101B-9397-08002B2CF9AE}" pid="3" name="Creator">
    <vt:lpwstr>Chromium</vt:lpwstr>
  </property>
  <property fmtid="{D5CDD505-2E9C-101B-9397-08002B2CF9AE}" pid="4" name="LastSaved">
    <vt:filetime>2024-05-19T00:00:00Z</vt:filetime>
  </property>
</Properties>
</file>