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slideshow.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75" r:id="rId2"/>
  </p:sldMasterIdLst>
  <p:notesMasterIdLst>
    <p:notesMasterId r:id="rId83"/>
  </p:notesMasterIdLst>
  <p:handoutMasterIdLst>
    <p:handoutMasterId r:id="rId84"/>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78"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8" r:id="rId54"/>
    <p:sldId id="309" r:id="rId55"/>
    <p:sldId id="310" r:id="rId56"/>
    <p:sldId id="312" r:id="rId57"/>
    <p:sldId id="313" r:id="rId58"/>
    <p:sldId id="314" r:id="rId59"/>
    <p:sldId id="315" r:id="rId60"/>
    <p:sldId id="316" r:id="rId61"/>
    <p:sldId id="318" r:id="rId62"/>
    <p:sldId id="319" r:id="rId63"/>
    <p:sldId id="321" r:id="rId64"/>
    <p:sldId id="322" r:id="rId65"/>
    <p:sldId id="323" r:id="rId66"/>
    <p:sldId id="324" r:id="rId67"/>
    <p:sldId id="325" r:id="rId68"/>
    <p:sldId id="326"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197" autoAdjust="0"/>
    <p:restoredTop sz="62522" autoAdjust="0"/>
  </p:normalViewPr>
  <p:slideViewPr>
    <p:cSldViewPr>
      <p:cViewPr varScale="1">
        <p:scale>
          <a:sx n="45" d="100"/>
          <a:sy n="45" d="100"/>
        </p:scale>
        <p:origin x="-25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1" d="100"/>
          <a:sy n="101" d="100"/>
        </p:scale>
        <p:origin x="-3576"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dirty="0"/>
          </a:p>
        </p:txBody>
      </p:sp>
      <p:sp>
        <p:nvSpPr>
          <p:cNvPr id="3" name="Espace réservé de la date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49237657-6A91-4A56-A45E-E49E7213D400}" type="datetimeFigureOut">
              <a:rPr lang="fr-FR" smtClean="0"/>
              <a:t>20/01/2016</a:t>
            </a:fld>
            <a:endParaRPr lang="fr-F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8E63D3A9-1ABD-434D-BDBD-C86B6538B86E}" type="slidenum">
              <a:rPr lang="fr-FR" smtClean="0"/>
              <a:t>‹N°›</a:t>
            </a:fld>
            <a:endParaRPr lang="fr-FR" dirty="0"/>
          </a:p>
        </p:txBody>
      </p:sp>
    </p:spTree>
    <p:extLst>
      <p:ext uri="{BB962C8B-B14F-4D97-AF65-F5344CB8AC3E}">
        <p14:creationId xmlns:p14="http://schemas.microsoft.com/office/powerpoint/2010/main" val="2140254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1C6B0F2-D12B-472B-A5FD-B8A4C9B41461}" type="datetimeFigureOut">
              <a:rPr lang="fr-FR" smtClean="0"/>
              <a:pPr/>
              <a:t>20/01/2016</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98DD8D9-A982-4990-8BA6-9B8389F1FE46}" type="slidenum">
              <a:rPr lang="fr-FR" smtClean="0"/>
              <a:pPr/>
              <a:t>‹N°›</a:t>
            </a:fld>
            <a:endParaRPr lang="fr-FR"/>
          </a:p>
        </p:txBody>
      </p:sp>
    </p:spTree>
    <p:extLst>
      <p:ext uri="{BB962C8B-B14F-4D97-AF65-F5344CB8AC3E}">
        <p14:creationId xmlns:p14="http://schemas.microsoft.com/office/powerpoint/2010/main" val="1042073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lexisnexis.com/fr/droit/frame.do?reloadEntirePage=true&amp;rand=1295884238283&amp;returnToKey=20_T11072009607&amp;parent=docview&amp;target=results_DocumentContent&amp;tokenKey=rsh-23.557422.0499793611"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lexisnexis.com/fr/droit/frame.do?tokenKey=rsh-23.582747.1618211333&amp;target=results_DocumentContent&amp;returnToKey=20_T19124420832&amp;parent=docview&amp;rand=1391353406164&amp;reloadEntirePage=true#N51"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www.lexisnexis.com/fr/droit/frame.do?tokenKey=rsh-23.582747.1618211333&amp;target=results_DocumentContent&amp;returnToKey=20_T19124420832&amp;parent=docview&amp;rand=1391353406164&amp;reloadEntirePage=true#N46"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1</a:t>
            </a:fld>
            <a:endParaRPr lang="fr-FR"/>
          </a:p>
        </p:txBody>
      </p:sp>
    </p:spTree>
    <p:extLst>
      <p:ext uri="{BB962C8B-B14F-4D97-AF65-F5344CB8AC3E}">
        <p14:creationId xmlns:p14="http://schemas.microsoft.com/office/powerpoint/2010/main" val="1957497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14</a:t>
            </a:fld>
            <a:endParaRPr lang="fr-FR"/>
          </a:p>
        </p:txBody>
      </p:sp>
    </p:spTree>
    <p:extLst>
      <p:ext uri="{BB962C8B-B14F-4D97-AF65-F5344CB8AC3E}">
        <p14:creationId xmlns:p14="http://schemas.microsoft.com/office/powerpoint/2010/main" val="2753283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15</a:t>
            </a:fld>
            <a:endParaRPr lang="fr-FR"/>
          </a:p>
        </p:txBody>
      </p:sp>
    </p:spTree>
    <p:extLst>
      <p:ext uri="{BB962C8B-B14F-4D97-AF65-F5344CB8AC3E}">
        <p14:creationId xmlns:p14="http://schemas.microsoft.com/office/powerpoint/2010/main" val="1054018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16</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1" smtClean="0"/>
              <a:t>standard form contracts</a:t>
            </a:r>
            <a:endParaRPr lang="en-US"/>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17</a:t>
            </a:fld>
            <a:endParaRPr lang="fr-FR"/>
          </a:p>
        </p:txBody>
      </p:sp>
    </p:spTree>
    <p:extLst>
      <p:ext uri="{BB962C8B-B14F-4D97-AF65-F5344CB8AC3E}">
        <p14:creationId xmlns:p14="http://schemas.microsoft.com/office/powerpoint/2010/main" val="1122535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19</a:t>
            </a:fld>
            <a:endParaRPr lang="fr-FR"/>
          </a:p>
        </p:txBody>
      </p:sp>
    </p:spTree>
    <p:extLst>
      <p:ext uri="{BB962C8B-B14F-4D97-AF65-F5344CB8AC3E}">
        <p14:creationId xmlns:p14="http://schemas.microsoft.com/office/powerpoint/2010/main" val="2774879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t>
            </a:r>
            <a:r>
              <a:rPr lang="fr-FR" dirty="0" err="1" smtClean="0"/>
              <a:t>expl</a:t>
            </a:r>
            <a:r>
              <a:rPr lang="fr-FR" dirty="0" smtClean="0"/>
              <a:t> art 1739 pour le congé d’un locataire)</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20</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lvl="1" defTabSz="990478">
              <a:defRPr/>
            </a:pPr>
            <a:r>
              <a:rPr lang="fr-FR" dirty="0" smtClean="0"/>
              <a:t>Actes de courtoisie:</a:t>
            </a:r>
            <a:r>
              <a:rPr lang="fr-FR" baseline="0" dirty="0" smtClean="0"/>
              <a:t> </a:t>
            </a:r>
            <a:r>
              <a:rPr lang="fr-FR" dirty="0" smtClean="0"/>
              <a:t>On parle de non-droit (</a:t>
            </a:r>
            <a:r>
              <a:rPr lang="fr-FR" dirty="0" err="1" smtClean="0"/>
              <a:t>Carbonnier</a:t>
            </a:r>
            <a:r>
              <a:rPr lang="fr-FR" dirty="0" smtClean="0"/>
              <a:t>) ou les parties n’ont pas l’intention</a:t>
            </a:r>
            <a:r>
              <a:rPr lang="fr-FR" baseline="0" dirty="0" smtClean="0"/>
              <a:t> de se lier et d’entrer dans une relation juridique. Idem pour les actes de simple tolérance ne pouvant fonder l’usucapion</a:t>
            </a:r>
            <a:endParaRPr lang="fr-FR" dirty="0" smtClean="0"/>
          </a:p>
          <a:p>
            <a:pPr marL="0" lvl="1" defTabSz="990478">
              <a:defRPr/>
            </a:pPr>
            <a:endParaRPr lang="fr-FR" dirty="0" smtClean="0"/>
          </a:p>
          <a:p>
            <a:pPr marL="0" lvl="1" defTabSz="990478">
              <a:defRPr/>
            </a:pPr>
            <a:r>
              <a:rPr lang="fr-FR" dirty="0" smtClean="0"/>
              <a:t>(</a:t>
            </a:r>
            <a:r>
              <a:rPr lang="fr-FR" dirty="0" err="1" smtClean="0"/>
              <a:t>svt</a:t>
            </a:r>
            <a:r>
              <a:rPr lang="fr-FR" dirty="0" smtClean="0"/>
              <a:t> milieu maritime ou </a:t>
            </a:r>
            <a:r>
              <a:rPr lang="fr-FR" dirty="0" err="1" smtClean="0"/>
              <a:t>legislation</a:t>
            </a:r>
            <a:r>
              <a:rPr lang="fr-FR" dirty="0" smtClean="0"/>
              <a:t> spécifique à l’entraide agricole)</a:t>
            </a:r>
          </a:p>
          <a:p>
            <a:r>
              <a:rPr lang="fr-FR" dirty="0" err="1" smtClean="0"/>
              <a:t>Cass</a:t>
            </a:r>
            <a:r>
              <a:rPr lang="fr-FR" dirty="0" smtClean="0"/>
              <a:t> civil 26 </a:t>
            </a:r>
            <a:r>
              <a:rPr lang="fr-FR" dirty="0" err="1" smtClean="0"/>
              <a:t>janv</a:t>
            </a:r>
            <a:r>
              <a:rPr lang="fr-FR" dirty="0" smtClean="0"/>
              <a:t> 1994 « leurs rapports relevaient « d’un pure</a:t>
            </a:r>
            <a:r>
              <a:rPr lang="fr-FR" baseline="0" dirty="0" smtClean="0"/>
              <a:t> acte de courtoisie; la responsabilité ne pouvait être recherchée que sur le terrain délictuel</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21</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22</a:t>
            </a:fld>
            <a:endParaRPr lang="fr-FR"/>
          </a:p>
        </p:txBody>
      </p:sp>
    </p:spTree>
    <p:extLst>
      <p:ext uri="{BB962C8B-B14F-4D97-AF65-F5344CB8AC3E}">
        <p14:creationId xmlns:p14="http://schemas.microsoft.com/office/powerpoint/2010/main" val="1445628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au regard des documents contractuels, la société, en laissant paraître une annonce comportant des mentions erronées…avait commis une faute »</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24</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25</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3</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29</a:t>
            </a:fld>
            <a:endParaRPr lang="fr-FR"/>
          </a:p>
        </p:txBody>
      </p:sp>
    </p:spTree>
    <p:extLst>
      <p:ext uri="{BB962C8B-B14F-4D97-AF65-F5344CB8AC3E}">
        <p14:creationId xmlns:p14="http://schemas.microsoft.com/office/powerpoint/2010/main" val="3752718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31</a:t>
            </a:fld>
            <a:endParaRPr lang="fr-FR"/>
          </a:p>
        </p:txBody>
      </p:sp>
    </p:spTree>
    <p:extLst>
      <p:ext uri="{BB962C8B-B14F-4D97-AF65-F5344CB8AC3E}">
        <p14:creationId xmlns:p14="http://schemas.microsoft.com/office/powerpoint/2010/main" val="1254155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lvl="2" defTabSz="990478">
              <a:defRPr/>
            </a:pPr>
            <a:r>
              <a:rPr lang="fr-FR" dirty="0" err="1" smtClean="0"/>
              <a:t>Cass</a:t>
            </a:r>
            <a:r>
              <a:rPr lang="fr-FR" dirty="0" smtClean="0"/>
              <a:t> </a:t>
            </a:r>
            <a:r>
              <a:rPr lang="fr-FR" dirty="0" err="1" smtClean="0"/>
              <a:t>civ</a:t>
            </a:r>
            <a:r>
              <a:rPr lang="fr-FR" dirty="0" smtClean="0"/>
              <a:t> 3</a:t>
            </a:r>
            <a:r>
              <a:rPr lang="fr-FR" baseline="30000" dirty="0" smtClean="0"/>
              <a:t>ème</a:t>
            </a:r>
            <a:r>
              <a:rPr lang="fr-FR" dirty="0" smtClean="0"/>
              <a:t> 10 </a:t>
            </a:r>
            <a:r>
              <a:rPr lang="fr-FR" dirty="0" err="1" smtClean="0"/>
              <a:t>déc</a:t>
            </a:r>
            <a:r>
              <a:rPr lang="fr-FR" dirty="0" smtClean="0"/>
              <a:t> 1997 « la cour d’appel décidant que l’offre est caduque alors qu’il résultait de ses propres constations que les époux s’étaient engagés à maintenir leur offre jusqu’au 31 </a:t>
            </a:r>
            <a:r>
              <a:rPr lang="fr-FR" dirty="0" err="1" smtClean="0"/>
              <a:t>déc</a:t>
            </a:r>
            <a:r>
              <a:rPr lang="fr-FR" dirty="0" smtClean="0"/>
              <a:t> et le décès de M.D n’avait pas rendu cette offre caduque ».</a:t>
            </a:r>
          </a:p>
          <a:p>
            <a:endParaRPr lang="fr-FR" dirty="0" smtClean="0"/>
          </a:p>
          <a:p>
            <a:r>
              <a:rPr lang="fr-FR" dirty="0" smtClean="0"/>
              <a:t>282. – Analyse – Ces hésitations jurisprudentielles peuvent s'expliquer par les différentes analyses de l'offre (sur lesquelles, V. F. Terré, Ph. Simler, Y. </a:t>
            </a:r>
            <a:r>
              <a:rPr lang="fr-FR" dirty="0" err="1" smtClean="0"/>
              <a:t>Lequette</a:t>
            </a:r>
            <a:r>
              <a:rPr lang="fr-FR" dirty="0" smtClean="0"/>
              <a:t>, op. </a:t>
            </a:r>
            <a:r>
              <a:rPr lang="fr-FR" dirty="0" err="1" smtClean="0"/>
              <a:t>cit</a:t>
            </a:r>
            <a:r>
              <a:rPr lang="fr-FR" dirty="0" smtClean="0"/>
              <a:t>., n° 117, p. 122). Dans la conception classique où l'offre ne lie pas le pollicitant tant qu'elle n'est pas acceptée, il doit y avoir rencontre de deux volontés valides pour former le contrat. L'acceptation doit donc intervenir alors que l'offre existe – elle ne doit donc pas avoir été retirée et l'offrant doit être vivant – et remplit encore les conditions de validité nécessaires pour former le contrat – ce qui implique qu'elle émane d'une personne capable. Ainsi, l'incapacité ou le décès de l'offrant avant l'acceptation de celle-ci fait inévitablement obstacle à la formation du contrat. À cette conception s'oppose celle, inspirée du droit allemand, qui voit dans l'offre un engagement unilatéral de volonté détaché, dès son expression, de la personne du pollicitant, ou encore celle aux effets identiques concernant le point étudié, proposée par </a:t>
            </a:r>
            <a:r>
              <a:rPr lang="fr-FR" dirty="0" err="1" smtClean="0"/>
              <a:t>Demolombe</a:t>
            </a:r>
            <a:r>
              <a:rPr lang="fr-FR" dirty="0" smtClean="0"/>
              <a:t> (Cours de Code Napoléon, t. XXIV, n° 65), qui voyait dans l'offre avec délai un avant-contrat. Dès lors, tout changement dans la situation du pollicitant postérieurement à l'expression de l'offre est sans effet sur la validité de celle-ci. L'acceptation de celle-ci dans le délai prévu ou raisonnable formera valablement le contrat.</a:t>
            </a:r>
          </a:p>
          <a:p>
            <a:r>
              <a:rPr lang="fr-FR" dirty="0" smtClean="0"/>
              <a:t>283. – Conclusion – Compte tenu de ces analyses et des espèces ayant donné lieu aux solutions exposées, on pourrait voir dans les divergences jurisprudentielles la volonté de la Cour de cassation de consacrer la théorie de l'engagement unilatéral en cas d'offre assortie d'un délai et adressée à une personne déterminée. Cela signifierait que lorsque l'offre est faite à une personne déterminée pendant un délai expressément fixé, le décès ou l'incapacité de l'offrant ne pourrait faire obstacle à la formation du contrat dès lors que l'acceptation interviendrait dans le délai. Le principe de la caducité de l'offre qui n'a pas été acceptée du vivant de l'offrant ou alors que celui-ci était capable, subsisterait dans les autres cas (F. Terré, Ph. Simler, Y. </a:t>
            </a:r>
            <a:r>
              <a:rPr lang="fr-FR" dirty="0" err="1" smtClean="0"/>
              <a:t>Lequette</a:t>
            </a:r>
            <a:r>
              <a:rPr lang="fr-FR" dirty="0" smtClean="0"/>
              <a:t>, op. </a:t>
            </a:r>
            <a:r>
              <a:rPr lang="fr-FR" dirty="0" err="1" smtClean="0"/>
              <a:t>cit</a:t>
            </a:r>
            <a:r>
              <a:rPr lang="fr-FR" dirty="0" smtClean="0"/>
              <a:t>., n° 119, p. 128. – Et dans un sens proche, J. </a:t>
            </a:r>
            <a:r>
              <a:rPr lang="fr-FR" dirty="0" err="1" smtClean="0"/>
              <a:t>Flour</a:t>
            </a:r>
            <a:r>
              <a:rPr lang="fr-FR" dirty="0" smtClean="0"/>
              <a:t> et J.-L. Aubert, op. </a:t>
            </a:r>
            <a:r>
              <a:rPr lang="fr-FR" dirty="0" err="1" smtClean="0"/>
              <a:t>cit</a:t>
            </a:r>
            <a:r>
              <a:rPr lang="fr-FR" dirty="0" smtClean="0"/>
              <a:t>., Armand Colin, n° 145, p. 99).</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33</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34</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35</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Classiquement, le moment de la conclusion</a:t>
            </a:r>
            <a:r>
              <a:rPr lang="fr-FR" baseline="0" dirty="0" smtClean="0"/>
              <a:t> était problématique mais aujourd’hui c’est réglé….Seul le problème du lieu se pose</a:t>
            </a:r>
          </a:p>
          <a:p>
            <a:r>
              <a:rPr lang="fr-FR" baseline="0" dirty="0" smtClean="0"/>
              <a:t>Les écoles s’attachent au moment du consentement soit moment de l’envoie de l’acceptation ou sa réception…aujourd’hui la solution dépend de la pratique</a:t>
            </a:r>
          </a:p>
          <a:p>
            <a:r>
              <a:rPr lang="en-US" i="1" noProof="0" dirty="0" err="1" smtClean="0">
                <a:solidFill>
                  <a:srgbClr val="FF0000"/>
                </a:solidFill>
              </a:rPr>
              <a:t>asjf</a:t>
            </a:r>
            <a:r>
              <a:rPr lang="en-US" noProof="0" dirty="0" smtClean="0">
                <a:solidFill>
                  <a:srgbClr val="FF0000"/>
                </a:solidFill>
              </a:rPr>
              <a:t>)</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36</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Def</a:t>
            </a:r>
            <a:r>
              <a:rPr lang="fr-FR" dirty="0" smtClean="0"/>
              <a:t> c’est des contrats proposé en ligne par un professionnel à ses client</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37</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39</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Paris</a:t>
            </a:r>
            <a:r>
              <a:rPr lang="fr-FR" baseline="0" dirty="0" smtClean="0"/>
              <a:t> 30 </a:t>
            </a:r>
            <a:r>
              <a:rPr lang="fr-FR" baseline="0" dirty="0" err="1" smtClean="0"/>
              <a:t>nov</a:t>
            </a:r>
            <a:r>
              <a:rPr lang="fr-FR" baseline="0" dirty="0" smtClean="0"/>
              <a:t> 2006 promesse de vente rédigée en français par un étranger qui ne le comprenait pas = </a:t>
            </a:r>
            <a:r>
              <a:rPr lang="fr-FR" baseline="0" smtClean="0"/>
              <a:t>promesse nulle</a:t>
            </a:r>
            <a:endParaRPr lang="fr-FR"/>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42</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 jurisprudence</a:t>
            </a:r>
            <a:r>
              <a:rPr lang="fr-FR" baseline="0" dirty="0" smtClean="0"/>
              <a:t> considère que ‘l’unique fondement de l’action exercée pour défaut de la chose vendue ». Mais que « lorsque l’erreur ne porte pas sur un vice caché, elle ne donne pas lieu à garantie ».</a:t>
            </a:r>
          </a:p>
          <a:p>
            <a:r>
              <a:rPr lang="fr-FR" baseline="0" dirty="0" smtClean="0"/>
              <a:t>En droit </a:t>
            </a:r>
            <a:r>
              <a:rPr lang="fr-FR" baseline="0" dirty="0" err="1" smtClean="0"/>
              <a:t>anglosaxon</a:t>
            </a:r>
            <a:r>
              <a:rPr lang="fr-FR" baseline="0" dirty="0" smtClean="0"/>
              <a:t> on est rétif à l’institution.</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43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4</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Exple</a:t>
            </a:r>
            <a:r>
              <a:rPr lang="fr-FR" baseline="0" dirty="0" smtClean="0"/>
              <a:t> flambeaux en bronze argenté qui sont en argent..= erreur objective</a:t>
            </a:r>
          </a:p>
          <a:p>
            <a:r>
              <a:rPr lang="fr-FR" baseline="0" dirty="0" smtClean="0"/>
              <a:t>L’erreur sur la solvabilité du débiteur principal n’est pas cause de nullité du contrat de cautionnement sauf si condition de l’engagement…</a:t>
            </a:r>
          </a:p>
          <a:p>
            <a:r>
              <a:rPr lang="fr-FR" dirty="0" smtClean="0"/>
              <a:t>Qualité</a:t>
            </a:r>
            <a:r>
              <a:rPr lang="fr-FR" baseline="0" dirty="0" smtClean="0"/>
              <a:t> substantielle serait pour </a:t>
            </a:r>
            <a:r>
              <a:rPr lang="fr-FR" baseline="0" dirty="0" err="1" smtClean="0"/>
              <a:t>pour</a:t>
            </a:r>
            <a:r>
              <a:rPr lang="fr-FR" baseline="0" dirty="0" smtClean="0"/>
              <a:t> une antiquité l’exactitude de l’ancienneté, ou l’authenticité pour une vente d’objets d’art.</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44</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45</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Exple</a:t>
            </a:r>
            <a:r>
              <a:rPr lang="fr-FR" dirty="0" smtClean="0"/>
              <a:t> L’un croit</a:t>
            </a:r>
            <a:r>
              <a:rPr lang="fr-FR" baseline="0" dirty="0" smtClean="0"/>
              <a:t> vente et l’autre bail </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46</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47</a:t>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2. – Double aspect – Selon l'angle sous lequel on le considère, le dol se présente sous deux aspects, à la fois distincts et complémentaires. Vu du côté de celui qui en est victime, le dol apparaît comme un vice du consentement. Ce sont alors les exigences psychologiques liées à l'autonomie de la volonté qui exigent que soit prononcée l'annulation du contrat. On remarque cependant, d'une part, que ce premier impératif est, comme de coutume, tempéré par les nécessités de la sécurité et de la stabilité contractuelle, d'autre part, que le vice se trouve moins en réalité dans la tromperie que dans l'erreur qui en est </a:t>
            </a:r>
            <a:r>
              <a:rPr lang="fr-FR" dirty="0" err="1" smtClean="0"/>
              <a:t>résultée</a:t>
            </a:r>
            <a:r>
              <a:rPr lang="fr-FR" dirty="0" smtClean="0"/>
              <a:t>. Sous ce premier aspect, par conséquent, le dol est très proche de l'erreur, avec cette différence néanmoins que la méprise est dans un cas spontanée et dans l'autre provoquée.</a:t>
            </a:r>
          </a:p>
          <a:p>
            <a:r>
              <a:rPr lang="fr-FR" dirty="0" smtClean="0"/>
              <a:t>Vu du côté de son auteur, le dol apparaît en effet comme un délit civil: il s'agit d'un comportement malhonnête intentionnellement dommageable. Les exigences morales se joignent alors aux impératifs psychologiques pour imposer une sanction à la fois large et sévère. Ce second aspect, que seul connaissait le Droit romain, explique notamment que soit sanctionnée toute erreur dolosive déterminante, quel qu'en soit l'objet et porterait-elle sur la valeur ou sur les motifs : le particularisme de la notion de dol explique et justifie la sévérité du régime du dol.</a:t>
            </a:r>
          </a:p>
          <a:p>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48</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lvl="3" defTabSz="990478">
              <a:defRPr/>
            </a:pPr>
            <a:r>
              <a:rPr lang="fr-FR" dirty="0" smtClean="0"/>
              <a:t>Historiquement (Rome) c’était « une habilité admise »</a:t>
            </a:r>
          </a:p>
          <a:p>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49</a:t>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50</a:t>
            </a:fld>
            <a:endParaRPr lang="fr-FR"/>
          </a:p>
        </p:txBody>
      </p:sp>
    </p:spTree>
    <p:extLst>
      <p:ext uri="{BB962C8B-B14F-4D97-AF65-F5344CB8AC3E}">
        <p14:creationId xmlns:p14="http://schemas.microsoft.com/office/powerpoint/2010/main" val="20384203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20000"/>
          </a:bodyPr>
          <a:lstStyle/>
          <a:p>
            <a:endParaRPr lang="fr-FR" dirty="0" smtClean="0"/>
          </a:p>
          <a:p>
            <a:r>
              <a:rPr lang="fr-FR" dirty="0" smtClean="0"/>
              <a:t>30. – Nécessité d'une erreur – Du côté de celui qui en est victime, le dol suppose qu'une erreur a été commise (la solution est différente en matière de publicité trompeuse, </a:t>
            </a:r>
            <a:r>
              <a:rPr lang="fr-FR" dirty="0" err="1" smtClean="0"/>
              <a:t>Cass</a:t>
            </a:r>
            <a:r>
              <a:rPr lang="fr-FR" dirty="0" smtClean="0"/>
              <a:t>. </a:t>
            </a:r>
            <a:r>
              <a:rPr lang="fr-FR" dirty="0" err="1" smtClean="0"/>
              <a:t>crim</a:t>
            </a:r>
            <a:r>
              <a:rPr lang="fr-FR" dirty="0" smtClean="0"/>
              <a:t>., 8 mai 1979: JCP G 1981, II, 19514, note D. Andrei et P.-F. </a:t>
            </a:r>
            <a:r>
              <a:rPr lang="fr-FR" dirty="0" err="1" smtClean="0"/>
              <a:t>Divier</a:t>
            </a:r>
            <a:r>
              <a:rPr lang="fr-FR" dirty="0" smtClean="0"/>
              <a:t>: "l'infraction... n'exige pas que la publicité ait effectivement induit en erreur"). Il faut que le consentement ait été donné sous l'empire d'une méprise et il ne suffirait ni qu'aient été exercées des pressions (Cf. </a:t>
            </a:r>
            <a:r>
              <a:rPr lang="fr-FR" dirty="0" smtClean="0">
                <a:hlinkClick r:id="rId3"/>
              </a:rPr>
              <a:t>supra n° 16</a:t>
            </a:r>
            <a:r>
              <a:rPr lang="fr-FR" dirty="0" smtClean="0"/>
              <a:t>) ni que n'ait pas été respectée une obligation d'information précontractuelle imposée par un texte spécial (V. </a:t>
            </a:r>
            <a:r>
              <a:rPr lang="fr-FR" dirty="0" smtClean="0">
                <a:hlinkClick r:id="rId3"/>
              </a:rPr>
              <a:t>supra n° 25</a:t>
            </a:r>
            <a:r>
              <a:rPr lang="fr-FR" dirty="0" smtClean="0"/>
              <a:t>).Peu importe, en revanche, l'objet de cette erreur, dès lors que celle-ci a été déterminante. Quant à l'état d'esprit de la victime, il importe peu également que celle-ci ait elle-même agi dans le dessein de réaliser un profit injustifié (</a:t>
            </a:r>
            <a:r>
              <a:rPr lang="fr-FR" dirty="0" err="1" smtClean="0"/>
              <a:t>Cass</a:t>
            </a:r>
            <a:r>
              <a:rPr lang="fr-FR" dirty="0" smtClean="0"/>
              <a:t>. 1re civ., 22 juin 2004: Bull. </a:t>
            </a:r>
            <a:r>
              <a:rPr lang="fr-FR" dirty="0" err="1" smtClean="0"/>
              <a:t>civ</a:t>
            </a:r>
            <a:r>
              <a:rPr lang="fr-FR" dirty="0" smtClean="0"/>
              <a:t>. 2004, I, n° 182 ; RTD </a:t>
            </a:r>
            <a:r>
              <a:rPr lang="fr-FR" dirty="0" err="1" smtClean="0"/>
              <a:t>civ</a:t>
            </a:r>
            <a:r>
              <a:rPr lang="fr-FR" dirty="0" smtClean="0"/>
              <a:t>. 2004, p. 503, obs. J. Mestre et B. </a:t>
            </a:r>
            <a:r>
              <a:rPr lang="fr-FR" dirty="0" err="1" smtClean="0"/>
              <a:t>Fages</a:t>
            </a:r>
            <a:r>
              <a:rPr lang="fr-FR" dirty="0" smtClean="0"/>
              <a:t>, la règle </a:t>
            </a:r>
            <a:r>
              <a:rPr lang="fr-FR" dirty="0" err="1" smtClean="0"/>
              <a:t>nemo</a:t>
            </a:r>
            <a:r>
              <a:rPr lang="fr-FR" dirty="0" smtClean="0"/>
              <a:t> </a:t>
            </a:r>
            <a:r>
              <a:rPr lang="fr-FR" dirty="0" err="1" smtClean="0"/>
              <a:t>auditur</a:t>
            </a:r>
            <a:r>
              <a:rPr lang="fr-FR" dirty="0" smtClean="0"/>
              <a:t> est sans application en ce domaine). En revanche, la question se pose de savoir si l'erreur doit, pour être sanctionnée, présenter un caractère excusable.</a:t>
            </a:r>
          </a:p>
          <a:p>
            <a:r>
              <a:rPr lang="fr-FR" dirty="0" smtClean="0"/>
              <a:t>1° Objet de l'erreur</a:t>
            </a:r>
          </a:p>
          <a:p>
            <a:r>
              <a:rPr lang="fr-FR" dirty="0" smtClean="0"/>
              <a:t>31. – Erreur sur la substance, sur la valeur, sur les motifs – À la différence de l'erreur spontanée, l'erreur provoquée par le dol est de nature à entraîner l'annulation quel que soit l'objet sur lequel elle porte. À cet égard, le domaine de la nullité pour dol est donc notablement plus large que celui de la nullité pour erreur: dès lors que l'erreur a été le résultat d'un dol, il suffit qu'elle ait déterminé le consentement de la victime et il n'est pas exigé qu'elle porte sur la substance de la chose (V. notamment A. </a:t>
            </a:r>
            <a:r>
              <a:rPr lang="fr-FR" dirty="0" err="1" smtClean="0"/>
              <a:t>Bénabent</a:t>
            </a:r>
            <a:r>
              <a:rPr lang="fr-FR" dirty="0" smtClean="0"/>
              <a:t>, op. </a:t>
            </a:r>
            <a:r>
              <a:rPr lang="fr-FR" dirty="0" err="1" smtClean="0"/>
              <a:t>cit</a:t>
            </a:r>
            <a:r>
              <a:rPr lang="fr-FR" dirty="0" smtClean="0"/>
              <a:t>., n° 89. – J. </a:t>
            </a:r>
            <a:r>
              <a:rPr lang="fr-FR" dirty="0" err="1" smtClean="0"/>
              <a:t>Flour</a:t>
            </a:r>
            <a:r>
              <a:rPr lang="fr-FR" dirty="0" smtClean="0"/>
              <a:t>, J.-L. Aubert et E. </a:t>
            </a:r>
            <a:r>
              <a:rPr lang="fr-FR" dirty="0" err="1" smtClean="0"/>
              <a:t>Savaux</a:t>
            </a:r>
            <a:r>
              <a:rPr lang="fr-FR" dirty="0" smtClean="0"/>
              <a:t>, op. </a:t>
            </a:r>
            <a:r>
              <a:rPr lang="fr-FR" dirty="0" err="1" smtClean="0"/>
              <a:t>cit</a:t>
            </a:r>
            <a:r>
              <a:rPr lang="fr-FR" dirty="0" smtClean="0"/>
              <a:t>., n° 214. – J. </a:t>
            </a:r>
            <a:r>
              <a:rPr lang="fr-FR" dirty="0" err="1" smtClean="0"/>
              <a:t>Ghestin</a:t>
            </a:r>
            <a:r>
              <a:rPr lang="fr-FR" dirty="0" smtClean="0"/>
              <a:t>, Traité, op. </a:t>
            </a:r>
            <a:r>
              <a:rPr lang="fr-FR" dirty="0" err="1" smtClean="0"/>
              <a:t>cit</a:t>
            </a:r>
            <a:r>
              <a:rPr lang="fr-FR" dirty="0" smtClean="0"/>
              <a:t>., n° 558. – C. </a:t>
            </a:r>
            <a:r>
              <a:rPr lang="fr-FR" dirty="0" err="1" smtClean="0"/>
              <a:t>Larroumet</a:t>
            </a:r>
            <a:r>
              <a:rPr lang="fr-FR" dirty="0" smtClean="0"/>
              <a:t>, op. </a:t>
            </a:r>
            <a:r>
              <a:rPr lang="fr-FR" dirty="0" err="1" smtClean="0"/>
              <a:t>cit</a:t>
            </a:r>
            <a:r>
              <a:rPr lang="fr-FR" dirty="0" smtClean="0"/>
              <a:t>., n° 366. – G. Marty et P. Raynaud, op. </a:t>
            </a:r>
            <a:r>
              <a:rPr lang="fr-FR" dirty="0" err="1" smtClean="0"/>
              <a:t>cit</a:t>
            </a:r>
            <a:r>
              <a:rPr lang="fr-FR" dirty="0" smtClean="0"/>
              <a:t>., n° 157. – H., L. et J. Mazeaud et F. </a:t>
            </a:r>
            <a:r>
              <a:rPr lang="fr-FR" dirty="0" err="1" smtClean="0"/>
              <a:t>Chabas</a:t>
            </a:r>
            <a:r>
              <a:rPr lang="fr-FR" dirty="0" smtClean="0"/>
              <a:t>, op. </a:t>
            </a:r>
            <a:r>
              <a:rPr lang="fr-FR" dirty="0" err="1" smtClean="0"/>
              <a:t>cit</a:t>
            </a:r>
            <a:r>
              <a:rPr lang="fr-FR" dirty="0" smtClean="0"/>
              <a:t>., n° 194. – En jurisprudence, </a:t>
            </a:r>
            <a:r>
              <a:rPr lang="fr-FR" dirty="0" err="1" smtClean="0"/>
              <a:t>Cass</a:t>
            </a:r>
            <a:r>
              <a:rPr lang="fr-FR" dirty="0" smtClean="0"/>
              <a:t>. com., 19 déc. 1961: D. 1962, p. 240. – </a:t>
            </a:r>
            <a:r>
              <a:rPr lang="fr-FR" dirty="0" err="1" smtClean="0"/>
              <a:t>Cass</a:t>
            </a:r>
            <a:r>
              <a:rPr lang="fr-FR" dirty="0" smtClean="0"/>
              <a:t>. 1re civ., 13 févr. 1967: Bull. </a:t>
            </a:r>
            <a:r>
              <a:rPr lang="fr-FR" dirty="0" err="1" smtClean="0"/>
              <a:t>civ</a:t>
            </a:r>
            <a:r>
              <a:rPr lang="fr-FR" dirty="0" smtClean="0"/>
              <a:t>. 1967, I, n° 58. – </a:t>
            </a:r>
            <a:r>
              <a:rPr lang="fr-FR" dirty="0" err="1" smtClean="0"/>
              <a:t>Cass</a:t>
            </a:r>
            <a:r>
              <a:rPr lang="fr-FR" dirty="0" smtClean="0"/>
              <a:t>. 3e civ., 2 oct. 1974: Bull. </a:t>
            </a:r>
            <a:r>
              <a:rPr lang="fr-FR" dirty="0" err="1" smtClean="0"/>
              <a:t>civ</a:t>
            </a:r>
            <a:r>
              <a:rPr lang="fr-FR" dirty="0" smtClean="0"/>
              <a:t>. 1974, III, n° 330).</a:t>
            </a:r>
          </a:p>
          <a:p>
            <a:endParaRPr lang="fr-FR" dirty="0" smtClean="0"/>
          </a:p>
          <a:p>
            <a:endParaRPr lang="fr-FR" dirty="0" smtClean="0"/>
          </a:p>
          <a:p>
            <a:r>
              <a:rPr lang="fr-FR" dirty="0" smtClean="0"/>
              <a:t>Notion de dol incident</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51</a:t>
            </a:fld>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cass</a:t>
            </a:r>
            <a:r>
              <a:rPr lang="fr-FR" dirty="0" smtClean="0"/>
              <a:t> </a:t>
            </a:r>
            <a:r>
              <a:rPr lang="fr-FR" dirty="0" err="1" smtClean="0"/>
              <a:t>com</a:t>
            </a:r>
            <a:r>
              <a:rPr lang="fr-FR" dirty="0" smtClean="0"/>
              <a:t> 12 </a:t>
            </a:r>
            <a:r>
              <a:rPr lang="fr-FR" dirty="0" err="1" smtClean="0"/>
              <a:t>fev</a:t>
            </a:r>
            <a:r>
              <a:rPr lang="fr-FR" dirty="0" smtClean="0"/>
              <a:t> 2008 homme </a:t>
            </a:r>
            <a:r>
              <a:rPr lang="fr-FR" dirty="0" err="1" smtClean="0"/>
              <a:t>depressif</a:t>
            </a:r>
            <a:r>
              <a:rPr lang="fr-FR" baseline="0" dirty="0" smtClean="0"/>
              <a:t> qui cède ses parts pour une valeur nettement inférieure alors qu’il n’est pas versé dans les affaires</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53</a:t>
            </a:fld>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Cass</a:t>
            </a:r>
            <a:r>
              <a:rPr lang="fr-FR" dirty="0" smtClean="0"/>
              <a:t>, </a:t>
            </a:r>
            <a:r>
              <a:rPr lang="fr-FR" dirty="0" err="1" smtClean="0"/>
              <a:t>civ</a:t>
            </a:r>
            <a:r>
              <a:rPr lang="fr-FR" dirty="0" smtClean="0"/>
              <a:t> 1ere</a:t>
            </a:r>
            <a:r>
              <a:rPr lang="fr-FR" baseline="0" dirty="0" smtClean="0"/>
              <a:t> </a:t>
            </a:r>
            <a:r>
              <a:rPr lang="fr-FR" dirty="0" smtClean="0"/>
              <a:t>3 avril 2002: Seule</a:t>
            </a:r>
            <a:r>
              <a:rPr lang="fr-FR" baseline="0" dirty="0" smtClean="0"/>
              <a:t> l’exploitation abusive de la dépendance économique faite pour tirer profit d’un mal menaçant directement les intérêts légitimes de la personne peut vicier de violence sont consentement. En l’espèce, jugé que ne constituait pas une violence, cive du consentement, la dépendance économique à laquelle avait été soumise la salariée d’un éditeur, lors de la conclusion d’un contrat d’éditions</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54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noProof="0" dirty="0" smtClean="0">
                <a:solidFill>
                  <a:schemeClr val="bg1"/>
                </a:solidFill>
              </a:rPr>
              <a:t>. The sale contract is the perfect example </a:t>
            </a:r>
          </a:p>
          <a:p>
            <a:pPr defTabSz="990478">
              <a:defRPr/>
            </a:pPr>
            <a:endParaRPr lang="en-US" noProof="0" smtClean="0">
              <a:solidFill>
                <a:schemeClr val="bg1"/>
              </a:solidFill>
            </a:endParaRPr>
          </a:p>
          <a:p>
            <a:endParaRPr lang="en-US"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7</a:t>
            </a:fld>
            <a:endParaRPr lang="fr-FR"/>
          </a:p>
        </p:txBody>
      </p:sp>
    </p:spTree>
    <p:extLst>
      <p:ext uri="{BB962C8B-B14F-4D97-AF65-F5344CB8AC3E}">
        <p14:creationId xmlns:p14="http://schemas.microsoft.com/office/powerpoint/2010/main" val="1657068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Période</a:t>
            </a:r>
            <a:r>
              <a:rPr lang="fr-FR" baseline="0" dirty="0" smtClean="0"/>
              <a:t> préalable= contrat d’enseignement à distance qui </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58</a:t>
            </a:fld>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Notion proches et même confondues</a:t>
            </a:r>
            <a:r>
              <a:rPr lang="fr-FR" baseline="0" dirty="0" smtClean="0"/>
              <a:t> en droit allemand</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59</a:t>
            </a:fld>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_</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60</a:t>
            </a:fld>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Expl</a:t>
            </a:r>
            <a:r>
              <a:rPr lang="fr-FR" dirty="0" smtClean="0"/>
              <a:t> d’impossibilité: par </a:t>
            </a:r>
            <a:r>
              <a:rPr lang="fr-FR" dirty="0" err="1" smtClean="0"/>
              <a:t>exple</a:t>
            </a:r>
            <a:r>
              <a:rPr lang="fr-FR" dirty="0" smtClean="0"/>
              <a:t> le mandat prévoyant l’achat</a:t>
            </a:r>
            <a:r>
              <a:rPr lang="fr-FR" baseline="0" dirty="0" smtClean="0"/>
              <a:t> pour le compte d’étranger alors que les actions ne pouvaient être achetées que par un français</a:t>
            </a:r>
          </a:p>
          <a:p>
            <a:r>
              <a:rPr lang="fr-FR" baseline="0" dirty="0" smtClean="0"/>
              <a:t>Loi bioéthiques indisponibilité du corps humain. </a:t>
            </a:r>
            <a:r>
              <a:rPr lang="fr-FR" baseline="0" dirty="0" err="1" smtClean="0"/>
              <a:t>Sepultures</a:t>
            </a:r>
            <a:r>
              <a:rPr lang="fr-FR" baseline="0" dirty="0" smtClean="0"/>
              <a:t> hors du commerce mais font l’objet de convention=contradiction</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61</a:t>
            </a:fld>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62</a:t>
            </a:fld>
            <a:endParaRPr lang="fr-FR"/>
          </a:p>
        </p:txBody>
      </p:sp>
    </p:spTree>
    <p:extLst>
      <p:ext uri="{BB962C8B-B14F-4D97-AF65-F5344CB8AC3E}">
        <p14:creationId xmlns:p14="http://schemas.microsoft.com/office/powerpoint/2010/main" val="40485094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64</a:t>
            </a:fld>
            <a:endParaRPr lang="fr-FR"/>
          </a:p>
        </p:txBody>
      </p:sp>
    </p:spTree>
    <p:extLst>
      <p:ext uri="{BB962C8B-B14F-4D97-AF65-F5344CB8AC3E}">
        <p14:creationId xmlns:p14="http://schemas.microsoft.com/office/powerpoint/2010/main" val="19220664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arret</a:t>
            </a:r>
            <a:endParaRPr lang="fr-FR"/>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65</a:t>
            </a:fld>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70</a:t>
            </a:fld>
            <a:endParaRPr lang="fr-FR"/>
          </a:p>
        </p:txBody>
      </p:sp>
    </p:spTree>
    <p:extLst>
      <p:ext uri="{BB962C8B-B14F-4D97-AF65-F5344CB8AC3E}">
        <p14:creationId xmlns:p14="http://schemas.microsoft.com/office/powerpoint/2010/main" val="305544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72</a:t>
            </a:fld>
            <a:endParaRPr lang="fr-FR"/>
          </a:p>
        </p:txBody>
      </p:sp>
    </p:spTree>
    <p:extLst>
      <p:ext uri="{BB962C8B-B14F-4D97-AF65-F5344CB8AC3E}">
        <p14:creationId xmlns:p14="http://schemas.microsoft.com/office/powerpoint/2010/main" val="29330311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75</a:t>
            </a:fld>
            <a:endParaRPr lang="fr-FR"/>
          </a:p>
        </p:txBody>
      </p:sp>
    </p:spTree>
    <p:extLst>
      <p:ext uri="{BB962C8B-B14F-4D97-AF65-F5344CB8AC3E}">
        <p14:creationId xmlns:p14="http://schemas.microsoft.com/office/powerpoint/2010/main" val="3135084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9</a:t>
            </a:fld>
            <a:endParaRPr lang="fr-FR"/>
          </a:p>
        </p:txBody>
      </p:sp>
    </p:spTree>
    <p:extLst>
      <p:ext uri="{BB962C8B-B14F-4D97-AF65-F5344CB8AC3E}">
        <p14:creationId xmlns:p14="http://schemas.microsoft.com/office/powerpoint/2010/main" val="1697623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76</a:t>
            </a:fld>
            <a:endParaRPr lang="fr-F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aseline="0" dirty="0" smtClean="0"/>
              <a:t>Irrésistible: </a:t>
            </a:r>
            <a:r>
              <a:rPr lang="fr-FR" dirty="0" smtClean="0"/>
              <a:t>La force majeur</a:t>
            </a:r>
            <a:r>
              <a:rPr lang="fr-FR" baseline="0" dirty="0" smtClean="0"/>
              <a:t> financière n’existe pas /a l’impossible nul n’est tenu.cas du chômage in </a:t>
            </a:r>
            <a:r>
              <a:rPr lang="fr-FR" baseline="0" dirty="0" err="1" smtClean="0"/>
              <a:t>concreto</a:t>
            </a:r>
            <a:r>
              <a:rPr lang="fr-FR" baseline="0" dirty="0" smtClean="0"/>
              <a:t> (il faut expliquer pourquoi c’est </a:t>
            </a:r>
            <a:r>
              <a:rPr lang="fr-FR" baseline="0" dirty="0" err="1" smtClean="0"/>
              <a:t>fm</a:t>
            </a:r>
            <a:r>
              <a:rPr lang="fr-FR" baseline="0" dirty="0" smtClean="0"/>
              <a:t>)</a:t>
            </a:r>
          </a:p>
          <a:p>
            <a:r>
              <a:rPr lang="fr-FR" baseline="0" dirty="0" smtClean="0"/>
              <a:t>Imprévisible impose que ce soit inévitable</a:t>
            </a:r>
          </a:p>
          <a:p>
            <a:r>
              <a:rPr lang="fr-FR" baseline="0" dirty="0" smtClean="0"/>
              <a:t>Pour la grève il faut qu’elle soit imprévisible et irrésistible</a:t>
            </a:r>
          </a:p>
          <a:p>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78</a:t>
            </a:fld>
            <a:endParaRPr lang="fr-F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De nombreux abus sont apparus</a:t>
            </a:r>
            <a:r>
              <a:rPr lang="fr-FR" baseline="0" dirty="0" smtClean="0"/>
              <a:t> dans la fixation des montants.1152 al2 confère au juge le pouvoir modérateur. On prend en compte le préjudice au moment de l’appréciation par le juge. Il faut que ce soit manifeste </a:t>
            </a:r>
          </a:p>
          <a:p>
            <a:r>
              <a:rPr lang="fr-FR" baseline="0" dirty="0" smtClean="0"/>
              <a:t>Après intervention de la cour de cassation le juge ne peut évaluer la clause sous le montant du préjudice.</a:t>
            </a:r>
          </a:p>
          <a:p>
            <a:endParaRPr lang="fr-FR" baseline="0" dirty="0" smtClean="0"/>
          </a:p>
          <a:p>
            <a:r>
              <a:rPr lang="fr-FR" baseline="0" dirty="0" smtClean="0"/>
              <a:t>Contrainte légale: interdiction dans les contrats de travail…limitée dans l’immobilier.</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79</a:t>
            </a:fld>
            <a:endParaRPr lang="fr-F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C’est le fait spontané</a:t>
            </a:r>
            <a:r>
              <a:rPr lang="fr-FR" baseline="0" dirty="0" smtClean="0"/>
              <a:t> d’une personne  « purement volontaire de l’homme »., d’où résulte un avantage pour un tiers et un appauvrissement de l’agent.</a:t>
            </a:r>
          </a:p>
          <a:p>
            <a:endParaRPr lang="fr-FR" dirty="0" smtClean="0"/>
          </a:p>
          <a:p>
            <a:r>
              <a:rPr lang="fr-FR" dirty="0" smtClean="0"/>
              <a:t>Dans la gestion</a:t>
            </a:r>
            <a:r>
              <a:rPr lang="fr-FR" baseline="0" dirty="0" smtClean="0"/>
              <a:t> d’affaire une personne s’immisce dans les affaire d’autrui pour rendre service</a:t>
            </a:r>
          </a:p>
          <a:p>
            <a:endParaRPr lang="fr-FR" baseline="0" dirty="0" smtClean="0"/>
          </a:p>
          <a:p>
            <a:r>
              <a:rPr lang="fr-FR" baseline="0" dirty="0" smtClean="0"/>
              <a:t>L’intention de gérer suppose qu’on agit pas pour son intérêt propre ou qu’on le croit (</a:t>
            </a:r>
            <a:r>
              <a:rPr lang="fr-FR" baseline="0" dirty="0" err="1" smtClean="0"/>
              <a:t>cass</a:t>
            </a:r>
            <a:r>
              <a:rPr lang="fr-FR" baseline="0" dirty="0" smtClean="0"/>
              <a:t> </a:t>
            </a:r>
            <a:r>
              <a:rPr lang="fr-FR" baseline="0" dirty="0" err="1" smtClean="0"/>
              <a:t>civ</a:t>
            </a:r>
            <a:r>
              <a:rPr lang="fr-FR" baseline="0" dirty="0" smtClean="0"/>
              <a:t> 1</a:t>
            </a:r>
            <a:r>
              <a:rPr lang="fr-FR" baseline="30000" dirty="0" smtClean="0"/>
              <a:t>ère</a:t>
            </a:r>
            <a:r>
              <a:rPr lang="fr-FR" baseline="0" dirty="0" smtClean="0"/>
              <a:t> 28 mai 19914un généalogiste avait recherché des héritiers uniquement afin de leur demander ensuite la reconnaissance des droits locatifs dont il prétendait être titulaire sur la parcelle litigieuse; jugé  qu’il n’avait droit à aucune rémunération même si son activité avait permis aux héritiers de connaître  la succession qui leur avait été dévolue.</a:t>
            </a:r>
          </a:p>
          <a:p>
            <a:endParaRPr lang="fr-FR" baseline="0" dirty="0" smtClean="0"/>
          </a:p>
          <a:p>
            <a:r>
              <a:rPr lang="fr-FR" dirty="0" smtClean="0"/>
              <a:t>Les</a:t>
            </a:r>
            <a:r>
              <a:rPr lang="fr-FR" baseline="0" dirty="0" smtClean="0"/>
              <a:t> actes de gestion sont matériels ou juridiques (</a:t>
            </a:r>
            <a:r>
              <a:rPr lang="fr-FR" baseline="0" dirty="0" err="1" smtClean="0"/>
              <a:t>admin</a:t>
            </a:r>
            <a:r>
              <a:rPr lang="fr-FR" baseline="0" dirty="0" smtClean="0"/>
              <a:t> ou dispo)</a:t>
            </a:r>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80</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10</a:t>
            </a:fld>
            <a:endParaRPr lang="fr-FR"/>
          </a:p>
        </p:txBody>
      </p:sp>
    </p:spTree>
    <p:extLst>
      <p:ext uri="{BB962C8B-B14F-4D97-AF65-F5344CB8AC3E}">
        <p14:creationId xmlns:p14="http://schemas.microsoft.com/office/powerpoint/2010/main" val="3964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lvl="1" defTabSz="990478">
              <a:defRPr/>
            </a:pPr>
            <a:r>
              <a:rPr lang="en-US" noProof="0" dirty="0" smtClean="0">
                <a:solidFill>
                  <a:schemeClr val="bg1"/>
                </a:solidFill>
              </a:rPr>
              <a:t>The notion is relative (like </a:t>
            </a:r>
            <a:r>
              <a:rPr lang="en-US" dirty="0" smtClean="0">
                <a:solidFill>
                  <a:schemeClr val="bg1"/>
                </a:solidFill>
              </a:rPr>
              <a:t>possessing a diploma, for </a:t>
            </a:r>
            <a:r>
              <a:rPr lang="en-US" noProof="0" dirty="0" smtClean="0">
                <a:solidFill>
                  <a:schemeClr val="bg1"/>
                </a:solidFill>
              </a:rPr>
              <a:t>example)</a:t>
            </a:r>
          </a:p>
          <a:p>
            <a:endParaRPr lang="fr-FR"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11</a:t>
            </a:fld>
            <a:endParaRPr lang="fr-FR"/>
          </a:p>
        </p:txBody>
      </p:sp>
    </p:spTree>
    <p:extLst>
      <p:ext uri="{BB962C8B-B14F-4D97-AF65-F5344CB8AC3E}">
        <p14:creationId xmlns:p14="http://schemas.microsoft.com/office/powerpoint/2010/main" val="71606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droit de l'Union européenne, “le consommateur est une personne qui contracte pour un usage pouvant être considéré comme étranger à son activité professionnelle” (PE et Cons. UE, </a:t>
            </a:r>
            <a:r>
              <a:rPr lang="fr-FR" dirty="0" err="1" smtClean="0"/>
              <a:t>dir</a:t>
            </a:r>
            <a:r>
              <a:rPr lang="fr-FR" dirty="0" smtClean="0"/>
              <a:t>. 2000/31, 8 juin 2000, dite directive "commerce électronique" : Journal Officiel des communautés européennes 17 Juillet 2000). Cette définition, identique à celle des conventions de Rome et de Bruxelles (V. supra </a:t>
            </a:r>
            <a:r>
              <a:rPr lang="fr-FR" dirty="0" smtClean="0">
                <a:hlinkClick r:id="rId3"/>
              </a:rPr>
              <a:t>n° 51</a:t>
            </a:r>
            <a:r>
              <a:rPr lang="fr-FR" dirty="0" smtClean="0"/>
              <a:t>), et proche du dernier état de la jurisprudence française, s'écarterait en revanche de la notion de consommateur applicable en matière de vente en distance (C. </a:t>
            </a:r>
            <a:r>
              <a:rPr lang="fr-FR" dirty="0" err="1" smtClean="0"/>
              <a:t>Féral-Schuhl</a:t>
            </a:r>
            <a:r>
              <a:rPr lang="fr-FR" smtClean="0"/>
              <a:t>, cité supra </a:t>
            </a:r>
            <a:r>
              <a:rPr lang="fr-FR" smtClean="0">
                <a:hlinkClick r:id="rId4"/>
              </a:rPr>
              <a:t>n° 46</a:t>
            </a:r>
            <a:r>
              <a:rPr lang="fr-FR" smtClean="0"/>
              <a:t>).</a:t>
            </a:r>
            <a:endParaRPr lang="fr-FR"/>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12</a:t>
            </a:fld>
            <a:endParaRPr lang="fr-FR"/>
          </a:p>
        </p:txBody>
      </p:sp>
    </p:spTree>
    <p:extLst>
      <p:ext uri="{BB962C8B-B14F-4D97-AF65-F5344CB8AC3E}">
        <p14:creationId xmlns:p14="http://schemas.microsoft.com/office/powerpoint/2010/main" val="554932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A98DD8D9-A982-4990-8BA6-9B8389F1FE46}" type="slidenum">
              <a:rPr lang="fr-FR" smtClean="0"/>
              <a:pPr/>
              <a:t>13</a:t>
            </a:fld>
            <a:endParaRPr lang="fr-FR"/>
          </a:p>
        </p:txBody>
      </p:sp>
    </p:spTree>
    <p:extLst>
      <p:ext uri="{BB962C8B-B14F-4D97-AF65-F5344CB8AC3E}">
        <p14:creationId xmlns:p14="http://schemas.microsoft.com/office/powerpoint/2010/main" val="1137324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17" name="Rectangle 16"/>
          <p:cNvSpPr/>
          <p:nvPr userDrawn="1"/>
        </p:nvSpPr>
        <p:spPr bwMode="gray">
          <a:xfrm>
            <a:off x="755576" y="1969790"/>
            <a:ext cx="8388424" cy="4888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FFFF"/>
              </a:solidFill>
            </a:endParaRPr>
          </a:p>
        </p:txBody>
      </p:sp>
      <p:sp>
        <p:nvSpPr>
          <p:cNvPr id="8" name="Espace réservé de la date 7"/>
          <p:cNvSpPr>
            <a:spLocks noGrp="1"/>
          </p:cNvSpPr>
          <p:nvPr>
            <p:ph type="dt" sz="half" idx="10"/>
          </p:nvPr>
        </p:nvSpPr>
        <p:spPr bwMode="gray">
          <a:xfrm>
            <a:off x="0" y="6742112"/>
            <a:ext cx="611188" cy="115887"/>
          </a:xfrm>
        </p:spPr>
        <p:txBody>
          <a:bodyPr lIns="0" tIns="0" rIns="0" bIns="0"/>
          <a:lstStyle>
            <a:lvl1pPr>
              <a:defRPr sz="100">
                <a:solidFill>
                  <a:schemeClr val="bg2"/>
                </a:solidFill>
              </a:defRPr>
            </a:lvl1pPr>
          </a:lstStyle>
          <a:p>
            <a:fld id="{7C91BE6F-6098-44D1-99EB-FB670A5D659F}" type="datetime1">
              <a:rPr lang="fr-FR" smtClean="0">
                <a:solidFill>
                  <a:srgbClr val="D9D9D9"/>
                </a:solidFill>
              </a:rPr>
              <a:t>20/01/2016</a:t>
            </a:fld>
            <a:endParaRPr lang="fr-FR" dirty="0">
              <a:solidFill>
                <a:srgbClr val="D9D9D9"/>
              </a:solidFill>
            </a:endParaRPr>
          </a:p>
        </p:txBody>
      </p:sp>
      <p:sp>
        <p:nvSpPr>
          <p:cNvPr id="9" name="Espace réservé du numéro de diapositive 8"/>
          <p:cNvSpPr>
            <a:spLocks noGrp="1"/>
          </p:cNvSpPr>
          <p:nvPr>
            <p:ph type="sldNum" sz="quarter" idx="11"/>
          </p:nvPr>
        </p:nvSpPr>
        <p:spPr bwMode="gray">
          <a:xfrm>
            <a:off x="0" y="6742113"/>
            <a:ext cx="611188" cy="115887"/>
          </a:xfrm>
        </p:spPr>
        <p:txBody>
          <a:bodyPr/>
          <a:lstStyle>
            <a:lvl1pPr>
              <a:defRPr sz="100">
                <a:solidFill>
                  <a:schemeClr val="bg2"/>
                </a:solidFill>
              </a:defRPr>
            </a:lvl1pPr>
          </a:lstStyle>
          <a:p>
            <a:fld id="{19858401-1896-4F80-9B2B-186795E41C27}" type="slidenum">
              <a:rPr lang="fr-FR" smtClean="0">
                <a:solidFill>
                  <a:srgbClr val="D9D9D9"/>
                </a:solidFill>
              </a:rPr>
              <a:pPr/>
              <a:t>‹N°›</a:t>
            </a:fld>
            <a:endParaRPr lang="fr-FR" dirty="0">
              <a:solidFill>
                <a:srgbClr val="D9D9D9"/>
              </a:solidFill>
            </a:endParaRPr>
          </a:p>
        </p:txBody>
      </p:sp>
      <p:sp>
        <p:nvSpPr>
          <p:cNvPr id="10" name="Espace réservé du pied de page 9"/>
          <p:cNvSpPr>
            <a:spLocks noGrp="1"/>
          </p:cNvSpPr>
          <p:nvPr>
            <p:ph type="ftr" sz="quarter" idx="12"/>
          </p:nvPr>
        </p:nvSpPr>
        <p:spPr bwMode="gray">
          <a:xfrm>
            <a:off x="0" y="6742113"/>
            <a:ext cx="611188" cy="115887"/>
          </a:xfrm>
        </p:spPr>
        <p:txBody>
          <a:bodyPr/>
          <a:lstStyle>
            <a:lvl1pPr>
              <a:defRPr sz="100">
                <a:solidFill>
                  <a:schemeClr val="bg2"/>
                </a:solidFill>
              </a:defRPr>
            </a:lvl1pPr>
          </a:lstStyle>
          <a:p>
            <a:pPr algn="l"/>
            <a:r>
              <a:rPr lang="fr-FR" smtClean="0">
                <a:solidFill>
                  <a:srgbClr val="D9D9D9"/>
                </a:solidFill>
              </a:rPr>
              <a:t>Karim Tadrist 2015-2016</a:t>
            </a:r>
            <a:endParaRPr lang="fr-FR" dirty="0">
              <a:solidFill>
                <a:srgbClr val="D9D9D9"/>
              </a:solidFill>
            </a:endParaRPr>
          </a:p>
        </p:txBody>
      </p:sp>
      <p:sp>
        <p:nvSpPr>
          <p:cNvPr id="15" name="Espace réservé du texte 14"/>
          <p:cNvSpPr>
            <a:spLocks noGrp="1"/>
          </p:cNvSpPr>
          <p:nvPr>
            <p:ph type="body" sz="quarter" idx="13"/>
          </p:nvPr>
        </p:nvSpPr>
        <p:spPr bwMode="gray">
          <a:xfrm>
            <a:off x="1908175" y="2420938"/>
            <a:ext cx="6192838" cy="3384550"/>
          </a:xfrm>
        </p:spPr>
        <p:txBody>
          <a:bodyPr/>
          <a:lstStyle>
            <a:lvl1pPr>
              <a:spcAft>
                <a:spcPts val="0"/>
              </a:spcAft>
              <a:defRPr sz="3800" b="1" cap="all" baseline="0">
                <a:solidFill>
                  <a:schemeClr val="bg1"/>
                </a:solidFill>
              </a:defRPr>
            </a:lvl1pPr>
            <a:lvl2pPr marL="0" indent="0">
              <a:spcBef>
                <a:spcPts val="0"/>
              </a:spcBef>
              <a:buFontTx/>
              <a:buNone/>
              <a:defRPr sz="2500" i="1">
                <a:solidFill>
                  <a:schemeClr val="bg1"/>
                </a:solidFill>
              </a:defRPr>
            </a:lvl2pPr>
          </a:lstStyle>
          <a:p>
            <a:pPr lvl="0"/>
            <a:r>
              <a:rPr lang="fr-FR" smtClean="0"/>
              <a:t>Modifiez les styles du texte du masque</a:t>
            </a:r>
          </a:p>
          <a:p>
            <a:pPr lvl="1"/>
            <a:r>
              <a:rPr lang="fr-FR" smtClean="0"/>
              <a:t>Deuxième niveau</a:t>
            </a:r>
          </a:p>
        </p:txBody>
      </p:sp>
      <p:pic>
        <p:nvPicPr>
          <p:cNvPr id="16" name="Image 15" descr="Logo_1_40x95.png"/>
          <p:cNvPicPr>
            <a:picLocks noChangeAspect="1"/>
          </p:cNvPicPr>
          <p:nvPr userDrawn="1"/>
        </p:nvPicPr>
        <p:blipFill>
          <a:blip r:embed="rId2" cstate="print"/>
          <a:stretch>
            <a:fillRect/>
          </a:stretch>
        </p:blipFill>
        <p:spPr bwMode="gray">
          <a:xfrm>
            <a:off x="0" y="0"/>
            <a:ext cx="1440000" cy="3421601"/>
          </a:xfrm>
          <a:prstGeom prst="rect">
            <a:avLst/>
          </a:prstGeom>
        </p:spPr>
      </p:pic>
    </p:spTree>
    <p:extLst>
      <p:ext uri="{BB962C8B-B14F-4D97-AF65-F5344CB8AC3E}">
        <p14:creationId xmlns:p14="http://schemas.microsoft.com/office/powerpoint/2010/main" val="7630867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p>
            <a:fld id="{9278B388-FEE9-469C-B7C2-AAA3E5E7E04D}" type="datetime1">
              <a:rPr lang="fr-FR" smtClean="0"/>
              <a:t>20/01/2016</a:t>
            </a:fld>
            <a:endParaRPr lang="fr-F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6" name="Espace réservé du numéro de diapositive 5"/>
          <p:cNvSpPr>
            <a:spLocks noGrp="1"/>
          </p:cNvSpPr>
          <p:nvPr>
            <p:ph type="sldNum" sz="quarter" idx="12"/>
          </p:nvPr>
        </p:nvSpPr>
        <p:spPr/>
        <p:txBody>
          <a:bodyPr/>
          <a:lstStyle/>
          <a:p>
            <a:fld id="{90C72726-B101-4B88-B557-7FBB38F24EDC}"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itre_gris">
    <p:bg bwMode="gray">
      <p:bgPr>
        <a:solidFill>
          <a:schemeClr val="bg2"/>
        </a:solidFill>
        <a:effectLst/>
      </p:bgPr>
    </p:bg>
    <p:spTree>
      <p:nvGrpSpPr>
        <p:cNvPr id="1" name=""/>
        <p:cNvGrpSpPr/>
        <p:nvPr/>
      </p:nvGrpSpPr>
      <p:grpSpPr>
        <a:xfrm>
          <a:off x="0" y="0"/>
          <a:ext cx="0" cy="0"/>
          <a:chOff x="0" y="0"/>
          <a:chExt cx="0" cy="0"/>
        </a:xfrm>
      </p:grpSpPr>
      <p:sp>
        <p:nvSpPr>
          <p:cNvPr id="16" name="Rectangle 15"/>
          <p:cNvSpPr/>
          <p:nvPr userDrawn="1"/>
        </p:nvSpPr>
        <p:spPr bwMode="gray">
          <a:xfrm>
            <a:off x="611188" y="1557338"/>
            <a:ext cx="8532812" cy="5300662"/>
          </a:xfrm>
          <a:prstGeom prst="rect">
            <a:avLst/>
          </a:prstGeom>
          <a:solidFill>
            <a:srgbClr val="BCB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FFFF"/>
              </a:solidFill>
            </a:endParaRPr>
          </a:p>
        </p:txBody>
      </p:sp>
      <p:sp>
        <p:nvSpPr>
          <p:cNvPr id="13" name="Espace réservé de la date 12"/>
          <p:cNvSpPr>
            <a:spLocks noGrp="1"/>
          </p:cNvSpPr>
          <p:nvPr>
            <p:ph type="dt" sz="half" idx="10"/>
          </p:nvPr>
        </p:nvSpPr>
        <p:spPr bwMode="gray">
          <a:xfrm>
            <a:off x="0" y="6742112"/>
            <a:ext cx="611188" cy="115887"/>
          </a:xfrm>
        </p:spPr>
        <p:txBody>
          <a:bodyPr/>
          <a:lstStyle/>
          <a:p>
            <a:fld id="{FB72B249-6D64-4BBF-9D0D-A5BCB12DA817}" type="datetime1">
              <a:rPr lang="fr-FR" smtClean="0">
                <a:solidFill>
                  <a:srgbClr val="FFFFFF"/>
                </a:solidFill>
              </a:rPr>
              <a:t>20/01/2016</a:t>
            </a:fld>
            <a:endParaRPr lang="fr-FR" dirty="0">
              <a:solidFill>
                <a:srgbClr val="FFFFFF"/>
              </a:solidFill>
            </a:endParaRPr>
          </a:p>
        </p:txBody>
      </p:sp>
      <p:sp>
        <p:nvSpPr>
          <p:cNvPr id="14" name="Espace réservé du numéro de diapositive 13"/>
          <p:cNvSpPr>
            <a:spLocks noGrp="1"/>
          </p:cNvSpPr>
          <p:nvPr>
            <p:ph type="sldNum" sz="quarter" idx="11"/>
          </p:nvPr>
        </p:nvSpPr>
        <p:spPr bwMode="gray"/>
        <p:txBody>
          <a:bodyPr/>
          <a:lstStyle/>
          <a:p>
            <a:fld id="{19858401-1896-4F80-9B2B-186795E41C27}" type="slidenum">
              <a:rPr lang="fr-FR" smtClean="0">
                <a:solidFill>
                  <a:srgbClr val="000000"/>
                </a:solidFill>
              </a:rPr>
              <a:pPr/>
              <a:t>‹N°›</a:t>
            </a:fld>
            <a:endParaRPr lang="fr-FR" dirty="0">
              <a:solidFill>
                <a:srgbClr val="000000"/>
              </a:solidFill>
            </a:endParaRPr>
          </a:p>
        </p:txBody>
      </p:sp>
      <p:sp>
        <p:nvSpPr>
          <p:cNvPr id="15" name="Espace réservé du pied de page 14"/>
          <p:cNvSpPr>
            <a:spLocks noGrp="1"/>
          </p:cNvSpPr>
          <p:nvPr>
            <p:ph type="ftr" sz="quarter" idx="12"/>
          </p:nvPr>
        </p:nvSpPr>
        <p:spPr bwMode="gray"/>
        <p:txBody>
          <a:bodyPr/>
          <a:lstStyle/>
          <a:p>
            <a:pPr algn="l"/>
            <a:r>
              <a:rPr lang="fr-FR" smtClean="0">
                <a:solidFill>
                  <a:srgbClr val="000000"/>
                </a:solidFill>
              </a:rPr>
              <a:t>Karim Tadrist 2015-2016</a:t>
            </a:r>
            <a:endParaRPr lang="fr-FR" dirty="0">
              <a:solidFill>
                <a:srgbClr val="000000"/>
              </a:solidFill>
            </a:endParaRPr>
          </a:p>
        </p:txBody>
      </p:sp>
      <p:sp>
        <p:nvSpPr>
          <p:cNvPr id="9" name="Espace réservé du texte 14"/>
          <p:cNvSpPr>
            <a:spLocks noGrp="1"/>
          </p:cNvSpPr>
          <p:nvPr>
            <p:ph type="body" sz="quarter" idx="13"/>
          </p:nvPr>
        </p:nvSpPr>
        <p:spPr bwMode="gray">
          <a:xfrm>
            <a:off x="1547813" y="2420938"/>
            <a:ext cx="6553200" cy="3384550"/>
          </a:xfrm>
        </p:spPr>
        <p:txBody>
          <a:bodyPr/>
          <a:lstStyle>
            <a:lvl1pPr>
              <a:spcAft>
                <a:spcPts val="0"/>
              </a:spcAft>
              <a:defRPr sz="3800" b="1" cap="all" baseline="0">
                <a:solidFill>
                  <a:schemeClr val="bg1"/>
                </a:solidFill>
              </a:defRPr>
            </a:lvl1pPr>
            <a:lvl2pPr marL="0" indent="0">
              <a:spcBef>
                <a:spcPts val="0"/>
              </a:spcBef>
              <a:buFontTx/>
              <a:buNone/>
              <a:defRPr sz="2500" i="1">
                <a:solidFill>
                  <a:schemeClr val="bg1"/>
                </a:solidFill>
              </a:defRPr>
            </a:lvl2pPr>
          </a:lstStyle>
          <a:p>
            <a:pPr lvl="0"/>
            <a:r>
              <a:rPr lang="fr-FR" smtClean="0"/>
              <a:t>Modifiez les styles du texte du masque</a:t>
            </a:r>
          </a:p>
          <a:p>
            <a:pPr lvl="1"/>
            <a:r>
              <a:rPr lang="fr-FR" smtClean="0"/>
              <a:t>Deuxième niveau</a:t>
            </a:r>
          </a:p>
        </p:txBody>
      </p:sp>
      <p:pic>
        <p:nvPicPr>
          <p:cNvPr id="11" name="Image 10" descr="Logo_2_35x80.png"/>
          <p:cNvPicPr>
            <a:picLocks noChangeAspect="1"/>
          </p:cNvPicPr>
          <p:nvPr userDrawn="1"/>
        </p:nvPicPr>
        <p:blipFill>
          <a:blip r:embed="rId2" cstate="print"/>
          <a:stretch>
            <a:fillRect/>
          </a:stretch>
        </p:blipFill>
        <p:spPr bwMode="gray">
          <a:xfrm>
            <a:off x="0" y="0"/>
            <a:ext cx="1260000" cy="2880261"/>
          </a:xfrm>
          <a:prstGeom prst="rect">
            <a:avLst/>
          </a:prstGeom>
        </p:spPr>
      </p:pic>
    </p:spTree>
    <p:extLst>
      <p:ext uri="{BB962C8B-B14F-4D97-AF65-F5344CB8AC3E}">
        <p14:creationId xmlns:p14="http://schemas.microsoft.com/office/powerpoint/2010/main" val="2498669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1547813" y="1557338"/>
            <a:ext cx="6553200" cy="792162"/>
          </a:xfrm>
          <a:prstGeom prst="rect">
            <a:avLst/>
          </a:prstGeom>
        </p:spPr>
        <p:txBody>
          <a:bodyPr vert="horz" lIns="0" tIns="0" rIns="0" bIns="0" rtlCol="0" anchor="t" anchorCtr="0">
            <a:noAutofit/>
          </a:bodyPr>
          <a:lstStyle/>
          <a:p>
            <a:r>
              <a:rPr lang="fr-FR" dirty="0" smtClean="0"/>
              <a:t>Cliquez pour modifier le style du titre</a:t>
            </a:r>
            <a:endParaRPr lang="fr-FR" dirty="0"/>
          </a:p>
        </p:txBody>
      </p:sp>
      <p:sp>
        <p:nvSpPr>
          <p:cNvPr id="3" name="Espace réservé du texte 2"/>
          <p:cNvSpPr>
            <a:spLocks noGrp="1"/>
          </p:cNvSpPr>
          <p:nvPr>
            <p:ph type="body" idx="1"/>
          </p:nvPr>
        </p:nvSpPr>
        <p:spPr bwMode="gray">
          <a:xfrm>
            <a:off x="1547812" y="2420938"/>
            <a:ext cx="6553201" cy="3384550"/>
          </a:xfrm>
          <a:prstGeom prst="rect">
            <a:avLst/>
          </a:prstGeom>
        </p:spPr>
        <p:txBody>
          <a:bodyPr vert="horz" lIns="0" tIns="0" rIns="0" bIns="0" rtlCol="0">
            <a:no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bwMode="gray">
          <a:xfrm>
            <a:off x="0" y="6742112"/>
            <a:ext cx="611188" cy="115887"/>
          </a:xfrm>
          <a:prstGeom prst="rect">
            <a:avLst/>
          </a:prstGeom>
        </p:spPr>
        <p:txBody>
          <a:bodyPr vert="horz" lIns="91440" tIns="45720" rIns="91440" bIns="45720" rtlCol="0" anchor="ctr">
            <a:noAutofit/>
          </a:bodyPr>
          <a:lstStyle>
            <a:lvl1pPr algn="l">
              <a:defRPr sz="100">
                <a:solidFill>
                  <a:schemeClr val="bg1"/>
                </a:solidFill>
              </a:defRPr>
            </a:lvl1pPr>
          </a:lstStyle>
          <a:p>
            <a:fld id="{FADBB7CE-2AC9-4375-A869-95EA8A04BCEC}" type="datetime1">
              <a:rPr lang="fr-FR" smtClean="0">
                <a:solidFill>
                  <a:srgbClr val="FFFFFF"/>
                </a:solidFill>
              </a:rPr>
              <a:t>20/01/2016</a:t>
            </a:fld>
            <a:endParaRPr lang="fr-FR" dirty="0">
              <a:solidFill>
                <a:srgbClr val="FFFFFF"/>
              </a:solidFill>
            </a:endParaRPr>
          </a:p>
        </p:txBody>
      </p:sp>
      <p:sp>
        <p:nvSpPr>
          <p:cNvPr id="5" name="Espace réservé du pied de page 4"/>
          <p:cNvSpPr>
            <a:spLocks noGrp="1"/>
          </p:cNvSpPr>
          <p:nvPr>
            <p:ph type="ftr" sz="quarter" idx="3"/>
          </p:nvPr>
        </p:nvSpPr>
        <p:spPr bwMode="gray">
          <a:xfrm>
            <a:off x="1547813" y="6376988"/>
            <a:ext cx="6553200" cy="365125"/>
          </a:xfrm>
          <a:prstGeom prst="rect">
            <a:avLst/>
          </a:prstGeom>
        </p:spPr>
        <p:txBody>
          <a:bodyPr vert="horz" lIns="0" tIns="0" rIns="0" bIns="0" rtlCol="0" anchor="ctr">
            <a:noAutofit/>
          </a:bodyPr>
          <a:lstStyle>
            <a:lvl1pPr algn="ctr">
              <a:defRPr sz="1400" b="1" cap="all" baseline="0">
                <a:solidFill>
                  <a:schemeClr val="tx1"/>
                </a:solidFill>
              </a:defRPr>
            </a:lvl1pPr>
          </a:lstStyle>
          <a:p>
            <a:pPr algn="l"/>
            <a:r>
              <a:rPr lang="fr-FR" smtClean="0">
                <a:solidFill>
                  <a:srgbClr val="000000"/>
                </a:solidFill>
              </a:rPr>
              <a:t>Karim Tadrist 2015-2016</a:t>
            </a:r>
            <a:endParaRPr lang="fr-FR" dirty="0">
              <a:solidFill>
                <a:srgbClr val="000000"/>
              </a:solidFill>
            </a:endParaRPr>
          </a:p>
        </p:txBody>
      </p:sp>
      <p:sp>
        <p:nvSpPr>
          <p:cNvPr id="6" name="Espace réservé du numéro de diapositive 5"/>
          <p:cNvSpPr>
            <a:spLocks noGrp="1"/>
          </p:cNvSpPr>
          <p:nvPr>
            <p:ph type="sldNum" sz="quarter" idx="4"/>
          </p:nvPr>
        </p:nvSpPr>
        <p:spPr bwMode="gray">
          <a:xfrm>
            <a:off x="0" y="6376988"/>
            <a:ext cx="611188" cy="365125"/>
          </a:xfrm>
          <a:prstGeom prst="rect">
            <a:avLst/>
          </a:prstGeom>
        </p:spPr>
        <p:txBody>
          <a:bodyPr vert="horz" lIns="0" tIns="0" rIns="0" bIns="0" rtlCol="0" anchor="ctr">
            <a:noAutofit/>
          </a:bodyPr>
          <a:lstStyle>
            <a:lvl1pPr algn="ctr">
              <a:defRPr sz="1400">
                <a:solidFill>
                  <a:schemeClr val="tx1"/>
                </a:solidFill>
              </a:defRPr>
            </a:lvl1pPr>
          </a:lstStyle>
          <a:p>
            <a:fld id="{19858401-1896-4F80-9B2B-186795E41C27}" type="slidenum">
              <a:rPr lang="fr-FR" smtClean="0">
                <a:solidFill>
                  <a:srgbClr val="000000"/>
                </a:solidFill>
              </a:rPr>
              <a:pPr/>
              <a:t>‹N°›</a:t>
            </a:fld>
            <a:endParaRPr lang="fr-FR" dirty="0">
              <a:solidFill>
                <a:srgbClr val="000000"/>
              </a:solidFill>
            </a:endParaRPr>
          </a:p>
        </p:txBody>
      </p:sp>
      <p:cxnSp>
        <p:nvCxnSpPr>
          <p:cNvPr id="11" name="Connecteur droit 10"/>
          <p:cNvCxnSpPr/>
          <p:nvPr/>
        </p:nvCxnSpPr>
        <p:spPr bwMode="gray">
          <a:xfrm>
            <a:off x="611188" y="1082675"/>
            <a:ext cx="0" cy="57753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gray">
          <a:xfrm flipH="1">
            <a:off x="611188" y="1082675"/>
            <a:ext cx="85328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Image 14" descr="Logo_3_25x55.png"/>
          <p:cNvPicPr>
            <a:picLocks noChangeAspect="1"/>
          </p:cNvPicPr>
          <p:nvPr/>
        </p:nvPicPr>
        <p:blipFill>
          <a:blip r:embed="rId4" cstate="print"/>
          <a:stretch>
            <a:fillRect/>
          </a:stretch>
        </p:blipFill>
        <p:spPr bwMode="gray">
          <a:xfrm>
            <a:off x="0" y="0"/>
            <a:ext cx="900000" cy="1981097"/>
          </a:xfrm>
          <a:prstGeom prst="rect">
            <a:avLst/>
          </a:prstGeom>
        </p:spPr>
      </p:pic>
    </p:spTree>
    <p:extLst>
      <p:ext uri="{BB962C8B-B14F-4D97-AF65-F5344CB8AC3E}">
        <p14:creationId xmlns:p14="http://schemas.microsoft.com/office/powerpoint/2010/main" val="3390931211"/>
      </p:ext>
    </p:extLst>
  </p:cSld>
  <p:clrMap bg1="lt1" tx1="dk1" bg2="lt2" tx2="dk2" accent1="accent1" accent2="accent2" accent3="accent3" accent4="accent4" accent5="accent5" accent6="accent6" hlink="hlink" folHlink="folHlink"/>
  <p:sldLayoutIdLst>
    <p:sldLayoutId id="2147483673" r:id="rId1"/>
    <p:sldLayoutId id="2147483674" r:id="rId2"/>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2500" b="1" kern="1200" cap="all" baseline="0">
          <a:solidFill>
            <a:schemeClr val="tx1"/>
          </a:solidFill>
          <a:latin typeface="+mj-lt"/>
          <a:ea typeface="+mj-ea"/>
          <a:cs typeface="+mj-cs"/>
        </a:defRPr>
      </a:lvl1pPr>
    </p:titleStyle>
    <p:bodyStyle>
      <a:lvl1pPr marL="0" indent="0" algn="l" defTabSz="914400" rtl="0" eaLnBrk="1" latinLnBrk="0" hangingPunct="1">
        <a:spcBef>
          <a:spcPts val="0"/>
        </a:spcBef>
        <a:spcAft>
          <a:spcPts val="450"/>
        </a:spcAft>
        <a:buFont typeface="Arial" pitchFamily="34" charset="0"/>
        <a:buNone/>
        <a:defRPr sz="1800" kern="1200">
          <a:solidFill>
            <a:schemeClr val="tx2"/>
          </a:solidFill>
          <a:latin typeface="+mn-lt"/>
          <a:ea typeface="+mn-ea"/>
          <a:cs typeface="+mn-cs"/>
        </a:defRPr>
      </a:lvl1pPr>
      <a:lvl2pPr marL="265113" indent="-265113" algn="l" defTabSz="914400" rtl="0" eaLnBrk="1" latinLnBrk="0" hangingPunct="1">
        <a:spcBef>
          <a:spcPts val="500"/>
        </a:spcBef>
        <a:buClr>
          <a:schemeClr val="tx1"/>
        </a:buClr>
        <a:buFont typeface="Wingdings" pitchFamily="2" charset="2"/>
        <a:buChar char="l"/>
        <a:defRPr sz="1400" kern="1200">
          <a:solidFill>
            <a:schemeClr val="tx1"/>
          </a:solidFill>
          <a:latin typeface="+mn-lt"/>
          <a:ea typeface="+mn-ea"/>
          <a:cs typeface="+mn-cs"/>
        </a:defRPr>
      </a:lvl2pPr>
      <a:lvl3pPr marL="447675" indent="-182563" algn="l" defTabSz="914400" rtl="0" eaLnBrk="1" latinLnBrk="0" hangingPunct="1">
        <a:spcBef>
          <a:spcPts val="500"/>
        </a:spcBef>
        <a:buClr>
          <a:schemeClr val="tx1"/>
        </a:buClr>
        <a:buSzPct val="100000"/>
        <a:buFont typeface="Arial"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90000"/>
        </a:lnSpc>
        <a:spcBef>
          <a:spcPts val="500"/>
        </a:spcBef>
        <a:buClr>
          <a:schemeClr val="tx1"/>
        </a:buClr>
        <a:buSzPct val="100000"/>
        <a:buFont typeface="Arial" pitchFamily="34" charset="0"/>
        <a:buChar char="&gt;"/>
        <a:defRPr sz="1200" kern="1200">
          <a:solidFill>
            <a:schemeClr val="tx1"/>
          </a:solidFill>
          <a:latin typeface="+mn-lt"/>
          <a:ea typeface="+mn-ea"/>
          <a:cs typeface="+mn-cs"/>
        </a:defRPr>
      </a:lvl4pPr>
      <a:lvl5pPr marL="716400" indent="0" algn="l" defTabSz="914400" rtl="0" eaLnBrk="1" latinLnBrk="0" hangingPunct="1">
        <a:spcBef>
          <a:spcPts val="300"/>
        </a:spcBef>
        <a:buFont typeface="Arial" pitchFamily="34" charset="0"/>
        <a:buNone/>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1547813" y="1557338"/>
            <a:ext cx="6553200" cy="792162"/>
          </a:xfrm>
          <a:prstGeom prst="rect">
            <a:avLst/>
          </a:prstGeom>
        </p:spPr>
        <p:txBody>
          <a:bodyPr vert="horz" lIns="0" tIns="0" rIns="0" bIns="0" rtlCol="0" anchor="t" anchorCtr="0">
            <a:noAutofit/>
          </a:bodyPr>
          <a:lstStyle/>
          <a:p>
            <a:r>
              <a:rPr lang="fr-FR" dirty="0" smtClean="0"/>
              <a:t>Cliquez pour modifier le style du titre</a:t>
            </a:r>
            <a:endParaRPr lang="fr-FR" dirty="0"/>
          </a:p>
        </p:txBody>
      </p:sp>
      <p:sp>
        <p:nvSpPr>
          <p:cNvPr id="3" name="Espace réservé du texte 2"/>
          <p:cNvSpPr>
            <a:spLocks noGrp="1"/>
          </p:cNvSpPr>
          <p:nvPr>
            <p:ph type="body" idx="1"/>
          </p:nvPr>
        </p:nvSpPr>
        <p:spPr bwMode="gray">
          <a:xfrm>
            <a:off x="1547812" y="2420938"/>
            <a:ext cx="6553201" cy="3384550"/>
          </a:xfrm>
          <a:prstGeom prst="rect">
            <a:avLst/>
          </a:prstGeom>
        </p:spPr>
        <p:txBody>
          <a:bodyPr vert="horz" lIns="0" tIns="0" rIns="0" bIns="0" rtlCol="0">
            <a:no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bwMode="gray">
          <a:xfrm>
            <a:off x="0" y="6742112"/>
            <a:ext cx="611188" cy="115887"/>
          </a:xfrm>
          <a:prstGeom prst="rect">
            <a:avLst/>
          </a:prstGeom>
        </p:spPr>
        <p:txBody>
          <a:bodyPr vert="horz" lIns="91440" tIns="45720" rIns="91440" bIns="45720" rtlCol="0" anchor="ctr">
            <a:noAutofit/>
          </a:bodyPr>
          <a:lstStyle>
            <a:lvl1pPr algn="l">
              <a:defRPr sz="100">
                <a:solidFill>
                  <a:schemeClr val="bg1"/>
                </a:solidFill>
              </a:defRPr>
            </a:lvl1pPr>
          </a:lstStyle>
          <a:p>
            <a:fld id="{90A0B49A-0AFA-407E-B236-B2B4981183CE}" type="datetime1">
              <a:rPr lang="fr-FR" smtClean="0">
                <a:solidFill>
                  <a:srgbClr val="FFFFFF"/>
                </a:solidFill>
              </a:rPr>
              <a:t>20/01/2016</a:t>
            </a:fld>
            <a:endParaRPr lang="fr-FR" dirty="0">
              <a:solidFill>
                <a:srgbClr val="FFFFFF"/>
              </a:solidFill>
            </a:endParaRPr>
          </a:p>
        </p:txBody>
      </p:sp>
      <p:sp>
        <p:nvSpPr>
          <p:cNvPr id="5" name="Espace réservé du pied de page 4"/>
          <p:cNvSpPr>
            <a:spLocks noGrp="1"/>
          </p:cNvSpPr>
          <p:nvPr>
            <p:ph type="ftr" sz="quarter" idx="3"/>
          </p:nvPr>
        </p:nvSpPr>
        <p:spPr bwMode="gray">
          <a:xfrm>
            <a:off x="1547813" y="6376988"/>
            <a:ext cx="6553200" cy="365125"/>
          </a:xfrm>
          <a:prstGeom prst="rect">
            <a:avLst/>
          </a:prstGeom>
        </p:spPr>
        <p:txBody>
          <a:bodyPr vert="horz" lIns="0" tIns="0" rIns="0" bIns="0" rtlCol="0" anchor="ctr">
            <a:noAutofit/>
          </a:bodyPr>
          <a:lstStyle>
            <a:lvl1pPr algn="ctr">
              <a:defRPr sz="1400" b="1" cap="all" baseline="0">
                <a:solidFill>
                  <a:schemeClr val="tx1"/>
                </a:solidFill>
              </a:defRPr>
            </a:lvl1pPr>
          </a:lstStyle>
          <a:p>
            <a:pPr algn="l"/>
            <a:r>
              <a:rPr lang="fr-FR" smtClean="0">
                <a:solidFill>
                  <a:srgbClr val="000000"/>
                </a:solidFill>
              </a:rPr>
              <a:t>Karim Tadrist 2015-2016</a:t>
            </a:r>
            <a:endParaRPr lang="fr-FR" dirty="0">
              <a:solidFill>
                <a:srgbClr val="000000"/>
              </a:solidFill>
            </a:endParaRPr>
          </a:p>
        </p:txBody>
      </p:sp>
      <p:sp>
        <p:nvSpPr>
          <p:cNvPr id="6" name="Espace réservé du numéro de diapositive 5"/>
          <p:cNvSpPr>
            <a:spLocks noGrp="1"/>
          </p:cNvSpPr>
          <p:nvPr>
            <p:ph type="sldNum" sz="quarter" idx="4"/>
          </p:nvPr>
        </p:nvSpPr>
        <p:spPr bwMode="gray">
          <a:xfrm>
            <a:off x="0" y="6376988"/>
            <a:ext cx="611188" cy="365125"/>
          </a:xfrm>
          <a:prstGeom prst="rect">
            <a:avLst/>
          </a:prstGeom>
        </p:spPr>
        <p:txBody>
          <a:bodyPr vert="horz" lIns="0" tIns="0" rIns="0" bIns="0" rtlCol="0" anchor="ctr">
            <a:noAutofit/>
          </a:bodyPr>
          <a:lstStyle>
            <a:lvl1pPr algn="ctr">
              <a:defRPr sz="1400">
                <a:solidFill>
                  <a:schemeClr val="tx1"/>
                </a:solidFill>
              </a:defRPr>
            </a:lvl1pPr>
          </a:lstStyle>
          <a:p>
            <a:fld id="{19858401-1896-4F80-9B2B-186795E41C27}" type="slidenum">
              <a:rPr lang="fr-FR" smtClean="0">
                <a:solidFill>
                  <a:srgbClr val="000000"/>
                </a:solidFill>
              </a:rPr>
              <a:pPr/>
              <a:t>‹N°›</a:t>
            </a:fld>
            <a:endParaRPr lang="fr-FR" dirty="0">
              <a:solidFill>
                <a:srgbClr val="000000"/>
              </a:solidFill>
            </a:endParaRPr>
          </a:p>
        </p:txBody>
      </p:sp>
      <p:cxnSp>
        <p:nvCxnSpPr>
          <p:cNvPr id="11" name="Connecteur droit 10"/>
          <p:cNvCxnSpPr/>
          <p:nvPr/>
        </p:nvCxnSpPr>
        <p:spPr bwMode="gray">
          <a:xfrm>
            <a:off x="611188" y="1082675"/>
            <a:ext cx="0" cy="57753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gray">
          <a:xfrm flipH="1">
            <a:off x="611188" y="1082675"/>
            <a:ext cx="85328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Image 14" descr="Logo_3_25x55.png"/>
          <p:cNvPicPr>
            <a:picLocks noChangeAspect="1"/>
          </p:cNvPicPr>
          <p:nvPr/>
        </p:nvPicPr>
        <p:blipFill>
          <a:blip r:embed="rId3" cstate="print"/>
          <a:stretch>
            <a:fillRect/>
          </a:stretch>
        </p:blipFill>
        <p:spPr bwMode="gray">
          <a:xfrm>
            <a:off x="0" y="0"/>
            <a:ext cx="900000" cy="1981097"/>
          </a:xfrm>
          <a:prstGeom prst="rect">
            <a:avLst/>
          </a:prstGeom>
        </p:spPr>
      </p:pic>
    </p:spTree>
    <p:extLst>
      <p:ext uri="{BB962C8B-B14F-4D97-AF65-F5344CB8AC3E}">
        <p14:creationId xmlns:p14="http://schemas.microsoft.com/office/powerpoint/2010/main" val="3136387208"/>
      </p:ext>
    </p:extLst>
  </p:cSld>
  <p:clrMap bg1="lt1" tx1="dk1" bg2="lt2" tx2="dk2" accent1="accent1" accent2="accent2" accent3="accent3" accent4="accent4" accent5="accent5" accent6="accent6" hlink="hlink" folHlink="folHlink"/>
  <p:sldLayoutIdLst>
    <p:sldLayoutId id="2147483676" r:id="rId1"/>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2500" b="1" kern="1200" cap="all" baseline="0">
          <a:solidFill>
            <a:schemeClr val="tx1"/>
          </a:solidFill>
          <a:latin typeface="+mj-lt"/>
          <a:ea typeface="+mj-ea"/>
          <a:cs typeface="+mj-cs"/>
        </a:defRPr>
      </a:lvl1pPr>
    </p:titleStyle>
    <p:bodyStyle>
      <a:lvl1pPr marL="0" indent="0" algn="l" defTabSz="914400" rtl="0" eaLnBrk="1" latinLnBrk="0" hangingPunct="1">
        <a:spcBef>
          <a:spcPts val="0"/>
        </a:spcBef>
        <a:spcAft>
          <a:spcPts val="450"/>
        </a:spcAft>
        <a:buFont typeface="Arial" pitchFamily="34" charset="0"/>
        <a:buNone/>
        <a:defRPr sz="1800" kern="1200">
          <a:solidFill>
            <a:schemeClr val="tx2"/>
          </a:solidFill>
          <a:latin typeface="+mn-lt"/>
          <a:ea typeface="+mn-ea"/>
          <a:cs typeface="+mn-cs"/>
        </a:defRPr>
      </a:lvl1pPr>
      <a:lvl2pPr marL="265113" indent="-265113" algn="l" defTabSz="914400" rtl="0" eaLnBrk="1" latinLnBrk="0" hangingPunct="1">
        <a:spcBef>
          <a:spcPts val="500"/>
        </a:spcBef>
        <a:buClr>
          <a:schemeClr val="tx1"/>
        </a:buClr>
        <a:buFont typeface="Wingdings" pitchFamily="2" charset="2"/>
        <a:buChar char="l"/>
        <a:defRPr sz="1400" kern="1200">
          <a:solidFill>
            <a:schemeClr val="tx1"/>
          </a:solidFill>
          <a:latin typeface="+mn-lt"/>
          <a:ea typeface="+mn-ea"/>
          <a:cs typeface="+mn-cs"/>
        </a:defRPr>
      </a:lvl2pPr>
      <a:lvl3pPr marL="447675" indent="-182563" algn="l" defTabSz="914400" rtl="0" eaLnBrk="1" latinLnBrk="0" hangingPunct="1">
        <a:spcBef>
          <a:spcPts val="500"/>
        </a:spcBef>
        <a:buClr>
          <a:schemeClr val="tx1"/>
        </a:buClr>
        <a:buSzPct val="100000"/>
        <a:buFont typeface="Arial"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90000"/>
        </a:lnSpc>
        <a:spcBef>
          <a:spcPts val="500"/>
        </a:spcBef>
        <a:buClr>
          <a:schemeClr val="tx1"/>
        </a:buClr>
        <a:buSzPct val="100000"/>
        <a:buFont typeface="Arial" pitchFamily="34" charset="0"/>
        <a:buChar char="&gt;"/>
        <a:defRPr sz="1200" kern="1200">
          <a:solidFill>
            <a:schemeClr val="tx1"/>
          </a:solidFill>
          <a:latin typeface="+mn-lt"/>
          <a:ea typeface="+mn-ea"/>
          <a:cs typeface="+mn-cs"/>
        </a:defRPr>
      </a:lvl4pPr>
      <a:lvl5pPr marL="716400" indent="0" algn="l" defTabSz="914400" rtl="0" eaLnBrk="1" latinLnBrk="0" hangingPunct="1">
        <a:spcBef>
          <a:spcPts val="300"/>
        </a:spcBef>
        <a:buFont typeface="Arial" pitchFamily="34" charset="0"/>
        <a:buNone/>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body" sz="quarter" idx="13"/>
          </p:nvPr>
        </p:nvSpPr>
        <p:spPr/>
        <p:txBody>
          <a:bodyPr/>
          <a:lstStyle/>
          <a:p>
            <a:r>
              <a:rPr lang="en-US" dirty="0" smtClean="0"/>
              <a:t>contract </a:t>
            </a:r>
            <a:r>
              <a:rPr lang="en-US" dirty="0"/>
              <a:t>law</a:t>
            </a:r>
            <a:endParaRPr lang="en-US" noProof="0" dirty="0">
              <a:solidFill>
                <a:schemeClr val="tx1"/>
              </a:solidFill>
            </a:endParaRPr>
          </a:p>
        </p:txBody>
      </p:sp>
      <p:sp>
        <p:nvSpPr>
          <p:cNvPr id="2" name="Titre 1"/>
          <p:cNvSpPr>
            <a:spLocks noGrp="1"/>
          </p:cNvSpPr>
          <p:nvPr>
            <p:ph type="ctrTitle" idx="4294967295"/>
          </p:nvPr>
        </p:nvSpPr>
        <p:spPr>
          <a:xfrm>
            <a:off x="-180528" y="332656"/>
            <a:ext cx="7772400" cy="1470025"/>
          </a:xfrm>
        </p:spPr>
        <p:txBody>
          <a:bodyPr/>
          <a:lstStyle/>
          <a:p>
            <a:endParaRPr lang="en-US" noProof="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764704"/>
            <a:ext cx="6553200" cy="792162"/>
          </a:xfrm>
        </p:spPr>
        <p:txBody>
          <a:bodyPr/>
          <a:lstStyle/>
          <a:p>
            <a:endParaRPr lang="en-US" sz="3600" noProof="0" dirty="0">
              <a:solidFill>
                <a:schemeClr val="tx1"/>
              </a:solidFill>
            </a:endParaRPr>
          </a:p>
        </p:txBody>
      </p:sp>
      <p:sp>
        <p:nvSpPr>
          <p:cNvPr id="3" name="Espace réservé du contenu 2"/>
          <p:cNvSpPr>
            <a:spLocks noGrp="1"/>
          </p:cNvSpPr>
          <p:nvPr>
            <p:ph idx="1"/>
          </p:nvPr>
        </p:nvSpPr>
        <p:spPr>
          <a:xfrm>
            <a:off x="1187624" y="1844824"/>
            <a:ext cx="6913389" cy="3960664"/>
          </a:xfrm>
        </p:spPr>
        <p:txBody>
          <a:bodyPr>
            <a:normAutofit fontScale="92500"/>
          </a:bodyPr>
          <a:lstStyle/>
          <a:p>
            <a:pPr algn="just"/>
            <a:r>
              <a:rPr lang="en-US" sz="2800" noProof="0" dirty="0" smtClean="0">
                <a:solidFill>
                  <a:schemeClr val="tx1"/>
                </a:solidFill>
              </a:rPr>
              <a:t>The rule is that the contract is renewed under the same conditions minus </a:t>
            </a:r>
            <a:r>
              <a:rPr lang="en-US" sz="2800" dirty="0" smtClean="0">
                <a:solidFill>
                  <a:schemeClr val="tx1"/>
                </a:solidFill>
              </a:rPr>
              <a:t>some occasional clauses considered as </a:t>
            </a:r>
            <a:r>
              <a:rPr lang="en-US" sz="2800" noProof="0" dirty="0" smtClean="0">
                <a:solidFill>
                  <a:schemeClr val="tx1"/>
                </a:solidFill>
              </a:rPr>
              <a:t>divisible </a:t>
            </a:r>
          </a:p>
          <a:p>
            <a:pPr algn="just"/>
            <a:r>
              <a:rPr lang="en-US" sz="2800" noProof="0" dirty="0" smtClean="0">
                <a:solidFill>
                  <a:schemeClr val="tx1"/>
                </a:solidFill>
              </a:rPr>
              <a:t>It’s a new contract</a:t>
            </a:r>
          </a:p>
          <a:p>
            <a:pPr algn="just"/>
            <a:r>
              <a:rPr lang="en-US" sz="2800" noProof="0" dirty="0" smtClean="0">
                <a:solidFill>
                  <a:schemeClr val="tx1"/>
                </a:solidFill>
              </a:rPr>
              <a:t>But unless stipulated to the contrary, the new contract will not have a predetermined termination date (art 1738)</a:t>
            </a:r>
          </a:p>
          <a:p>
            <a:pPr algn="just"/>
            <a:r>
              <a:rPr lang="en-US" sz="2800" noProof="0" dirty="0" smtClean="0">
                <a:solidFill>
                  <a:schemeClr val="tx1"/>
                </a:solidFill>
              </a:rPr>
              <a:t>These rules are meant to protect the weaker party (rental agreement, work contract)</a:t>
            </a:r>
            <a:endParaRPr lang="en-US" sz="28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31640" y="1124744"/>
            <a:ext cx="6553200" cy="792162"/>
          </a:xfrm>
        </p:spPr>
        <p:txBody>
          <a:bodyPr>
            <a:noAutofit/>
          </a:bodyPr>
          <a:lstStyle/>
          <a:p>
            <a:r>
              <a:rPr lang="en-US" sz="2800" noProof="0" dirty="0" smtClean="0">
                <a:solidFill>
                  <a:schemeClr val="tx1"/>
                </a:solidFill>
              </a:rPr>
              <a:t>Depending on the status of the different parties</a:t>
            </a:r>
            <a:endParaRPr lang="en-US" sz="2800" noProof="0" dirty="0">
              <a:solidFill>
                <a:schemeClr val="tx1"/>
              </a:solidFill>
            </a:endParaRPr>
          </a:p>
        </p:txBody>
      </p:sp>
      <p:sp>
        <p:nvSpPr>
          <p:cNvPr id="3" name="Espace réservé du contenu 2"/>
          <p:cNvSpPr>
            <a:spLocks noGrp="1"/>
          </p:cNvSpPr>
          <p:nvPr>
            <p:ph idx="1"/>
          </p:nvPr>
        </p:nvSpPr>
        <p:spPr>
          <a:xfrm>
            <a:off x="1403648" y="2132856"/>
            <a:ext cx="6697365" cy="3672632"/>
          </a:xfrm>
        </p:spPr>
        <p:txBody>
          <a:bodyPr>
            <a:normAutofit/>
          </a:bodyPr>
          <a:lstStyle/>
          <a:p>
            <a:r>
              <a:rPr lang="en-US" sz="2800" noProof="0" dirty="0" smtClean="0">
                <a:solidFill>
                  <a:schemeClr val="tx1"/>
                </a:solidFill>
              </a:rPr>
              <a:t>The </a:t>
            </a:r>
            <a:r>
              <a:rPr lang="en-US" sz="2800" i="1" noProof="0" dirty="0" smtClean="0">
                <a:solidFill>
                  <a:schemeClr val="tx1"/>
                </a:solidFill>
              </a:rPr>
              <a:t>intuitu personae </a:t>
            </a:r>
            <a:r>
              <a:rPr lang="en-US" sz="2800" noProof="0" dirty="0" smtClean="0">
                <a:solidFill>
                  <a:schemeClr val="tx1"/>
                </a:solidFill>
              </a:rPr>
              <a:t>nature of the relationship makes the consideration of the person the reason for the agreement</a:t>
            </a:r>
          </a:p>
          <a:p>
            <a:pPr lvl="1"/>
            <a:r>
              <a:rPr lang="en-US" sz="2000" i="1" dirty="0" smtClean="0">
                <a:solidFill>
                  <a:schemeClr val="tx1"/>
                </a:solidFill>
              </a:rPr>
              <a:t>‘Erreur </a:t>
            </a:r>
            <a:r>
              <a:rPr lang="en-US" sz="2000" i="1" noProof="0" dirty="0" smtClean="0">
                <a:solidFill>
                  <a:schemeClr val="tx1"/>
                </a:solidFill>
              </a:rPr>
              <a:t>sur la personne’ </a:t>
            </a:r>
            <a:r>
              <a:rPr lang="en-US" sz="2000" noProof="0" dirty="0" smtClean="0">
                <a:solidFill>
                  <a:schemeClr val="tx1"/>
                </a:solidFill>
              </a:rPr>
              <a:t>(mistaken identity) is a cause of </a:t>
            </a:r>
            <a:r>
              <a:rPr lang="en-US" sz="2000" dirty="0">
                <a:solidFill>
                  <a:schemeClr val="tx1"/>
                </a:solidFill>
              </a:rPr>
              <a:t>nullity</a:t>
            </a:r>
            <a:endParaRPr lang="en-US" sz="2000" noProof="0" dirty="0" smtClean="0">
              <a:solidFill>
                <a:schemeClr val="tx1"/>
              </a:solidFill>
            </a:endParaRPr>
          </a:p>
          <a:p>
            <a:pPr lvl="1"/>
            <a:r>
              <a:rPr lang="en-US" sz="2000" noProof="0" dirty="0" smtClean="0">
                <a:solidFill>
                  <a:schemeClr val="tx1"/>
                </a:solidFill>
              </a:rPr>
              <a:t>The notion is relative </a:t>
            </a:r>
          </a:p>
          <a:p>
            <a:pPr lvl="1"/>
            <a:r>
              <a:rPr lang="en-US" sz="2000" noProof="0" dirty="0" smtClean="0">
                <a:solidFill>
                  <a:schemeClr val="tx1"/>
                </a:solidFill>
              </a:rPr>
              <a:t>This notion is not as preeminent today as it used to be because of the size and frequency of </a:t>
            </a:r>
            <a:r>
              <a:rPr lang="en-US" sz="2000" dirty="0" smtClean="0">
                <a:solidFill>
                  <a:schemeClr val="tx1"/>
                </a:solidFill>
              </a:rPr>
              <a:t>commercial exchanges </a:t>
            </a:r>
            <a:endParaRPr lang="en-US" sz="20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1268760"/>
            <a:ext cx="6553200" cy="792162"/>
          </a:xfrm>
        </p:spPr>
        <p:txBody>
          <a:bodyPr/>
          <a:lstStyle/>
          <a:p>
            <a:r>
              <a:rPr lang="en-US" sz="3200" dirty="0"/>
              <a:t>The status of ‘consumer’ or ‘professional</a:t>
            </a:r>
            <a:r>
              <a:rPr lang="en-US" sz="3600" dirty="0"/>
              <a:t>’</a:t>
            </a:r>
            <a:br>
              <a:rPr lang="en-US" sz="3600" dirty="0"/>
            </a:br>
            <a:endParaRPr lang="en-US" sz="3600" noProof="0" dirty="0">
              <a:solidFill>
                <a:schemeClr val="tx1"/>
              </a:solidFill>
            </a:endParaRPr>
          </a:p>
        </p:txBody>
      </p:sp>
      <p:sp>
        <p:nvSpPr>
          <p:cNvPr id="3" name="Espace réservé du contenu 2"/>
          <p:cNvSpPr>
            <a:spLocks noGrp="1"/>
          </p:cNvSpPr>
          <p:nvPr>
            <p:ph idx="1"/>
          </p:nvPr>
        </p:nvSpPr>
        <p:spPr>
          <a:xfrm>
            <a:off x="1331640" y="2636912"/>
            <a:ext cx="6985249" cy="3528566"/>
          </a:xfrm>
        </p:spPr>
        <p:txBody>
          <a:bodyPr>
            <a:noAutofit/>
          </a:bodyPr>
          <a:lstStyle/>
          <a:p>
            <a:pPr lvl="1"/>
            <a:r>
              <a:rPr lang="en-US" sz="2400" noProof="0" dirty="0" smtClean="0">
                <a:solidFill>
                  <a:schemeClr val="tx1"/>
                </a:solidFill>
              </a:rPr>
              <a:t>Notion defined objectively in consumer law (cass, crim May 15, 1984) concerning relations with a doctor</a:t>
            </a:r>
          </a:p>
          <a:p>
            <a:pPr lvl="1"/>
            <a:r>
              <a:rPr lang="en-US" sz="2400" noProof="0" dirty="0" smtClean="0">
                <a:solidFill>
                  <a:schemeClr val="tx1"/>
                </a:solidFill>
              </a:rPr>
              <a:t>Not necessary in the case of a professional activity</a:t>
            </a:r>
          </a:p>
          <a:p>
            <a:pPr lvl="2"/>
            <a:r>
              <a:rPr lang="en-US" sz="2400" noProof="0" dirty="0" smtClean="0">
                <a:solidFill>
                  <a:schemeClr val="tx1"/>
                </a:solidFill>
              </a:rPr>
              <a:t>Constant jurisprudence: cass May 3, 1998 where a priest bought a photocopier for the parish but, </a:t>
            </a:r>
            <a:r>
              <a:rPr lang="en-US" sz="2400" i="1" noProof="0" dirty="0" smtClean="0">
                <a:solidFill>
                  <a:schemeClr val="tx1"/>
                </a:solidFill>
              </a:rPr>
              <a:t>a contrario</a:t>
            </a:r>
            <a:r>
              <a:rPr lang="en-US" sz="2400" noProof="0" dirty="0" smtClean="0">
                <a:solidFill>
                  <a:schemeClr val="tx1"/>
                </a:solidFill>
              </a:rPr>
              <a:t>, if the act of buying is directly </a:t>
            </a:r>
            <a:r>
              <a:rPr lang="en-US" sz="2000" noProof="0" dirty="0" smtClean="0">
                <a:solidFill>
                  <a:schemeClr val="tx1"/>
                </a:solidFill>
              </a:rPr>
              <a:t>linked to the professional activity then it’s deemed to be ‘professional’</a:t>
            </a:r>
            <a:endParaRPr lang="en-US" sz="20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lstStyle/>
          <a:p>
            <a:pPr lvl="1"/>
            <a:r>
              <a:rPr lang="en-US" sz="1800" noProof="0" dirty="0" smtClean="0">
                <a:solidFill>
                  <a:schemeClr val="tx1"/>
                </a:solidFill>
              </a:rPr>
              <a:t>Before this, a professional acting outside his area of competency was deemed to be a consumer outside of their field: cass civ May 25, 1992 (a reseller buying an alarm)</a:t>
            </a:r>
          </a:p>
          <a:p>
            <a:pPr lvl="1"/>
            <a:r>
              <a:rPr lang="en-US" sz="1800" noProof="0" dirty="0" smtClean="0">
                <a:solidFill>
                  <a:schemeClr val="tx1"/>
                </a:solidFill>
              </a:rPr>
              <a:t>Specific difficulties with the notion of loan subject to special rules for consumers: the object of the loan will be taken into consideration</a:t>
            </a:r>
          </a:p>
          <a:p>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a:xfrm>
            <a:off x="1115616" y="2420938"/>
            <a:ext cx="6985397" cy="3528342"/>
          </a:xfrm>
        </p:spPr>
        <p:txBody>
          <a:bodyPr>
            <a:normAutofit/>
          </a:bodyPr>
          <a:lstStyle/>
          <a:p>
            <a:r>
              <a:rPr lang="en-US" sz="2800" noProof="0" dirty="0" smtClean="0">
                <a:solidFill>
                  <a:schemeClr val="tx1"/>
                </a:solidFill>
              </a:rPr>
              <a:t>Since 1993, consumer rights have been codified into 5 chapters with five kinds of rules:</a:t>
            </a:r>
          </a:p>
          <a:p>
            <a:pPr lvl="1"/>
            <a:r>
              <a:rPr lang="en-US" sz="2000" noProof="0" dirty="0" smtClean="0">
                <a:solidFill>
                  <a:schemeClr val="tx1"/>
                </a:solidFill>
              </a:rPr>
              <a:t>Rules of publicity, information, cooling-off period: and retraction, payment of monies</a:t>
            </a:r>
          </a:p>
          <a:p>
            <a:pPr lvl="1"/>
            <a:r>
              <a:rPr lang="en-US" sz="2000" noProof="0" dirty="0" smtClean="0">
                <a:solidFill>
                  <a:schemeClr val="tx1"/>
                </a:solidFill>
              </a:rPr>
              <a:t>Control of production and repression through the  DGCCRF; </a:t>
            </a:r>
            <a:r>
              <a:rPr lang="en-US" sz="2000" i="1" noProof="0" dirty="0" smtClean="0">
                <a:solidFill>
                  <a:schemeClr val="tx1"/>
                </a:solidFill>
              </a:rPr>
              <a:t>clauses abusives </a:t>
            </a:r>
            <a:r>
              <a:rPr lang="en-US" sz="2000" noProof="0" dirty="0" smtClean="0">
                <a:solidFill>
                  <a:schemeClr val="tx1"/>
                </a:solidFill>
              </a:rPr>
              <a:t>(“unfair terms”)</a:t>
            </a:r>
          </a:p>
          <a:p>
            <a:pPr lvl="1"/>
            <a:r>
              <a:rPr lang="en-US" sz="2000" noProof="0" dirty="0" smtClean="0">
                <a:solidFill>
                  <a:schemeClr val="tx1"/>
                </a:solidFill>
              </a:rPr>
              <a:t>Consumer associations which, after obtaining an </a:t>
            </a:r>
            <a:r>
              <a:rPr lang="en-US" sz="2000" dirty="0" smtClean="0">
                <a:solidFill>
                  <a:schemeClr val="tx1"/>
                </a:solidFill>
              </a:rPr>
              <a:t>accreditation, have the power to initiate civil actions</a:t>
            </a:r>
            <a:r>
              <a:rPr lang="en-US" noProof="0" dirty="0" smtClean="0">
                <a:solidFill>
                  <a:schemeClr val="tx1"/>
                </a:solidFill>
              </a:rPr>
              <a:t>	</a:t>
            </a:r>
          </a:p>
          <a:p>
            <a:pPr lvl="1"/>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a:xfrm>
            <a:off x="1403648" y="2276872"/>
            <a:ext cx="6697365" cy="3528616"/>
          </a:xfrm>
        </p:spPr>
        <p:txBody>
          <a:bodyPr>
            <a:normAutofit/>
          </a:bodyPr>
          <a:lstStyle/>
          <a:p>
            <a:pPr algn="just"/>
            <a:r>
              <a:rPr lang="en-US" sz="2800" noProof="0" dirty="0" smtClean="0">
                <a:solidFill>
                  <a:schemeClr val="tx1"/>
                </a:solidFill>
              </a:rPr>
              <a:t>Advantages and disadvantages:</a:t>
            </a:r>
          </a:p>
          <a:p>
            <a:pPr lvl="1" algn="just"/>
            <a:r>
              <a:rPr lang="en-US" sz="2000" noProof="0" dirty="0" smtClean="0">
                <a:solidFill>
                  <a:schemeClr val="tx1"/>
                </a:solidFill>
              </a:rPr>
              <a:t>Helps to strike a balance/ “legal </a:t>
            </a:r>
            <a:r>
              <a:rPr lang="en-US" sz="2000" i="1" noProof="0" dirty="0" smtClean="0">
                <a:solidFill>
                  <a:schemeClr val="tx1"/>
                </a:solidFill>
              </a:rPr>
              <a:t>solidarism</a:t>
            </a:r>
            <a:r>
              <a:rPr lang="en-US" sz="2000" noProof="0" dirty="0" smtClean="0">
                <a:solidFill>
                  <a:schemeClr val="tx1"/>
                </a:solidFill>
              </a:rPr>
              <a:t>”</a:t>
            </a:r>
          </a:p>
          <a:p>
            <a:pPr lvl="1" algn="just"/>
            <a:r>
              <a:rPr lang="en-US" sz="2000" noProof="0" dirty="0" smtClean="0">
                <a:solidFill>
                  <a:schemeClr val="tx1"/>
                </a:solidFill>
              </a:rPr>
              <a:t>Disturbs the traditional </a:t>
            </a:r>
            <a:r>
              <a:rPr lang="en-US" sz="2000" dirty="0" smtClean="0">
                <a:solidFill>
                  <a:schemeClr val="tx1"/>
                </a:solidFill>
              </a:rPr>
              <a:t>rules of contract law</a:t>
            </a:r>
            <a:r>
              <a:rPr lang="en-US" sz="2000" noProof="0" dirty="0" smtClean="0">
                <a:solidFill>
                  <a:schemeClr val="tx1"/>
                </a:solidFill>
              </a:rPr>
              <a:t> (consent, offer, acceptance, principle of consent)</a:t>
            </a:r>
          </a:p>
          <a:p>
            <a:pPr lvl="1" algn="just"/>
            <a:r>
              <a:rPr lang="en-US" sz="2000" noProof="0" dirty="0" smtClean="0">
                <a:solidFill>
                  <a:schemeClr val="tx1"/>
                </a:solidFill>
              </a:rPr>
              <a:t>Unstable, bureaucratic, formalistic, rigid</a:t>
            </a:r>
          </a:p>
          <a:p>
            <a:pPr lvl="1" algn="just"/>
            <a:r>
              <a:rPr lang="en-US" sz="2000" noProof="0" dirty="0" smtClean="0">
                <a:solidFill>
                  <a:schemeClr val="tx1"/>
                </a:solidFill>
              </a:rPr>
              <a:t>It’s a brake on the development</a:t>
            </a:r>
            <a:r>
              <a:rPr lang="en-US" sz="2000" dirty="0" smtClean="0">
                <a:solidFill>
                  <a:schemeClr val="tx1"/>
                </a:solidFill>
              </a:rPr>
              <a:t> of the economy</a:t>
            </a:r>
            <a:r>
              <a:rPr lang="en-US" sz="2000" noProof="0" dirty="0" smtClean="0">
                <a:solidFill>
                  <a:schemeClr val="tx1"/>
                </a:solidFill>
              </a:rPr>
              <a:t> because:</a:t>
            </a:r>
          </a:p>
          <a:p>
            <a:pPr lvl="2" algn="just"/>
            <a:r>
              <a:rPr lang="en-US" sz="2000" noProof="0" dirty="0" smtClean="0">
                <a:solidFill>
                  <a:schemeClr val="tx1"/>
                </a:solidFill>
              </a:rPr>
              <a:t>It’s costly </a:t>
            </a:r>
          </a:p>
          <a:p>
            <a:pPr lvl="2" algn="just"/>
            <a:r>
              <a:rPr lang="en-US" sz="2000" i="1" noProof="0" dirty="0" smtClean="0">
                <a:solidFill>
                  <a:schemeClr val="tx1"/>
                </a:solidFill>
              </a:rPr>
              <a:t>Majeur incapable </a:t>
            </a:r>
            <a:r>
              <a:rPr lang="en-US" sz="2000" noProof="0" dirty="0" smtClean="0">
                <a:solidFill>
                  <a:schemeClr val="tx1"/>
                </a:solidFill>
              </a:rPr>
              <a:t> (“incapable adult”)</a:t>
            </a:r>
          </a:p>
          <a:p>
            <a:pPr lvl="2">
              <a:buNone/>
            </a:pPr>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3648" y="1196752"/>
            <a:ext cx="6553200" cy="792162"/>
          </a:xfrm>
        </p:spPr>
        <p:txBody>
          <a:bodyPr>
            <a:noAutofit/>
          </a:bodyPr>
          <a:lstStyle/>
          <a:p>
            <a:r>
              <a:rPr lang="en-US" sz="2800" noProof="0" dirty="0" smtClean="0">
                <a:solidFill>
                  <a:schemeClr val="tx1"/>
                </a:solidFill>
              </a:rPr>
              <a:t>Distinction depending on </a:t>
            </a:r>
            <a:br>
              <a:rPr lang="en-US" sz="2800" noProof="0" dirty="0" smtClean="0">
                <a:solidFill>
                  <a:schemeClr val="tx1"/>
                </a:solidFill>
              </a:rPr>
            </a:br>
            <a:r>
              <a:rPr lang="en-US" sz="2800" noProof="0" dirty="0" smtClean="0">
                <a:solidFill>
                  <a:schemeClr val="tx1"/>
                </a:solidFill>
              </a:rPr>
              <a:t>the mode </a:t>
            </a:r>
            <a:r>
              <a:rPr lang="en-US" sz="2800" dirty="0" smtClean="0">
                <a:solidFill>
                  <a:schemeClr val="tx1"/>
                </a:solidFill>
              </a:rPr>
              <a:t>of </a:t>
            </a:r>
            <a:r>
              <a:rPr lang="en-US" sz="2800" noProof="0" dirty="0" smtClean="0">
                <a:solidFill>
                  <a:schemeClr val="tx1"/>
                </a:solidFill>
              </a:rPr>
              <a:t>formation</a:t>
            </a:r>
            <a:endParaRPr lang="en-US" sz="2800" noProof="0" dirty="0">
              <a:solidFill>
                <a:schemeClr val="tx1"/>
              </a:solidFill>
            </a:endParaRPr>
          </a:p>
        </p:txBody>
      </p:sp>
      <p:sp>
        <p:nvSpPr>
          <p:cNvPr id="3" name="Espace réservé du contenu 2"/>
          <p:cNvSpPr>
            <a:spLocks noGrp="1"/>
          </p:cNvSpPr>
          <p:nvPr>
            <p:ph idx="1"/>
          </p:nvPr>
        </p:nvSpPr>
        <p:spPr>
          <a:xfrm>
            <a:off x="1187624" y="2276872"/>
            <a:ext cx="7200800" cy="3744416"/>
          </a:xfrm>
        </p:spPr>
        <p:txBody>
          <a:bodyPr>
            <a:normAutofit/>
          </a:bodyPr>
          <a:lstStyle/>
          <a:p>
            <a:pPr algn="just"/>
            <a:r>
              <a:rPr lang="en-US" sz="2800" i="1" noProof="0" dirty="0" err="1" smtClean="0">
                <a:solidFill>
                  <a:schemeClr val="tx1"/>
                </a:solidFill>
              </a:rPr>
              <a:t>Contrats</a:t>
            </a:r>
            <a:r>
              <a:rPr lang="en-US" sz="2800" i="1" noProof="0" dirty="0" smtClean="0">
                <a:solidFill>
                  <a:schemeClr val="tx1"/>
                </a:solidFill>
              </a:rPr>
              <a:t> </a:t>
            </a:r>
            <a:r>
              <a:rPr lang="en-US" sz="2800" i="1" noProof="0" dirty="0" err="1" smtClean="0">
                <a:solidFill>
                  <a:schemeClr val="tx1"/>
                </a:solidFill>
              </a:rPr>
              <a:t>consensuels</a:t>
            </a:r>
            <a:r>
              <a:rPr lang="en-US" sz="2800" i="1" noProof="0" dirty="0" smtClean="0">
                <a:solidFill>
                  <a:schemeClr val="tx1"/>
                </a:solidFill>
              </a:rPr>
              <a:t> </a:t>
            </a:r>
            <a:r>
              <a:rPr lang="en-US" sz="2800" i="1" noProof="0" dirty="0" err="1" smtClean="0">
                <a:solidFill>
                  <a:schemeClr val="tx1"/>
                </a:solidFill>
              </a:rPr>
              <a:t>solennels</a:t>
            </a:r>
            <a:r>
              <a:rPr lang="en-US" sz="2800" i="1" noProof="0" dirty="0" smtClean="0">
                <a:solidFill>
                  <a:schemeClr val="tx1"/>
                </a:solidFill>
              </a:rPr>
              <a:t> et </a:t>
            </a:r>
            <a:r>
              <a:rPr lang="en-US" sz="2800" i="1" noProof="0" dirty="0" err="1" smtClean="0">
                <a:solidFill>
                  <a:schemeClr val="tx1"/>
                </a:solidFill>
              </a:rPr>
              <a:t>réels</a:t>
            </a:r>
            <a:r>
              <a:rPr lang="en-US" sz="2800" noProof="0" dirty="0" smtClean="0">
                <a:solidFill>
                  <a:schemeClr val="tx1"/>
                </a:solidFill>
              </a:rPr>
              <a:t> </a:t>
            </a:r>
            <a:br>
              <a:rPr lang="en-US" sz="2800" noProof="0" dirty="0" smtClean="0">
                <a:solidFill>
                  <a:schemeClr val="tx1"/>
                </a:solidFill>
              </a:rPr>
            </a:br>
            <a:r>
              <a:rPr lang="en-US" sz="2800" noProof="0" dirty="0" smtClean="0">
                <a:solidFill>
                  <a:schemeClr val="tx1"/>
                </a:solidFill>
              </a:rPr>
              <a:t>(“Consensual, solemn and real contracts”)</a:t>
            </a:r>
            <a:endParaRPr lang="en-US" sz="2800" i="1" noProof="0" dirty="0" smtClean="0">
              <a:solidFill>
                <a:schemeClr val="tx1"/>
              </a:solidFill>
            </a:endParaRPr>
          </a:p>
          <a:p>
            <a:pPr lvl="1" algn="just"/>
            <a:r>
              <a:rPr lang="en-US" sz="2000" noProof="0" dirty="0" smtClean="0">
                <a:solidFill>
                  <a:schemeClr val="tx1"/>
                </a:solidFill>
              </a:rPr>
              <a:t>Consensual = simple agreement. This is the underlying principle in French Law</a:t>
            </a:r>
          </a:p>
          <a:p>
            <a:pPr lvl="1" algn="just"/>
            <a:r>
              <a:rPr lang="en-US" sz="2000" dirty="0" smtClean="0">
                <a:solidFill>
                  <a:schemeClr val="tx1"/>
                </a:solidFill>
              </a:rPr>
              <a:t>Real</a:t>
            </a:r>
            <a:r>
              <a:rPr lang="en-US" sz="2000" noProof="0" dirty="0" smtClean="0">
                <a:solidFill>
                  <a:schemeClr val="tx1"/>
                </a:solidFill>
              </a:rPr>
              <a:t> (linked to the ‘thing’)	</a:t>
            </a:r>
          </a:p>
          <a:p>
            <a:pPr lvl="2" algn="just"/>
            <a:r>
              <a:rPr lang="en-US" sz="2000" noProof="0" dirty="0" smtClean="0">
                <a:solidFill>
                  <a:schemeClr val="tx1"/>
                </a:solidFill>
              </a:rPr>
              <a:t>Namely, a loan (art 1875), deposit (art 1919) or pledge (art 2071)</a:t>
            </a:r>
          </a:p>
          <a:p>
            <a:pPr lvl="2" algn="just"/>
            <a:r>
              <a:rPr lang="en-US" sz="2000" noProof="0" dirty="0" smtClean="0">
                <a:solidFill>
                  <a:schemeClr val="tx1"/>
                </a:solidFill>
              </a:rPr>
              <a:t>By way of exception, it has been considered that a loan granted by a credit professional may be deemed ‘forced’ (</a:t>
            </a:r>
            <a:r>
              <a:rPr lang="en-US" sz="2000" noProof="0" dirty="0" err="1" smtClean="0">
                <a:solidFill>
                  <a:schemeClr val="tx1"/>
                </a:solidFill>
              </a:rPr>
              <a:t>cass</a:t>
            </a:r>
            <a:r>
              <a:rPr lang="en-US" sz="2000" noProof="0" dirty="0" smtClean="0">
                <a:solidFill>
                  <a:schemeClr val="tx1"/>
                </a:solidFill>
              </a:rPr>
              <a:t>, civ 1</a:t>
            </a:r>
            <a:r>
              <a:rPr lang="en-US" sz="2000" baseline="30000" noProof="0" dirty="0" smtClean="0">
                <a:solidFill>
                  <a:schemeClr val="tx1"/>
                </a:solidFill>
              </a:rPr>
              <a:t>ère</a:t>
            </a:r>
            <a:r>
              <a:rPr lang="en-US" sz="2000" noProof="0" dirty="0" smtClean="0">
                <a:solidFill>
                  <a:schemeClr val="tx1"/>
                </a:solidFill>
              </a:rPr>
              <a:t> July 20, 1981)</a:t>
            </a:r>
            <a:endParaRPr lang="en-US" sz="20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16</a:t>
            </a:fld>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a:xfrm>
            <a:off x="1259632" y="2348880"/>
            <a:ext cx="6841381" cy="3456608"/>
          </a:xfrm>
        </p:spPr>
        <p:txBody>
          <a:bodyPr/>
          <a:lstStyle/>
          <a:p>
            <a:r>
              <a:rPr lang="en-US" sz="3200" dirty="0" smtClean="0">
                <a:solidFill>
                  <a:schemeClr val="tx1"/>
                </a:solidFill>
              </a:rPr>
              <a:t>Negotiated contracts and </a:t>
            </a:r>
            <a:r>
              <a:rPr lang="en-US" sz="3200" noProof="0" dirty="0" smtClean="0">
                <a:solidFill>
                  <a:schemeClr val="tx1"/>
                </a:solidFill>
              </a:rPr>
              <a:t>membership contracts</a:t>
            </a:r>
          </a:p>
          <a:p>
            <a:pPr lvl="1" algn="just"/>
            <a:r>
              <a:rPr lang="en-US" sz="2400" dirty="0" smtClean="0">
                <a:solidFill>
                  <a:schemeClr val="tx1"/>
                </a:solidFill>
              </a:rPr>
              <a:t>Doctrinal distinction translating a social </a:t>
            </a:r>
            <a:r>
              <a:rPr lang="en-US" sz="2400" noProof="0" dirty="0" smtClean="0">
                <a:solidFill>
                  <a:schemeClr val="tx1"/>
                </a:solidFill>
              </a:rPr>
              <a:t>reality </a:t>
            </a:r>
          </a:p>
          <a:p>
            <a:pPr lvl="1" algn="just"/>
            <a:r>
              <a:rPr lang="en-US" sz="2400" noProof="0" dirty="0" smtClean="0">
                <a:solidFill>
                  <a:schemeClr val="tx1"/>
                </a:solidFill>
              </a:rPr>
              <a:t>No specific rules = Common </a:t>
            </a:r>
            <a:r>
              <a:rPr lang="en-US" sz="2400" dirty="0" smtClean="0">
                <a:solidFill>
                  <a:schemeClr val="tx1"/>
                </a:solidFill>
              </a:rPr>
              <a:t>Law</a:t>
            </a:r>
          </a:p>
          <a:p>
            <a:pPr lvl="1" algn="just"/>
            <a:r>
              <a:rPr lang="en-US" sz="2400" noProof="0" dirty="0" smtClean="0">
                <a:solidFill>
                  <a:schemeClr val="tx1"/>
                </a:solidFill>
              </a:rPr>
              <a:t>Despite this, “</a:t>
            </a:r>
            <a:r>
              <a:rPr lang="en-US" sz="2400" dirty="0" smtClean="0">
                <a:solidFill>
                  <a:schemeClr val="tx1"/>
                </a:solidFill>
              </a:rPr>
              <a:t>unfair terms”</a:t>
            </a:r>
            <a:endParaRPr lang="en-US" sz="2400" noProof="0" dirty="0" smtClean="0">
              <a:solidFill>
                <a:schemeClr val="tx1"/>
              </a:solidFill>
            </a:endParaRPr>
          </a:p>
          <a:p>
            <a:pPr lvl="1" algn="just"/>
            <a:r>
              <a:rPr lang="en-US" sz="2400" noProof="0" dirty="0" smtClean="0">
                <a:solidFill>
                  <a:schemeClr val="tx1"/>
                </a:solidFill>
              </a:rPr>
              <a:t>In some foreign systems… specific regime</a:t>
            </a:r>
            <a:endParaRPr lang="en-US" sz="24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17</a:t>
            </a:fld>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3"/>
          </p:nvPr>
        </p:nvSpPr>
        <p:spPr/>
        <p:txBody>
          <a:bodyPr/>
          <a:lstStyle/>
          <a:p>
            <a:pPr algn="ctr"/>
            <a:r>
              <a:rPr lang="en-US" dirty="0"/>
              <a:t>The notion of ‘contract’</a:t>
            </a:r>
            <a:endParaRPr lang="fr-FR" dirty="0"/>
          </a:p>
        </p:txBody>
      </p:sp>
      <p:sp>
        <p:nvSpPr>
          <p:cNvPr id="2" name="Titre 1"/>
          <p:cNvSpPr>
            <a:spLocks noGrp="1"/>
          </p:cNvSpPr>
          <p:nvPr>
            <p:ph type="title" idx="4294967295"/>
          </p:nvPr>
        </p:nvSpPr>
        <p:spPr>
          <a:xfrm>
            <a:off x="0" y="274639"/>
            <a:ext cx="2771800" cy="490066"/>
          </a:xfrm>
        </p:spPr>
        <p:txBody>
          <a:bodyPr/>
          <a:lstStyle/>
          <a:p>
            <a:endParaRPr lang="en-US" noProof="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sz="3100" noProof="0" dirty="0" smtClean="0">
                <a:solidFill>
                  <a:schemeClr val="tx1"/>
                </a:solidFill>
              </a:rPr>
              <a:t>Historical review</a:t>
            </a:r>
            <a:r>
              <a:rPr lang="en-US" noProof="0" dirty="0" smtClean="0">
                <a:solidFill>
                  <a:schemeClr val="tx1"/>
                </a:solidFill>
              </a:rPr>
              <a:t/>
            </a:r>
            <a:br>
              <a:rPr lang="en-US" noProof="0" dirty="0" smtClean="0">
                <a:solidFill>
                  <a:schemeClr val="tx1"/>
                </a:solidFill>
              </a:rPr>
            </a:br>
            <a:endParaRPr lang="en-US" noProof="0" dirty="0">
              <a:solidFill>
                <a:schemeClr val="tx1"/>
              </a:solidFill>
            </a:endParaRPr>
          </a:p>
        </p:txBody>
      </p:sp>
      <p:sp>
        <p:nvSpPr>
          <p:cNvPr id="3" name="Espace réservé du contenu 2"/>
          <p:cNvSpPr>
            <a:spLocks noGrp="1"/>
          </p:cNvSpPr>
          <p:nvPr>
            <p:ph idx="1"/>
          </p:nvPr>
        </p:nvSpPr>
        <p:spPr/>
        <p:txBody>
          <a:bodyPr>
            <a:noAutofit/>
          </a:bodyPr>
          <a:lstStyle/>
          <a:p>
            <a:pPr algn="just"/>
            <a:r>
              <a:rPr lang="en-US" sz="2400" dirty="0" smtClean="0">
                <a:solidFill>
                  <a:schemeClr val="tx1"/>
                </a:solidFill>
              </a:rPr>
              <a:t>Roman notion appeared at a late date, with four </a:t>
            </a:r>
            <a:r>
              <a:rPr lang="en-US" sz="2400" noProof="0" dirty="0" smtClean="0">
                <a:solidFill>
                  <a:schemeClr val="tx1"/>
                </a:solidFill>
              </a:rPr>
              <a:t>types of consensual contracts (sale, mandate, rental, company)</a:t>
            </a:r>
          </a:p>
          <a:p>
            <a:pPr algn="just"/>
            <a:r>
              <a:rPr lang="en-US" sz="2400" noProof="0" dirty="0" smtClean="0">
                <a:solidFill>
                  <a:schemeClr val="tx1"/>
                </a:solidFill>
              </a:rPr>
              <a:t>Existence of non-contractual obligations such as  </a:t>
            </a:r>
            <a:r>
              <a:rPr lang="en-US" sz="2400" b="1" dirty="0" smtClean="0">
                <a:solidFill>
                  <a:schemeClr val="tx1"/>
                </a:solidFill>
              </a:rPr>
              <a:t>guardianship</a:t>
            </a:r>
            <a:r>
              <a:rPr lang="en-US" sz="2400" noProof="0" dirty="0" smtClean="0">
                <a:solidFill>
                  <a:schemeClr val="tx1"/>
                </a:solidFill>
              </a:rPr>
              <a:t> and tort sources</a:t>
            </a:r>
          </a:p>
          <a:p>
            <a:pPr algn="just"/>
            <a:r>
              <a:rPr lang="en-US" sz="2400" dirty="0">
                <a:solidFill>
                  <a:schemeClr val="tx1"/>
                </a:solidFill>
              </a:rPr>
              <a:t>I</a:t>
            </a:r>
            <a:r>
              <a:rPr lang="en-US" sz="2400" noProof="0" dirty="0" smtClean="0">
                <a:solidFill>
                  <a:schemeClr val="tx1"/>
                </a:solidFill>
              </a:rPr>
              <a:t>n 1804, the notion of contract was individualistic, based on the theory of ‘free will (</a:t>
            </a:r>
            <a:r>
              <a:rPr lang="en-US" sz="2400" i="1" noProof="0" dirty="0" smtClean="0">
                <a:solidFill>
                  <a:schemeClr val="tx1"/>
                </a:solidFill>
              </a:rPr>
              <a:t>autonomie de la volonté</a:t>
            </a:r>
            <a:r>
              <a:rPr lang="en-US" sz="2400" noProof="0" dirty="0" smtClean="0">
                <a:solidFill>
                  <a:schemeClr val="tx1"/>
                </a:solidFill>
              </a:rPr>
              <a:t>)</a:t>
            </a:r>
          </a:p>
          <a:p>
            <a:pPr algn="just"/>
            <a:r>
              <a:rPr lang="en-US" sz="2400" noProof="0" dirty="0" smtClean="0">
                <a:solidFill>
                  <a:schemeClr val="tx1"/>
                </a:solidFill>
              </a:rPr>
              <a:t>Nowadays, we consider the ‘opposing interests’ </a:t>
            </a:r>
            <a:endParaRPr lang="en-US" sz="24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3"/>
          </p:nvPr>
        </p:nvSpPr>
        <p:spPr/>
        <p:txBody>
          <a:bodyPr/>
          <a:lstStyle/>
          <a:p>
            <a:r>
              <a:rPr lang="en-US" dirty="0"/>
              <a:t>Classification</a:t>
            </a:r>
            <a:endParaRPr lang="fr-FR" dirty="0"/>
          </a:p>
        </p:txBody>
      </p:sp>
      <p:sp>
        <p:nvSpPr>
          <p:cNvPr id="2" name="Titre 1"/>
          <p:cNvSpPr>
            <a:spLocks noGrp="1"/>
          </p:cNvSpPr>
          <p:nvPr>
            <p:ph type="title" idx="4294967295"/>
          </p:nvPr>
        </p:nvSpPr>
        <p:spPr>
          <a:xfrm>
            <a:off x="0" y="3284984"/>
            <a:ext cx="1115616" cy="2880866"/>
          </a:xfrm>
        </p:spPr>
        <p:txBody>
          <a:bodyPr/>
          <a:lstStyle/>
          <a:p>
            <a:r>
              <a:rPr lang="en-US" noProof="0" dirty="0" smtClean="0">
                <a:solidFill>
                  <a:schemeClr val="bg1"/>
                </a:solidFill>
              </a:rPr>
              <a:t>	</a:t>
            </a:r>
            <a:endParaRPr lang="en-US" noProof="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dirty="0" smtClean="0">
                <a:solidFill>
                  <a:schemeClr val="tx1"/>
                </a:solidFill>
              </a:rPr>
              <a:t>Unilateral deed </a:t>
            </a:r>
            <a:endParaRPr lang="en-US" sz="2800" noProof="0" dirty="0">
              <a:solidFill>
                <a:schemeClr val="tx1"/>
              </a:solidFill>
            </a:endParaRPr>
          </a:p>
        </p:txBody>
      </p:sp>
      <p:sp>
        <p:nvSpPr>
          <p:cNvPr id="3" name="Espace réservé du contenu 2"/>
          <p:cNvSpPr>
            <a:spLocks noGrp="1"/>
          </p:cNvSpPr>
          <p:nvPr>
            <p:ph idx="1"/>
          </p:nvPr>
        </p:nvSpPr>
        <p:spPr>
          <a:xfrm>
            <a:off x="899592" y="2276872"/>
            <a:ext cx="7488832" cy="3888432"/>
          </a:xfrm>
        </p:spPr>
        <p:txBody>
          <a:bodyPr>
            <a:noAutofit/>
          </a:bodyPr>
          <a:lstStyle/>
          <a:p>
            <a:pPr algn="just"/>
            <a:r>
              <a:rPr lang="en-US" sz="2400" noProof="0" dirty="0" smtClean="0">
                <a:solidFill>
                  <a:schemeClr val="tx1"/>
                </a:solidFill>
              </a:rPr>
              <a:t>The unilateral deed is different from the unilateral contract because only one ‘will’ is needed </a:t>
            </a:r>
          </a:p>
          <a:p>
            <a:pPr algn="just"/>
            <a:r>
              <a:rPr lang="en-US" sz="2400" dirty="0" smtClean="0">
                <a:solidFill>
                  <a:schemeClr val="tx1"/>
                </a:solidFill>
              </a:rPr>
              <a:t>The individual on whom it will have an impact must be informed</a:t>
            </a:r>
            <a:endParaRPr lang="en-US" sz="2400" noProof="0" dirty="0" smtClean="0">
              <a:solidFill>
                <a:schemeClr val="tx1"/>
              </a:solidFill>
            </a:endParaRPr>
          </a:p>
          <a:p>
            <a:pPr algn="just"/>
            <a:r>
              <a:rPr lang="en-US" sz="2400" noProof="0" dirty="0" smtClean="0">
                <a:solidFill>
                  <a:schemeClr val="tx1"/>
                </a:solidFill>
              </a:rPr>
              <a:t>A discussion exists about the validity of these deeds because there represent self-created obligations </a:t>
            </a:r>
          </a:p>
          <a:p>
            <a:pPr algn="just"/>
            <a:r>
              <a:rPr lang="en-US" sz="2400" noProof="0" dirty="0" smtClean="0">
                <a:solidFill>
                  <a:schemeClr val="tx1"/>
                </a:solidFill>
              </a:rPr>
              <a:t>Typical case = promise to reimburse (codified)</a:t>
            </a:r>
          </a:p>
          <a:p>
            <a:pPr lvl="2" algn="just"/>
            <a:r>
              <a:rPr lang="en-US" sz="1800" noProof="0" dirty="0" smtClean="0">
                <a:solidFill>
                  <a:schemeClr val="tx1"/>
                </a:solidFill>
              </a:rPr>
              <a:t>“the individual who promises by public announcement… has  to pay…</a:t>
            </a:r>
            <a:r>
              <a:rPr lang="en-US" sz="1800" dirty="0" smtClean="0">
                <a:solidFill>
                  <a:schemeClr val="tx1"/>
                </a:solidFill>
              </a:rPr>
              <a:t>”</a:t>
            </a:r>
            <a:endParaRPr lang="en-US" sz="1800" noProof="0" dirty="0" smtClean="0">
              <a:solidFill>
                <a:schemeClr val="tx1"/>
              </a:solidFill>
            </a:endParaRPr>
          </a:p>
          <a:p>
            <a:pPr lvl="2" algn="just"/>
            <a:r>
              <a:rPr lang="en-US" sz="1800" noProof="0" dirty="0" smtClean="0">
                <a:solidFill>
                  <a:schemeClr val="tx1"/>
                </a:solidFill>
              </a:rPr>
              <a:t>“The promise may be revoked up until the accomplishment of the act.” The deed must also be published.</a:t>
            </a:r>
            <a:endParaRPr lang="en-US" sz="18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1196752"/>
            <a:ext cx="6553200" cy="792162"/>
          </a:xfrm>
        </p:spPr>
        <p:txBody>
          <a:bodyPr/>
          <a:lstStyle/>
          <a:p>
            <a:r>
              <a:rPr lang="en-US" sz="2800" dirty="0">
                <a:solidFill>
                  <a:schemeClr val="tx1"/>
                </a:solidFill>
              </a:rPr>
              <a:t>N</a:t>
            </a:r>
            <a:r>
              <a:rPr lang="en-US" sz="2800" noProof="0" dirty="0" smtClean="0">
                <a:solidFill>
                  <a:schemeClr val="tx1"/>
                </a:solidFill>
              </a:rPr>
              <a:t>on-mandatory conventions</a:t>
            </a:r>
            <a:endParaRPr lang="en-US" sz="2800" noProof="0" dirty="0">
              <a:solidFill>
                <a:schemeClr val="tx1"/>
              </a:solidFill>
            </a:endParaRPr>
          </a:p>
        </p:txBody>
      </p:sp>
      <p:sp>
        <p:nvSpPr>
          <p:cNvPr id="3" name="Espace réservé du contenu 2"/>
          <p:cNvSpPr>
            <a:spLocks noGrp="1"/>
          </p:cNvSpPr>
          <p:nvPr>
            <p:ph idx="1"/>
          </p:nvPr>
        </p:nvSpPr>
        <p:spPr>
          <a:xfrm>
            <a:off x="755576" y="1988840"/>
            <a:ext cx="8229600" cy="4176464"/>
          </a:xfrm>
        </p:spPr>
        <p:txBody>
          <a:bodyPr>
            <a:normAutofit/>
          </a:bodyPr>
          <a:lstStyle/>
          <a:p>
            <a:pPr algn="just"/>
            <a:r>
              <a:rPr lang="en-US" sz="2400" noProof="0" dirty="0" smtClean="0">
                <a:solidFill>
                  <a:schemeClr val="tx1"/>
                </a:solidFill>
              </a:rPr>
              <a:t>They do not create obligations and by consequence are not deemed to be contracts. It’s the case of a </a:t>
            </a:r>
            <a:r>
              <a:rPr lang="en-US" sz="2400" dirty="0" smtClean="0">
                <a:solidFill>
                  <a:schemeClr val="tx1"/>
                </a:solidFill>
              </a:rPr>
              <a:t>debt forgiveness</a:t>
            </a:r>
            <a:r>
              <a:rPr lang="en-US" sz="2400" noProof="0" dirty="0" smtClean="0">
                <a:solidFill>
                  <a:schemeClr val="tx1"/>
                </a:solidFill>
              </a:rPr>
              <a:t>. They are efficient but the distinction is theoretical</a:t>
            </a:r>
          </a:p>
          <a:p>
            <a:pPr algn="just"/>
            <a:r>
              <a:rPr lang="en-US" sz="2400" dirty="0" smtClean="0">
                <a:solidFill>
                  <a:schemeClr val="tx1"/>
                </a:solidFill>
              </a:rPr>
              <a:t>Ineffective conventions</a:t>
            </a:r>
            <a:endParaRPr lang="en-US" sz="2400" noProof="0" dirty="0" smtClean="0">
              <a:solidFill>
                <a:schemeClr val="tx1"/>
              </a:solidFill>
            </a:endParaRPr>
          </a:p>
          <a:p>
            <a:pPr lvl="1" algn="just"/>
            <a:r>
              <a:rPr lang="en-US" sz="1800" noProof="0" dirty="0" smtClean="0">
                <a:solidFill>
                  <a:schemeClr val="tx1"/>
                </a:solidFill>
              </a:rPr>
              <a:t>“</a:t>
            </a:r>
            <a:r>
              <a:rPr lang="en-US" sz="1800" i="1" noProof="0" dirty="0" smtClean="0">
                <a:solidFill>
                  <a:schemeClr val="tx1"/>
                </a:solidFill>
              </a:rPr>
              <a:t>Actes de courtoisie</a:t>
            </a:r>
            <a:r>
              <a:rPr lang="en-US" sz="1800" noProof="0" dirty="0" smtClean="0">
                <a:solidFill>
                  <a:schemeClr val="tx1"/>
                </a:solidFill>
              </a:rPr>
              <a:t>” (acts of kindness). </a:t>
            </a:r>
          </a:p>
          <a:p>
            <a:pPr lvl="1" algn="just"/>
            <a:r>
              <a:rPr lang="en-US" sz="1800" noProof="0" dirty="0" smtClean="0">
                <a:solidFill>
                  <a:schemeClr val="tx1"/>
                </a:solidFill>
              </a:rPr>
              <a:t>“</a:t>
            </a:r>
            <a:r>
              <a:rPr lang="en-US" sz="1800" i="1" noProof="0" dirty="0" smtClean="0">
                <a:solidFill>
                  <a:schemeClr val="tx1"/>
                </a:solidFill>
              </a:rPr>
              <a:t>Actes de complaisance</a:t>
            </a:r>
            <a:r>
              <a:rPr lang="en-US" sz="1800" noProof="0" dirty="0" smtClean="0">
                <a:solidFill>
                  <a:schemeClr val="tx1"/>
                </a:solidFill>
              </a:rPr>
              <a:t>” (acts of accommodation), e.g. transport or assistance given to a third person as an act of charity that leads to an indemnity by the tribunals on a tort basis at the beginning and, subsequently, on a quasi-contractual basis and, finally, on a free </a:t>
            </a:r>
            <a:r>
              <a:rPr lang="en-US" sz="1800" dirty="0" smtClean="0">
                <a:solidFill>
                  <a:schemeClr val="tx1"/>
                </a:solidFill>
              </a:rPr>
              <a:t>services contract basis</a:t>
            </a:r>
            <a:r>
              <a:rPr lang="en-US" sz="1800" noProof="0" dirty="0" smtClean="0">
                <a:solidFill>
                  <a:schemeClr val="tx1"/>
                </a:solidFill>
              </a:rPr>
              <a:t>. </a:t>
            </a:r>
            <a:endParaRPr lang="en-US" sz="18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21</a:t>
            </a:fld>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a:xfrm>
            <a:off x="971600" y="1628800"/>
            <a:ext cx="7129413" cy="3744640"/>
          </a:xfrm>
        </p:spPr>
        <p:txBody>
          <a:bodyPr>
            <a:noAutofit/>
          </a:bodyPr>
          <a:lstStyle/>
          <a:p>
            <a:pPr lvl="1" algn="just"/>
            <a:r>
              <a:rPr lang="en-US" sz="2400" noProof="0" dirty="0" smtClean="0">
                <a:solidFill>
                  <a:schemeClr val="tx1"/>
                </a:solidFill>
              </a:rPr>
              <a:t>Quasi non-</a:t>
            </a:r>
            <a:r>
              <a:rPr lang="en-US" sz="2400" dirty="0" smtClean="0">
                <a:solidFill>
                  <a:schemeClr val="tx1"/>
                </a:solidFill>
              </a:rPr>
              <a:t>mandatory contracts </a:t>
            </a:r>
            <a:r>
              <a:rPr lang="en-US" sz="2400" noProof="0" dirty="0" smtClean="0">
                <a:solidFill>
                  <a:schemeClr val="tx1"/>
                </a:solidFill>
              </a:rPr>
              <a:t>having few effects</a:t>
            </a:r>
          </a:p>
          <a:p>
            <a:pPr lvl="2" algn="just"/>
            <a:r>
              <a:rPr lang="en-US" sz="2400" noProof="0" dirty="0" smtClean="0">
                <a:solidFill>
                  <a:schemeClr val="tx1"/>
                </a:solidFill>
              </a:rPr>
              <a:t>“Gentleman’s agreements” = agreements involving the notion of personal honor, as between States or friends. The parties base the agreement on their own sense of personal honor</a:t>
            </a:r>
            <a:r>
              <a:rPr lang="en-US" sz="2400" dirty="0" smtClean="0">
                <a:solidFill>
                  <a:schemeClr val="tx1"/>
                </a:solidFill>
              </a:rPr>
              <a:t>. Legal </a:t>
            </a:r>
            <a:r>
              <a:rPr lang="en-US" sz="2400" noProof="0" dirty="0" smtClean="0">
                <a:solidFill>
                  <a:schemeClr val="tx1"/>
                </a:solidFill>
              </a:rPr>
              <a:t>doctrine considers that there is no obligation but the tribunals disagree (examining the </a:t>
            </a:r>
            <a:r>
              <a:rPr lang="en-US" sz="2400" dirty="0" smtClean="0">
                <a:solidFill>
                  <a:schemeClr val="tx1"/>
                </a:solidFill>
              </a:rPr>
              <a:t>parties common </a:t>
            </a:r>
            <a:r>
              <a:rPr lang="en-US" sz="2400" noProof="0" dirty="0" smtClean="0">
                <a:solidFill>
                  <a:schemeClr val="tx1"/>
                </a:solidFill>
              </a:rPr>
              <a:t>intents)</a:t>
            </a:r>
          </a:p>
          <a:p>
            <a:pPr lvl="2" algn="just"/>
            <a:r>
              <a:rPr lang="en-US" sz="2400" dirty="0">
                <a:solidFill>
                  <a:schemeClr val="tx1"/>
                </a:solidFill>
              </a:rPr>
              <a:t>A</a:t>
            </a:r>
            <a:r>
              <a:rPr lang="en-US" sz="2400" dirty="0" smtClean="0">
                <a:solidFill>
                  <a:schemeClr val="tx1"/>
                </a:solidFill>
              </a:rPr>
              <a:t>greements </a:t>
            </a:r>
            <a:r>
              <a:rPr lang="en-US" sz="2400" dirty="0">
                <a:solidFill>
                  <a:schemeClr val="tx1"/>
                </a:solidFill>
              </a:rPr>
              <a:t>in principle </a:t>
            </a:r>
            <a:r>
              <a:rPr lang="en-US" sz="2400" noProof="0" dirty="0" smtClean="0">
                <a:solidFill>
                  <a:schemeClr val="tx1"/>
                </a:solidFill>
              </a:rPr>
              <a:t>or letters of intent: they are used during negotiations to identify the main elements and the will to pursue the discussion. </a:t>
            </a:r>
            <a:r>
              <a:rPr lang="en-US" sz="2400" dirty="0" smtClean="0">
                <a:solidFill>
                  <a:schemeClr val="tx1"/>
                </a:solidFill>
              </a:rPr>
              <a:t>It’s an ambiguous notion</a:t>
            </a:r>
            <a:r>
              <a:rPr lang="en-US" sz="2400" noProof="0" dirty="0" smtClean="0">
                <a:solidFill>
                  <a:schemeClr val="tx1"/>
                </a:solidFill>
              </a:rPr>
              <a:t>.</a:t>
            </a:r>
            <a:endParaRPr lang="en-US" sz="24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7664" y="1196752"/>
            <a:ext cx="6553200" cy="792162"/>
          </a:xfrm>
        </p:spPr>
        <p:txBody>
          <a:bodyPr/>
          <a:lstStyle/>
          <a:p>
            <a:r>
              <a:rPr lang="en-US" i="1" noProof="0" dirty="0" smtClean="0">
                <a:solidFill>
                  <a:schemeClr val="tx1"/>
                </a:solidFill>
              </a:rPr>
              <a:t>“</a:t>
            </a:r>
            <a:r>
              <a:rPr lang="en-US" i="1" dirty="0" smtClean="0">
                <a:solidFill>
                  <a:schemeClr val="tx1"/>
                </a:solidFill>
              </a:rPr>
              <a:t>Avant-</a:t>
            </a:r>
            <a:r>
              <a:rPr lang="en-US" i="1" noProof="0" dirty="0" smtClean="0">
                <a:solidFill>
                  <a:schemeClr val="tx1"/>
                </a:solidFill>
              </a:rPr>
              <a:t>contracts”</a:t>
            </a:r>
            <a:endParaRPr lang="en-US" i="1" noProof="0" dirty="0">
              <a:solidFill>
                <a:schemeClr val="tx1"/>
              </a:solidFill>
            </a:endParaRPr>
          </a:p>
        </p:txBody>
      </p:sp>
      <p:sp>
        <p:nvSpPr>
          <p:cNvPr id="3" name="Espace réservé du contenu 2"/>
          <p:cNvSpPr>
            <a:spLocks noGrp="1"/>
          </p:cNvSpPr>
          <p:nvPr>
            <p:ph idx="1"/>
          </p:nvPr>
        </p:nvSpPr>
        <p:spPr>
          <a:xfrm>
            <a:off x="611560" y="2060848"/>
            <a:ext cx="8085584" cy="4021907"/>
          </a:xfrm>
        </p:spPr>
        <p:txBody>
          <a:bodyPr>
            <a:normAutofit/>
          </a:bodyPr>
          <a:lstStyle/>
          <a:p>
            <a:pPr algn="just"/>
            <a:r>
              <a:rPr lang="en-US" sz="2400" i="1" noProof="0" dirty="0" smtClean="0">
                <a:solidFill>
                  <a:schemeClr val="tx1"/>
                </a:solidFill>
              </a:rPr>
              <a:t>Avant-contrats </a:t>
            </a:r>
            <a:r>
              <a:rPr lang="en-US" sz="2400" noProof="0" dirty="0" smtClean="0">
                <a:solidFill>
                  <a:schemeClr val="tx1"/>
                </a:solidFill>
              </a:rPr>
              <a:t>(or preliminary contracts) are provisional and mandatory </a:t>
            </a:r>
          </a:p>
          <a:p>
            <a:pPr algn="just"/>
            <a:r>
              <a:rPr lang="en-US" sz="2400" noProof="0" dirty="0" smtClean="0">
                <a:solidFill>
                  <a:schemeClr val="tx1"/>
                </a:solidFill>
              </a:rPr>
              <a:t>They are all preliminary</a:t>
            </a:r>
          </a:p>
          <a:p>
            <a:pPr lvl="1" algn="just"/>
            <a:r>
              <a:rPr lang="en-US" sz="1800" noProof="0" dirty="0" smtClean="0">
                <a:solidFill>
                  <a:schemeClr val="tx1"/>
                </a:solidFill>
              </a:rPr>
              <a:t>The unilateral promise to contract provides the beneficiary with an option in a reasonable time period</a:t>
            </a:r>
          </a:p>
          <a:p>
            <a:pPr lvl="2" algn="just"/>
            <a:r>
              <a:rPr lang="en-US" sz="1800" noProof="0" dirty="0" smtClean="0">
                <a:solidFill>
                  <a:schemeClr val="tx1"/>
                </a:solidFill>
              </a:rPr>
              <a:t>Until the moment he accepts the option, it simply represents a personal right (opposable to the third party in the event of fraud)</a:t>
            </a:r>
          </a:p>
          <a:p>
            <a:pPr lvl="2" algn="just"/>
            <a:r>
              <a:rPr lang="en-US" sz="1800" noProof="0" dirty="0" smtClean="0">
                <a:solidFill>
                  <a:schemeClr val="tx1"/>
                </a:solidFill>
              </a:rPr>
              <a:t>After the option is exercised, it becomes an indefeasible right and, consequently, is liable to forced execution</a:t>
            </a:r>
            <a:endParaRPr lang="en-US" sz="18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23</a:t>
            </a:fld>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endParaRPr lang="en-US" noProof="0" dirty="0">
              <a:solidFill>
                <a:schemeClr val="tx1"/>
              </a:solidFill>
            </a:endParaRPr>
          </a:p>
        </p:txBody>
      </p:sp>
      <p:sp>
        <p:nvSpPr>
          <p:cNvPr id="3" name="Espace réservé du contenu 2"/>
          <p:cNvSpPr>
            <a:spLocks noGrp="1"/>
          </p:cNvSpPr>
          <p:nvPr>
            <p:ph idx="1"/>
          </p:nvPr>
        </p:nvSpPr>
        <p:spPr/>
        <p:txBody>
          <a:bodyPr>
            <a:normAutofit/>
          </a:bodyPr>
          <a:lstStyle/>
          <a:p>
            <a:pPr lvl="2" algn="just"/>
            <a:r>
              <a:rPr lang="en-US" sz="2000" noProof="0" dirty="0" smtClean="0">
                <a:solidFill>
                  <a:schemeClr val="tx1"/>
                </a:solidFill>
              </a:rPr>
              <a:t>Advertisements and pre-contractual documents have a contractual value even if the opposite is asserted: cass civ 2</a:t>
            </a:r>
            <a:r>
              <a:rPr lang="en-US" sz="2000" baseline="30000" noProof="0" dirty="0" smtClean="0">
                <a:solidFill>
                  <a:schemeClr val="tx1"/>
                </a:solidFill>
              </a:rPr>
              <a:t>ème</a:t>
            </a:r>
            <a:r>
              <a:rPr lang="en-US" sz="2000" noProof="0" dirty="0" smtClean="0">
                <a:solidFill>
                  <a:schemeClr val="tx1"/>
                </a:solidFill>
              </a:rPr>
              <a:t>, June 10, 2004 “the federation/power station neither states nor implies that it carries out any verification measures whatsoever” / “In view of the contractual documents, the company, by publishing an advertisement containing inaccuracies… was guilty of misconduct”</a:t>
            </a:r>
          </a:p>
          <a:p>
            <a:pPr lvl="3" algn="just"/>
            <a:r>
              <a:rPr lang="en-US" sz="1800" dirty="0">
                <a:solidFill>
                  <a:schemeClr val="tx1"/>
                </a:solidFill>
              </a:rPr>
              <a:t>P</a:t>
            </a:r>
            <a:r>
              <a:rPr lang="en-US" sz="1800" noProof="0" dirty="0" smtClean="0">
                <a:solidFill>
                  <a:schemeClr val="tx1"/>
                </a:solidFill>
              </a:rPr>
              <a:t>re-contractual documents exchanged during the negotiations have no constraining value after the conclusion of the contract </a:t>
            </a:r>
            <a:endParaRPr lang="en-US" sz="18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24</a:t>
            </a:fld>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endParaRPr lang="en-US" noProof="0" dirty="0">
              <a:solidFill>
                <a:schemeClr val="tx1"/>
              </a:solidFill>
            </a:endParaRPr>
          </a:p>
        </p:txBody>
      </p:sp>
      <p:sp>
        <p:nvSpPr>
          <p:cNvPr id="3" name="Espace réservé du contenu 2"/>
          <p:cNvSpPr>
            <a:spLocks noGrp="1"/>
          </p:cNvSpPr>
          <p:nvPr>
            <p:ph idx="1"/>
          </p:nvPr>
        </p:nvSpPr>
        <p:spPr/>
        <p:txBody>
          <a:bodyPr>
            <a:normAutofit/>
          </a:bodyPr>
          <a:lstStyle/>
          <a:p>
            <a:pPr lvl="1" algn="just"/>
            <a:r>
              <a:rPr lang="en-US" sz="1800" noProof="0" dirty="0" smtClean="0">
                <a:solidFill>
                  <a:schemeClr val="tx1"/>
                </a:solidFill>
              </a:rPr>
              <a:t>A </a:t>
            </a:r>
            <a:r>
              <a:rPr lang="en-US" sz="1800" i="1" noProof="0" dirty="0" smtClean="0">
                <a:solidFill>
                  <a:schemeClr val="tx1"/>
                </a:solidFill>
              </a:rPr>
              <a:t>synallagmatic</a:t>
            </a:r>
            <a:r>
              <a:rPr lang="en-US" sz="1800" noProof="0" dirty="0" smtClean="0">
                <a:solidFill>
                  <a:schemeClr val="tx1"/>
                </a:solidFill>
              </a:rPr>
              <a:t> promise in which the parties immediately enter into a definitive contract but the execution </a:t>
            </a:r>
            <a:r>
              <a:rPr lang="en-US" sz="1800" dirty="0" smtClean="0">
                <a:solidFill>
                  <a:schemeClr val="tx1"/>
                </a:solidFill>
              </a:rPr>
              <a:t>of this contract depends on some formalities or some conditions not already completed</a:t>
            </a:r>
            <a:endParaRPr lang="en-US" sz="1800" noProof="0" dirty="0" smtClean="0">
              <a:solidFill>
                <a:schemeClr val="tx1"/>
              </a:solidFill>
            </a:endParaRPr>
          </a:p>
          <a:p>
            <a:pPr lvl="2" algn="just"/>
            <a:r>
              <a:rPr lang="en-US" sz="1800" noProof="0" dirty="0" smtClean="0">
                <a:solidFill>
                  <a:schemeClr val="tx1"/>
                </a:solidFill>
              </a:rPr>
              <a:t>Art 1589 al. 1 “The promise of sale equals a sale”</a:t>
            </a:r>
          </a:p>
          <a:p>
            <a:pPr lvl="2" algn="just"/>
            <a:r>
              <a:rPr lang="en-US" sz="1800" noProof="0" dirty="0" smtClean="0">
                <a:solidFill>
                  <a:schemeClr val="tx1"/>
                </a:solidFill>
              </a:rPr>
              <a:t>By way of exception, the promise of a contract is not equal to the contract itself if there exists a  loan using the notion of ‘indefeasible contract’ and when the solution is in damages (cass, civ, July 20, 1981)</a:t>
            </a:r>
          </a:p>
          <a:p>
            <a:pPr lvl="2" algn="just"/>
            <a:r>
              <a:rPr lang="en-US" sz="1800" dirty="0" smtClean="0">
                <a:solidFill>
                  <a:schemeClr val="tx1"/>
                </a:solidFill>
              </a:rPr>
              <a:t>Reiteration </a:t>
            </a:r>
            <a:r>
              <a:rPr lang="en-US" sz="1800" noProof="0" dirty="0" smtClean="0">
                <a:solidFill>
                  <a:schemeClr val="tx1"/>
                </a:solidFill>
              </a:rPr>
              <a:t>in front of a notary could be replaced by a court decision</a:t>
            </a: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a:xfrm>
            <a:off x="6660232" y="6309320"/>
            <a:ext cx="2133600" cy="365125"/>
          </a:xfrm>
          <a:solidFill>
            <a:schemeClr val="tx1"/>
          </a:solidFill>
        </p:spPr>
        <p:txBody>
          <a:bodyPr/>
          <a:lstStyle/>
          <a:p>
            <a:fld id="{90C72726-B101-4B88-B557-7FBB38F24EDC}" type="slidenum">
              <a:rPr lang="fr-FR" smtClean="0"/>
              <a:pPr/>
              <a:t>25</a:t>
            </a:fld>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endParaRPr lang="en-US" sz="3200" noProof="0" dirty="0">
              <a:solidFill>
                <a:schemeClr val="tx1"/>
              </a:solidFill>
            </a:endParaRPr>
          </a:p>
        </p:txBody>
      </p:sp>
      <p:sp>
        <p:nvSpPr>
          <p:cNvPr id="3" name="Espace réservé du contenu 2"/>
          <p:cNvSpPr>
            <a:spLocks noGrp="1"/>
          </p:cNvSpPr>
          <p:nvPr>
            <p:ph idx="1"/>
          </p:nvPr>
        </p:nvSpPr>
        <p:spPr/>
        <p:txBody>
          <a:bodyPr>
            <a:normAutofit/>
          </a:bodyPr>
          <a:lstStyle/>
          <a:p>
            <a:pPr lvl="2" algn="just"/>
            <a:r>
              <a:rPr lang="en-US" sz="1800" noProof="0" dirty="0" smtClean="0">
                <a:solidFill>
                  <a:schemeClr val="tx1"/>
                </a:solidFill>
              </a:rPr>
              <a:t>By way</a:t>
            </a:r>
            <a:r>
              <a:rPr lang="en-US" sz="1800" dirty="0" smtClean="0">
                <a:solidFill>
                  <a:schemeClr val="tx1"/>
                </a:solidFill>
              </a:rPr>
              <a:t> of </a:t>
            </a:r>
            <a:r>
              <a:rPr lang="en-US" sz="1800" noProof="0" dirty="0" smtClean="0">
                <a:solidFill>
                  <a:schemeClr val="tx1"/>
                </a:solidFill>
              </a:rPr>
              <a:t>exception, the parties may choose to make reiteration an element of their consent</a:t>
            </a:r>
          </a:p>
          <a:p>
            <a:pPr lvl="1" algn="just"/>
            <a:r>
              <a:rPr lang="en-US" sz="1800" noProof="0" dirty="0" smtClean="0">
                <a:solidFill>
                  <a:schemeClr val="tx1"/>
                </a:solidFill>
              </a:rPr>
              <a:t>Crossed promises are comprised of two unilateral promises. The </a:t>
            </a:r>
            <a:r>
              <a:rPr lang="en-US" sz="1800" i="1" noProof="0" dirty="0" smtClean="0">
                <a:solidFill>
                  <a:schemeClr val="tx1"/>
                </a:solidFill>
              </a:rPr>
              <a:t>Cour de cassation </a:t>
            </a:r>
            <a:r>
              <a:rPr lang="en-US" sz="1800" noProof="0" dirty="0" smtClean="0">
                <a:solidFill>
                  <a:schemeClr val="tx1"/>
                </a:solidFill>
              </a:rPr>
              <a:t>considers these as </a:t>
            </a:r>
            <a:r>
              <a:rPr lang="en-US" sz="1800" dirty="0" smtClean="0">
                <a:solidFill>
                  <a:schemeClr val="tx1"/>
                </a:solidFill>
              </a:rPr>
              <a:t>a </a:t>
            </a:r>
            <a:r>
              <a:rPr lang="en-US" sz="1800" noProof="0" dirty="0" smtClean="0">
                <a:solidFill>
                  <a:schemeClr val="tx1"/>
                </a:solidFill>
              </a:rPr>
              <a:t>synallagmatic promise (cass, com 2005) equal to a sales contract but this decision is criticized:</a:t>
            </a:r>
          </a:p>
          <a:p>
            <a:pPr lvl="2" algn="just"/>
            <a:r>
              <a:rPr lang="en-US" sz="1800" noProof="0" dirty="0" smtClean="0">
                <a:solidFill>
                  <a:schemeClr val="tx1"/>
                </a:solidFill>
              </a:rPr>
              <a:t>“I promise I’ll sell you this merchandise for that price if you exercise the option before a given date” /  “I promise to buy the same </a:t>
            </a:r>
            <a:r>
              <a:rPr lang="en-US" sz="1800" dirty="0" smtClean="0">
                <a:solidFill>
                  <a:schemeClr val="tx1"/>
                </a:solidFill>
              </a:rPr>
              <a:t>merchandise from </a:t>
            </a:r>
            <a:r>
              <a:rPr lang="en-US" sz="1800" noProof="0" dirty="0" smtClean="0">
                <a:solidFill>
                  <a:schemeClr val="tx1"/>
                </a:solidFill>
              </a:rPr>
              <a:t>you for the same price if you exercise the option before a given date</a:t>
            </a:r>
            <a:r>
              <a:rPr lang="en-US" sz="1800" dirty="0" smtClean="0">
                <a:solidFill>
                  <a:schemeClr val="tx1"/>
                </a:solidFill>
              </a:rPr>
              <a:t>”</a:t>
            </a:r>
            <a:endParaRPr lang="en-US" sz="18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26</a:t>
            </a:fld>
            <a:endParaRPr lang="fr-F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3"/>
          </p:nvPr>
        </p:nvSpPr>
        <p:spPr/>
        <p:txBody>
          <a:bodyPr/>
          <a:lstStyle/>
          <a:p>
            <a:r>
              <a:rPr lang="en-US" dirty="0">
                <a:solidFill>
                  <a:schemeClr val="tx1"/>
                </a:solidFill>
              </a:rPr>
              <a:t>The formation of the contract</a:t>
            </a:r>
            <a:endParaRPr lang="fr-FR" dirty="0"/>
          </a:p>
        </p:txBody>
      </p:sp>
      <p:sp>
        <p:nvSpPr>
          <p:cNvPr id="2" name="Titre 1"/>
          <p:cNvSpPr>
            <a:spLocks noGrp="1"/>
          </p:cNvSpPr>
          <p:nvPr>
            <p:ph type="title" idx="4294967295"/>
          </p:nvPr>
        </p:nvSpPr>
        <p:spPr>
          <a:xfrm>
            <a:off x="0" y="274639"/>
            <a:ext cx="2627784" cy="1426170"/>
          </a:xfrm>
        </p:spPr>
        <p:txBody>
          <a:bodyPr/>
          <a:lstStyle/>
          <a:p>
            <a:endParaRPr lang="en-US" noProof="0"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endParaRPr lang="en-US" sz="3200" noProof="0" dirty="0">
              <a:solidFill>
                <a:schemeClr val="tx1"/>
              </a:solidFill>
            </a:endParaRPr>
          </a:p>
        </p:txBody>
      </p:sp>
      <p:sp>
        <p:nvSpPr>
          <p:cNvPr id="3" name="Espace réservé du contenu 2"/>
          <p:cNvSpPr>
            <a:spLocks noGrp="1"/>
          </p:cNvSpPr>
          <p:nvPr>
            <p:ph idx="1"/>
          </p:nvPr>
        </p:nvSpPr>
        <p:spPr/>
        <p:txBody>
          <a:bodyPr>
            <a:normAutofit/>
          </a:bodyPr>
          <a:lstStyle/>
          <a:p>
            <a:pPr algn="just"/>
            <a:r>
              <a:rPr lang="en-US" sz="2400" noProof="0" dirty="0" smtClean="0">
                <a:solidFill>
                  <a:schemeClr val="tx1"/>
                </a:solidFill>
              </a:rPr>
              <a:t>Article 1108 of the Civil Code:   “</a:t>
            </a:r>
            <a:r>
              <a:rPr lang="en-US" sz="2400" dirty="0">
                <a:solidFill>
                  <a:schemeClr val="tx1"/>
                </a:solidFill>
              </a:rPr>
              <a:t>Four requisites are essential for the validity of an </a:t>
            </a:r>
            <a:r>
              <a:rPr lang="en-US" sz="2400" dirty="0" smtClean="0">
                <a:solidFill>
                  <a:schemeClr val="tx1"/>
                </a:solidFill>
              </a:rPr>
              <a:t>agreement: The </a:t>
            </a:r>
            <a:r>
              <a:rPr lang="en-US" sz="2400" dirty="0">
                <a:solidFill>
                  <a:schemeClr val="tx1"/>
                </a:solidFill>
              </a:rPr>
              <a:t>consent of the party who binds himself</a:t>
            </a:r>
            <a:r>
              <a:rPr lang="en-US" sz="2400" dirty="0" smtClean="0">
                <a:solidFill>
                  <a:schemeClr val="tx1"/>
                </a:solidFill>
              </a:rPr>
              <a:t>; His </a:t>
            </a:r>
            <a:r>
              <a:rPr lang="en-US" sz="2400" dirty="0">
                <a:solidFill>
                  <a:schemeClr val="tx1"/>
                </a:solidFill>
              </a:rPr>
              <a:t>capacity to contract</a:t>
            </a:r>
            <a:r>
              <a:rPr lang="en-US" sz="2400" dirty="0" smtClean="0">
                <a:solidFill>
                  <a:schemeClr val="tx1"/>
                </a:solidFill>
              </a:rPr>
              <a:t>; A </a:t>
            </a:r>
            <a:r>
              <a:rPr lang="en-US" sz="2400" dirty="0">
                <a:solidFill>
                  <a:schemeClr val="tx1"/>
                </a:solidFill>
              </a:rPr>
              <a:t>definite object which forms the subject-matter of the undertaking; A lawful cause in the obligation</a:t>
            </a:r>
            <a:r>
              <a:rPr lang="en-US" sz="2400" dirty="0" smtClean="0">
                <a:solidFill>
                  <a:schemeClr val="tx1"/>
                </a:solidFill>
              </a:rPr>
              <a:t>.”</a:t>
            </a:r>
            <a:endParaRPr lang="en-US" sz="2400" dirty="0">
              <a:solidFill>
                <a:schemeClr val="tx1"/>
              </a:solidFill>
            </a:endParaRPr>
          </a:p>
          <a:p>
            <a:pPr algn="just"/>
            <a:r>
              <a:rPr lang="en-US" sz="2400" noProof="0" dirty="0" smtClean="0">
                <a:solidFill>
                  <a:schemeClr val="tx1"/>
                </a:solidFill>
              </a:rPr>
              <a:t>Note that there is not reference to any specific </a:t>
            </a:r>
            <a:r>
              <a:rPr lang="en-US" sz="2400" i="1" noProof="0" dirty="0" smtClean="0">
                <a:solidFill>
                  <a:schemeClr val="tx1"/>
                </a:solidFill>
              </a:rPr>
              <a:t>form</a:t>
            </a:r>
            <a:r>
              <a:rPr lang="en-US" sz="2400" noProof="0" dirty="0" smtClean="0">
                <a:solidFill>
                  <a:schemeClr val="tx1"/>
                </a:solidFill>
              </a:rPr>
              <a:t>  </a:t>
            </a:r>
            <a:endParaRPr lang="en-US" sz="24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19672" y="1268760"/>
            <a:ext cx="6553200" cy="792162"/>
          </a:xfrm>
        </p:spPr>
        <p:txBody>
          <a:bodyPr/>
          <a:lstStyle/>
          <a:p>
            <a:r>
              <a:rPr lang="en-US" noProof="0" dirty="0" smtClean="0">
                <a:solidFill>
                  <a:schemeClr val="tx1"/>
                </a:solidFill>
              </a:rPr>
              <a:t>Voluntary agreements </a:t>
            </a:r>
            <a:endParaRPr lang="en-US" noProof="0" dirty="0">
              <a:solidFill>
                <a:schemeClr val="tx1"/>
              </a:solidFill>
            </a:endParaRPr>
          </a:p>
        </p:txBody>
      </p:sp>
      <p:sp>
        <p:nvSpPr>
          <p:cNvPr id="3" name="Espace réservé du contenu 2"/>
          <p:cNvSpPr>
            <a:spLocks noGrp="1"/>
          </p:cNvSpPr>
          <p:nvPr>
            <p:ph idx="1"/>
          </p:nvPr>
        </p:nvSpPr>
        <p:spPr>
          <a:xfrm>
            <a:off x="611560" y="1772816"/>
            <a:ext cx="8085584" cy="4381947"/>
          </a:xfrm>
        </p:spPr>
        <p:txBody>
          <a:bodyPr>
            <a:normAutofit/>
          </a:bodyPr>
          <a:lstStyle/>
          <a:p>
            <a:pPr algn="just"/>
            <a:r>
              <a:rPr lang="en-US" noProof="0" dirty="0" smtClean="0">
                <a:solidFill>
                  <a:schemeClr val="tx1"/>
                </a:solidFill>
              </a:rPr>
              <a:t>Discussions</a:t>
            </a:r>
            <a:endParaRPr lang="en-US" sz="2800" noProof="0" dirty="0" smtClean="0">
              <a:solidFill>
                <a:schemeClr val="tx1"/>
              </a:solidFill>
            </a:endParaRPr>
          </a:p>
          <a:p>
            <a:pPr lvl="1" algn="just"/>
            <a:r>
              <a:rPr lang="en-US" sz="2000" noProof="0" dirty="0" smtClean="0">
                <a:solidFill>
                  <a:schemeClr val="tx1"/>
                </a:solidFill>
              </a:rPr>
              <a:t>The invitation to start discussions is different from the firm offer</a:t>
            </a:r>
          </a:p>
          <a:p>
            <a:pPr lvl="2" algn="just"/>
            <a:r>
              <a:rPr lang="en-US" sz="2000" noProof="0" dirty="0" smtClean="0">
                <a:solidFill>
                  <a:schemeClr val="tx1"/>
                </a:solidFill>
              </a:rPr>
              <a:t>It’s the starting point for negotiations</a:t>
            </a:r>
          </a:p>
          <a:p>
            <a:pPr lvl="2" algn="just"/>
            <a:r>
              <a:rPr lang="en-US" sz="2000" noProof="0" dirty="0" smtClean="0">
                <a:solidFill>
                  <a:schemeClr val="tx1"/>
                </a:solidFill>
              </a:rPr>
              <a:t>Freedom of putting an end to the</a:t>
            </a:r>
            <a:r>
              <a:rPr lang="en-US" sz="2000" dirty="0" smtClean="0">
                <a:solidFill>
                  <a:schemeClr val="tx1"/>
                </a:solidFill>
              </a:rPr>
              <a:t> talk</a:t>
            </a:r>
            <a:endParaRPr lang="en-US" sz="2000" noProof="0" dirty="0" smtClean="0">
              <a:solidFill>
                <a:schemeClr val="tx1"/>
              </a:solidFill>
            </a:endParaRPr>
          </a:p>
          <a:p>
            <a:pPr lvl="2" algn="just"/>
            <a:r>
              <a:rPr lang="en-US" sz="2000" noProof="0" dirty="0" smtClean="0">
                <a:solidFill>
                  <a:schemeClr val="tx1"/>
                </a:solidFill>
              </a:rPr>
              <a:t>Obligation of good faith during the discussions</a:t>
            </a:r>
          </a:p>
          <a:p>
            <a:pPr lvl="3" algn="just"/>
            <a:r>
              <a:rPr lang="en-US" sz="1800" noProof="0" dirty="0" smtClean="0">
                <a:solidFill>
                  <a:schemeClr val="tx1"/>
                </a:solidFill>
              </a:rPr>
              <a:t>Inform</a:t>
            </a:r>
          </a:p>
          <a:p>
            <a:pPr lvl="3" algn="just"/>
            <a:r>
              <a:rPr lang="en-US" sz="1800" noProof="0" dirty="0" smtClean="0">
                <a:solidFill>
                  <a:schemeClr val="tx1"/>
                </a:solidFill>
              </a:rPr>
              <a:t>Cooling off period</a:t>
            </a:r>
          </a:p>
          <a:p>
            <a:pPr lvl="3" algn="just"/>
            <a:r>
              <a:rPr lang="en-US" sz="1800" noProof="0" dirty="0" smtClean="0">
                <a:solidFill>
                  <a:schemeClr val="tx1"/>
                </a:solidFill>
              </a:rPr>
              <a:t>Trying to reach an agreement</a:t>
            </a:r>
          </a:p>
          <a:p>
            <a:pPr lvl="3" algn="just"/>
            <a:r>
              <a:rPr lang="en-US" sz="1800" noProof="0" dirty="0" smtClean="0">
                <a:solidFill>
                  <a:schemeClr val="tx1"/>
                </a:solidFill>
              </a:rPr>
              <a:t>Avoiding delaying tactics</a:t>
            </a:r>
          </a:p>
          <a:p>
            <a:pPr lvl="3" algn="just"/>
            <a:r>
              <a:rPr lang="en-US" sz="1800" noProof="0" dirty="0" smtClean="0">
                <a:solidFill>
                  <a:schemeClr val="tx1"/>
                </a:solidFill>
              </a:rPr>
              <a:t>No useless extensions</a:t>
            </a:r>
          </a:p>
          <a:p>
            <a:pPr lvl="3" algn="just"/>
            <a:r>
              <a:rPr lang="en-US" sz="1800" noProof="0" dirty="0" smtClean="0">
                <a:solidFill>
                  <a:schemeClr val="tx1"/>
                </a:solidFill>
              </a:rPr>
              <a:t>Respect of confidential information</a:t>
            </a:r>
          </a:p>
          <a:p>
            <a:pPr lvl="2" algn="just"/>
            <a:r>
              <a:rPr lang="en-US" sz="2000" noProof="0" dirty="0" smtClean="0">
                <a:solidFill>
                  <a:schemeClr val="tx1"/>
                </a:solidFill>
              </a:rPr>
              <a:t>Limited tort responsibility including costs, preliminary studies but not the loss of an opportunity</a:t>
            </a: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29</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1196752"/>
            <a:ext cx="8229600" cy="1143000"/>
          </a:xfrm>
        </p:spPr>
        <p:txBody>
          <a:bodyPr>
            <a:normAutofit/>
          </a:bodyPr>
          <a:lstStyle/>
          <a:p>
            <a:r>
              <a:rPr lang="en-US" sz="2800" noProof="0" dirty="0" smtClean="0">
                <a:solidFill>
                  <a:schemeClr val="tx1"/>
                </a:solidFill>
              </a:rPr>
              <a:t>Classification depending on </a:t>
            </a:r>
            <a:br>
              <a:rPr lang="en-US" sz="2800" noProof="0" dirty="0" smtClean="0">
                <a:solidFill>
                  <a:schemeClr val="tx1"/>
                </a:solidFill>
              </a:rPr>
            </a:br>
            <a:r>
              <a:rPr lang="en-US" sz="2800" noProof="0" dirty="0" smtClean="0">
                <a:solidFill>
                  <a:schemeClr val="tx1"/>
                </a:solidFill>
              </a:rPr>
              <a:t>the type of contract</a:t>
            </a:r>
            <a:endParaRPr lang="en-US" sz="2800" noProof="0" dirty="0">
              <a:solidFill>
                <a:schemeClr val="tx1"/>
              </a:solidFill>
            </a:endParaRPr>
          </a:p>
        </p:txBody>
      </p:sp>
      <p:sp>
        <p:nvSpPr>
          <p:cNvPr id="3" name="Espace réservé du contenu 2"/>
          <p:cNvSpPr>
            <a:spLocks noGrp="1"/>
          </p:cNvSpPr>
          <p:nvPr>
            <p:ph idx="1"/>
          </p:nvPr>
        </p:nvSpPr>
        <p:spPr>
          <a:xfrm>
            <a:off x="1259632" y="2420888"/>
            <a:ext cx="6841233" cy="3384550"/>
          </a:xfrm>
        </p:spPr>
        <p:txBody>
          <a:bodyPr>
            <a:normAutofit fontScale="92500" lnSpcReduction="20000"/>
          </a:bodyPr>
          <a:lstStyle/>
          <a:p>
            <a:pPr algn="just"/>
            <a:r>
              <a:rPr lang="en-US" sz="3200" noProof="0" dirty="0" smtClean="0">
                <a:solidFill>
                  <a:schemeClr val="tx1"/>
                </a:solidFill>
              </a:rPr>
              <a:t>Named and unnamed (sale, leasing, service contract, work, deposit, company)</a:t>
            </a:r>
          </a:p>
          <a:p>
            <a:pPr lvl="1" algn="just"/>
            <a:r>
              <a:rPr lang="en-US" sz="2400" noProof="0" dirty="0" smtClean="0">
                <a:solidFill>
                  <a:schemeClr val="tx1"/>
                </a:solidFill>
              </a:rPr>
              <a:t>advantage of the classification: the</a:t>
            </a:r>
            <a:r>
              <a:rPr lang="en-US" sz="2400" dirty="0" smtClean="0">
                <a:solidFill>
                  <a:schemeClr val="tx1"/>
                </a:solidFill>
              </a:rPr>
              <a:t> rules are already fixed by the Law</a:t>
            </a:r>
            <a:r>
              <a:rPr lang="en-US" sz="2400" noProof="0" dirty="0" smtClean="0">
                <a:solidFill>
                  <a:schemeClr val="tx1"/>
                </a:solidFill>
              </a:rPr>
              <a:t> (supplementary/mandatory)</a:t>
            </a:r>
          </a:p>
          <a:p>
            <a:pPr lvl="1" algn="just"/>
            <a:r>
              <a:rPr lang="en-US" sz="2400" noProof="0" dirty="0" smtClean="0">
                <a:solidFill>
                  <a:schemeClr val="tx1"/>
                </a:solidFill>
              </a:rPr>
              <a:t>Unnamed contracts: complex and </a:t>
            </a:r>
            <a:r>
              <a:rPr lang="en-US" sz="2400" i="1" noProof="0" dirty="0" smtClean="0">
                <a:solidFill>
                  <a:schemeClr val="tx1"/>
                </a:solidFill>
              </a:rPr>
              <a:t>sui generis</a:t>
            </a:r>
          </a:p>
          <a:p>
            <a:pPr lvl="1" algn="just"/>
            <a:r>
              <a:rPr lang="en-US" sz="2400" noProof="0" dirty="0" smtClean="0">
                <a:solidFill>
                  <a:schemeClr val="tx1"/>
                </a:solidFill>
              </a:rPr>
              <a:t>The classification doesn’t bind the judge (mistake or dissimulation)</a:t>
            </a:r>
          </a:p>
          <a:p>
            <a:pPr algn="just"/>
            <a:r>
              <a:rPr lang="en-US" sz="3200" noProof="0" dirty="0" smtClean="0">
                <a:solidFill>
                  <a:schemeClr val="tx1"/>
                </a:solidFill>
              </a:rPr>
              <a:t>General agreement or accessories</a:t>
            </a: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3</a:t>
            </a:fld>
            <a:endParaRPr lang="fr-F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sz="2700" noProof="0" dirty="0" smtClean="0">
                <a:solidFill>
                  <a:schemeClr val="tx1"/>
                </a:solidFill>
              </a:rPr>
              <a:t>An offer extended to a party = “pollicitation”</a:t>
            </a:r>
            <a:r>
              <a:rPr lang="en-US" noProof="0" dirty="0" smtClean="0">
                <a:solidFill>
                  <a:schemeClr val="tx1"/>
                </a:solidFill>
              </a:rPr>
              <a:t/>
            </a:r>
            <a:br>
              <a:rPr lang="en-US" noProof="0" dirty="0" smtClean="0">
                <a:solidFill>
                  <a:schemeClr val="tx1"/>
                </a:solidFill>
              </a:rPr>
            </a:br>
            <a:endParaRPr lang="en-US" noProof="0" dirty="0">
              <a:solidFill>
                <a:schemeClr val="tx1"/>
              </a:solidFill>
            </a:endParaRPr>
          </a:p>
        </p:txBody>
      </p:sp>
      <p:sp>
        <p:nvSpPr>
          <p:cNvPr id="3" name="Espace réservé du contenu 2"/>
          <p:cNvSpPr>
            <a:spLocks noGrp="1"/>
          </p:cNvSpPr>
          <p:nvPr>
            <p:ph idx="1"/>
          </p:nvPr>
        </p:nvSpPr>
        <p:spPr/>
        <p:txBody>
          <a:bodyPr>
            <a:normAutofit/>
          </a:bodyPr>
          <a:lstStyle/>
          <a:p>
            <a:pPr marL="342900" indent="-342900" algn="just">
              <a:buFont typeface="Arial" panose="020B0604020202020204" pitchFamily="34" charset="0"/>
              <a:buChar char="•"/>
            </a:pPr>
            <a:r>
              <a:rPr lang="en-US" sz="2000" dirty="0" smtClean="0">
                <a:solidFill>
                  <a:schemeClr val="tx1"/>
                </a:solidFill>
              </a:rPr>
              <a:t>It is firm</a:t>
            </a:r>
            <a:endParaRPr lang="en-US" sz="2000" noProof="0" dirty="0" smtClean="0">
              <a:solidFill>
                <a:schemeClr val="tx1"/>
              </a:solidFill>
            </a:endParaRPr>
          </a:p>
          <a:p>
            <a:pPr marL="342900" indent="-342900" algn="just">
              <a:buFont typeface="Arial" panose="020B0604020202020204" pitchFamily="34" charset="0"/>
              <a:buChar char="•"/>
            </a:pPr>
            <a:r>
              <a:rPr lang="en-US" sz="2000" noProof="0" dirty="0" smtClean="0">
                <a:solidFill>
                  <a:schemeClr val="tx1"/>
                </a:solidFill>
              </a:rPr>
              <a:t>It is precise = essential contractual elements  (noticeably the price)</a:t>
            </a:r>
          </a:p>
          <a:p>
            <a:pPr marL="342900" indent="-342900" algn="just">
              <a:buFont typeface="Arial" panose="020B0604020202020204" pitchFamily="34" charset="0"/>
              <a:buChar char="•"/>
            </a:pPr>
            <a:r>
              <a:rPr lang="en-US" sz="2000" noProof="0" dirty="0" smtClean="0">
                <a:solidFill>
                  <a:schemeClr val="tx1"/>
                </a:solidFill>
              </a:rPr>
              <a:t>It is always express, irrespective of the form (exhibition in public for example)</a:t>
            </a:r>
          </a:p>
          <a:p>
            <a:pPr marL="342900" indent="-342900" algn="just">
              <a:buFont typeface="Arial" panose="020B0604020202020204" pitchFamily="34" charset="0"/>
              <a:buChar char="•"/>
            </a:pPr>
            <a:r>
              <a:rPr lang="en-US" sz="2000" noProof="0" dirty="0" smtClean="0">
                <a:solidFill>
                  <a:schemeClr val="tx1"/>
                </a:solidFill>
              </a:rPr>
              <a:t>A public offer has </a:t>
            </a:r>
            <a:r>
              <a:rPr lang="en-US" sz="2000" dirty="0" smtClean="0">
                <a:solidFill>
                  <a:schemeClr val="tx1"/>
                </a:solidFill>
              </a:rPr>
              <a:t>the same effect as an offer made to a specific person with the first accepting party </a:t>
            </a:r>
            <a:r>
              <a:rPr lang="en-US" sz="2000" noProof="0" dirty="0" smtClean="0">
                <a:solidFill>
                  <a:schemeClr val="tx1"/>
                </a:solidFill>
              </a:rPr>
              <a:t> </a:t>
            </a: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30</a:t>
            </a:fld>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lstStyle/>
          <a:p>
            <a:pPr lvl="1" algn="just"/>
            <a:r>
              <a:rPr lang="en-US" sz="2000" noProof="0" dirty="0" smtClean="0">
                <a:solidFill>
                  <a:schemeClr val="tx1"/>
                </a:solidFill>
              </a:rPr>
              <a:t>To lower the impact of the rule, an offer may include certain reservations such as the </a:t>
            </a:r>
            <a:r>
              <a:rPr lang="en-US" sz="2000" i="1" noProof="0" dirty="0" smtClean="0">
                <a:solidFill>
                  <a:schemeClr val="tx1"/>
                </a:solidFill>
              </a:rPr>
              <a:t>intuitu personae </a:t>
            </a:r>
            <a:r>
              <a:rPr lang="en-US" sz="2000" noProof="0" dirty="0" smtClean="0">
                <a:solidFill>
                  <a:schemeClr val="tx1"/>
                </a:solidFill>
              </a:rPr>
              <a:t>principle when it clearly appears that the qualities of the other party </a:t>
            </a:r>
            <a:r>
              <a:rPr lang="en-US" sz="2000" dirty="0" smtClean="0">
                <a:solidFill>
                  <a:schemeClr val="tx1"/>
                </a:solidFill>
              </a:rPr>
              <a:t>have to be taken into consideration</a:t>
            </a:r>
          </a:p>
          <a:p>
            <a:pPr lvl="1" algn="just"/>
            <a:r>
              <a:rPr lang="en-US" sz="2000" noProof="0" dirty="0" smtClean="0">
                <a:solidFill>
                  <a:schemeClr val="tx1"/>
                </a:solidFill>
              </a:rPr>
              <a:t>The offer always includes a period of time that could be implicit and linked </a:t>
            </a:r>
            <a:r>
              <a:rPr lang="en-US" sz="2000" dirty="0" smtClean="0">
                <a:solidFill>
                  <a:schemeClr val="tx1"/>
                </a:solidFill>
              </a:rPr>
              <a:t>to the </a:t>
            </a:r>
            <a:r>
              <a:rPr lang="en-US" sz="2000" noProof="0" dirty="0" smtClean="0">
                <a:solidFill>
                  <a:schemeClr val="tx1"/>
                </a:solidFill>
              </a:rPr>
              <a:t>nature of the contract or intended to be reasonable</a:t>
            </a:r>
            <a:endParaRPr lang="en-US" sz="20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31</a:t>
            </a:fld>
            <a:endParaRPr lang="fr-F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7664" y="1340768"/>
            <a:ext cx="6553200" cy="792162"/>
          </a:xfrm>
        </p:spPr>
        <p:txBody>
          <a:bodyPr>
            <a:noAutofit/>
          </a:bodyPr>
          <a:lstStyle/>
          <a:p>
            <a:r>
              <a:rPr lang="en-US" sz="2800" noProof="0" dirty="0" smtClean="0">
                <a:solidFill>
                  <a:schemeClr val="tx1"/>
                </a:solidFill>
              </a:rPr>
              <a:t>The regime governing the offer </a:t>
            </a:r>
            <a:endParaRPr lang="en-US" sz="2800" noProof="0" dirty="0">
              <a:solidFill>
                <a:schemeClr val="tx1"/>
              </a:solidFill>
            </a:endParaRPr>
          </a:p>
        </p:txBody>
      </p:sp>
      <p:sp>
        <p:nvSpPr>
          <p:cNvPr id="3" name="Espace réservé du contenu 2"/>
          <p:cNvSpPr>
            <a:spLocks noGrp="1"/>
          </p:cNvSpPr>
          <p:nvPr>
            <p:ph idx="1"/>
          </p:nvPr>
        </p:nvSpPr>
        <p:spPr/>
        <p:txBody>
          <a:bodyPr>
            <a:noAutofit/>
          </a:bodyPr>
          <a:lstStyle/>
          <a:p>
            <a:pPr algn="just"/>
            <a:r>
              <a:rPr lang="en-US" sz="2000" noProof="0" dirty="0" smtClean="0">
                <a:solidFill>
                  <a:schemeClr val="tx1"/>
                </a:solidFill>
              </a:rPr>
              <a:t>Retraction: the offer is revocable unless the party </a:t>
            </a:r>
            <a:r>
              <a:rPr lang="en-US" sz="2000" dirty="0" smtClean="0">
                <a:solidFill>
                  <a:schemeClr val="tx1"/>
                </a:solidFill>
              </a:rPr>
              <a:t>undertakes to waive this possibility</a:t>
            </a:r>
            <a:r>
              <a:rPr lang="en-US" sz="2000" noProof="0" dirty="0" smtClean="0">
                <a:solidFill>
                  <a:schemeClr val="tx1"/>
                </a:solidFill>
              </a:rPr>
              <a:t>. In the event of violation of this stipulation, the sanction is claims and damages or invocation of the penalty clause</a:t>
            </a:r>
          </a:p>
          <a:p>
            <a:pPr lvl="1" algn="just"/>
            <a:r>
              <a:rPr lang="en-US" sz="1600" noProof="0" dirty="0" smtClean="0">
                <a:solidFill>
                  <a:schemeClr val="tx1"/>
                </a:solidFill>
              </a:rPr>
              <a:t>If during this time the author cancels his offer, he commits a fault and if there are damages = tort responsibility </a:t>
            </a:r>
          </a:p>
          <a:p>
            <a:pPr lvl="1" algn="just"/>
            <a:r>
              <a:rPr lang="en-US" sz="1600" noProof="0" dirty="0" smtClean="0">
                <a:solidFill>
                  <a:schemeClr val="tx1"/>
                </a:solidFill>
              </a:rPr>
              <a:t>If there’s no time period mentioned:</a:t>
            </a:r>
          </a:p>
          <a:p>
            <a:pPr lvl="2" algn="just"/>
            <a:r>
              <a:rPr lang="en-US" sz="1600" noProof="0" dirty="0" smtClean="0">
                <a:solidFill>
                  <a:schemeClr val="tx1"/>
                </a:solidFill>
              </a:rPr>
              <a:t>Free revocation in the case of a public offer</a:t>
            </a:r>
          </a:p>
          <a:p>
            <a:pPr lvl="2" algn="just"/>
            <a:r>
              <a:rPr lang="en-US" sz="1600" noProof="0" dirty="0" smtClean="0">
                <a:solidFill>
                  <a:schemeClr val="tx1"/>
                </a:solidFill>
              </a:rPr>
              <a:t>During a certain period of time allowing the examination of the offer if it targets a specific person (cass civ May 25, 2005) </a:t>
            </a: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32</a:t>
            </a:fld>
            <a:endParaRPr lang="fr-F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normAutofit/>
          </a:bodyPr>
          <a:lstStyle/>
          <a:p>
            <a:pPr algn="just"/>
            <a:r>
              <a:rPr lang="en-US" sz="2800" noProof="0" dirty="0" smtClean="0">
                <a:solidFill>
                  <a:schemeClr val="tx1"/>
                </a:solidFill>
              </a:rPr>
              <a:t>Lapse, or termination of a right: </a:t>
            </a:r>
            <a:r>
              <a:rPr lang="en-US" sz="2800" dirty="0" smtClean="0">
                <a:solidFill>
                  <a:schemeClr val="tx1"/>
                </a:solidFill>
              </a:rPr>
              <a:t>the offer shall be obsolete</a:t>
            </a:r>
            <a:r>
              <a:rPr lang="en-US" sz="2800" noProof="0" dirty="0" smtClean="0">
                <a:solidFill>
                  <a:schemeClr val="tx1"/>
                </a:solidFill>
              </a:rPr>
              <a:t> when</a:t>
            </a:r>
            <a:r>
              <a:rPr lang="en-US" sz="2800" dirty="0" smtClean="0">
                <a:solidFill>
                  <a:schemeClr val="tx1"/>
                </a:solidFill>
              </a:rPr>
              <a:t> it stops producing effects</a:t>
            </a:r>
            <a:endParaRPr lang="en-US" sz="2800" noProof="0" dirty="0" smtClean="0">
              <a:solidFill>
                <a:schemeClr val="tx1"/>
              </a:solidFill>
            </a:endParaRPr>
          </a:p>
          <a:p>
            <a:pPr lvl="1" algn="just"/>
            <a:r>
              <a:rPr lang="en-US" sz="2000" noProof="0" dirty="0" smtClean="0">
                <a:solidFill>
                  <a:schemeClr val="tx1"/>
                </a:solidFill>
              </a:rPr>
              <a:t>This is the case if the offering party dies, is subject to bankruptcy or sudden incapacity</a:t>
            </a:r>
          </a:p>
          <a:p>
            <a:pPr lvl="1" algn="just"/>
            <a:r>
              <a:rPr lang="en-US" sz="2000" noProof="0" dirty="0" smtClean="0">
                <a:solidFill>
                  <a:schemeClr val="tx1"/>
                </a:solidFill>
              </a:rPr>
              <a:t>This is not the case if the recipient refuses and rapidly changes </a:t>
            </a:r>
            <a:r>
              <a:rPr lang="en-US" sz="2000" dirty="0" smtClean="0">
                <a:solidFill>
                  <a:schemeClr val="tx1"/>
                </a:solidFill>
              </a:rPr>
              <a:t>his mind</a:t>
            </a:r>
          </a:p>
          <a:p>
            <a:pPr lvl="1" algn="just"/>
            <a:r>
              <a:rPr lang="en-US" sz="2000" noProof="0" dirty="0" smtClean="0">
                <a:solidFill>
                  <a:schemeClr val="tx1"/>
                </a:solidFill>
              </a:rPr>
              <a:t>The jurisprudence is not clear if the offering party dies within the specified time period</a:t>
            </a: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33</a:t>
            </a:fld>
            <a:endParaRPr lang="fr-F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dirty="0" smtClean="0">
                <a:solidFill>
                  <a:schemeClr val="tx1"/>
                </a:solidFill>
              </a:rPr>
              <a:t>Acceptance</a:t>
            </a:r>
            <a:endParaRPr lang="en-US" sz="2800" noProof="0" dirty="0">
              <a:solidFill>
                <a:schemeClr val="tx1"/>
              </a:solidFill>
            </a:endParaRPr>
          </a:p>
        </p:txBody>
      </p:sp>
      <p:sp>
        <p:nvSpPr>
          <p:cNvPr id="3" name="Espace réservé du contenu 2"/>
          <p:cNvSpPr>
            <a:spLocks noGrp="1"/>
          </p:cNvSpPr>
          <p:nvPr>
            <p:ph idx="1"/>
          </p:nvPr>
        </p:nvSpPr>
        <p:spPr/>
        <p:txBody>
          <a:bodyPr>
            <a:normAutofit/>
          </a:bodyPr>
          <a:lstStyle/>
          <a:p>
            <a:r>
              <a:rPr lang="en-US" sz="2400" noProof="0" dirty="0" smtClean="0">
                <a:solidFill>
                  <a:schemeClr val="tx1"/>
                </a:solidFill>
              </a:rPr>
              <a:t>Enlightened (wise)</a:t>
            </a:r>
          </a:p>
          <a:p>
            <a:pPr lvl="1"/>
            <a:r>
              <a:rPr lang="en-US" sz="1800" noProof="0" dirty="0" smtClean="0">
                <a:solidFill>
                  <a:schemeClr val="tx1"/>
                </a:solidFill>
              </a:rPr>
              <a:t>The person is </a:t>
            </a:r>
            <a:r>
              <a:rPr lang="en-US" sz="1800" dirty="0" smtClean="0">
                <a:solidFill>
                  <a:schemeClr val="tx1"/>
                </a:solidFill>
              </a:rPr>
              <a:t>deemed</a:t>
            </a:r>
            <a:r>
              <a:rPr lang="en-US" sz="1800" noProof="0" dirty="0" smtClean="0">
                <a:solidFill>
                  <a:schemeClr val="tx1"/>
                </a:solidFill>
              </a:rPr>
              <a:t> to have knowledge of all </a:t>
            </a:r>
            <a:r>
              <a:rPr lang="en-US" sz="1800" dirty="0" smtClean="0">
                <a:solidFill>
                  <a:schemeClr val="tx1"/>
                </a:solidFill>
              </a:rPr>
              <a:t>the clauses</a:t>
            </a:r>
            <a:r>
              <a:rPr lang="en-US" sz="1800" noProof="0" dirty="0" smtClean="0">
                <a:solidFill>
                  <a:schemeClr val="tx1"/>
                </a:solidFill>
              </a:rPr>
              <a:t> to be accepted as </a:t>
            </a:r>
            <a:r>
              <a:rPr lang="en-US" sz="1800" dirty="0" smtClean="0">
                <a:solidFill>
                  <a:schemeClr val="tx1"/>
                </a:solidFill>
              </a:rPr>
              <a:t>long as </a:t>
            </a:r>
            <a:r>
              <a:rPr lang="en-US" sz="1800" noProof="0" dirty="0" smtClean="0">
                <a:solidFill>
                  <a:schemeClr val="tx1"/>
                </a:solidFill>
              </a:rPr>
              <a:t>they are ‘</a:t>
            </a:r>
            <a:r>
              <a:rPr lang="en-US" sz="1800" dirty="0" smtClean="0">
                <a:solidFill>
                  <a:schemeClr val="tx1"/>
                </a:solidFill>
              </a:rPr>
              <a:t>readable’ and ‘usual</a:t>
            </a:r>
            <a:r>
              <a:rPr lang="en-US" sz="1800" noProof="0" dirty="0" smtClean="0">
                <a:solidFill>
                  <a:schemeClr val="tx1"/>
                </a:solidFill>
              </a:rPr>
              <a:t>.’ If the clause is not in a tacit agreement, then it is considered not accepted until the contrary is proved </a:t>
            </a:r>
          </a:p>
          <a:p>
            <a:r>
              <a:rPr lang="en-US" sz="2400" noProof="0" dirty="0" smtClean="0">
                <a:solidFill>
                  <a:schemeClr val="tx1"/>
                </a:solidFill>
              </a:rPr>
              <a:t>Pure and simple</a:t>
            </a:r>
          </a:p>
          <a:p>
            <a:pPr lvl="1"/>
            <a:r>
              <a:rPr lang="en-US" sz="1800" noProof="0" dirty="0" smtClean="0">
                <a:solidFill>
                  <a:schemeClr val="tx1"/>
                </a:solidFill>
              </a:rPr>
              <a:t>Otherwise, it will be considered as a simple counter-offer making the first proposal obsolete</a:t>
            </a:r>
          </a:p>
          <a:p>
            <a:pPr lvl="1"/>
            <a:r>
              <a:rPr lang="en-US" sz="1800" noProof="0" dirty="0" smtClean="0">
                <a:solidFill>
                  <a:schemeClr val="tx1"/>
                </a:solidFill>
              </a:rPr>
              <a:t>Like the offer, it contains the subjectively essential elements</a:t>
            </a: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34</a:t>
            </a:fld>
            <a:endParaRPr lang="fr-F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noAutofit/>
          </a:bodyPr>
          <a:lstStyle/>
          <a:p>
            <a:pPr algn="just"/>
            <a:r>
              <a:rPr lang="en-US" sz="2400" noProof="0" dirty="0" smtClean="0">
                <a:solidFill>
                  <a:schemeClr val="tx1"/>
                </a:solidFill>
              </a:rPr>
              <a:t>It could be tacit or even silent</a:t>
            </a:r>
          </a:p>
          <a:p>
            <a:pPr lvl="1" algn="just"/>
            <a:r>
              <a:rPr lang="en-US" sz="1800" noProof="0" dirty="0" smtClean="0">
                <a:solidFill>
                  <a:schemeClr val="tx1"/>
                </a:solidFill>
              </a:rPr>
              <a:t>Consumer law</a:t>
            </a:r>
          </a:p>
          <a:p>
            <a:pPr lvl="1" algn="just"/>
            <a:r>
              <a:rPr lang="en-US" sz="1800" noProof="0" dirty="0" smtClean="0">
                <a:solidFill>
                  <a:schemeClr val="tx1"/>
                </a:solidFill>
              </a:rPr>
              <a:t>Tacit</a:t>
            </a:r>
            <a:r>
              <a:rPr lang="en-US" sz="1800" dirty="0" smtClean="0">
                <a:solidFill>
                  <a:schemeClr val="tx1"/>
                </a:solidFill>
              </a:rPr>
              <a:t> is interpreted from the facts</a:t>
            </a:r>
            <a:endParaRPr lang="en-US" sz="1800" noProof="0" dirty="0" smtClean="0">
              <a:solidFill>
                <a:schemeClr val="tx1"/>
              </a:solidFill>
            </a:endParaRPr>
          </a:p>
          <a:p>
            <a:pPr lvl="1" algn="just"/>
            <a:r>
              <a:rPr lang="en-US" sz="1800" noProof="0" dirty="0" smtClean="0">
                <a:solidFill>
                  <a:schemeClr val="tx1"/>
                </a:solidFill>
              </a:rPr>
              <a:t>Nothing exists in the case of silence:</a:t>
            </a:r>
          </a:p>
          <a:p>
            <a:pPr lvl="2" algn="just"/>
            <a:r>
              <a:rPr lang="en-US" sz="1800" noProof="0" dirty="0" smtClean="0">
                <a:solidFill>
                  <a:schemeClr val="tx1"/>
                </a:solidFill>
              </a:rPr>
              <a:t>On principle, there’s no acceptance (constant application = consumer code or criminal sanction if forced sale at a </a:t>
            </a:r>
            <a:r>
              <a:rPr lang="en-US" sz="1800" dirty="0" smtClean="0">
                <a:solidFill>
                  <a:schemeClr val="tx1"/>
                </a:solidFill>
              </a:rPr>
              <a:t>distance</a:t>
            </a:r>
            <a:r>
              <a:rPr lang="en-US" sz="1800" noProof="0" dirty="0" smtClean="0">
                <a:solidFill>
                  <a:schemeClr val="tx1"/>
                </a:solidFill>
              </a:rPr>
              <a:t>); e.g. </a:t>
            </a:r>
            <a:r>
              <a:rPr lang="en-US" sz="1800" dirty="0">
                <a:solidFill>
                  <a:schemeClr val="tx1"/>
                </a:solidFill>
              </a:rPr>
              <a:t>sublease agreement</a:t>
            </a:r>
            <a:r>
              <a:rPr lang="en-US" sz="1800" noProof="0" dirty="0" smtClean="0">
                <a:solidFill>
                  <a:schemeClr val="tx1"/>
                </a:solidFill>
              </a:rPr>
              <a:t> on a rent cass. Ass. </a:t>
            </a:r>
            <a:r>
              <a:rPr lang="en-US" sz="1800" noProof="0" dirty="0" err="1" smtClean="0">
                <a:solidFill>
                  <a:schemeClr val="tx1"/>
                </a:solidFill>
              </a:rPr>
              <a:t>Plèn</a:t>
            </a:r>
            <a:r>
              <a:rPr lang="en-US" sz="1800" noProof="0" dirty="0" smtClean="0">
                <a:solidFill>
                  <a:schemeClr val="tx1"/>
                </a:solidFill>
              </a:rPr>
              <a:t>., May 3, 1956</a:t>
            </a:r>
          </a:p>
          <a:p>
            <a:pPr lvl="2" algn="just"/>
            <a:r>
              <a:rPr lang="en-US" sz="1800" noProof="0" dirty="0" smtClean="0">
                <a:solidFill>
                  <a:schemeClr val="tx1"/>
                </a:solidFill>
              </a:rPr>
              <a:t>Exception if  there’s a contextualized silence, business relations, </a:t>
            </a:r>
            <a:r>
              <a:rPr lang="en-US" sz="1800" dirty="0" smtClean="0">
                <a:solidFill>
                  <a:schemeClr val="tx1"/>
                </a:solidFill>
              </a:rPr>
              <a:t>specific </a:t>
            </a:r>
            <a:r>
              <a:rPr lang="en-US" sz="1800" noProof="0" dirty="0" smtClean="0">
                <a:solidFill>
                  <a:schemeClr val="tx1"/>
                </a:solidFill>
              </a:rPr>
              <a:t>texts or </a:t>
            </a:r>
            <a:r>
              <a:rPr lang="en-US" sz="1800" dirty="0">
                <a:solidFill>
                  <a:schemeClr val="tx1"/>
                </a:solidFill>
              </a:rPr>
              <a:t>a</a:t>
            </a:r>
            <a:r>
              <a:rPr lang="en-US" sz="1800" noProof="0" dirty="0" smtClean="0">
                <a:solidFill>
                  <a:schemeClr val="tx1"/>
                </a:solidFill>
              </a:rPr>
              <a:t> letter confirming a previous verbal agreement</a:t>
            </a:r>
            <a:endParaRPr lang="en-US" sz="18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35</a:t>
            </a:fld>
            <a:endParaRPr lang="fr-F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sz="3100" noProof="0" dirty="0" smtClean="0">
                <a:solidFill>
                  <a:schemeClr val="tx1"/>
                </a:solidFill>
              </a:rPr>
              <a:t>Contracts between absents</a:t>
            </a:r>
            <a:r>
              <a:rPr lang="en-US" noProof="0" dirty="0" smtClean="0">
                <a:solidFill>
                  <a:schemeClr val="tx1"/>
                </a:solidFill>
              </a:rPr>
              <a:t/>
            </a:r>
            <a:br>
              <a:rPr lang="en-US" noProof="0" dirty="0" smtClean="0">
                <a:solidFill>
                  <a:schemeClr val="tx1"/>
                </a:solidFill>
              </a:rPr>
            </a:br>
            <a:endParaRPr lang="en-US" noProof="0" dirty="0">
              <a:solidFill>
                <a:schemeClr val="tx1"/>
              </a:solidFill>
            </a:endParaRPr>
          </a:p>
        </p:txBody>
      </p:sp>
      <p:sp>
        <p:nvSpPr>
          <p:cNvPr id="3" name="Espace réservé du contenu 2"/>
          <p:cNvSpPr>
            <a:spLocks noGrp="1"/>
          </p:cNvSpPr>
          <p:nvPr>
            <p:ph idx="1"/>
          </p:nvPr>
        </p:nvSpPr>
        <p:spPr/>
        <p:txBody>
          <a:bodyPr>
            <a:normAutofit/>
          </a:bodyPr>
          <a:lstStyle/>
          <a:p>
            <a:pPr algn="just"/>
            <a:r>
              <a:rPr lang="en-US" sz="2400" noProof="0" dirty="0" smtClean="0">
                <a:solidFill>
                  <a:schemeClr val="tx1"/>
                </a:solidFill>
              </a:rPr>
              <a:t>Theoretical analysis</a:t>
            </a:r>
          </a:p>
          <a:p>
            <a:pPr lvl="1" algn="just"/>
            <a:r>
              <a:rPr lang="en-US" sz="1800" dirty="0">
                <a:solidFill>
                  <a:schemeClr val="tx1"/>
                </a:solidFill>
              </a:rPr>
              <a:t>E</a:t>
            </a:r>
            <a:r>
              <a:rPr lang="en-US" sz="1800" noProof="0" dirty="0" smtClean="0">
                <a:solidFill>
                  <a:schemeClr val="tx1"/>
                </a:solidFill>
              </a:rPr>
              <a:t>mission/reception theory</a:t>
            </a:r>
          </a:p>
          <a:p>
            <a:pPr lvl="1" algn="just"/>
            <a:r>
              <a:rPr lang="en-US" sz="1800" noProof="0" dirty="0" smtClean="0">
                <a:solidFill>
                  <a:schemeClr val="tx1"/>
                </a:solidFill>
              </a:rPr>
              <a:t>Simple solution if explicit or if there exists a usual practice in the profession</a:t>
            </a:r>
          </a:p>
          <a:p>
            <a:pPr algn="just"/>
            <a:r>
              <a:rPr lang="en-US" sz="2400" noProof="0" dirty="0" smtClean="0">
                <a:solidFill>
                  <a:schemeClr val="tx1"/>
                </a:solidFill>
              </a:rPr>
              <a:t>Practical interest </a:t>
            </a:r>
          </a:p>
          <a:p>
            <a:pPr lvl="1" algn="just"/>
            <a:r>
              <a:rPr lang="en-US" sz="1800" dirty="0" smtClean="0">
                <a:solidFill>
                  <a:schemeClr val="tx1"/>
                </a:solidFill>
              </a:rPr>
              <a:t>Legal </a:t>
            </a:r>
            <a:r>
              <a:rPr lang="en-US" sz="1800" noProof="0" dirty="0" smtClean="0">
                <a:solidFill>
                  <a:schemeClr val="tx1"/>
                </a:solidFill>
              </a:rPr>
              <a:t>competence may depend on the place where the contract is completed </a:t>
            </a:r>
          </a:p>
          <a:p>
            <a:pPr lvl="1" algn="just"/>
            <a:r>
              <a:rPr lang="en-US" sz="1800" noProof="0" dirty="0" smtClean="0">
                <a:solidFill>
                  <a:schemeClr val="tx1"/>
                </a:solidFill>
              </a:rPr>
              <a:t>Problem of the revocation of the offer, especially if the contract has been exchanged: there's no clear jurisprudence and the judge has to look for the will of the parties </a:t>
            </a:r>
            <a:endParaRPr lang="en-US" sz="18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36</a:t>
            </a:fld>
            <a:endParaRPr lang="fr-F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2800" noProof="0" dirty="0" smtClean="0">
                <a:solidFill>
                  <a:schemeClr val="tx1"/>
                </a:solidFill>
              </a:rPr>
              <a:t>Electronic contracts</a:t>
            </a:r>
            <a:endParaRPr lang="en-US" sz="2800" noProof="0" dirty="0">
              <a:solidFill>
                <a:schemeClr val="tx1"/>
              </a:solidFill>
            </a:endParaRPr>
          </a:p>
        </p:txBody>
      </p:sp>
      <p:sp>
        <p:nvSpPr>
          <p:cNvPr id="3" name="Espace réservé du contenu 2"/>
          <p:cNvSpPr>
            <a:spLocks noGrp="1"/>
          </p:cNvSpPr>
          <p:nvPr>
            <p:ph idx="1"/>
          </p:nvPr>
        </p:nvSpPr>
        <p:spPr/>
        <p:txBody>
          <a:bodyPr>
            <a:normAutofit/>
          </a:bodyPr>
          <a:lstStyle/>
          <a:p>
            <a:pPr algn="just"/>
            <a:r>
              <a:rPr lang="en-US" sz="2000" noProof="0" dirty="0" smtClean="0">
                <a:solidFill>
                  <a:schemeClr val="tx1"/>
                </a:solidFill>
              </a:rPr>
              <a:t>The law dated June 4, 2004 Law known as “LCEN” modified by </a:t>
            </a:r>
            <a:r>
              <a:rPr lang="en-US" sz="2000" dirty="0" smtClean="0">
                <a:solidFill>
                  <a:schemeClr val="tx1"/>
                </a:solidFill>
              </a:rPr>
              <a:t>the </a:t>
            </a:r>
            <a:r>
              <a:rPr lang="en-US" sz="2000" noProof="0" dirty="0" smtClean="0">
                <a:solidFill>
                  <a:schemeClr val="tx1"/>
                </a:solidFill>
              </a:rPr>
              <a:t>order dated June 16, 2005 transposing </a:t>
            </a:r>
            <a:r>
              <a:rPr lang="en-US" sz="2000" dirty="0" smtClean="0">
                <a:solidFill>
                  <a:schemeClr val="tx1"/>
                </a:solidFill>
              </a:rPr>
              <a:t>a European </a:t>
            </a:r>
            <a:r>
              <a:rPr lang="en-US" sz="2000" noProof="0" dirty="0" smtClean="0">
                <a:solidFill>
                  <a:schemeClr val="tx1"/>
                </a:solidFill>
              </a:rPr>
              <a:t>directive dated June 8, 2000 leads to articles 1369-1 and 1369-3</a:t>
            </a:r>
          </a:p>
          <a:p>
            <a:pPr algn="just"/>
            <a:r>
              <a:rPr lang="en-US" sz="2000" noProof="0" dirty="0" smtClean="0">
                <a:solidFill>
                  <a:schemeClr val="tx1"/>
                </a:solidFill>
              </a:rPr>
              <a:t>Definition:  “</a:t>
            </a:r>
            <a:r>
              <a:rPr lang="en-US" sz="2000" dirty="0" smtClean="0">
                <a:solidFill>
                  <a:schemeClr val="tx1"/>
                </a:solidFill>
              </a:rPr>
              <a:t>Any </a:t>
            </a:r>
            <a:r>
              <a:rPr lang="en-US" sz="2000" dirty="0">
                <a:solidFill>
                  <a:schemeClr val="tx1"/>
                </a:solidFill>
              </a:rPr>
              <a:t>person who, in a professional capacity, by electronic means, proposes the delivery of goods or the provision of </a:t>
            </a:r>
            <a:r>
              <a:rPr lang="en-US" sz="2000" dirty="0" smtClean="0">
                <a:solidFill>
                  <a:schemeClr val="tx1"/>
                </a:solidFill>
              </a:rPr>
              <a:t>services” </a:t>
            </a:r>
            <a:endParaRPr lang="en-US" sz="2000" dirty="0">
              <a:solidFill>
                <a:schemeClr val="tx1"/>
              </a:solidFill>
            </a:endParaRPr>
          </a:p>
          <a:p>
            <a:r>
              <a:rPr lang="en-US" noProof="0" dirty="0" smtClean="0">
                <a:solidFill>
                  <a:schemeClr val="tx1"/>
                </a:solidFill>
              </a:rPr>
              <a:t> </a:t>
            </a:r>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37</a:t>
            </a:fld>
            <a:endParaRPr lang="fr-F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noAutofit/>
          </a:bodyPr>
          <a:lstStyle/>
          <a:p>
            <a:pPr algn="just"/>
            <a:r>
              <a:rPr lang="en-US" sz="2400" noProof="0" dirty="0" smtClean="0">
                <a:solidFill>
                  <a:schemeClr val="tx1"/>
                </a:solidFill>
              </a:rPr>
              <a:t>1369-1 the offer must explain the contractual conditions and a certain number of technical conditions relevant for this mode of contractualization</a:t>
            </a:r>
          </a:p>
          <a:p>
            <a:pPr lvl="1" algn="just"/>
            <a:r>
              <a:rPr lang="en-US" sz="1800" noProof="0" dirty="0" smtClean="0">
                <a:solidFill>
                  <a:schemeClr val="tx1"/>
                </a:solidFill>
              </a:rPr>
              <a:t>The different steps to be followed for the conclusion of the contract</a:t>
            </a:r>
          </a:p>
          <a:p>
            <a:pPr lvl="1" algn="just"/>
            <a:r>
              <a:rPr lang="en-US" sz="1800" noProof="0" dirty="0" smtClean="0">
                <a:solidFill>
                  <a:schemeClr val="tx1"/>
                </a:solidFill>
              </a:rPr>
              <a:t>The technical means to know and correct any transmission errors</a:t>
            </a:r>
          </a:p>
          <a:p>
            <a:pPr lvl="1" algn="just"/>
            <a:r>
              <a:rPr lang="en-US" sz="1800" noProof="0" dirty="0" smtClean="0">
                <a:solidFill>
                  <a:schemeClr val="tx1"/>
                </a:solidFill>
              </a:rPr>
              <a:t>The contract language</a:t>
            </a:r>
          </a:p>
          <a:p>
            <a:pPr lvl="1" algn="just"/>
            <a:r>
              <a:rPr lang="en-US" sz="1800" noProof="0" dirty="0" smtClean="0">
                <a:solidFill>
                  <a:schemeClr val="tx1"/>
                </a:solidFill>
              </a:rPr>
              <a:t>The rules governing archives </a:t>
            </a:r>
          </a:p>
          <a:p>
            <a:pPr lvl="1" algn="just"/>
            <a:r>
              <a:rPr lang="en-US" sz="1800" noProof="0" dirty="0" smtClean="0">
                <a:solidFill>
                  <a:schemeClr val="tx1"/>
                </a:solidFill>
              </a:rPr>
              <a:t>The professional or commercial rules</a:t>
            </a:r>
            <a:endParaRPr lang="en-US" sz="18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38</a:t>
            </a:fld>
            <a:endParaRPr lang="fr-F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normAutofit/>
          </a:bodyPr>
          <a:lstStyle/>
          <a:p>
            <a:r>
              <a:rPr lang="en-US" sz="2400" noProof="0" dirty="0" smtClean="0">
                <a:solidFill>
                  <a:schemeClr val="tx1"/>
                </a:solidFill>
              </a:rPr>
              <a:t>The acceptation is following the </a:t>
            </a:r>
            <a:r>
              <a:rPr lang="en-US" sz="2400" dirty="0" smtClean="0">
                <a:solidFill>
                  <a:schemeClr val="tx1"/>
                </a:solidFill>
              </a:rPr>
              <a:t>rules of the  </a:t>
            </a:r>
            <a:r>
              <a:rPr lang="en-US" sz="2400" i="1" dirty="0" smtClean="0">
                <a:solidFill>
                  <a:schemeClr val="tx1"/>
                </a:solidFill>
              </a:rPr>
              <a:t>“droit </a:t>
            </a:r>
            <a:r>
              <a:rPr lang="en-US" sz="2400" i="1" noProof="0" dirty="0" smtClean="0">
                <a:solidFill>
                  <a:schemeClr val="tx1"/>
                </a:solidFill>
              </a:rPr>
              <a:t>commun” </a:t>
            </a:r>
            <a:r>
              <a:rPr lang="en-US" sz="2400" noProof="0" dirty="0" smtClean="0">
                <a:solidFill>
                  <a:schemeClr val="tx1"/>
                </a:solidFill>
              </a:rPr>
              <a:t>(common law) </a:t>
            </a:r>
          </a:p>
          <a:p>
            <a:pPr lvl="1"/>
            <a:r>
              <a:rPr lang="en-US" sz="1800" noProof="0" dirty="0" smtClean="0">
                <a:solidFill>
                  <a:schemeClr val="tx1"/>
                </a:solidFill>
              </a:rPr>
              <a:t>Though it has to be confirmed: rule of the double click (art. 1369-4)</a:t>
            </a:r>
          </a:p>
          <a:p>
            <a:pPr lvl="1"/>
            <a:r>
              <a:rPr lang="en-US" sz="1800" noProof="0" dirty="0" smtClean="0">
                <a:solidFill>
                  <a:schemeClr val="tx1"/>
                </a:solidFill>
              </a:rPr>
              <a:t>“</a:t>
            </a:r>
            <a:r>
              <a:rPr lang="en-US" sz="1800" dirty="0">
                <a:solidFill>
                  <a:schemeClr val="tx1"/>
                </a:solidFill>
              </a:rPr>
              <a:t>The order, the confirmation of the acceptance of the offer and the acknowledgement of receipt must be deemed received when the parties to whom they are addressed are able to access </a:t>
            </a:r>
            <a:r>
              <a:rPr lang="en-US" sz="1800" dirty="0" smtClean="0">
                <a:solidFill>
                  <a:schemeClr val="tx1"/>
                </a:solidFill>
              </a:rPr>
              <a:t>them.” </a:t>
            </a:r>
            <a:r>
              <a:rPr lang="en-US" sz="1800" noProof="0" dirty="0" smtClean="0">
                <a:solidFill>
                  <a:schemeClr val="tx1"/>
                </a:solidFill>
              </a:rPr>
              <a:t>art. 1369-5 paragraph 3 </a:t>
            </a:r>
            <a:endParaRPr lang="en-US" sz="18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39</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7664" y="1196752"/>
            <a:ext cx="6553200" cy="792162"/>
          </a:xfrm>
        </p:spPr>
        <p:txBody>
          <a:bodyPr>
            <a:normAutofit fontScale="90000"/>
          </a:bodyPr>
          <a:lstStyle/>
          <a:p>
            <a:pPr algn="just"/>
            <a:r>
              <a:rPr lang="en-US" sz="3600" noProof="0" dirty="0" smtClean="0">
                <a:solidFill>
                  <a:schemeClr val="tx1"/>
                </a:solidFill>
              </a:rPr>
              <a:t>Classification depending on the object</a:t>
            </a:r>
            <a:endParaRPr lang="en-US" sz="3600" noProof="0" dirty="0">
              <a:solidFill>
                <a:schemeClr val="tx1"/>
              </a:solidFill>
            </a:endParaRPr>
          </a:p>
        </p:txBody>
      </p:sp>
      <p:sp>
        <p:nvSpPr>
          <p:cNvPr id="3" name="Espace réservé du contenu 2"/>
          <p:cNvSpPr>
            <a:spLocks noGrp="1"/>
          </p:cNvSpPr>
          <p:nvPr>
            <p:ph idx="1"/>
          </p:nvPr>
        </p:nvSpPr>
        <p:spPr/>
        <p:txBody>
          <a:bodyPr>
            <a:normAutofit fontScale="85000" lnSpcReduction="10000"/>
          </a:bodyPr>
          <a:lstStyle/>
          <a:p>
            <a:pPr algn="just"/>
            <a:r>
              <a:rPr lang="en-US" sz="2800" dirty="0" smtClean="0">
                <a:solidFill>
                  <a:schemeClr val="tx1"/>
                </a:solidFill>
              </a:rPr>
              <a:t>Bi- or multilateral (</a:t>
            </a:r>
            <a:r>
              <a:rPr lang="en-US" sz="2800" i="1" dirty="0" smtClean="0">
                <a:solidFill>
                  <a:schemeClr val="tx1"/>
                </a:solidFill>
              </a:rPr>
              <a:t>synallagmatic</a:t>
            </a:r>
            <a:r>
              <a:rPr lang="en-US" sz="2800" dirty="0" smtClean="0">
                <a:solidFill>
                  <a:schemeClr val="tx1"/>
                </a:solidFill>
              </a:rPr>
              <a:t>)</a:t>
            </a:r>
            <a:r>
              <a:rPr lang="en-US" sz="2800" noProof="0" dirty="0" smtClean="0">
                <a:solidFill>
                  <a:schemeClr val="tx1"/>
                </a:solidFill>
              </a:rPr>
              <a:t> and unilateral agreements</a:t>
            </a:r>
          </a:p>
          <a:p>
            <a:pPr lvl="1" algn="just"/>
            <a:r>
              <a:rPr lang="en-US" sz="2000" noProof="0" dirty="0" smtClean="0">
                <a:solidFill>
                  <a:schemeClr val="tx1"/>
                </a:solidFill>
              </a:rPr>
              <a:t>Art 1102 C.civ  “The </a:t>
            </a:r>
            <a:r>
              <a:rPr lang="en-US" sz="2000" i="1" noProof="0" dirty="0" smtClean="0">
                <a:solidFill>
                  <a:schemeClr val="tx1"/>
                </a:solidFill>
              </a:rPr>
              <a:t>synallagmatic</a:t>
            </a:r>
            <a:r>
              <a:rPr lang="en-US" sz="2000" noProof="0" dirty="0" smtClean="0">
                <a:solidFill>
                  <a:schemeClr val="tx1"/>
                </a:solidFill>
              </a:rPr>
              <a:t>  agreement gives birth to reciprocal obligations placed on both parties”</a:t>
            </a:r>
          </a:p>
          <a:p>
            <a:pPr lvl="1" algn="just"/>
            <a:r>
              <a:rPr lang="en-US" sz="2000" noProof="0" dirty="0" smtClean="0">
                <a:solidFill>
                  <a:schemeClr val="tx1"/>
                </a:solidFill>
              </a:rPr>
              <a:t>Art 1103 C.civ “The unilateral  agreement gives birth to obligations placed on one party alone</a:t>
            </a:r>
            <a:r>
              <a:rPr lang="en-US" sz="2000" dirty="0" smtClean="0">
                <a:solidFill>
                  <a:schemeClr val="tx1"/>
                </a:solidFill>
              </a:rPr>
              <a:t>”</a:t>
            </a:r>
            <a:r>
              <a:rPr lang="en-US" sz="2000" noProof="0" dirty="0" smtClean="0">
                <a:solidFill>
                  <a:schemeClr val="tx1"/>
                </a:solidFill>
              </a:rPr>
              <a:t> </a:t>
            </a:r>
          </a:p>
          <a:p>
            <a:pPr lvl="1" algn="just"/>
            <a:r>
              <a:rPr lang="en-US" sz="2000" noProof="0" dirty="0" smtClean="0">
                <a:solidFill>
                  <a:schemeClr val="tx1"/>
                </a:solidFill>
              </a:rPr>
              <a:t>Interest:	 </a:t>
            </a:r>
          </a:p>
          <a:p>
            <a:pPr lvl="2" algn="just"/>
            <a:r>
              <a:rPr lang="en-US" sz="2000" noProof="0" dirty="0" smtClean="0">
                <a:solidFill>
                  <a:schemeClr val="tx1"/>
                </a:solidFill>
              </a:rPr>
              <a:t>Ultimately, it’s the interdependence  that creates the regime </a:t>
            </a:r>
            <a:r>
              <a:rPr lang="en-US" sz="2000" dirty="0" smtClean="0">
                <a:solidFill>
                  <a:schemeClr val="tx1"/>
                </a:solidFill>
              </a:rPr>
              <a:t>especially through the system of the</a:t>
            </a:r>
            <a:r>
              <a:rPr lang="en-US" sz="2000" noProof="0" dirty="0" smtClean="0">
                <a:solidFill>
                  <a:schemeClr val="tx1"/>
                </a:solidFill>
              </a:rPr>
              <a:t> ‘</a:t>
            </a:r>
            <a:r>
              <a:rPr lang="en-US" sz="2000" i="1" noProof="0" dirty="0" smtClean="0">
                <a:solidFill>
                  <a:schemeClr val="tx1"/>
                </a:solidFill>
              </a:rPr>
              <a:t>exception d’inexécution</a:t>
            </a:r>
            <a:r>
              <a:rPr lang="en-US" sz="2000" noProof="0" dirty="0" smtClean="0">
                <a:solidFill>
                  <a:schemeClr val="tx1"/>
                </a:solidFill>
              </a:rPr>
              <a:t>’ (defense of non-performance, suspension, resolution and risk theory)</a:t>
            </a:r>
          </a:p>
          <a:p>
            <a:pPr lvl="2" algn="just"/>
            <a:r>
              <a:rPr lang="en-US" sz="2000" noProof="0" dirty="0" smtClean="0">
                <a:solidFill>
                  <a:schemeClr val="tx1"/>
                </a:solidFill>
              </a:rPr>
              <a:t>The proof is submitted to the dual original exigency (1325)</a:t>
            </a:r>
            <a:endParaRPr lang="en-US" sz="20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4</a:t>
            </a:fld>
            <a:endParaRPr lang="fr-F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3"/>
          </p:nvPr>
        </p:nvSpPr>
        <p:spPr/>
        <p:txBody>
          <a:bodyPr/>
          <a:lstStyle/>
          <a:p>
            <a:r>
              <a:rPr lang="en-US" dirty="0">
                <a:solidFill>
                  <a:schemeClr val="tx1"/>
                </a:solidFill>
              </a:rPr>
              <a:t>Defects in consent</a:t>
            </a:r>
            <a:endParaRPr lang="fr-FR" dirty="0"/>
          </a:p>
        </p:txBody>
      </p:sp>
      <p:sp>
        <p:nvSpPr>
          <p:cNvPr id="2" name="Titre 1"/>
          <p:cNvSpPr>
            <a:spLocks noGrp="1"/>
          </p:cNvSpPr>
          <p:nvPr>
            <p:ph type="title" idx="4294967295"/>
          </p:nvPr>
        </p:nvSpPr>
        <p:spPr>
          <a:xfrm>
            <a:off x="0" y="2276872"/>
            <a:ext cx="683568" cy="4104878"/>
          </a:xfrm>
        </p:spPr>
        <p:txBody>
          <a:bodyPr/>
          <a:lstStyle/>
          <a:p>
            <a:endParaRPr lang="en-US" noProof="0" dirty="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noProof="0" dirty="0" smtClean="0">
                <a:solidFill>
                  <a:schemeClr val="tx1"/>
                </a:solidFill>
              </a:rPr>
              <a:t>Preliminary remarks</a:t>
            </a:r>
            <a:endParaRPr lang="en-US" sz="2800" noProof="0" dirty="0">
              <a:solidFill>
                <a:schemeClr val="tx1"/>
              </a:solidFill>
            </a:endParaRPr>
          </a:p>
        </p:txBody>
      </p:sp>
      <p:sp>
        <p:nvSpPr>
          <p:cNvPr id="3" name="Espace réservé du contenu 2"/>
          <p:cNvSpPr>
            <a:spLocks noGrp="1"/>
          </p:cNvSpPr>
          <p:nvPr>
            <p:ph idx="1"/>
          </p:nvPr>
        </p:nvSpPr>
        <p:spPr/>
        <p:txBody>
          <a:bodyPr>
            <a:normAutofit fontScale="92500" lnSpcReduction="20000"/>
          </a:bodyPr>
          <a:lstStyle/>
          <a:p>
            <a:pPr algn="just"/>
            <a:r>
              <a:rPr lang="en-US" sz="2600" noProof="0" dirty="0" smtClean="0">
                <a:solidFill>
                  <a:schemeClr val="tx1"/>
                </a:solidFill>
              </a:rPr>
              <a:t>Art 1108 C.civ:  “four conditions are essential for the validity of an agreement:</a:t>
            </a:r>
          </a:p>
          <a:p>
            <a:pPr lvl="1" algn="just"/>
            <a:r>
              <a:rPr lang="en-US" sz="1900" dirty="0" smtClean="0">
                <a:solidFill>
                  <a:schemeClr val="tx1"/>
                </a:solidFill>
              </a:rPr>
              <a:t>The</a:t>
            </a:r>
            <a:r>
              <a:rPr lang="en-US" sz="1900" noProof="0" dirty="0" smtClean="0">
                <a:solidFill>
                  <a:schemeClr val="tx1"/>
                </a:solidFill>
              </a:rPr>
              <a:t> consent of the party  which obliges itself,</a:t>
            </a:r>
          </a:p>
          <a:p>
            <a:pPr lvl="1" algn="just"/>
            <a:r>
              <a:rPr lang="en-US" sz="1900" noProof="0" dirty="0" smtClean="0">
                <a:solidFill>
                  <a:schemeClr val="tx1"/>
                </a:solidFill>
              </a:rPr>
              <a:t>Its capacity to sign a contract,</a:t>
            </a:r>
          </a:p>
          <a:p>
            <a:pPr lvl="1" algn="just"/>
            <a:r>
              <a:rPr lang="en-US" sz="1900" noProof="0" dirty="0" smtClean="0">
                <a:solidFill>
                  <a:schemeClr val="tx1"/>
                </a:solidFill>
              </a:rPr>
              <a:t>A certain object forming  the subject of the commitment,</a:t>
            </a:r>
          </a:p>
          <a:p>
            <a:pPr lvl="1" algn="just"/>
            <a:r>
              <a:rPr lang="en-US" sz="1900" noProof="0" dirty="0" smtClean="0">
                <a:solidFill>
                  <a:schemeClr val="tx1"/>
                </a:solidFill>
              </a:rPr>
              <a:t>“A legally valid cause in the obligation”</a:t>
            </a:r>
          </a:p>
          <a:p>
            <a:pPr algn="just"/>
            <a:endParaRPr lang="en-US" sz="2600" noProof="0" dirty="0" smtClean="0">
              <a:solidFill>
                <a:schemeClr val="tx1"/>
              </a:solidFill>
            </a:endParaRPr>
          </a:p>
          <a:p>
            <a:pPr algn="just"/>
            <a:r>
              <a:rPr lang="en-US" sz="2600" noProof="0" dirty="0" smtClean="0">
                <a:solidFill>
                  <a:schemeClr val="tx1"/>
                </a:solidFill>
              </a:rPr>
              <a:t>The consent is valid only if the will is deemed to be without defect.</a:t>
            </a:r>
          </a:p>
          <a:p>
            <a:pPr algn="just"/>
            <a:r>
              <a:rPr lang="en-US" sz="2600" noProof="0" dirty="0" smtClean="0">
                <a:solidFill>
                  <a:schemeClr val="tx1"/>
                </a:solidFill>
              </a:rPr>
              <a:t>Otherwise, the contract is considered void</a:t>
            </a:r>
          </a:p>
          <a:p>
            <a:endParaRPr lang="en-US" noProof="0" dirty="0" smtClean="0">
              <a:solidFill>
                <a:schemeClr val="tx1"/>
              </a:solidFill>
            </a:endParaRPr>
          </a:p>
          <a:p>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41</a:t>
            </a:fld>
            <a:endParaRPr lang="fr-F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normAutofit lnSpcReduction="10000"/>
          </a:bodyPr>
          <a:lstStyle/>
          <a:p>
            <a:pPr algn="just"/>
            <a:r>
              <a:rPr lang="en-US" sz="2000" noProof="0" dirty="0" smtClean="0">
                <a:solidFill>
                  <a:schemeClr val="tx1"/>
                </a:solidFill>
              </a:rPr>
              <a:t>There’s some cases of absence of consent for the incapable; the dying person; the illiterate…This solution was thought for the gifts and has been extend by the article 489 of the code « to make a valid act it’s necessary to be sane »</a:t>
            </a:r>
          </a:p>
          <a:p>
            <a:pPr algn="just"/>
            <a:r>
              <a:rPr lang="en-US" sz="2000" noProof="0" dirty="0" smtClean="0">
                <a:solidFill>
                  <a:schemeClr val="tx1"/>
                </a:solidFill>
              </a:rPr>
              <a:t>The protection objective  jointly with the contractual security that’s why the “lésion” (important misbalance between the obligations)  </a:t>
            </a:r>
          </a:p>
          <a:p>
            <a:pPr algn="just"/>
            <a:r>
              <a:rPr lang="en-US" sz="2000" noProof="0" dirty="0" smtClean="0">
                <a:solidFill>
                  <a:schemeClr val="tx1"/>
                </a:solidFill>
              </a:rPr>
              <a:t> art 1109: « There’s no valid consent if the consent has been given </a:t>
            </a:r>
            <a:r>
              <a:rPr lang="en-US" sz="2000" dirty="0">
                <a:solidFill>
                  <a:schemeClr val="tx1"/>
                </a:solidFill>
              </a:rPr>
              <a:t>only by mistake, or if it has been ensnared by fraud, or extracted by duress.</a:t>
            </a:r>
            <a:r>
              <a:rPr lang="en-US" sz="2000" noProof="0" dirty="0" smtClean="0">
                <a:solidFill>
                  <a:schemeClr val="tx1"/>
                </a:solidFill>
              </a:rPr>
              <a:t>. »</a:t>
            </a:r>
          </a:p>
          <a:p>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42</a:t>
            </a:fld>
            <a:endParaRPr lang="fr-F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noProof="0" dirty="0" smtClean="0">
                <a:solidFill>
                  <a:schemeClr val="tx1"/>
                </a:solidFill>
              </a:rPr>
              <a:t>The mistake</a:t>
            </a:r>
            <a:endParaRPr lang="en-US" sz="2800" noProof="0" dirty="0">
              <a:solidFill>
                <a:schemeClr val="tx1"/>
              </a:solidFill>
            </a:endParaRPr>
          </a:p>
        </p:txBody>
      </p:sp>
      <p:sp>
        <p:nvSpPr>
          <p:cNvPr id="3" name="Espace réservé du contenu 2"/>
          <p:cNvSpPr>
            <a:spLocks noGrp="1"/>
          </p:cNvSpPr>
          <p:nvPr>
            <p:ph idx="1"/>
          </p:nvPr>
        </p:nvSpPr>
        <p:spPr/>
        <p:txBody>
          <a:bodyPr/>
          <a:lstStyle/>
          <a:p>
            <a:r>
              <a:rPr lang="en-US" sz="2000" noProof="0" dirty="0" smtClean="0">
                <a:solidFill>
                  <a:schemeClr val="tx1"/>
                </a:solidFill>
              </a:rPr>
              <a:t>It’s the most often used reason invocated</a:t>
            </a:r>
          </a:p>
          <a:p>
            <a:r>
              <a:rPr lang="en-US" sz="2000" noProof="0" dirty="0" smtClean="0">
                <a:solidFill>
                  <a:schemeClr val="tx1"/>
                </a:solidFill>
              </a:rPr>
              <a:t>Source of confusion with the guarantee in respect with hidden defects </a:t>
            </a:r>
          </a:p>
          <a:p>
            <a:r>
              <a:rPr lang="en-US" sz="2000" noProof="0" dirty="0" smtClean="0">
                <a:solidFill>
                  <a:schemeClr val="tx1"/>
                </a:solidFill>
              </a:rPr>
              <a:t>You think what’s false is true or more exactly  between the inner will and the declared will</a:t>
            </a:r>
          </a:p>
          <a:p>
            <a:r>
              <a:rPr lang="en-US" sz="2000" noProof="0" dirty="0" smtClean="0">
                <a:solidFill>
                  <a:schemeClr val="tx1"/>
                </a:solidFill>
              </a:rPr>
              <a:t>It has to show a certain gravity</a:t>
            </a:r>
            <a:endParaRPr lang="en-US" sz="20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43</a:t>
            </a:fld>
            <a:endParaRPr lang="fr-F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noProof="0" dirty="0" smtClean="0">
                <a:solidFill>
                  <a:schemeClr val="tx1"/>
                </a:solidFill>
              </a:rPr>
              <a:t>Mistake on the substance</a:t>
            </a:r>
            <a:endParaRPr lang="en-US" sz="2800" noProof="0" dirty="0">
              <a:solidFill>
                <a:schemeClr val="tx1"/>
              </a:solidFill>
            </a:endParaRPr>
          </a:p>
        </p:txBody>
      </p:sp>
      <p:sp>
        <p:nvSpPr>
          <p:cNvPr id="3" name="Espace réservé du contenu 2"/>
          <p:cNvSpPr>
            <a:spLocks noGrp="1"/>
          </p:cNvSpPr>
          <p:nvPr>
            <p:ph idx="1"/>
          </p:nvPr>
        </p:nvSpPr>
        <p:spPr/>
        <p:txBody>
          <a:bodyPr>
            <a:normAutofit/>
          </a:bodyPr>
          <a:lstStyle/>
          <a:p>
            <a:r>
              <a:rPr lang="en-US" sz="2000" noProof="0" dirty="0" smtClean="0">
                <a:solidFill>
                  <a:schemeClr val="tx1"/>
                </a:solidFill>
              </a:rPr>
              <a:t>The notion of substance is first seen objectively</a:t>
            </a:r>
          </a:p>
          <a:p>
            <a:r>
              <a:rPr lang="en-US" sz="2000" noProof="0" dirty="0" smtClean="0">
                <a:solidFill>
                  <a:schemeClr val="tx1"/>
                </a:solidFill>
              </a:rPr>
              <a:t>Then the notion </a:t>
            </a:r>
            <a:r>
              <a:rPr lang="en-US" sz="2000" dirty="0" smtClean="0">
                <a:solidFill>
                  <a:schemeClr val="tx1"/>
                </a:solidFill>
              </a:rPr>
              <a:t>is</a:t>
            </a:r>
            <a:r>
              <a:rPr lang="en-US" sz="2000" noProof="0" dirty="0" smtClean="0">
                <a:solidFill>
                  <a:schemeClr val="tx1"/>
                </a:solidFill>
              </a:rPr>
              <a:t> thought subjectively and </a:t>
            </a:r>
            <a:r>
              <a:rPr lang="en-US" sz="2000" dirty="0" smtClean="0">
                <a:solidFill>
                  <a:schemeClr val="tx1"/>
                </a:solidFill>
              </a:rPr>
              <a:t>so we speak about </a:t>
            </a:r>
            <a:r>
              <a:rPr lang="en-US" sz="2000" noProof="0" dirty="0" smtClean="0">
                <a:solidFill>
                  <a:schemeClr val="tx1"/>
                </a:solidFill>
              </a:rPr>
              <a:t>substantial quality (for the contracting party)</a:t>
            </a:r>
          </a:p>
          <a:p>
            <a:r>
              <a:rPr lang="en-US" sz="2000" noProof="0" dirty="0" smtClean="0">
                <a:solidFill>
                  <a:schemeClr val="tx1"/>
                </a:solidFill>
              </a:rPr>
              <a:t>Today </a:t>
            </a:r>
            <a:r>
              <a:rPr lang="en-US" sz="2000" dirty="0" smtClean="0">
                <a:solidFill>
                  <a:schemeClr val="tx1"/>
                </a:solidFill>
              </a:rPr>
              <a:t>it’s asked if the</a:t>
            </a:r>
            <a:r>
              <a:rPr lang="en-US" sz="2000" noProof="0" dirty="0" smtClean="0">
                <a:solidFill>
                  <a:schemeClr val="tx1"/>
                </a:solidFill>
              </a:rPr>
              <a:t> substantiality should be evaluated « in </a:t>
            </a:r>
            <a:r>
              <a:rPr lang="en-US" sz="2000" noProof="0" dirty="0" err="1" smtClean="0">
                <a:solidFill>
                  <a:schemeClr val="tx1"/>
                </a:solidFill>
              </a:rPr>
              <a:t>concreto</a:t>
            </a:r>
            <a:r>
              <a:rPr lang="en-US" sz="2000" noProof="0" dirty="0" smtClean="0">
                <a:solidFill>
                  <a:schemeClr val="tx1"/>
                </a:solidFill>
              </a:rPr>
              <a:t> » or « in </a:t>
            </a:r>
            <a:r>
              <a:rPr lang="en-US" sz="2000" noProof="0" dirty="0" err="1" smtClean="0">
                <a:solidFill>
                  <a:schemeClr val="tx1"/>
                </a:solidFill>
              </a:rPr>
              <a:t>abstracto</a:t>
            </a:r>
            <a:r>
              <a:rPr lang="en-US" sz="2000" noProof="0" dirty="0" smtClean="0">
                <a:solidFill>
                  <a:schemeClr val="tx1"/>
                </a:solidFill>
              </a:rPr>
              <a:t> »</a:t>
            </a:r>
          </a:p>
          <a:p>
            <a:r>
              <a:rPr lang="en-US" sz="2000" noProof="0" dirty="0" smtClean="0">
                <a:solidFill>
                  <a:schemeClr val="tx1"/>
                </a:solidFill>
              </a:rPr>
              <a:t>The point in the debate is on </a:t>
            </a:r>
            <a:r>
              <a:rPr lang="en-US" sz="2000" dirty="0" smtClean="0">
                <a:solidFill>
                  <a:schemeClr val="tx1"/>
                </a:solidFill>
              </a:rPr>
              <a:t>who has to prove</a:t>
            </a:r>
            <a:endParaRPr lang="en-US" sz="2000" noProof="0" dirty="0" smtClean="0">
              <a:solidFill>
                <a:schemeClr val="tx1"/>
              </a:solidFill>
            </a:endParaRPr>
          </a:p>
          <a:p>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44</a:t>
            </a:fld>
            <a:endParaRPr lang="fr-F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normAutofit/>
          </a:bodyPr>
          <a:lstStyle/>
          <a:p>
            <a:pPr algn="just"/>
            <a:r>
              <a:rPr lang="en-US" sz="2000" noProof="0" dirty="0" smtClean="0">
                <a:solidFill>
                  <a:schemeClr val="tx1"/>
                </a:solidFill>
              </a:rPr>
              <a:t>24 mars 1987, case of “le </a:t>
            </a:r>
            <a:r>
              <a:rPr lang="en-US" sz="2000" noProof="0" dirty="0" err="1" smtClean="0">
                <a:solidFill>
                  <a:schemeClr val="tx1"/>
                </a:solidFill>
              </a:rPr>
              <a:t>verrou</a:t>
            </a:r>
            <a:r>
              <a:rPr lang="en-US" sz="2000" noProof="0" dirty="0" smtClean="0">
                <a:solidFill>
                  <a:schemeClr val="tx1"/>
                </a:solidFill>
              </a:rPr>
              <a:t>” (Fragonard): « selling and buying in 1933 a piece of art attributed to Fragonard, the parties have accepted a hazard on the authenticity of the painting, the heirs of the </a:t>
            </a:r>
            <a:r>
              <a:rPr lang="en-US" sz="2000" noProof="0" dirty="0" err="1" smtClean="0">
                <a:solidFill>
                  <a:schemeClr val="tx1"/>
                </a:solidFill>
              </a:rPr>
              <a:t>l’errans</a:t>
            </a:r>
            <a:r>
              <a:rPr lang="en-US" sz="2000" noProof="0" dirty="0" smtClean="0">
                <a:solidFill>
                  <a:schemeClr val="tx1"/>
                </a:solidFill>
              </a:rPr>
              <a:t> not bringing the proof that the author of the sale has consented… under a false conviction.</a:t>
            </a:r>
          </a:p>
          <a:p>
            <a:pPr algn="just"/>
            <a:r>
              <a:rPr lang="en-US" sz="2000" noProof="0" dirty="0" smtClean="0">
                <a:solidFill>
                  <a:schemeClr val="tx1"/>
                </a:solidFill>
              </a:rPr>
              <a:t>The usual terms are defined by law for the public auctions of pieces of art</a:t>
            </a:r>
          </a:p>
          <a:p>
            <a:pPr algn="just"/>
            <a:r>
              <a:rPr lang="en-US" sz="2000" noProof="0" dirty="0" smtClean="0">
                <a:solidFill>
                  <a:schemeClr val="tx1"/>
                </a:solidFill>
              </a:rPr>
              <a:t>An action on damages can be added </a:t>
            </a:r>
            <a:endParaRPr lang="en-US" sz="20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45</a:t>
            </a:fld>
            <a:endParaRPr lang="fr-F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normAutofit/>
          </a:bodyPr>
          <a:lstStyle/>
          <a:p>
            <a:pPr algn="just"/>
            <a:r>
              <a:rPr lang="en-US" sz="2000" noProof="0" dirty="0" smtClean="0">
                <a:solidFill>
                  <a:schemeClr val="tx1"/>
                </a:solidFill>
              </a:rPr>
              <a:t>The obstacle mistake</a:t>
            </a:r>
          </a:p>
          <a:p>
            <a:pPr lvl="1" algn="just"/>
            <a:r>
              <a:rPr lang="en-US" sz="1600" noProof="0" dirty="0" smtClean="0">
                <a:solidFill>
                  <a:schemeClr val="tx1"/>
                </a:solidFill>
              </a:rPr>
              <a:t> There’s no meeting of the consents or the mistake is about the object itself</a:t>
            </a:r>
          </a:p>
          <a:p>
            <a:pPr lvl="1" algn="just"/>
            <a:r>
              <a:rPr lang="en-US" sz="1600" noProof="0" dirty="0" smtClean="0">
                <a:solidFill>
                  <a:schemeClr val="tx1"/>
                </a:solidFill>
              </a:rPr>
              <a:t>It could be a confirmation</a:t>
            </a:r>
          </a:p>
          <a:p>
            <a:pPr algn="just"/>
            <a:r>
              <a:rPr lang="en-US" sz="2000" noProof="0" dirty="0" smtClean="0">
                <a:solidFill>
                  <a:schemeClr val="tx1"/>
                </a:solidFill>
              </a:rPr>
              <a:t>The mistake on your own provision: The </a:t>
            </a:r>
            <a:r>
              <a:rPr lang="en-US" sz="2000" noProof="0" dirty="0" err="1" smtClean="0">
                <a:solidFill>
                  <a:schemeClr val="tx1"/>
                </a:solidFill>
              </a:rPr>
              <a:t>Poussin</a:t>
            </a:r>
            <a:r>
              <a:rPr lang="en-US" sz="2000" noProof="0" dirty="0" smtClean="0">
                <a:solidFill>
                  <a:schemeClr val="tx1"/>
                </a:solidFill>
              </a:rPr>
              <a:t> case:  « a painting that was said to be a </a:t>
            </a:r>
            <a:r>
              <a:rPr lang="en-US" sz="2000" noProof="0" dirty="0" err="1" smtClean="0">
                <a:solidFill>
                  <a:schemeClr val="tx1"/>
                </a:solidFill>
              </a:rPr>
              <a:t>Poussin</a:t>
            </a:r>
            <a:r>
              <a:rPr lang="en-US" sz="2000" noProof="0" dirty="0" smtClean="0">
                <a:solidFill>
                  <a:schemeClr val="tx1"/>
                </a:solidFill>
              </a:rPr>
              <a:t> by a family tradition is auctioned by an amateur but the expert attributed  it to another one. The Louvre </a:t>
            </a:r>
            <a:r>
              <a:rPr lang="en-US" sz="2000" dirty="0" smtClean="0">
                <a:solidFill>
                  <a:schemeClr val="tx1"/>
                </a:solidFill>
              </a:rPr>
              <a:t>won the auction and declare it as a </a:t>
            </a:r>
            <a:r>
              <a:rPr lang="en-US" sz="2000" dirty="0" err="1" smtClean="0">
                <a:solidFill>
                  <a:schemeClr val="tx1"/>
                </a:solidFill>
              </a:rPr>
              <a:t>Poussin</a:t>
            </a:r>
            <a:r>
              <a:rPr lang="en-US" sz="2000" noProof="0" dirty="0" smtClean="0">
                <a:solidFill>
                  <a:schemeClr val="tx1"/>
                </a:solidFill>
              </a:rPr>
              <a:t>. </a:t>
            </a:r>
          </a:p>
          <a:p>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46</a:t>
            </a:fld>
            <a:endParaRPr lang="fr-F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normAutofit/>
          </a:bodyPr>
          <a:lstStyle/>
          <a:p>
            <a:pPr algn="just"/>
            <a:r>
              <a:rPr lang="en-US" sz="2400" noProof="0" dirty="0" smtClean="0">
                <a:solidFill>
                  <a:schemeClr val="tx1"/>
                </a:solidFill>
              </a:rPr>
              <a:t>The irrelevant mistake</a:t>
            </a:r>
          </a:p>
          <a:p>
            <a:pPr lvl="1" algn="just"/>
            <a:r>
              <a:rPr lang="en-US" sz="1800" noProof="0" dirty="0" smtClean="0">
                <a:solidFill>
                  <a:schemeClr val="tx1"/>
                </a:solidFill>
              </a:rPr>
              <a:t> The motivation</a:t>
            </a:r>
          </a:p>
          <a:p>
            <a:pPr lvl="2" algn="just"/>
            <a:r>
              <a:rPr lang="en-US" sz="1800" noProof="0" dirty="0" smtClean="0">
                <a:solidFill>
                  <a:schemeClr val="tx1"/>
                </a:solidFill>
              </a:rPr>
              <a:t>Even if it was known by both parties but if it enters into the contractual field </a:t>
            </a:r>
          </a:p>
          <a:p>
            <a:pPr lvl="1" algn="just"/>
            <a:r>
              <a:rPr lang="en-US" sz="1800" noProof="0" dirty="0" smtClean="0">
                <a:solidFill>
                  <a:schemeClr val="tx1"/>
                </a:solidFill>
              </a:rPr>
              <a:t>The value</a:t>
            </a:r>
          </a:p>
          <a:p>
            <a:pPr lvl="1" algn="just"/>
            <a:r>
              <a:rPr lang="en-US" sz="1800" noProof="0" dirty="0" smtClean="0">
                <a:solidFill>
                  <a:schemeClr val="tx1"/>
                </a:solidFill>
              </a:rPr>
              <a:t>The inexcusable mistake: « de non </a:t>
            </a:r>
            <a:r>
              <a:rPr lang="en-US" sz="1800" noProof="0" dirty="0" err="1" smtClean="0">
                <a:solidFill>
                  <a:schemeClr val="tx1"/>
                </a:solidFill>
              </a:rPr>
              <a:t>vigilantibus</a:t>
            </a:r>
            <a:r>
              <a:rPr lang="en-US" sz="1800" noProof="0" dirty="0" smtClean="0">
                <a:solidFill>
                  <a:schemeClr val="tx1"/>
                </a:solidFill>
              </a:rPr>
              <a:t> non </a:t>
            </a:r>
            <a:r>
              <a:rPr lang="en-US" sz="1800" noProof="0" dirty="0" err="1" smtClean="0">
                <a:solidFill>
                  <a:schemeClr val="tx1"/>
                </a:solidFill>
              </a:rPr>
              <a:t>curat</a:t>
            </a:r>
            <a:r>
              <a:rPr lang="en-US" sz="1800" noProof="0" dirty="0" smtClean="0">
                <a:solidFill>
                  <a:schemeClr val="tx1"/>
                </a:solidFill>
              </a:rPr>
              <a:t> praetor »=The law doesn’t protect the dumb</a:t>
            </a:r>
          </a:p>
          <a:p>
            <a:pPr lvl="1" algn="just"/>
            <a:r>
              <a:rPr lang="en-US" sz="1800" noProof="0" dirty="0" smtClean="0">
                <a:solidFill>
                  <a:schemeClr val="tx1"/>
                </a:solidFill>
              </a:rPr>
              <a:t>The material mistake doesn’t lead to the annulment but has to be modified. This modification could be refused if it creates</a:t>
            </a:r>
            <a:r>
              <a:rPr lang="en-US" sz="1800" dirty="0" smtClean="0">
                <a:solidFill>
                  <a:schemeClr val="tx1"/>
                </a:solidFill>
              </a:rPr>
              <a:t> a prejudice and the victim has good faith “Bonne foi”</a:t>
            </a:r>
            <a:endParaRPr lang="en-US" sz="18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47</a:t>
            </a:fld>
            <a:endParaRPr lang="fr-F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noProof="0" dirty="0" smtClean="0">
                <a:solidFill>
                  <a:schemeClr val="tx1"/>
                </a:solidFill>
              </a:rPr>
              <a:t>The </a:t>
            </a:r>
            <a:r>
              <a:rPr lang="en-US" sz="2800" noProof="0" dirty="0" err="1" smtClean="0">
                <a:solidFill>
                  <a:schemeClr val="tx1"/>
                </a:solidFill>
              </a:rPr>
              <a:t>dol</a:t>
            </a:r>
            <a:endParaRPr lang="en-US" sz="2800" noProof="0" dirty="0">
              <a:solidFill>
                <a:schemeClr val="tx1"/>
              </a:solidFill>
            </a:endParaRPr>
          </a:p>
        </p:txBody>
      </p:sp>
      <p:sp>
        <p:nvSpPr>
          <p:cNvPr id="3" name="Espace réservé du contenu 2"/>
          <p:cNvSpPr>
            <a:spLocks noGrp="1"/>
          </p:cNvSpPr>
          <p:nvPr>
            <p:ph idx="1"/>
          </p:nvPr>
        </p:nvSpPr>
        <p:spPr/>
        <p:txBody>
          <a:bodyPr>
            <a:normAutofit/>
          </a:bodyPr>
          <a:lstStyle/>
          <a:p>
            <a:pPr algn="just"/>
            <a:r>
              <a:rPr lang="en-US" sz="2000" noProof="0" dirty="0" smtClean="0">
                <a:solidFill>
                  <a:schemeClr val="tx1"/>
                </a:solidFill>
              </a:rPr>
              <a:t>Mixed nature of a criminal offense and civil one</a:t>
            </a:r>
          </a:p>
          <a:p>
            <a:pPr algn="just"/>
            <a:r>
              <a:rPr lang="en-US" sz="2000" noProof="0" dirty="0" smtClean="0">
                <a:solidFill>
                  <a:schemeClr val="tx1"/>
                </a:solidFill>
              </a:rPr>
              <a:t>Initially, a fault was punished</a:t>
            </a:r>
          </a:p>
          <a:p>
            <a:pPr algn="just"/>
            <a:r>
              <a:rPr lang="en-US" sz="2000" noProof="0" dirty="0" smtClean="0">
                <a:solidFill>
                  <a:schemeClr val="tx1"/>
                </a:solidFill>
              </a:rPr>
              <a:t>Modern vision of the victim</a:t>
            </a:r>
          </a:p>
          <a:p>
            <a:pPr algn="just"/>
            <a:r>
              <a:rPr lang="en-US" sz="2000" noProof="0" dirty="0" smtClean="0">
                <a:solidFill>
                  <a:schemeClr val="tx1"/>
                </a:solidFill>
              </a:rPr>
              <a:t>Criteria 1116 C. civ « The </a:t>
            </a:r>
            <a:r>
              <a:rPr lang="en-US" sz="2000" noProof="0" dirty="0" err="1" smtClean="0">
                <a:solidFill>
                  <a:schemeClr val="tx1"/>
                </a:solidFill>
              </a:rPr>
              <a:t>dol</a:t>
            </a:r>
            <a:r>
              <a:rPr lang="en-US" sz="2000" noProof="0" dirty="0" smtClean="0">
                <a:solidFill>
                  <a:schemeClr val="tx1"/>
                </a:solidFill>
              </a:rPr>
              <a:t> is a cause of annulment of the contract when the tactics used by a party are so much, that it would be evident that, without those tactics, the other party wouldn’t have agreed. It’s not presumed and has to be proved. »</a:t>
            </a:r>
          </a:p>
          <a:p>
            <a:pPr lvl="1" algn="just">
              <a:buNone/>
            </a:pPr>
            <a:endParaRPr lang="en-US" sz="16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48</a:t>
            </a:fld>
            <a:endParaRPr lang="fr-F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normAutofit/>
          </a:bodyPr>
          <a:lstStyle/>
          <a:p>
            <a:pPr lvl="1" algn="just"/>
            <a:r>
              <a:rPr lang="en-US" sz="1800" noProof="0" dirty="0" smtClean="0">
                <a:solidFill>
                  <a:schemeClr val="tx1"/>
                </a:solidFill>
              </a:rPr>
              <a:t>The dishonesty comes from the word tactic</a:t>
            </a:r>
          </a:p>
          <a:p>
            <a:pPr lvl="2" algn="just"/>
            <a:r>
              <a:rPr lang="en-US" sz="1800" noProof="0" dirty="0" smtClean="0">
                <a:solidFill>
                  <a:schemeClr val="tx1"/>
                </a:solidFill>
              </a:rPr>
              <a:t>The lie even without external actions  (cass civ 6 </a:t>
            </a:r>
            <a:r>
              <a:rPr lang="en-US" sz="1800" noProof="0" dirty="0" err="1" smtClean="0">
                <a:solidFill>
                  <a:schemeClr val="tx1"/>
                </a:solidFill>
              </a:rPr>
              <a:t>nov</a:t>
            </a:r>
            <a:r>
              <a:rPr lang="en-US" sz="1800" noProof="0" dirty="0" smtClean="0">
                <a:solidFill>
                  <a:schemeClr val="tx1"/>
                </a:solidFill>
              </a:rPr>
              <a:t> 1970)</a:t>
            </a:r>
          </a:p>
          <a:p>
            <a:pPr lvl="2" algn="just"/>
            <a:r>
              <a:rPr lang="en-US" sz="1800" noProof="0" dirty="0" smtClean="0">
                <a:solidFill>
                  <a:schemeClr val="tx1"/>
                </a:solidFill>
              </a:rPr>
              <a:t>The overstatement of the sellers  are not taken into consideration if they don’t reach a certain level depending on the case (</a:t>
            </a:r>
            <a:r>
              <a:rPr lang="en-US" sz="1800" dirty="0" smtClean="0">
                <a:solidFill>
                  <a:schemeClr val="tx1"/>
                </a:solidFill>
              </a:rPr>
              <a:t>street seller</a:t>
            </a:r>
            <a:r>
              <a:rPr lang="en-US" sz="1800" noProof="0" dirty="0" smtClean="0">
                <a:solidFill>
                  <a:schemeClr val="tx1"/>
                </a:solidFill>
              </a:rPr>
              <a:t>, specialized seller </a:t>
            </a:r>
            <a:r>
              <a:rPr lang="en-US" sz="1800" noProof="0" dirty="0" err="1" smtClean="0">
                <a:solidFill>
                  <a:schemeClr val="tx1"/>
                </a:solidFill>
              </a:rPr>
              <a:t>etc</a:t>
            </a:r>
            <a:r>
              <a:rPr lang="en-US" sz="1800" noProof="0" dirty="0" smtClean="0">
                <a:solidFill>
                  <a:schemeClr val="tx1"/>
                </a:solidFill>
              </a:rPr>
              <a:t>). The jurisprudence is particularly indulgent for the lies  coming from a candidate apply for a position (cass soc 1999)</a:t>
            </a:r>
          </a:p>
          <a:p>
            <a:pPr lvl="2" algn="just"/>
            <a:r>
              <a:rPr lang="en-US" sz="1800" noProof="0" dirty="0" smtClean="0">
                <a:solidFill>
                  <a:schemeClr val="tx1"/>
                </a:solidFill>
              </a:rPr>
              <a:t>The “</a:t>
            </a:r>
            <a:r>
              <a:rPr lang="en-US" sz="1800" noProof="0" dirty="0" err="1" smtClean="0">
                <a:solidFill>
                  <a:schemeClr val="tx1"/>
                </a:solidFill>
              </a:rPr>
              <a:t>réticence</a:t>
            </a:r>
            <a:r>
              <a:rPr lang="en-US" sz="1800" noProof="0" dirty="0" smtClean="0">
                <a:solidFill>
                  <a:schemeClr val="tx1"/>
                </a:solidFill>
              </a:rPr>
              <a:t> </a:t>
            </a:r>
            <a:r>
              <a:rPr lang="en-US" sz="1800" noProof="0" dirty="0" err="1" smtClean="0">
                <a:solidFill>
                  <a:schemeClr val="tx1"/>
                </a:solidFill>
              </a:rPr>
              <a:t>dolosive</a:t>
            </a:r>
            <a:r>
              <a:rPr lang="en-US" sz="1800" noProof="0" dirty="0" smtClean="0">
                <a:solidFill>
                  <a:schemeClr val="tx1"/>
                </a:solidFill>
              </a:rPr>
              <a:t>” (keeping silence) means you are staying silent about some information </a:t>
            </a:r>
            <a:r>
              <a:rPr lang="en-US" sz="1800" dirty="0" smtClean="0">
                <a:solidFill>
                  <a:schemeClr val="tx1"/>
                </a:solidFill>
              </a:rPr>
              <a:t> you must communicate</a:t>
            </a:r>
            <a:r>
              <a:rPr lang="en-US" sz="1800" noProof="0" dirty="0" smtClean="0">
                <a:solidFill>
                  <a:schemeClr val="tx1"/>
                </a:solidFill>
              </a:rPr>
              <a:t>.</a:t>
            </a:r>
            <a:r>
              <a:rPr lang="en-US" noProof="0" dirty="0" smtClean="0">
                <a:solidFill>
                  <a:schemeClr val="tx1"/>
                </a:solidFill>
              </a:rPr>
              <a:t> </a:t>
            </a:r>
          </a:p>
          <a:p>
            <a:pPr lvl="3">
              <a:buNone/>
            </a:pPr>
            <a:endParaRPr lang="en-US" noProof="0" dirty="0" smtClean="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49</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5576" y="1052736"/>
            <a:ext cx="6553200" cy="792162"/>
          </a:xfrm>
        </p:spPr>
        <p:txBody>
          <a:bodyPr>
            <a:noAutofit/>
          </a:bodyPr>
          <a:lstStyle/>
          <a:p>
            <a:pPr algn="just"/>
            <a:r>
              <a:rPr lang="en-US" sz="2800" noProof="0" dirty="0" smtClean="0">
                <a:solidFill>
                  <a:schemeClr val="tx1"/>
                </a:solidFill>
              </a:rPr>
              <a:t>Free-of-charge contracts or contracts drawn up in return for payment </a:t>
            </a:r>
            <a:endParaRPr lang="en-US" sz="2800" noProof="0" dirty="0">
              <a:solidFill>
                <a:schemeClr val="tx1"/>
              </a:solidFill>
            </a:endParaRPr>
          </a:p>
        </p:txBody>
      </p:sp>
      <p:sp>
        <p:nvSpPr>
          <p:cNvPr id="3" name="Espace réservé du contenu 2"/>
          <p:cNvSpPr>
            <a:spLocks noGrp="1"/>
          </p:cNvSpPr>
          <p:nvPr>
            <p:ph idx="1"/>
          </p:nvPr>
        </p:nvSpPr>
        <p:spPr>
          <a:xfrm>
            <a:off x="1187624" y="2564904"/>
            <a:ext cx="6913389" cy="3240584"/>
          </a:xfrm>
        </p:spPr>
        <p:txBody>
          <a:bodyPr/>
          <a:lstStyle/>
          <a:p>
            <a:pPr algn="just"/>
            <a:r>
              <a:rPr lang="en-US" sz="2800" noProof="0" dirty="0" smtClean="0">
                <a:solidFill>
                  <a:schemeClr val="tx1"/>
                </a:solidFill>
              </a:rPr>
              <a:t>They can be reciprocal or unilateral</a:t>
            </a:r>
          </a:p>
          <a:p>
            <a:pPr algn="just"/>
            <a:r>
              <a:rPr lang="en-US" sz="2800" noProof="0" dirty="0" smtClean="0">
                <a:solidFill>
                  <a:schemeClr val="tx1"/>
                </a:solidFill>
              </a:rPr>
              <a:t>Commutative contracts or random ones are subdivisions </a:t>
            </a:r>
            <a:r>
              <a:rPr lang="en-US" sz="2800" dirty="0">
                <a:solidFill>
                  <a:schemeClr val="tx1"/>
                </a:solidFill>
              </a:rPr>
              <a:t>of </a:t>
            </a:r>
            <a:r>
              <a:rPr lang="en-US" sz="2800" i="1" dirty="0" smtClean="0">
                <a:solidFill>
                  <a:schemeClr val="tx1"/>
                </a:solidFill>
              </a:rPr>
              <a:t>synallagmatic</a:t>
            </a:r>
            <a:r>
              <a:rPr lang="en-US" sz="2800" dirty="0" smtClean="0">
                <a:solidFill>
                  <a:schemeClr val="tx1"/>
                </a:solidFill>
              </a:rPr>
              <a:t> contracts drawn up in return for payment:</a:t>
            </a:r>
            <a:endParaRPr lang="en-US" sz="2800" noProof="0" dirty="0" smtClean="0">
              <a:solidFill>
                <a:schemeClr val="tx1"/>
              </a:solidFill>
            </a:endParaRPr>
          </a:p>
          <a:p>
            <a:pPr lvl="1" algn="just"/>
            <a:r>
              <a:rPr lang="en-US" sz="2000" noProof="0" dirty="0" smtClean="0">
                <a:solidFill>
                  <a:schemeClr val="tx1"/>
                </a:solidFill>
              </a:rPr>
              <a:t>Commutative = reciprocal advantages are immediately known and </a:t>
            </a:r>
            <a:r>
              <a:rPr lang="en-US" sz="2000" dirty="0" smtClean="0">
                <a:solidFill>
                  <a:schemeClr val="tx1"/>
                </a:solidFill>
              </a:rPr>
              <a:t>evaluated</a:t>
            </a:r>
            <a:endParaRPr lang="en-US" sz="2000" noProof="0" dirty="0" smtClean="0">
              <a:solidFill>
                <a:schemeClr val="tx1"/>
              </a:solidFill>
            </a:endParaRPr>
          </a:p>
          <a:p>
            <a:pPr lvl="1" algn="just"/>
            <a:r>
              <a:rPr lang="en-US" sz="2000" noProof="0" dirty="0" smtClean="0">
                <a:solidFill>
                  <a:schemeClr val="tx1"/>
                </a:solidFill>
              </a:rPr>
              <a:t>Random by nature or through the will of the parties (at their own risk)</a:t>
            </a:r>
          </a:p>
          <a:p>
            <a:pPr lvl="1"/>
            <a:endParaRPr lang="en-US" sz="20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5</a:t>
            </a:fld>
            <a:endParaRPr lang="fr-F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normAutofit/>
          </a:bodyPr>
          <a:lstStyle/>
          <a:p>
            <a:pPr lvl="1" algn="just"/>
            <a:r>
              <a:rPr lang="en-US" sz="1800" noProof="0" dirty="0" smtClean="0">
                <a:solidFill>
                  <a:schemeClr val="tx1"/>
                </a:solidFill>
              </a:rPr>
              <a:t>Today, it’s a cause of annulment when it has for objective to drive someone to contract </a:t>
            </a:r>
            <a:r>
              <a:rPr lang="en-US" sz="1800" dirty="0" smtClean="0">
                <a:solidFill>
                  <a:schemeClr val="tx1"/>
                </a:solidFill>
              </a:rPr>
              <a:t>by manipulation</a:t>
            </a:r>
            <a:r>
              <a:rPr lang="en-US" sz="1800" noProof="0" dirty="0" smtClean="0">
                <a:solidFill>
                  <a:schemeClr val="tx1"/>
                </a:solidFill>
              </a:rPr>
              <a:t>, what’s suppose</a:t>
            </a:r>
            <a:r>
              <a:rPr lang="en-US" sz="1800" dirty="0" smtClean="0">
                <a:solidFill>
                  <a:schemeClr val="tx1"/>
                </a:solidFill>
              </a:rPr>
              <a:t> that the silent party has an information obligation</a:t>
            </a:r>
            <a:r>
              <a:rPr lang="en-US" sz="1800" noProof="0" dirty="0" smtClean="0">
                <a:solidFill>
                  <a:schemeClr val="tx1"/>
                </a:solidFill>
              </a:rPr>
              <a:t> and that pretended victim was unable to find this information. Then, the mistake will always be excusable</a:t>
            </a:r>
          </a:p>
          <a:p>
            <a:pPr lvl="1" algn="just"/>
            <a:r>
              <a:rPr lang="en-US" sz="1800" noProof="0" dirty="0" smtClean="0">
                <a:solidFill>
                  <a:schemeClr val="tx1"/>
                </a:solidFill>
              </a:rPr>
              <a:t>Mistake provoked by </a:t>
            </a:r>
            <a:r>
              <a:rPr lang="en-US" sz="1800" noProof="0" dirty="0" err="1" smtClean="0">
                <a:solidFill>
                  <a:schemeClr val="tx1"/>
                </a:solidFill>
              </a:rPr>
              <a:t>dol</a:t>
            </a:r>
            <a:r>
              <a:rPr lang="en-US" sz="1800" noProof="0" dirty="0" smtClean="0">
                <a:solidFill>
                  <a:schemeClr val="tx1"/>
                </a:solidFill>
              </a:rPr>
              <a:t>, even meaningless, will be cause of annulment</a:t>
            </a: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50</a:t>
            </a:fld>
            <a:endParaRPr lang="fr-F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lstStyle/>
          <a:p>
            <a:pPr lvl="1" algn="just"/>
            <a:r>
              <a:rPr lang="en-US" sz="1800" noProof="0" dirty="0" smtClean="0">
                <a:solidFill>
                  <a:schemeClr val="tx1"/>
                </a:solidFill>
              </a:rPr>
              <a:t>The </a:t>
            </a:r>
            <a:r>
              <a:rPr lang="en-US" sz="1800" noProof="0" dirty="0" err="1" smtClean="0">
                <a:solidFill>
                  <a:schemeClr val="tx1"/>
                </a:solidFill>
              </a:rPr>
              <a:t>dol</a:t>
            </a:r>
            <a:r>
              <a:rPr lang="en-US" sz="1800" noProof="0" dirty="0" smtClean="0">
                <a:solidFill>
                  <a:schemeClr val="tx1"/>
                </a:solidFill>
              </a:rPr>
              <a:t> has to be determinant for the consent. Otherwise, It  won’t permit more than some damages</a:t>
            </a:r>
          </a:p>
          <a:p>
            <a:pPr lvl="2" algn="just"/>
            <a:r>
              <a:rPr lang="en-US" sz="1800" noProof="0" dirty="0" smtClean="0">
                <a:solidFill>
                  <a:schemeClr val="tx1"/>
                </a:solidFill>
              </a:rPr>
              <a:t>By principal IT would be mandatory to prove the intention but there’s an assimilation to the information obligation</a:t>
            </a:r>
          </a:p>
          <a:p>
            <a:pPr lvl="1" algn="just"/>
            <a:r>
              <a:rPr lang="en-US" sz="1800" noProof="0" dirty="0" err="1" smtClean="0">
                <a:solidFill>
                  <a:schemeClr val="tx1"/>
                </a:solidFill>
              </a:rPr>
              <a:t>Dol</a:t>
            </a:r>
            <a:r>
              <a:rPr lang="en-US" sz="1800" noProof="0" dirty="0" smtClean="0">
                <a:solidFill>
                  <a:schemeClr val="tx1"/>
                </a:solidFill>
              </a:rPr>
              <a:t> is normally originated from the other party</a:t>
            </a:r>
          </a:p>
          <a:p>
            <a:pPr lvl="2" algn="just"/>
            <a:r>
              <a:rPr lang="en-US" sz="1800" noProof="0" dirty="0" smtClean="0">
                <a:solidFill>
                  <a:schemeClr val="tx1"/>
                </a:solidFill>
              </a:rPr>
              <a:t>Exception if  fraudulent collusion</a:t>
            </a:r>
          </a:p>
          <a:p>
            <a:pPr lvl="2" algn="just"/>
            <a:r>
              <a:rPr lang="en-US" sz="1800" noProof="0" dirty="0" smtClean="0">
                <a:solidFill>
                  <a:schemeClr val="tx1"/>
                </a:solidFill>
              </a:rPr>
              <a:t>Exception if unilateral document</a:t>
            </a:r>
          </a:p>
          <a:p>
            <a:pPr lvl="1"/>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51</a:t>
            </a:fld>
            <a:endParaRPr lang="fr-F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solidFill>
                  <a:schemeClr val="tx1"/>
                </a:solidFill>
              </a:rPr>
              <a:t>Violence</a:t>
            </a:r>
            <a:endParaRPr lang="en-US" noProof="0" dirty="0">
              <a:solidFill>
                <a:schemeClr val="tx1"/>
              </a:solidFill>
            </a:endParaRPr>
          </a:p>
        </p:txBody>
      </p:sp>
      <p:sp>
        <p:nvSpPr>
          <p:cNvPr id="3" name="Espace réservé du contenu 2"/>
          <p:cNvSpPr>
            <a:spLocks noGrp="1"/>
          </p:cNvSpPr>
          <p:nvPr>
            <p:ph idx="1"/>
          </p:nvPr>
        </p:nvSpPr>
        <p:spPr/>
        <p:txBody>
          <a:bodyPr>
            <a:normAutofit/>
          </a:bodyPr>
          <a:lstStyle/>
          <a:p>
            <a:r>
              <a:rPr lang="en-US" sz="2000" dirty="0" smtClean="0">
                <a:solidFill>
                  <a:schemeClr val="tx1"/>
                </a:solidFill>
              </a:rPr>
              <a:t>Foundations:</a:t>
            </a:r>
          </a:p>
          <a:p>
            <a:r>
              <a:rPr lang="en-US" sz="2000" noProof="0" dirty="0" smtClean="0">
                <a:solidFill>
                  <a:schemeClr val="tx1"/>
                </a:solidFill>
              </a:rPr>
              <a:t>Art 1111 </a:t>
            </a:r>
            <a:r>
              <a:rPr lang="en-US" sz="2000" noProof="0" dirty="0" err="1" smtClean="0">
                <a:solidFill>
                  <a:schemeClr val="tx1"/>
                </a:solidFill>
              </a:rPr>
              <a:t>C.civ</a:t>
            </a:r>
            <a:r>
              <a:rPr lang="en-US" sz="2000" noProof="0" dirty="0" smtClean="0">
                <a:solidFill>
                  <a:schemeClr val="tx1"/>
                </a:solidFill>
              </a:rPr>
              <a:t>: « Violence against the one who has entered into agreement, is a cause of annulment, even if it has been </a:t>
            </a:r>
            <a:r>
              <a:rPr lang="en-US" sz="2000" dirty="0" smtClean="0">
                <a:solidFill>
                  <a:schemeClr val="tx1"/>
                </a:solidFill>
              </a:rPr>
              <a:t>exerted by a third person for the benefit of the one who has participated to the contract</a:t>
            </a:r>
            <a:r>
              <a:rPr lang="en-US" sz="2000" noProof="0" dirty="0" smtClean="0">
                <a:solidFill>
                  <a:schemeClr val="tx1"/>
                </a:solidFill>
              </a:rPr>
              <a:t>. »</a:t>
            </a:r>
          </a:p>
          <a:p>
            <a:r>
              <a:rPr lang="en-US" sz="2000" noProof="0" dirty="0" smtClean="0">
                <a:solidFill>
                  <a:schemeClr val="tx1"/>
                </a:solidFill>
              </a:rPr>
              <a:t>Art 1112: « There’s violence when the nature of the acts is to impress frightened off the reasonable person, and it can inspire her the fear of exposing herself or her fortune to  a significant and immediate risk »</a:t>
            </a:r>
            <a:endParaRPr lang="en-US" sz="20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52</a:t>
            </a:fld>
            <a:endParaRPr lang="fr-F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normAutofit/>
          </a:bodyPr>
          <a:lstStyle/>
          <a:p>
            <a:pPr algn="just"/>
            <a:r>
              <a:rPr lang="en-US" sz="2400" dirty="0" smtClean="0">
                <a:solidFill>
                  <a:schemeClr val="tx1"/>
                </a:solidFill>
              </a:rPr>
              <a:t>Rarer than the other</a:t>
            </a:r>
            <a:r>
              <a:rPr lang="en-US" sz="2400" noProof="0" dirty="0" smtClean="0">
                <a:solidFill>
                  <a:schemeClr val="tx1"/>
                </a:solidFill>
              </a:rPr>
              <a:t> vices</a:t>
            </a:r>
          </a:p>
          <a:p>
            <a:pPr algn="just"/>
            <a:r>
              <a:rPr lang="en-US" sz="2400" noProof="0" dirty="0" smtClean="0">
                <a:solidFill>
                  <a:schemeClr val="tx1"/>
                </a:solidFill>
              </a:rPr>
              <a:t>No matter where’s the source is coming from</a:t>
            </a:r>
          </a:p>
          <a:p>
            <a:pPr algn="just"/>
            <a:r>
              <a:rPr lang="en-US" sz="2400" noProof="0" dirty="0" smtClean="0">
                <a:solidFill>
                  <a:schemeClr val="tx1"/>
                </a:solidFill>
              </a:rPr>
              <a:t>No matter what </a:t>
            </a:r>
            <a:r>
              <a:rPr lang="en-US" sz="2400" dirty="0" smtClean="0">
                <a:solidFill>
                  <a:schemeClr val="tx1"/>
                </a:solidFill>
              </a:rPr>
              <a:t>are the means used</a:t>
            </a:r>
            <a:endParaRPr lang="en-US" sz="2400" noProof="0" dirty="0" smtClean="0">
              <a:solidFill>
                <a:schemeClr val="tx1"/>
              </a:solidFill>
            </a:endParaRPr>
          </a:p>
          <a:p>
            <a:pPr lvl="1" algn="just"/>
            <a:r>
              <a:rPr lang="en-US" sz="1800" noProof="0" dirty="0" smtClean="0">
                <a:solidFill>
                  <a:schemeClr val="tx1"/>
                </a:solidFill>
              </a:rPr>
              <a:t>Morale pain</a:t>
            </a:r>
          </a:p>
          <a:p>
            <a:pPr lvl="1" algn="just"/>
            <a:r>
              <a:rPr lang="en-US" sz="1800" noProof="0" dirty="0" smtClean="0">
                <a:solidFill>
                  <a:schemeClr val="tx1"/>
                </a:solidFill>
              </a:rPr>
              <a:t>Physical pain</a:t>
            </a:r>
          </a:p>
          <a:p>
            <a:pPr lvl="1" algn="just"/>
            <a:r>
              <a:rPr lang="en-US" sz="1800" noProof="0" dirty="0" smtClean="0">
                <a:solidFill>
                  <a:schemeClr val="tx1"/>
                </a:solidFill>
              </a:rPr>
              <a:t>Nowadays exploiting the weakness if it generate an important mistake (cass com 12 </a:t>
            </a:r>
            <a:r>
              <a:rPr lang="en-US" sz="1800" noProof="0" dirty="0" err="1" smtClean="0">
                <a:solidFill>
                  <a:schemeClr val="tx1"/>
                </a:solidFill>
              </a:rPr>
              <a:t>fev</a:t>
            </a:r>
            <a:r>
              <a:rPr lang="en-US" sz="1800" noProof="0" dirty="0" smtClean="0">
                <a:solidFill>
                  <a:schemeClr val="tx1"/>
                </a:solidFill>
              </a:rPr>
              <a:t> 2008)</a:t>
            </a:r>
          </a:p>
          <a:p>
            <a:pPr lvl="1" algn="just"/>
            <a:r>
              <a:rPr lang="en-US" sz="1800" noProof="0" dirty="0" smtClean="0">
                <a:solidFill>
                  <a:schemeClr val="tx1"/>
                </a:solidFill>
              </a:rPr>
              <a:t>The simple </a:t>
            </a:r>
            <a:r>
              <a:rPr lang="en-US" sz="1800" dirty="0" smtClean="0">
                <a:solidFill>
                  <a:schemeClr val="tx1"/>
                </a:solidFill>
              </a:rPr>
              <a:t>reverential</a:t>
            </a:r>
            <a:r>
              <a:rPr lang="en-US" sz="1800" noProof="0" dirty="0" smtClean="0">
                <a:solidFill>
                  <a:schemeClr val="tx1"/>
                </a:solidFill>
              </a:rPr>
              <a:t> fear is excluded  (1114)</a:t>
            </a:r>
            <a:endParaRPr lang="en-US" sz="18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53</a:t>
            </a:fld>
            <a:endParaRPr lang="fr-F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normAutofit/>
          </a:bodyPr>
          <a:lstStyle/>
          <a:p>
            <a:pPr lvl="1" algn="just"/>
            <a:r>
              <a:rPr lang="en-US" sz="1800" noProof="0" dirty="0" smtClean="0">
                <a:solidFill>
                  <a:schemeClr val="tx1"/>
                </a:solidFill>
              </a:rPr>
              <a:t>Since 2002, the notion has been extended to the economical violence</a:t>
            </a:r>
          </a:p>
          <a:p>
            <a:pPr lvl="2" algn="just"/>
            <a:r>
              <a:rPr lang="en-US" sz="1800" noProof="0" dirty="0" smtClean="0">
                <a:solidFill>
                  <a:schemeClr val="tx1"/>
                </a:solidFill>
              </a:rPr>
              <a:t>An undue advantage and abusing of an economic dependence</a:t>
            </a:r>
          </a:p>
          <a:p>
            <a:pPr algn="just"/>
            <a:r>
              <a:rPr lang="en-US" sz="2400" noProof="0" dirty="0" smtClean="0">
                <a:solidFill>
                  <a:schemeClr val="tx1"/>
                </a:solidFill>
              </a:rPr>
              <a:t>Conditions</a:t>
            </a:r>
          </a:p>
          <a:p>
            <a:pPr lvl="1" algn="just"/>
            <a:r>
              <a:rPr lang="en-US" sz="1800" noProof="0" dirty="0" smtClean="0">
                <a:solidFill>
                  <a:schemeClr val="tx1"/>
                </a:solidFill>
              </a:rPr>
              <a:t>Determinant (appreciation in </a:t>
            </a:r>
            <a:r>
              <a:rPr lang="en-US" sz="1800" noProof="0" dirty="0" err="1" smtClean="0">
                <a:solidFill>
                  <a:schemeClr val="tx1"/>
                </a:solidFill>
              </a:rPr>
              <a:t>concreto</a:t>
            </a:r>
            <a:r>
              <a:rPr lang="en-US" sz="1800" noProof="0" dirty="0" smtClean="0">
                <a:solidFill>
                  <a:schemeClr val="tx1"/>
                </a:solidFill>
              </a:rPr>
              <a:t>)</a:t>
            </a:r>
          </a:p>
          <a:p>
            <a:pPr lvl="1" algn="just"/>
            <a:r>
              <a:rPr lang="en-US" sz="1800" noProof="0" dirty="0" smtClean="0">
                <a:solidFill>
                  <a:schemeClr val="tx1"/>
                </a:solidFill>
              </a:rPr>
              <a:t>Emanate from a human being</a:t>
            </a:r>
          </a:p>
          <a:p>
            <a:pPr lvl="1" algn="just"/>
            <a:r>
              <a:rPr lang="en-US" sz="1800" noProof="0" dirty="0" smtClean="0">
                <a:solidFill>
                  <a:schemeClr val="tx1"/>
                </a:solidFill>
              </a:rPr>
              <a:t>sometimes, in specific cases, reduction of the agreement for some maritime </a:t>
            </a:r>
            <a:r>
              <a:rPr lang="en-US" sz="1800" dirty="0" smtClean="0">
                <a:solidFill>
                  <a:schemeClr val="tx1"/>
                </a:solidFill>
              </a:rPr>
              <a:t>rescue for instance</a:t>
            </a:r>
            <a:endParaRPr lang="en-US" sz="1800" noProof="0" dirty="0" smtClean="0">
              <a:solidFill>
                <a:schemeClr val="tx1"/>
              </a:solidFill>
            </a:endParaRPr>
          </a:p>
          <a:p>
            <a:pPr lvl="1"/>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54</a:t>
            </a:fld>
            <a:endParaRPr lang="fr-F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en-US" sz="2800" noProof="0" dirty="0" smtClean="0">
                <a:solidFill>
                  <a:schemeClr val="tx1"/>
                </a:solidFill>
              </a:rPr>
              <a:t>The lesion</a:t>
            </a:r>
            <a:r>
              <a:rPr lang="en-US" noProof="0" dirty="0" smtClean="0">
                <a:solidFill>
                  <a:schemeClr val="tx1"/>
                </a:solidFill>
              </a:rPr>
              <a:t>	</a:t>
            </a:r>
            <a:endParaRPr lang="en-US" noProof="0" dirty="0">
              <a:solidFill>
                <a:schemeClr val="tx1"/>
              </a:solidFill>
            </a:endParaRPr>
          </a:p>
        </p:txBody>
      </p:sp>
      <p:sp>
        <p:nvSpPr>
          <p:cNvPr id="3" name="Espace réservé du contenu 2"/>
          <p:cNvSpPr>
            <a:spLocks noGrp="1"/>
          </p:cNvSpPr>
          <p:nvPr>
            <p:ph idx="1"/>
          </p:nvPr>
        </p:nvSpPr>
        <p:spPr/>
        <p:txBody>
          <a:bodyPr>
            <a:normAutofit/>
          </a:bodyPr>
          <a:lstStyle/>
          <a:p>
            <a:pPr algn="just"/>
            <a:r>
              <a:rPr lang="en-US" sz="2400" noProof="0" dirty="0" smtClean="0">
                <a:solidFill>
                  <a:schemeClr val="tx1"/>
                </a:solidFill>
              </a:rPr>
              <a:t>It’s not a vice but a special cause of annulment</a:t>
            </a:r>
          </a:p>
          <a:p>
            <a:pPr algn="just"/>
            <a:r>
              <a:rPr lang="en-US" sz="2400" noProof="0" dirty="0" smtClean="0">
                <a:solidFill>
                  <a:schemeClr val="tx1"/>
                </a:solidFill>
              </a:rPr>
              <a:t>Art 1118: « the lesion does vice the conventions only in some specific contracts or </a:t>
            </a:r>
            <a:r>
              <a:rPr lang="en-US" sz="2400" dirty="0" smtClean="0">
                <a:solidFill>
                  <a:schemeClr val="tx1"/>
                </a:solidFill>
              </a:rPr>
              <a:t>for </a:t>
            </a:r>
            <a:r>
              <a:rPr lang="en-US" sz="2400" noProof="0" dirty="0" smtClean="0">
                <a:solidFill>
                  <a:schemeClr val="tx1"/>
                </a:solidFill>
              </a:rPr>
              <a:t>certain people »</a:t>
            </a:r>
          </a:p>
          <a:p>
            <a:pPr lvl="1" algn="just"/>
            <a:r>
              <a:rPr lang="en-US" sz="1800" dirty="0" smtClean="0">
                <a:solidFill>
                  <a:schemeClr val="tx1"/>
                </a:solidFill>
              </a:rPr>
              <a:t>Security of the contract p</a:t>
            </a:r>
            <a:r>
              <a:rPr lang="en-US" sz="1800" noProof="0" dirty="0" err="1" smtClean="0">
                <a:solidFill>
                  <a:schemeClr val="tx1"/>
                </a:solidFill>
              </a:rPr>
              <a:t>rincipal</a:t>
            </a:r>
            <a:endParaRPr lang="en-US" sz="1800" noProof="0" dirty="0" smtClean="0">
              <a:solidFill>
                <a:schemeClr val="tx1"/>
              </a:solidFill>
            </a:endParaRPr>
          </a:p>
          <a:p>
            <a:pPr lvl="1" algn="just"/>
            <a:r>
              <a:rPr lang="en-US" sz="1800" noProof="0" dirty="0" smtClean="0">
                <a:solidFill>
                  <a:schemeClr val="tx1"/>
                </a:solidFill>
              </a:rPr>
              <a:t>Exception the incapables, the sales </a:t>
            </a:r>
            <a:r>
              <a:rPr lang="en-US" sz="1800" dirty="0" smtClean="0">
                <a:solidFill>
                  <a:schemeClr val="tx1"/>
                </a:solidFill>
              </a:rPr>
              <a:t>of real estate,</a:t>
            </a:r>
            <a:r>
              <a:rPr lang="en-US" sz="1800" noProof="0" dirty="0" smtClean="0">
                <a:solidFill>
                  <a:schemeClr val="tx1"/>
                </a:solidFill>
              </a:rPr>
              <a:t> The shares etc.</a:t>
            </a:r>
          </a:p>
          <a:p>
            <a:pPr lvl="1" algn="just"/>
            <a:r>
              <a:rPr lang="en-US" sz="1800" noProof="0" dirty="0" smtClean="0">
                <a:solidFill>
                  <a:schemeClr val="tx1"/>
                </a:solidFill>
              </a:rPr>
              <a:t>the jurisprudence gave herself the power of reducing the remunerations of mandatory and liberal professions</a:t>
            </a:r>
          </a:p>
          <a:p>
            <a:pPr lvl="1">
              <a:buNone/>
            </a:pPr>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55</a:t>
            </a:fld>
            <a:endParaRPr lang="fr-F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3"/>
          </p:nvPr>
        </p:nvSpPr>
        <p:spPr/>
        <p:txBody>
          <a:bodyPr/>
          <a:lstStyle/>
          <a:p>
            <a:r>
              <a:rPr lang="en-US" dirty="0">
                <a:solidFill>
                  <a:schemeClr val="tx1"/>
                </a:solidFill>
              </a:rPr>
              <a:t>The protective legislation of the consumer</a:t>
            </a:r>
            <a:endParaRPr lang="fr-FR" dirty="0"/>
          </a:p>
        </p:txBody>
      </p:sp>
      <p:sp>
        <p:nvSpPr>
          <p:cNvPr id="2" name="Titre 1"/>
          <p:cNvSpPr>
            <a:spLocks noGrp="1"/>
          </p:cNvSpPr>
          <p:nvPr>
            <p:ph type="title" idx="4294967295"/>
          </p:nvPr>
        </p:nvSpPr>
        <p:spPr>
          <a:xfrm>
            <a:off x="0" y="3284984"/>
            <a:ext cx="2483768" cy="2880866"/>
          </a:xfrm>
        </p:spPr>
        <p:txBody>
          <a:bodyPr>
            <a:normAutofit/>
          </a:bodyPr>
          <a:lstStyle/>
          <a:p>
            <a:endParaRPr lang="en-US" noProof="0" dirty="0">
              <a:solidFill>
                <a:schemeClr val="tx1"/>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a:xfrm>
            <a:off x="1403648" y="1340768"/>
            <a:ext cx="6553201" cy="3672582"/>
          </a:xfrm>
        </p:spPr>
        <p:txBody>
          <a:bodyPr>
            <a:noAutofit/>
          </a:bodyPr>
          <a:lstStyle/>
          <a:p>
            <a:pPr algn="just"/>
            <a:r>
              <a:rPr lang="en-US" sz="2000" noProof="0" dirty="0" smtClean="0">
                <a:solidFill>
                  <a:schemeClr val="tx1"/>
                </a:solidFill>
              </a:rPr>
              <a:t>Result of the consumption society </a:t>
            </a:r>
          </a:p>
          <a:p>
            <a:pPr algn="just"/>
            <a:r>
              <a:rPr lang="en-US" sz="2000" noProof="0" dirty="0" smtClean="0">
                <a:solidFill>
                  <a:schemeClr val="tx1"/>
                </a:solidFill>
              </a:rPr>
              <a:t>Observation of the inefficiency of the classical vice method </a:t>
            </a:r>
          </a:p>
          <a:p>
            <a:pPr algn="just"/>
            <a:r>
              <a:rPr lang="en-US" sz="2000" noProof="0" dirty="0" err="1" smtClean="0">
                <a:solidFill>
                  <a:schemeClr val="tx1"/>
                </a:solidFill>
              </a:rPr>
              <a:t>Inf</a:t>
            </a:r>
            <a:r>
              <a:rPr lang="en-US" sz="2000" dirty="0" err="1" smtClean="0">
                <a:solidFill>
                  <a:schemeClr val="tx1"/>
                </a:solidFill>
              </a:rPr>
              <a:t>ormation</a:t>
            </a:r>
            <a:r>
              <a:rPr lang="en-US" sz="2000" dirty="0" smtClean="0">
                <a:solidFill>
                  <a:schemeClr val="tx1"/>
                </a:solidFill>
              </a:rPr>
              <a:t> obligation has 3 degrees </a:t>
            </a:r>
            <a:endParaRPr lang="en-US" sz="2000" noProof="0" dirty="0" smtClean="0">
              <a:solidFill>
                <a:schemeClr val="tx1"/>
              </a:solidFill>
            </a:endParaRPr>
          </a:p>
          <a:p>
            <a:pPr lvl="1" algn="just"/>
            <a:r>
              <a:rPr lang="en-US" sz="1600" noProof="0" dirty="0" smtClean="0">
                <a:solidFill>
                  <a:schemeClr val="tx1"/>
                </a:solidFill>
              </a:rPr>
              <a:t>Commercial advertisement that will be </a:t>
            </a:r>
            <a:r>
              <a:rPr lang="en-US" sz="1600" dirty="0" smtClean="0">
                <a:solidFill>
                  <a:schemeClr val="tx1"/>
                </a:solidFill>
              </a:rPr>
              <a:t>sanctioned if it’s false</a:t>
            </a:r>
            <a:endParaRPr lang="en-US" sz="1600" noProof="0" dirty="0" smtClean="0">
              <a:solidFill>
                <a:schemeClr val="tx1"/>
              </a:solidFill>
            </a:endParaRPr>
          </a:p>
          <a:p>
            <a:pPr lvl="2" algn="just"/>
            <a:r>
              <a:rPr lang="en-US" sz="1600" noProof="0" dirty="0" smtClean="0">
                <a:solidFill>
                  <a:schemeClr val="tx1"/>
                </a:solidFill>
              </a:rPr>
              <a:t>Comparative publicity is authorized since 1992 as long as it is loyal</a:t>
            </a:r>
          </a:p>
          <a:p>
            <a:pPr lvl="1" algn="just"/>
            <a:r>
              <a:rPr lang="en-US" sz="1600" noProof="0" dirty="0" smtClean="0">
                <a:solidFill>
                  <a:schemeClr val="tx1"/>
                </a:solidFill>
              </a:rPr>
              <a:t>Information on the product</a:t>
            </a:r>
          </a:p>
          <a:p>
            <a:pPr lvl="2" algn="just"/>
            <a:r>
              <a:rPr lang="en-US" sz="1600" noProof="0" dirty="0" smtClean="0">
                <a:solidFill>
                  <a:schemeClr val="tx1"/>
                </a:solidFill>
              </a:rPr>
              <a:t>Imposed b</a:t>
            </a:r>
            <a:r>
              <a:rPr lang="en-US" sz="1600" dirty="0" smtClean="0">
                <a:solidFill>
                  <a:schemeClr val="tx1"/>
                </a:solidFill>
              </a:rPr>
              <a:t>y the price labeling</a:t>
            </a:r>
            <a:r>
              <a:rPr lang="en-US" sz="1600" noProof="0" dirty="0" smtClean="0">
                <a:solidFill>
                  <a:schemeClr val="tx1"/>
                </a:solidFill>
              </a:rPr>
              <a:t>; The quality labels, the informative documents, the manual mentions…</a:t>
            </a:r>
          </a:p>
          <a:p>
            <a:pPr lvl="2" algn="just"/>
            <a:r>
              <a:rPr lang="en-US" sz="1600" noProof="0" dirty="0" smtClean="0">
                <a:solidFill>
                  <a:schemeClr val="tx1"/>
                </a:solidFill>
              </a:rPr>
              <a:t>Generalization trough  the </a:t>
            </a:r>
            <a:r>
              <a:rPr lang="en-US" sz="1600" noProof="0" dirty="0" err="1" smtClean="0">
                <a:solidFill>
                  <a:schemeClr val="tx1"/>
                </a:solidFill>
              </a:rPr>
              <a:t>Neiertz</a:t>
            </a:r>
            <a:r>
              <a:rPr lang="en-US" sz="1600" noProof="0" dirty="0" smtClean="0">
                <a:solidFill>
                  <a:schemeClr val="tx1"/>
                </a:solidFill>
              </a:rPr>
              <a:t> law « every professional seller of goods or service provider, must, before </a:t>
            </a:r>
            <a:r>
              <a:rPr lang="en-US" sz="1600" dirty="0" smtClean="0">
                <a:solidFill>
                  <a:schemeClr val="tx1"/>
                </a:solidFill>
              </a:rPr>
              <a:t>the conclusion</a:t>
            </a:r>
            <a:r>
              <a:rPr lang="en-US" sz="1600" noProof="0" dirty="0" smtClean="0">
                <a:solidFill>
                  <a:schemeClr val="tx1"/>
                </a:solidFill>
              </a:rPr>
              <a:t>, put the consumer in situation of knowing what </a:t>
            </a:r>
            <a:r>
              <a:rPr lang="en-US" sz="1600" dirty="0" smtClean="0">
                <a:solidFill>
                  <a:schemeClr val="tx1"/>
                </a:solidFill>
              </a:rPr>
              <a:t> are the main characteristics of the good or service</a:t>
            </a:r>
            <a:r>
              <a:rPr lang="en-US" sz="1600" noProof="0" dirty="0" smtClean="0">
                <a:solidFill>
                  <a:schemeClr val="tx1"/>
                </a:solidFill>
              </a:rPr>
              <a:t>. »</a:t>
            </a:r>
          </a:p>
          <a:p>
            <a:pPr lvl="1" algn="just"/>
            <a:r>
              <a:rPr lang="en-US" sz="1600" noProof="0" dirty="0" smtClean="0">
                <a:solidFill>
                  <a:schemeClr val="tx1"/>
                </a:solidFill>
              </a:rPr>
              <a:t>The personalized information </a:t>
            </a:r>
          </a:p>
          <a:p>
            <a:pPr lvl="2" algn="just"/>
            <a:r>
              <a:rPr lang="en-US" sz="1600" noProof="0" dirty="0" smtClean="0">
                <a:solidFill>
                  <a:schemeClr val="tx1"/>
                </a:solidFill>
              </a:rPr>
              <a:t>Often by the jurisprudence for the professional seller within the frame of his duty to inform, advise or recommend</a:t>
            </a:r>
            <a:endParaRPr lang="en-US" sz="16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57</a:t>
            </a:fld>
            <a:endParaRPr lang="fr-F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2800" noProof="0" dirty="0" smtClean="0">
                <a:solidFill>
                  <a:schemeClr val="tx1"/>
                </a:solidFill>
              </a:rPr>
              <a:t>Repent cooling off withdraw</a:t>
            </a:r>
            <a:endParaRPr lang="en-US" sz="2800" noProof="0" dirty="0">
              <a:solidFill>
                <a:schemeClr val="tx1"/>
              </a:solidFill>
            </a:endParaRPr>
          </a:p>
        </p:txBody>
      </p:sp>
      <p:sp>
        <p:nvSpPr>
          <p:cNvPr id="3" name="Espace réservé du contenu 2"/>
          <p:cNvSpPr>
            <a:spLocks noGrp="1"/>
          </p:cNvSpPr>
          <p:nvPr>
            <p:ph idx="1"/>
          </p:nvPr>
        </p:nvSpPr>
        <p:spPr/>
        <p:txBody>
          <a:bodyPr/>
          <a:lstStyle/>
          <a:p>
            <a:pPr algn="just"/>
            <a:r>
              <a:rPr lang="en-US" sz="2400" noProof="0" dirty="0" smtClean="0">
                <a:solidFill>
                  <a:schemeClr val="tx1"/>
                </a:solidFill>
              </a:rPr>
              <a:t>Objective= reinforcing the consent=cooling off period</a:t>
            </a:r>
          </a:p>
          <a:p>
            <a:pPr lvl="1" algn="just"/>
            <a:r>
              <a:rPr lang="en-US" sz="1800" noProof="0" dirty="0" smtClean="0">
                <a:solidFill>
                  <a:schemeClr val="tx1"/>
                </a:solidFill>
              </a:rPr>
              <a:t>L121-6: whatever money given as a guarantee or payment is regulated</a:t>
            </a:r>
          </a:p>
          <a:p>
            <a:pPr lvl="1" algn="just"/>
            <a:r>
              <a:rPr lang="en-US" sz="1800" noProof="0" dirty="0" smtClean="0">
                <a:solidFill>
                  <a:schemeClr val="tx1"/>
                </a:solidFill>
              </a:rPr>
              <a:t>Or this period is anticipated (cooling off)</a:t>
            </a:r>
          </a:p>
          <a:p>
            <a:pPr lvl="1" algn="just"/>
            <a:r>
              <a:rPr lang="en-US" sz="1800" noProof="0" dirty="0" smtClean="0">
                <a:solidFill>
                  <a:schemeClr val="tx1"/>
                </a:solidFill>
              </a:rPr>
              <a:t>Or a possibility of withdraw is preserved (distant sales; demand of a loan etc.)</a:t>
            </a:r>
          </a:p>
          <a:p>
            <a:pPr>
              <a:buNone/>
            </a:pPr>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58</a:t>
            </a:fld>
            <a:endParaRPr lang="fr-F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3"/>
          </p:nvPr>
        </p:nvSpPr>
        <p:spPr/>
        <p:txBody>
          <a:bodyPr/>
          <a:lstStyle/>
          <a:p>
            <a:r>
              <a:rPr lang="en-US" sz="2500" dirty="0">
                <a:solidFill>
                  <a:srgbClr val="000000"/>
                </a:solidFill>
                <a:ea typeface="+mj-ea"/>
                <a:cs typeface="+mj-cs"/>
              </a:rPr>
              <a:t>Object and Cause</a:t>
            </a:r>
            <a:endParaRPr lang="fr-FR" dirty="0"/>
          </a:p>
        </p:txBody>
      </p:sp>
      <p:sp>
        <p:nvSpPr>
          <p:cNvPr id="2" name="Titre 1"/>
          <p:cNvSpPr>
            <a:spLocks noGrp="1"/>
          </p:cNvSpPr>
          <p:nvPr>
            <p:ph type="title" idx="4294967295"/>
          </p:nvPr>
        </p:nvSpPr>
        <p:spPr>
          <a:xfrm>
            <a:off x="0" y="2636912"/>
            <a:ext cx="1691680" cy="3528938"/>
          </a:xfrm>
        </p:spPr>
        <p:txBody>
          <a:bodyPr/>
          <a:lstStyle/>
          <a:p>
            <a:endParaRPr lang="en-US" noProof="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31640" y="620688"/>
            <a:ext cx="6553200" cy="792162"/>
          </a:xfrm>
        </p:spPr>
        <p:txBody>
          <a:bodyPr/>
          <a:lstStyle/>
          <a:p>
            <a:endParaRPr lang="en-US" sz="3600" noProof="0" dirty="0">
              <a:solidFill>
                <a:schemeClr val="tx1"/>
              </a:solidFill>
            </a:endParaRPr>
          </a:p>
        </p:txBody>
      </p:sp>
      <p:sp>
        <p:nvSpPr>
          <p:cNvPr id="3" name="Espace réservé du contenu 2"/>
          <p:cNvSpPr>
            <a:spLocks noGrp="1"/>
          </p:cNvSpPr>
          <p:nvPr>
            <p:ph idx="1"/>
          </p:nvPr>
        </p:nvSpPr>
        <p:spPr>
          <a:xfrm>
            <a:off x="683568" y="1628800"/>
            <a:ext cx="7417445" cy="4176688"/>
          </a:xfrm>
        </p:spPr>
        <p:txBody>
          <a:bodyPr>
            <a:noAutofit/>
          </a:bodyPr>
          <a:lstStyle/>
          <a:p>
            <a:pPr lvl="1"/>
            <a:r>
              <a:rPr lang="en-US" sz="2400" noProof="0" dirty="0" smtClean="0">
                <a:solidFill>
                  <a:schemeClr val="tx1"/>
                </a:solidFill>
              </a:rPr>
              <a:t>Interest: </a:t>
            </a:r>
            <a:r>
              <a:rPr lang="en-US" sz="2400" i="1" noProof="0" dirty="0" smtClean="0">
                <a:solidFill>
                  <a:schemeClr val="tx1"/>
                </a:solidFill>
              </a:rPr>
              <a:t>l’aléa chasse la lésion </a:t>
            </a:r>
            <a:r>
              <a:rPr lang="en-US" sz="2400" noProof="0" dirty="0" smtClean="0">
                <a:solidFill>
                  <a:schemeClr val="tx1"/>
                </a:solidFill>
              </a:rPr>
              <a:t>(“hazard nullifies tort”). A contract cannot be nullified </a:t>
            </a:r>
            <a:r>
              <a:rPr lang="en-US" sz="2400" dirty="0" smtClean="0">
                <a:solidFill>
                  <a:schemeClr val="tx1"/>
                </a:solidFill>
              </a:rPr>
              <a:t>in the </a:t>
            </a:r>
            <a:r>
              <a:rPr lang="en-US" sz="2400" noProof="0" dirty="0" smtClean="0">
                <a:solidFill>
                  <a:schemeClr val="tx1"/>
                </a:solidFill>
              </a:rPr>
              <a:t>absence of cause or </a:t>
            </a:r>
            <a:r>
              <a:rPr lang="en-US" sz="2400" i="1" noProof="0" dirty="0" smtClean="0">
                <a:solidFill>
                  <a:schemeClr val="tx1"/>
                </a:solidFill>
              </a:rPr>
              <a:t>lésion</a:t>
            </a:r>
            <a:r>
              <a:rPr lang="en-US" sz="2400" noProof="0" dirty="0" smtClean="0">
                <a:solidFill>
                  <a:schemeClr val="tx1"/>
                </a:solidFill>
              </a:rPr>
              <a:t> (“injury”), with the exception of certain cases (regarding </a:t>
            </a:r>
            <a:r>
              <a:rPr lang="en-US" sz="2400" i="1" noProof="0" dirty="0" smtClean="0">
                <a:solidFill>
                  <a:schemeClr val="tx1"/>
                </a:solidFill>
              </a:rPr>
              <a:t>aléa</a:t>
            </a:r>
            <a:r>
              <a:rPr lang="en-US" sz="2400" noProof="0" dirty="0" smtClean="0">
                <a:solidFill>
                  <a:schemeClr val="tx1"/>
                </a:solidFill>
              </a:rPr>
              <a:t> or hazard) as is the case for the system of </a:t>
            </a:r>
            <a:r>
              <a:rPr lang="en-US" sz="2400" i="1" noProof="0" dirty="0" smtClean="0">
                <a:solidFill>
                  <a:schemeClr val="tx1"/>
                </a:solidFill>
              </a:rPr>
              <a:t>rente viagère </a:t>
            </a:r>
            <a:r>
              <a:rPr lang="en-US" sz="2400" noProof="0" dirty="0" smtClean="0">
                <a:solidFill>
                  <a:schemeClr val="tx1"/>
                </a:solidFill>
              </a:rPr>
              <a:t>(“</a:t>
            </a:r>
            <a:r>
              <a:rPr lang="en-US" sz="2400" dirty="0" smtClean="0">
                <a:solidFill>
                  <a:schemeClr val="tx1"/>
                </a:solidFill>
              </a:rPr>
              <a:t>life</a:t>
            </a:r>
            <a:r>
              <a:rPr lang="en-US" sz="2400" dirty="0">
                <a:solidFill>
                  <a:schemeClr val="tx1"/>
                </a:solidFill>
              </a:rPr>
              <a:t>-contingent </a:t>
            </a:r>
            <a:r>
              <a:rPr lang="en-US" sz="2400" dirty="0" smtClean="0">
                <a:solidFill>
                  <a:schemeClr val="tx1"/>
                </a:solidFill>
              </a:rPr>
              <a:t>annuity”)</a:t>
            </a:r>
            <a:endParaRPr lang="en-US" sz="2400" noProof="0" dirty="0" smtClean="0">
              <a:solidFill>
                <a:schemeClr val="tx1"/>
              </a:solidFill>
            </a:endParaRPr>
          </a:p>
          <a:p>
            <a:pPr lvl="1"/>
            <a:r>
              <a:rPr lang="en-US" sz="2400" i="1" dirty="0" smtClean="0">
                <a:solidFill>
                  <a:schemeClr val="tx1"/>
                </a:solidFill>
              </a:rPr>
              <a:t>A</a:t>
            </a:r>
            <a:r>
              <a:rPr lang="en-US" sz="2400" i="1" noProof="0" dirty="0" err="1" smtClean="0">
                <a:solidFill>
                  <a:schemeClr val="tx1"/>
                </a:solidFill>
              </a:rPr>
              <a:t>léa</a:t>
            </a:r>
            <a:r>
              <a:rPr lang="en-US" sz="2400" noProof="0" dirty="0" smtClean="0">
                <a:solidFill>
                  <a:schemeClr val="tx1"/>
                </a:solidFill>
              </a:rPr>
              <a:t> (“hazard”) is not included in every contract . This is why </a:t>
            </a:r>
            <a:r>
              <a:rPr lang="en-US" sz="2400" i="1" noProof="0" dirty="0" smtClean="0">
                <a:solidFill>
                  <a:schemeClr val="tx1"/>
                </a:solidFill>
              </a:rPr>
              <a:t>lésion</a:t>
            </a:r>
            <a:r>
              <a:rPr lang="en-US" sz="2400" noProof="0" dirty="0" smtClean="0">
                <a:solidFill>
                  <a:schemeClr val="tx1"/>
                </a:solidFill>
              </a:rPr>
              <a:t> (tort, injury) is still exceptional. It represents an economic application of game theory. The rule of big numbers doesn’t work in the same way depending on the quality of the parties.</a:t>
            </a:r>
            <a:endParaRPr lang="en-US" sz="24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6</a:t>
            </a:fld>
            <a:endParaRPr lang="fr-F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1196752"/>
            <a:ext cx="6553200" cy="792162"/>
          </a:xfrm>
        </p:spPr>
        <p:txBody>
          <a:bodyPr>
            <a:noAutofit/>
          </a:bodyPr>
          <a:lstStyle/>
          <a:p>
            <a:r>
              <a:rPr lang="en-US" sz="2800" noProof="0" dirty="0" smtClean="0">
                <a:solidFill>
                  <a:schemeClr val="tx1"/>
                </a:solidFill>
              </a:rPr>
              <a:t>Object of the Obligation or  object of the contract</a:t>
            </a:r>
            <a:endParaRPr lang="en-US" sz="2800" noProof="0" dirty="0">
              <a:solidFill>
                <a:schemeClr val="tx1"/>
              </a:solidFill>
            </a:endParaRPr>
          </a:p>
        </p:txBody>
      </p:sp>
      <p:sp>
        <p:nvSpPr>
          <p:cNvPr id="3" name="Espace réservé du contenu 2"/>
          <p:cNvSpPr>
            <a:spLocks noGrp="1"/>
          </p:cNvSpPr>
          <p:nvPr>
            <p:ph idx="1"/>
          </p:nvPr>
        </p:nvSpPr>
        <p:spPr/>
        <p:txBody>
          <a:bodyPr>
            <a:normAutofit fontScale="85000" lnSpcReduction="20000"/>
          </a:bodyPr>
          <a:lstStyle/>
          <a:p>
            <a:pPr algn="just"/>
            <a:r>
              <a:rPr lang="en-US" sz="2600" noProof="0" dirty="0" smtClean="0">
                <a:solidFill>
                  <a:schemeClr val="tx1"/>
                </a:solidFill>
              </a:rPr>
              <a:t>The code refers to both notions</a:t>
            </a:r>
          </a:p>
          <a:p>
            <a:pPr lvl="1" algn="just"/>
            <a:r>
              <a:rPr lang="en-US" sz="1900" noProof="0" dirty="0" smtClean="0">
                <a:solidFill>
                  <a:schemeClr val="tx1"/>
                </a:solidFill>
              </a:rPr>
              <a:t>1129 object of the </a:t>
            </a:r>
            <a:r>
              <a:rPr lang="en-US" sz="1900" dirty="0" smtClean="0">
                <a:solidFill>
                  <a:schemeClr val="tx1"/>
                </a:solidFill>
              </a:rPr>
              <a:t>obligation</a:t>
            </a:r>
            <a:r>
              <a:rPr lang="en-US" sz="1900" noProof="0" dirty="0" smtClean="0">
                <a:solidFill>
                  <a:schemeClr val="tx1"/>
                </a:solidFill>
              </a:rPr>
              <a:t>. For the doctrine </a:t>
            </a:r>
            <a:r>
              <a:rPr lang="en-US" sz="1900" dirty="0" smtClean="0">
                <a:solidFill>
                  <a:schemeClr val="tx1"/>
                </a:solidFill>
              </a:rPr>
              <a:t>that’s the only valid </a:t>
            </a:r>
            <a:r>
              <a:rPr lang="en-US" sz="1900" noProof="0" dirty="0" smtClean="0">
                <a:solidFill>
                  <a:schemeClr val="tx1"/>
                </a:solidFill>
              </a:rPr>
              <a:t>notion</a:t>
            </a:r>
          </a:p>
          <a:p>
            <a:pPr lvl="1" algn="just"/>
            <a:r>
              <a:rPr lang="en-US" sz="1900" noProof="0" dirty="0" smtClean="0">
                <a:solidFill>
                  <a:schemeClr val="tx1"/>
                </a:solidFill>
              </a:rPr>
              <a:t>1110;1128;220 object of the contract</a:t>
            </a:r>
          </a:p>
          <a:p>
            <a:pPr lvl="1" algn="just"/>
            <a:endParaRPr lang="en-US" sz="1900" noProof="0" dirty="0" smtClean="0">
              <a:solidFill>
                <a:schemeClr val="tx1"/>
              </a:solidFill>
            </a:endParaRPr>
          </a:p>
          <a:p>
            <a:pPr algn="just"/>
            <a:r>
              <a:rPr lang="en-US" sz="2600" noProof="0" dirty="0" smtClean="0">
                <a:solidFill>
                  <a:schemeClr val="tx1"/>
                </a:solidFill>
              </a:rPr>
              <a:t>Four conditions</a:t>
            </a:r>
          </a:p>
          <a:p>
            <a:pPr lvl="1" algn="just"/>
            <a:r>
              <a:rPr lang="en-US" sz="1900" noProof="0" dirty="0" smtClean="0">
                <a:solidFill>
                  <a:schemeClr val="tx1"/>
                </a:solidFill>
              </a:rPr>
              <a:t>Existence</a:t>
            </a:r>
          </a:p>
          <a:p>
            <a:pPr lvl="2" algn="just"/>
            <a:r>
              <a:rPr lang="en-US" sz="1900" noProof="0" dirty="0" smtClean="0">
                <a:solidFill>
                  <a:schemeClr val="tx1"/>
                </a:solidFill>
              </a:rPr>
              <a:t>Included for future things (1130 al1). It will </a:t>
            </a:r>
            <a:r>
              <a:rPr lang="en-US" sz="1900" dirty="0" smtClean="0">
                <a:solidFill>
                  <a:schemeClr val="tx1"/>
                </a:solidFill>
              </a:rPr>
              <a:t>be an optional or random contract</a:t>
            </a:r>
            <a:endParaRPr lang="en-US" sz="1900" noProof="0" dirty="0" smtClean="0">
              <a:solidFill>
                <a:schemeClr val="tx1"/>
              </a:solidFill>
            </a:endParaRPr>
          </a:p>
          <a:p>
            <a:pPr lvl="2" algn="just"/>
            <a:r>
              <a:rPr lang="en-US" sz="1900" noProof="0" dirty="0" smtClean="0">
                <a:solidFill>
                  <a:schemeClr val="tx1"/>
                </a:solidFill>
              </a:rPr>
              <a:t>If the thing perishes = who handles the risk or  caducity depending on continuous  or instantaneous contracts</a:t>
            </a:r>
          </a:p>
          <a:p>
            <a:pPr lvl="2" algn="just"/>
            <a:r>
              <a:rPr lang="en-US" sz="1900" noProof="0" dirty="0" smtClean="0">
                <a:solidFill>
                  <a:schemeClr val="tx1"/>
                </a:solidFill>
              </a:rPr>
              <a:t>But interdiction </a:t>
            </a:r>
            <a:r>
              <a:rPr lang="en-US" sz="1900" dirty="0">
                <a:solidFill>
                  <a:schemeClr val="tx1"/>
                </a:solidFill>
              </a:rPr>
              <a:t>of pact respecting a future </a:t>
            </a:r>
            <a:r>
              <a:rPr lang="en-US" sz="1900" dirty="0" smtClean="0">
                <a:solidFill>
                  <a:schemeClr val="tx1"/>
                </a:solidFill>
              </a:rPr>
              <a:t>succession or the global </a:t>
            </a:r>
            <a:r>
              <a:rPr lang="en-US" sz="1900" noProof="0" dirty="0" smtClean="0">
                <a:solidFill>
                  <a:schemeClr val="tx1"/>
                </a:solidFill>
              </a:rPr>
              <a:t>assignment of future work</a:t>
            </a:r>
          </a:p>
          <a:p>
            <a:pPr lvl="2"/>
            <a:endParaRPr lang="en-US" noProof="0" dirty="0" smtClean="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60</a:t>
            </a:fld>
            <a:endParaRPr lang="fr-F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noAutofit/>
          </a:bodyPr>
          <a:lstStyle/>
          <a:p>
            <a:pPr lvl="1" algn="just"/>
            <a:r>
              <a:rPr lang="en-US" sz="1800" noProof="0" dirty="0" smtClean="0">
                <a:solidFill>
                  <a:schemeClr val="tx1"/>
                </a:solidFill>
              </a:rPr>
              <a:t>Determined or determinable (art 1129)</a:t>
            </a:r>
          </a:p>
          <a:p>
            <a:pPr lvl="2" algn="just"/>
            <a:r>
              <a:rPr lang="en-US" sz="1800" noProof="0" dirty="0" smtClean="0">
                <a:solidFill>
                  <a:schemeClr val="tx1"/>
                </a:solidFill>
              </a:rPr>
              <a:t>For like things, it is sufficient that its kind should be determined. It must be possible to determine the quantity</a:t>
            </a:r>
          </a:p>
          <a:p>
            <a:pPr lvl="2" algn="just"/>
            <a:r>
              <a:rPr lang="en-US" sz="1800" dirty="0" smtClean="0">
                <a:solidFill>
                  <a:schemeClr val="tx1"/>
                </a:solidFill>
              </a:rPr>
              <a:t>In distribution framework agreements, it is currently considered that the article is not applicable to decisions related to fixing prices (it is not the ‘thing’ that forms the subject of the contract)</a:t>
            </a:r>
          </a:p>
          <a:p>
            <a:pPr lvl="1" algn="just"/>
            <a:r>
              <a:rPr lang="en-US" sz="1800" noProof="0" dirty="0" smtClean="0">
                <a:solidFill>
                  <a:schemeClr val="tx1"/>
                </a:solidFill>
              </a:rPr>
              <a:t> Possible and licit</a:t>
            </a:r>
          </a:p>
          <a:p>
            <a:pPr lvl="2" algn="just"/>
            <a:r>
              <a:rPr lang="en-US" sz="1800" noProof="0" dirty="0" smtClean="0">
                <a:solidFill>
                  <a:schemeClr val="tx1"/>
                </a:solidFill>
              </a:rPr>
              <a:t>The impossibility has to be absolute</a:t>
            </a:r>
          </a:p>
          <a:p>
            <a:pPr lvl="2" algn="just"/>
            <a:r>
              <a:rPr lang="en-US" sz="1800" dirty="0" smtClean="0">
                <a:solidFill>
                  <a:schemeClr val="tx1"/>
                </a:solidFill>
              </a:rPr>
              <a:t>Licit refers to the </a:t>
            </a:r>
            <a:r>
              <a:rPr lang="en-US" sz="1800" noProof="0" dirty="0" smtClean="0">
                <a:solidFill>
                  <a:schemeClr val="tx1"/>
                </a:solidFill>
              </a:rPr>
              <a:t>notion of taboo and </a:t>
            </a:r>
            <a:r>
              <a:rPr lang="en-US" sz="1800" dirty="0" smtClean="0">
                <a:solidFill>
                  <a:schemeClr val="tx1"/>
                </a:solidFill>
              </a:rPr>
              <a:t>his </a:t>
            </a:r>
            <a:r>
              <a:rPr lang="en-US" sz="1800" dirty="0" err="1" smtClean="0">
                <a:solidFill>
                  <a:schemeClr val="tx1"/>
                </a:solidFill>
              </a:rPr>
              <a:t>controled</a:t>
            </a:r>
            <a:r>
              <a:rPr lang="en-US" sz="1800" dirty="0" smtClean="0">
                <a:solidFill>
                  <a:schemeClr val="tx1"/>
                </a:solidFill>
              </a:rPr>
              <a:t> by law</a:t>
            </a:r>
            <a:endParaRPr lang="en-US" sz="1800" noProof="0" dirty="0" smtClean="0">
              <a:solidFill>
                <a:schemeClr val="tx1"/>
              </a:solidFill>
            </a:endParaRPr>
          </a:p>
          <a:p>
            <a:pPr lvl="2" algn="just"/>
            <a:r>
              <a:rPr lang="en-US" sz="1800" noProof="0" dirty="0" smtClean="0">
                <a:solidFill>
                  <a:schemeClr val="tx1"/>
                </a:solidFill>
              </a:rPr>
              <a:t>Licit is also a notion attached to some contracts within some regulated professions</a:t>
            </a: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61</a:t>
            </a:fld>
            <a:endParaRPr lang="fr-F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normAutofit fontScale="92500" lnSpcReduction="20000"/>
          </a:bodyPr>
          <a:lstStyle/>
          <a:p>
            <a:pPr algn="just"/>
            <a:r>
              <a:rPr lang="en-US" sz="2400" noProof="0" dirty="0" smtClean="0">
                <a:solidFill>
                  <a:schemeClr val="tx1"/>
                </a:solidFill>
              </a:rPr>
              <a:t>The cause is the goal </a:t>
            </a:r>
            <a:r>
              <a:rPr lang="en-US" sz="2400" dirty="0" smtClean="0">
                <a:solidFill>
                  <a:schemeClr val="tx1"/>
                </a:solidFill>
              </a:rPr>
              <a:t>sought after at</a:t>
            </a:r>
            <a:r>
              <a:rPr lang="en-US" sz="2400" noProof="0" dirty="0" smtClean="0">
                <a:solidFill>
                  <a:schemeClr val="tx1"/>
                </a:solidFill>
              </a:rPr>
              <a:t> the moment of the commitment</a:t>
            </a:r>
          </a:p>
          <a:p>
            <a:pPr algn="just"/>
            <a:r>
              <a:rPr lang="en-US" sz="2400" noProof="0" dirty="0" smtClean="0">
                <a:solidFill>
                  <a:schemeClr val="tx1"/>
                </a:solidFill>
              </a:rPr>
              <a:t>This cause is the counterpart of the obligation and it is analyzed objectively (classical analysis)</a:t>
            </a:r>
          </a:p>
          <a:p>
            <a:pPr lvl="1" algn="just"/>
            <a:r>
              <a:rPr lang="en-US" sz="1800" noProof="0" dirty="0" smtClean="0">
                <a:solidFill>
                  <a:schemeClr val="tx1"/>
                </a:solidFill>
              </a:rPr>
              <a:t>It’s used at the moment of the contract formation to appreciate if it’s licit and if it exists</a:t>
            </a:r>
          </a:p>
          <a:p>
            <a:pPr lvl="1" algn="just"/>
            <a:r>
              <a:rPr lang="en-US" sz="1800" noProof="0" dirty="0" smtClean="0">
                <a:solidFill>
                  <a:schemeClr val="tx1"/>
                </a:solidFill>
              </a:rPr>
              <a:t>It should last during the whole contract duration: If one obligation disappear, the reciprocity should disappear</a:t>
            </a:r>
          </a:p>
          <a:p>
            <a:pPr lvl="2" algn="just"/>
            <a:r>
              <a:rPr lang="en-US" sz="1800" noProof="0" dirty="0" smtClean="0">
                <a:solidFill>
                  <a:schemeClr val="tx1"/>
                </a:solidFill>
              </a:rPr>
              <a:t>That’s the base of “ resolution for non-performance”. Some decisions confirm this</a:t>
            </a:r>
          </a:p>
          <a:p>
            <a:pPr lvl="2" algn="just"/>
            <a:r>
              <a:rPr lang="en-US" sz="1800" noProof="0" dirty="0" smtClean="0">
                <a:solidFill>
                  <a:schemeClr val="tx1"/>
                </a:solidFill>
              </a:rPr>
              <a:t>If the cause disappears after its fulfillment, the Cour de Cassation refuses the termination of the contract</a:t>
            </a:r>
          </a:p>
          <a:p>
            <a:pPr lvl="2"/>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62</a:t>
            </a:fld>
            <a:endParaRPr lang="fr-F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a:solidFill>
                <a:schemeClr val="tx1"/>
              </a:solidFill>
            </a:endParaRPr>
          </a:p>
        </p:txBody>
      </p:sp>
      <p:sp>
        <p:nvSpPr>
          <p:cNvPr id="3" name="Espace réservé du contenu 2"/>
          <p:cNvSpPr>
            <a:spLocks noGrp="1"/>
          </p:cNvSpPr>
          <p:nvPr>
            <p:ph idx="1"/>
          </p:nvPr>
        </p:nvSpPr>
        <p:spPr/>
        <p:txBody>
          <a:bodyPr/>
          <a:lstStyle/>
          <a:p>
            <a:pPr lvl="1"/>
            <a:r>
              <a:rPr lang="en-US" dirty="0" smtClean="0">
                <a:solidFill>
                  <a:schemeClr val="tx1"/>
                </a:solidFill>
              </a:rPr>
              <a:t>The </a:t>
            </a:r>
            <a:r>
              <a:rPr lang="en-US" noProof="0" dirty="0" smtClean="0">
                <a:solidFill>
                  <a:schemeClr val="tx1"/>
                </a:solidFill>
              </a:rPr>
              <a:t>cause implies a common determining motive. The motive is common when it’s wanted by one and  known by the other</a:t>
            </a:r>
          </a:p>
          <a:p>
            <a:r>
              <a:rPr lang="en-US" noProof="0" dirty="0" smtClean="0">
                <a:solidFill>
                  <a:schemeClr val="tx1"/>
                </a:solidFill>
              </a:rPr>
              <a:t>Modern conception</a:t>
            </a:r>
          </a:p>
          <a:p>
            <a:pPr lvl="1"/>
            <a:r>
              <a:rPr lang="en-US" noProof="0" dirty="0" smtClean="0">
                <a:solidFill>
                  <a:schemeClr val="tx1"/>
                </a:solidFill>
              </a:rPr>
              <a:t>For the existence, the cause is an objective and abstract notion </a:t>
            </a:r>
          </a:p>
          <a:p>
            <a:pPr lvl="1"/>
            <a:r>
              <a:rPr lang="en-US" noProof="0" dirty="0" smtClean="0">
                <a:solidFill>
                  <a:schemeClr val="tx1"/>
                </a:solidFill>
              </a:rPr>
              <a:t>It’s licit while the notion is observed subjectively and concretely </a:t>
            </a:r>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63</a:t>
            </a:fld>
            <a:endParaRPr lang="fr-F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noProof="0" dirty="0" smtClean="0">
                <a:solidFill>
                  <a:schemeClr val="tx1"/>
                </a:solidFill>
              </a:rPr>
              <a:t>Function of the cause</a:t>
            </a:r>
            <a:endParaRPr lang="en-US" sz="2800" noProof="0" dirty="0">
              <a:solidFill>
                <a:schemeClr val="tx1"/>
              </a:solidFill>
            </a:endParaRPr>
          </a:p>
        </p:txBody>
      </p:sp>
      <p:sp>
        <p:nvSpPr>
          <p:cNvPr id="3" name="Espace réservé du contenu 2"/>
          <p:cNvSpPr>
            <a:spLocks noGrp="1"/>
          </p:cNvSpPr>
          <p:nvPr>
            <p:ph idx="1"/>
          </p:nvPr>
        </p:nvSpPr>
        <p:spPr/>
        <p:txBody>
          <a:bodyPr>
            <a:normAutofit/>
          </a:bodyPr>
          <a:lstStyle/>
          <a:p>
            <a:pPr algn="just"/>
            <a:r>
              <a:rPr lang="en-US" sz="2400" noProof="0" dirty="0" smtClean="0">
                <a:solidFill>
                  <a:schemeClr val="tx1"/>
                </a:solidFill>
              </a:rPr>
              <a:t>1131 C.civ:    “an obligation without a cause, or on a false cause, or on an illicit  one, cannot have any effect.</a:t>
            </a:r>
            <a:r>
              <a:rPr lang="en-US" sz="2400" dirty="0" smtClean="0">
                <a:solidFill>
                  <a:schemeClr val="tx1"/>
                </a:solidFill>
              </a:rPr>
              <a:t>” </a:t>
            </a:r>
            <a:r>
              <a:rPr lang="en-US" sz="2400" noProof="0" dirty="0" smtClean="0">
                <a:solidFill>
                  <a:schemeClr val="tx1"/>
                </a:solidFill>
              </a:rPr>
              <a:t>The sanction is the relative annulment</a:t>
            </a:r>
          </a:p>
          <a:p>
            <a:pPr lvl="1" algn="just"/>
            <a:r>
              <a:rPr lang="en-US" sz="1800" noProof="0" dirty="0" smtClean="0">
                <a:solidFill>
                  <a:schemeClr val="tx1"/>
                </a:solidFill>
              </a:rPr>
              <a:t>The cause absence (lack of legal basis) controlled by the judge</a:t>
            </a:r>
          </a:p>
          <a:p>
            <a:pPr lvl="1" algn="just"/>
            <a:r>
              <a:rPr lang="en-US" sz="1800" noProof="0" dirty="0" smtClean="0">
                <a:solidFill>
                  <a:schemeClr val="tx1"/>
                </a:solidFill>
              </a:rPr>
              <a:t>For random contracts the  cause is the risk/chance of a desired event occurring or not (</a:t>
            </a:r>
            <a:r>
              <a:rPr lang="en-US" sz="1800" i="1" noProof="0" dirty="0" smtClean="0">
                <a:solidFill>
                  <a:schemeClr val="tx1"/>
                </a:solidFill>
              </a:rPr>
              <a:t>l’aléa</a:t>
            </a:r>
            <a:r>
              <a:rPr lang="en-US" sz="1800" noProof="0" dirty="0" smtClean="0">
                <a:solidFill>
                  <a:schemeClr val="tx1"/>
                </a:solidFill>
              </a:rPr>
              <a:t>)</a:t>
            </a:r>
            <a:endParaRPr lang="en-US" sz="18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64</a:t>
            </a:fld>
            <a:endParaRPr lang="fr-F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lstStyle/>
          <a:p>
            <a:pPr lvl="1" algn="just"/>
            <a:r>
              <a:rPr lang="en-US" sz="2000" noProof="0" dirty="0" smtClean="0">
                <a:solidFill>
                  <a:schemeClr val="tx1"/>
                </a:solidFill>
              </a:rPr>
              <a:t>the judge can cancel the stipulation limiting the responsibility when the result is to  suppress</a:t>
            </a:r>
            <a:r>
              <a:rPr lang="en-US" sz="2000" dirty="0" smtClean="0">
                <a:solidFill>
                  <a:schemeClr val="tx1"/>
                </a:solidFill>
              </a:rPr>
              <a:t> the main obligation</a:t>
            </a:r>
            <a:r>
              <a:rPr lang="en-US" sz="2000" noProof="0" dirty="0" smtClean="0">
                <a:solidFill>
                  <a:schemeClr val="tx1"/>
                </a:solidFill>
              </a:rPr>
              <a:t> (</a:t>
            </a:r>
            <a:r>
              <a:rPr lang="en-US" sz="2000" noProof="0" dirty="0" err="1" smtClean="0">
                <a:solidFill>
                  <a:schemeClr val="tx1"/>
                </a:solidFill>
              </a:rPr>
              <a:t>chronopost</a:t>
            </a:r>
            <a:r>
              <a:rPr lang="en-US" sz="2000" noProof="0" dirty="0" smtClean="0">
                <a:solidFill>
                  <a:schemeClr val="tx1"/>
                </a:solidFill>
              </a:rPr>
              <a:t>)</a:t>
            </a:r>
          </a:p>
          <a:p>
            <a:pPr lvl="1" algn="just"/>
            <a:r>
              <a:rPr lang="en-US" sz="2000" noProof="0" dirty="0" smtClean="0">
                <a:solidFill>
                  <a:schemeClr val="tx1"/>
                </a:solidFill>
              </a:rPr>
              <a:t>The contract global economy is analyzed: </a:t>
            </a:r>
            <a:r>
              <a:rPr lang="en-US" sz="2000" noProof="0" dirty="0" err="1" smtClean="0">
                <a:solidFill>
                  <a:schemeClr val="tx1"/>
                </a:solidFill>
              </a:rPr>
              <a:t>expl</a:t>
            </a:r>
            <a:r>
              <a:rPr lang="en-US" sz="2000" noProof="0" dirty="0" smtClean="0">
                <a:solidFill>
                  <a:schemeClr val="tx1"/>
                </a:solidFill>
              </a:rPr>
              <a:t> de </a:t>
            </a:r>
            <a:r>
              <a:rPr lang="en-US" sz="2000" noProof="0" dirty="0" err="1" smtClean="0">
                <a:solidFill>
                  <a:schemeClr val="tx1"/>
                </a:solidFill>
              </a:rPr>
              <a:t>chronopost</a:t>
            </a:r>
            <a:r>
              <a:rPr lang="en-US" sz="2000" noProof="0" dirty="0" smtClean="0">
                <a:solidFill>
                  <a:schemeClr val="tx1"/>
                </a:solidFill>
              </a:rPr>
              <a:t>; videocassette</a:t>
            </a:r>
          </a:p>
          <a:p>
            <a:pPr lvl="1" algn="just"/>
            <a:r>
              <a:rPr lang="en-US" sz="2000" noProof="0" dirty="0" smtClean="0">
                <a:solidFill>
                  <a:schemeClr val="tx1"/>
                </a:solidFill>
              </a:rPr>
              <a:t>False cause often by mistake when</a:t>
            </a:r>
            <a:r>
              <a:rPr lang="en-US" sz="2000" dirty="0" smtClean="0">
                <a:solidFill>
                  <a:schemeClr val="tx1"/>
                </a:solidFill>
              </a:rPr>
              <a:t> the party thinks there’s a counterpart</a:t>
            </a:r>
            <a:r>
              <a:rPr lang="en-US" sz="2000" noProof="0" dirty="0" smtClean="0">
                <a:solidFill>
                  <a:schemeClr val="tx1"/>
                </a:solidFill>
              </a:rPr>
              <a:t>. Sometimes the cause is simulated and the absence then is presumed</a:t>
            </a:r>
            <a:endParaRPr lang="en-US" sz="20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65</a:t>
            </a:fld>
            <a:endParaRPr lang="fr-F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lstStyle/>
          <a:p>
            <a:pPr lvl="1" algn="just"/>
            <a:r>
              <a:rPr lang="en-US" sz="2000" noProof="0" dirty="0" smtClean="0">
                <a:solidFill>
                  <a:schemeClr val="tx1"/>
                </a:solidFill>
              </a:rPr>
              <a:t>Cause is illicit and taken into consideration when it’s « The impulsive and determinant cause  » It’s the motivation</a:t>
            </a:r>
          </a:p>
          <a:p>
            <a:pPr lvl="2" algn="just"/>
            <a:r>
              <a:rPr lang="en-US" sz="2000" noProof="0" dirty="0" smtClean="0">
                <a:solidFill>
                  <a:schemeClr val="tx1"/>
                </a:solidFill>
              </a:rPr>
              <a:t>Doesn’t have to be known by the other</a:t>
            </a:r>
          </a:p>
          <a:p>
            <a:pPr lvl="2" algn="just"/>
            <a:r>
              <a:rPr lang="en-US" sz="2000" noProof="0" dirty="0" smtClean="0">
                <a:solidFill>
                  <a:schemeClr val="tx1"/>
                </a:solidFill>
              </a:rPr>
              <a:t>Illicit is not always the violation of a legal text</a:t>
            </a:r>
          </a:p>
          <a:p>
            <a:pPr lvl="2" algn="just"/>
            <a:r>
              <a:rPr lang="en-US" sz="2000" noProof="0" dirty="0" smtClean="0">
                <a:solidFill>
                  <a:schemeClr val="tx1"/>
                </a:solidFill>
              </a:rPr>
              <a:t>It’s more psychological than the object</a:t>
            </a: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66</a:t>
            </a:fld>
            <a:endParaRPr lang="fr-F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noProof="0" dirty="0" smtClean="0">
                <a:solidFill>
                  <a:schemeClr val="tx1"/>
                </a:solidFill>
              </a:rPr>
              <a:t>The proof of the cause</a:t>
            </a:r>
            <a:endParaRPr lang="en-US" sz="2800" noProof="0" dirty="0">
              <a:solidFill>
                <a:schemeClr val="tx1"/>
              </a:solidFill>
            </a:endParaRPr>
          </a:p>
        </p:txBody>
      </p:sp>
      <p:sp>
        <p:nvSpPr>
          <p:cNvPr id="3" name="Espace réservé du contenu 2"/>
          <p:cNvSpPr>
            <a:spLocks noGrp="1"/>
          </p:cNvSpPr>
          <p:nvPr>
            <p:ph idx="1"/>
          </p:nvPr>
        </p:nvSpPr>
        <p:spPr/>
        <p:txBody>
          <a:bodyPr>
            <a:normAutofit/>
          </a:bodyPr>
          <a:lstStyle/>
          <a:p>
            <a:pPr algn="just"/>
            <a:r>
              <a:rPr lang="en-US" sz="2000" noProof="0" dirty="0" smtClean="0">
                <a:solidFill>
                  <a:schemeClr val="tx1"/>
                </a:solidFill>
              </a:rPr>
              <a:t>The proof of the existence only matters for the unilateral contracts on a financial base (</a:t>
            </a:r>
            <a:r>
              <a:rPr lang="en-US" sz="2000" noProof="0" dirty="0" err="1" smtClean="0">
                <a:solidFill>
                  <a:schemeClr val="tx1"/>
                </a:solidFill>
              </a:rPr>
              <a:t>titre</a:t>
            </a:r>
            <a:r>
              <a:rPr lang="en-US" sz="2000" noProof="0" dirty="0" smtClean="0">
                <a:solidFill>
                  <a:schemeClr val="tx1"/>
                </a:solidFill>
              </a:rPr>
              <a:t> </a:t>
            </a:r>
            <a:r>
              <a:rPr lang="en-US" sz="2000" noProof="0" dirty="0" err="1" smtClean="0">
                <a:solidFill>
                  <a:schemeClr val="tx1"/>
                </a:solidFill>
              </a:rPr>
              <a:t>onéreux</a:t>
            </a:r>
            <a:r>
              <a:rPr lang="en-US" sz="2000" noProof="0" dirty="0" smtClean="0">
                <a:solidFill>
                  <a:schemeClr val="tx1"/>
                </a:solidFill>
              </a:rPr>
              <a:t>) (</a:t>
            </a:r>
            <a:r>
              <a:rPr lang="en-US" sz="2000" noProof="0" dirty="0" err="1" smtClean="0">
                <a:solidFill>
                  <a:schemeClr val="tx1"/>
                </a:solidFill>
              </a:rPr>
              <a:t>reconnaissances</a:t>
            </a:r>
            <a:r>
              <a:rPr lang="en-US" sz="2000" noProof="0" dirty="0" smtClean="0">
                <a:solidFill>
                  <a:schemeClr val="tx1"/>
                </a:solidFill>
              </a:rPr>
              <a:t> de </a:t>
            </a:r>
            <a:r>
              <a:rPr lang="en-US" sz="2000" noProof="0" dirty="0" err="1" smtClean="0">
                <a:solidFill>
                  <a:schemeClr val="tx1"/>
                </a:solidFill>
              </a:rPr>
              <a:t>dette</a:t>
            </a:r>
            <a:r>
              <a:rPr lang="en-US" sz="2000" noProof="0" dirty="0" smtClean="0">
                <a:solidFill>
                  <a:schemeClr val="tx1"/>
                </a:solidFill>
              </a:rPr>
              <a:t> or IOU)</a:t>
            </a:r>
          </a:p>
          <a:p>
            <a:pPr lvl="1" algn="just"/>
            <a:r>
              <a:rPr lang="en-US" sz="1600" noProof="0" dirty="0" smtClean="0">
                <a:solidFill>
                  <a:schemeClr val="tx1"/>
                </a:solidFill>
              </a:rPr>
              <a:t>Art 1132: « The convention is still valid </a:t>
            </a:r>
            <a:r>
              <a:rPr lang="en-US" sz="1600" dirty="0" smtClean="0">
                <a:solidFill>
                  <a:schemeClr val="tx1"/>
                </a:solidFill>
              </a:rPr>
              <a:t>even if the cause is not expressed </a:t>
            </a:r>
            <a:r>
              <a:rPr lang="en-US" sz="1600" noProof="0" dirty="0" smtClean="0">
                <a:solidFill>
                  <a:schemeClr val="tx1"/>
                </a:solidFill>
              </a:rPr>
              <a:t>». The proof has to be administrated by the obligation holder.  The </a:t>
            </a:r>
            <a:r>
              <a:rPr lang="en-US" sz="1600" noProof="0" dirty="0" err="1" smtClean="0">
                <a:solidFill>
                  <a:schemeClr val="tx1"/>
                </a:solidFill>
              </a:rPr>
              <a:t>oblig</a:t>
            </a:r>
            <a:r>
              <a:rPr lang="en-US" sz="1600" dirty="0" err="1" smtClean="0">
                <a:solidFill>
                  <a:schemeClr val="tx1"/>
                </a:solidFill>
              </a:rPr>
              <a:t>ation</a:t>
            </a:r>
            <a:r>
              <a:rPr lang="en-US" sz="1600" dirty="0" smtClean="0">
                <a:solidFill>
                  <a:schemeClr val="tx1"/>
                </a:solidFill>
              </a:rPr>
              <a:t> is </a:t>
            </a:r>
            <a:r>
              <a:rPr lang="en-US" sz="1600" noProof="0" dirty="0" smtClean="0">
                <a:solidFill>
                  <a:schemeClr val="tx1"/>
                </a:solidFill>
              </a:rPr>
              <a:t>presumed to be licit</a:t>
            </a:r>
          </a:p>
          <a:p>
            <a:pPr lvl="1" algn="just"/>
            <a:r>
              <a:rPr lang="en-US" sz="1600" noProof="0" dirty="0" smtClean="0">
                <a:solidFill>
                  <a:schemeClr val="tx1"/>
                </a:solidFill>
              </a:rPr>
              <a:t>The proof that the cause is not licit can be administrated by any possible means (OP)</a:t>
            </a: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67</a:t>
            </a:fld>
            <a:endParaRPr lang="fr-F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noProof="0" dirty="0" smtClean="0">
                <a:solidFill>
                  <a:schemeClr val="tx1"/>
                </a:solidFill>
              </a:rPr>
              <a:t>The good faith</a:t>
            </a:r>
            <a:endParaRPr lang="en-US" sz="2800" noProof="0" dirty="0">
              <a:solidFill>
                <a:schemeClr val="tx1"/>
              </a:solidFill>
            </a:endParaRPr>
          </a:p>
        </p:txBody>
      </p:sp>
      <p:sp>
        <p:nvSpPr>
          <p:cNvPr id="3" name="Espace réservé du contenu 2"/>
          <p:cNvSpPr>
            <a:spLocks noGrp="1"/>
          </p:cNvSpPr>
          <p:nvPr>
            <p:ph idx="1"/>
          </p:nvPr>
        </p:nvSpPr>
        <p:spPr/>
        <p:txBody>
          <a:bodyPr>
            <a:normAutofit/>
          </a:bodyPr>
          <a:lstStyle/>
          <a:p>
            <a:pPr algn="just"/>
            <a:r>
              <a:rPr lang="en-US" sz="2000" noProof="0" dirty="0" smtClean="0">
                <a:solidFill>
                  <a:schemeClr val="tx1"/>
                </a:solidFill>
              </a:rPr>
              <a:t>To </a:t>
            </a:r>
            <a:r>
              <a:rPr lang="en-US" sz="2000" dirty="0" smtClean="0">
                <a:solidFill>
                  <a:schemeClr val="tx1"/>
                </a:solidFill>
              </a:rPr>
              <a:t>the binding force of the </a:t>
            </a:r>
            <a:r>
              <a:rPr lang="en-US" sz="2000" noProof="0" dirty="0" smtClean="0">
                <a:solidFill>
                  <a:schemeClr val="tx1"/>
                </a:solidFill>
              </a:rPr>
              <a:t>contract the Code civil associate this rule of executing </a:t>
            </a:r>
            <a:r>
              <a:rPr lang="en-US" sz="2000" dirty="0" smtClean="0">
                <a:solidFill>
                  <a:schemeClr val="tx1"/>
                </a:solidFill>
              </a:rPr>
              <a:t>it </a:t>
            </a:r>
            <a:r>
              <a:rPr lang="en-US" sz="2000" i="1" dirty="0" smtClean="0">
                <a:solidFill>
                  <a:schemeClr val="tx1"/>
                </a:solidFill>
              </a:rPr>
              <a:t>“de bonne foi” </a:t>
            </a:r>
            <a:r>
              <a:rPr lang="en-US" sz="2000" dirty="0" smtClean="0">
                <a:solidFill>
                  <a:schemeClr val="tx1"/>
                </a:solidFill>
              </a:rPr>
              <a:t>(in good faith)</a:t>
            </a:r>
            <a:endParaRPr lang="en-US" sz="2000" noProof="0" dirty="0" smtClean="0">
              <a:solidFill>
                <a:schemeClr val="tx1"/>
              </a:solidFill>
            </a:endParaRPr>
          </a:p>
          <a:p>
            <a:pPr algn="just"/>
            <a:r>
              <a:rPr lang="en-US" sz="2000" noProof="0" dirty="0" smtClean="0">
                <a:solidFill>
                  <a:schemeClr val="tx1"/>
                </a:solidFill>
              </a:rPr>
              <a:t>art: 1134 C.civ paragraph 3:  “They must be carried out in good faith”</a:t>
            </a:r>
          </a:p>
          <a:p>
            <a:pPr algn="just"/>
            <a:r>
              <a:rPr lang="en-US" sz="2000" noProof="0" dirty="0" smtClean="0">
                <a:solidFill>
                  <a:schemeClr val="tx1"/>
                </a:solidFill>
              </a:rPr>
              <a:t>The objective is the economic predictability</a:t>
            </a:r>
          </a:p>
          <a:p>
            <a:pPr algn="just"/>
            <a:r>
              <a:rPr lang="en-US" sz="2000" noProof="0" dirty="0" smtClean="0">
                <a:solidFill>
                  <a:schemeClr val="tx1"/>
                </a:solidFill>
              </a:rPr>
              <a:t>It can </a:t>
            </a:r>
            <a:r>
              <a:rPr lang="en-US" sz="2000" dirty="0" smtClean="0">
                <a:solidFill>
                  <a:schemeClr val="tx1"/>
                </a:solidFill>
              </a:rPr>
              <a:t>force the parties to adapt the contract to circumstances to permit the contract to  survive</a:t>
            </a:r>
            <a:endParaRPr lang="en-US" sz="2000" noProof="0" dirty="0" smtClean="0">
              <a:solidFill>
                <a:schemeClr val="tx1"/>
              </a:solidFill>
            </a:endParaRPr>
          </a:p>
          <a:p>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68</a:t>
            </a:fld>
            <a:endParaRPr lang="fr-F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lstStyle/>
          <a:p>
            <a:pPr algn="just"/>
            <a:r>
              <a:rPr lang="en-US" sz="2800" noProof="0" dirty="0" smtClean="0">
                <a:solidFill>
                  <a:schemeClr val="tx1"/>
                </a:solidFill>
              </a:rPr>
              <a:t>The sanctions can be</a:t>
            </a:r>
          </a:p>
          <a:p>
            <a:pPr lvl="1" algn="just"/>
            <a:r>
              <a:rPr lang="en-US" sz="2000" noProof="0" dirty="0" smtClean="0">
                <a:solidFill>
                  <a:schemeClr val="tx1"/>
                </a:solidFill>
              </a:rPr>
              <a:t>forced termination</a:t>
            </a:r>
          </a:p>
          <a:p>
            <a:pPr lvl="1" algn="just"/>
            <a:r>
              <a:rPr lang="en-US" sz="2000" noProof="0" dirty="0" smtClean="0">
                <a:solidFill>
                  <a:schemeClr val="tx1"/>
                </a:solidFill>
              </a:rPr>
              <a:t>Forced continuation of the contract</a:t>
            </a:r>
          </a:p>
          <a:p>
            <a:pPr marL="0" lvl="1" indent="0" algn="just">
              <a:buNone/>
            </a:pPr>
            <a:endParaRPr lang="en-US" sz="2000" noProof="0" dirty="0" smtClean="0">
              <a:solidFill>
                <a:schemeClr val="tx1"/>
              </a:solidFill>
            </a:endParaRPr>
          </a:p>
          <a:p>
            <a:pPr algn="just"/>
            <a:r>
              <a:rPr lang="en-US" sz="2800" noProof="0" dirty="0" smtClean="0">
                <a:solidFill>
                  <a:schemeClr val="tx1"/>
                </a:solidFill>
              </a:rPr>
              <a:t>It’s close to the abuse of right theory</a:t>
            </a:r>
          </a:p>
          <a:p>
            <a:pPr lvl="1" algn="just"/>
            <a:r>
              <a:rPr lang="en-US" sz="2000" noProof="0" dirty="0" smtClean="0">
                <a:solidFill>
                  <a:schemeClr val="tx1"/>
                </a:solidFill>
              </a:rPr>
              <a:t>Motivation Control</a:t>
            </a:r>
          </a:p>
          <a:p>
            <a:pPr lvl="1" algn="just"/>
            <a:r>
              <a:rPr lang="en-US" sz="2000" dirty="0" smtClean="0">
                <a:solidFill>
                  <a:schemeClr val="tx1"/>
                </a:solidFill>
              </a:rPr>
              <a:t>Limit of the notion</a:t>
            </a:r>
            <a:endParaRPr lang="en-US" sz="20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69</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1124744"/>
            <a:ext cx="6553200" cy="792162"/>
          </a:xfrm>
        </p:spPr>
        <p:txBody>
          <a:bodyPr>
            <a:noAutofit/>
          </a:bodyPr>
          <a:lstStyle/>
          <a:p>
            <a:r>
              <a:rPr lang="en-US" sz="2800" noProof="0" dirty="0" smtClean="0">
                <a:solidFill>
                  <a:schemeClr val="tx1"/>
                </a:solidFill>
              </a:rPr>
              <a:t>‘Instantaneous contracts’ and ‘contracts </a:t>
            </a:r>
            <a:r>
              <a:rPr lang="en-US" sz="2800" dirty="0" smtClean="0">
                <a:solidFill>
                  <a:schemeClr val="tx1"/>
                </a:solidFill>
              </a:rPr>
              <a:t>of </a:t>
            </a:r>
            <a:r>
              <a:rPr lang="en-US" sz="2800" dirty="0">
                <a:solidFill>
                  <a:schemeClr val="tx1"/>
                </a:solidFill>
              </a:rPr>
              <a:t>continuing </a:t>
            </a:r>
            <a:r>
              <a:rPr lang="en-US" sz="2800" dirty="0" smtClean="0">
                <a:solidFill>
                  <a:schemeClr val="tx1"/>
                </a:solidFill>
              </a:rPr>
              <a:t>performance’</a:t>
            </a:r>
            <a:endParaRPr lang="en-US" sz="2800" noProof="0" dirty="0">
              <a:solidFill>
                <a:schemeClr val="tx1"/>
              </a:solidFill>
            </a:endParaRPr>
          </a:p>
        </p:txBody>
      </p:sp>
      <p:sp>
        <p:nvSpPr>
          <p:cNvPr id="3" name="Espace réservé du contenu 2"/>
          <p:cNvSpPr>
            <a:spLocks noGrp="1"/>
          </p:cNvSpPr>
          <p:nvPr>
            <p:ph idx="1"/>
          </p:nvPr>
        </p:nvSpPr>
        <p:spPr>
          <a:xfrm>
            <a:off x="1115616" y="2564904"/>
            <a:ext cx="6985397" cy="3240584"/>
          </a:xfrm>
        </p:spPr>
        <p:txBody>
          <a:bodyPr>
            <a:normAutofit fontScale="92500" lnSpcReduction="20000"/>
          </a:bodyPr>
          <a:lstStyle/>
          <a:p>
            <a:pPr algn="just"/>
            <a:r>
              <a:rPr lang="en-US" sz="2800" noProof="0" dirty="0" smtClean="0">
                <a:solidFill>
                  <a:schemeClr val="tx1"/>
                </a:solidFill>
              </a:rPr>
              <a:t>An ‘instantaneous contract’ is executed in a single move</a:t>
            </a:r>
          </a:p>
          <a:p>
            <a:pPr algn="just"/>
            <a:r>
              <a:rPr lang="en-US" sz="2800" dirty="0" smtClean="0">
                <a:solidFill>
                  <a:schemeClr val="tx1"/>
                </a:solidFill>
              </a:rPr>
              <a:t>Contracts of continuing performance </a:t>
            </a:r>
            <a:r>
              <a:rPr lang="en-US" sz="2800" noProof="0" dirty="0" smtClean="0">
                <a:solidFill>
                  <a:schemeClr val="tx1"/>
                </a:solidFill>
              </a:rPr>
              <a:t>take a certain amount of time to be executed </a:t>
            </a:r>
          </a:p>
          <a:p>
            <a:pPr algn="just"/>
            <a:r>
              <a:rPr lang="en-US" sz="2800" noProof="0" dirty="0" smtClean="0">
                <a:solidFill>
                  <a:schemeClr val="tx1"/>
                </a:solidFill>
              </a:rPr>
              <a:t>The interest is the declaration of invalidity, thereby </a:t>
            </a:r>
            <a:r>
              <a:rPr lang="en-US" sz="2800" dirty="0" smtClean="0">
                <a:solidFill>
                  <a:schemeClr val="tx1"/>
                </a:solidFill>
              </a:rPr>
              <a:t>rescinding or terminating the situation</a:t>
            </a:r>
            <a:endParaRPr lang="en-US" sz="2800" noProof="0" dirty="0" smtClean="0">
              <a:solidFill>
                <a:schemeClr val="tx1"/>
              </a:solidFill>
            </a:endParaRPr>
          </a:p>
          <a:p>
            <a:pPr algn="just"/>
            <a:r>
              <a:rPr lang="en-US" sz="2800" noProof="0" dirty="0" smtClean="0">
                <a:solidFill>
                  <a:schemeClr val="tx1"/>
                </a:solidFill>
              </a:rPr>
              <a:t>The notion is relative, </a:t>
            </a:r>
            <a:r>
              <a:rPr lang="en-US" sz="2800" dirty="0" smtClean="0">
                <a:solidFill>
                  <a:schemeClr val="tx1"/>
                </a:solidFill>
              </a:rPr>
              <a:t>as in the case of a series of instantaneous contracts or a processing contract </a:t>
            </a:r>
            <a:r>
              <a:rPr lang="en-US" sz="2800" noProof="0" dirty="0" smtClean="0">
                <a:solidFill>
                  <a:schemeClr val="tx1"/>
                </a:solidFill>
              </a:rPr>
              <a:t>(bankruptcy)</a:t>
            </a:r>
            <a:endParaRPr lang="en-US" sz="28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7</a:t>
            </a:fld>
            <a:endParaRPr lang="fr-F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sz="quarter" idx="13"/>
          </p:nvPr>
        </p:nvSpPr>
        <p:spPr/>
        <p:txBody>
          <a:bodyPr/>
          <a:lstStyle/>
          <a:p>
            <a:endParaRPr lang="fr-FR" dirty="0" smtClean="0">
              <a:solidFill>
                <a:schemeClr val="tx1"/>
              </a:solidFill>
            </a:endParaRPr>
          </a:p>
          <a:p>
            <a:endParaRPr lang="fr-FR" dirty="0">
              <a:solidFill>
                <a:schemeClr val="tx1"/>
              </a:solidFill>
            </a:endParaRPr>
          </a:p>
        </p:txBody>
      </p:sp>
      <p:sp>
        <p:nvSpPr>
          <p:cNvPr id="6" name="Rectangle 5"/>
          <p:cNvSpPr/>
          <p:nvPr/>
        </p:nvSpPr>
        <p:spPr>
          <a:xfrm>
            <a:off x="683568" y="1628800"/>
            <a:ext cx="6552728" cy="584775"/>
          </a:xfrm>
          <a:prstGeom prst="rect">
            <a:avLst/>
          </a:prstGeom>
        </p:spPr>
        <p:txBody>
          <a:bodyPr wrap="square">
            <a:spAutoFit/>
          </a:bodyPr>
          <a:lstStyle/>
          <a:p>
            <a:r>
              <a:rPr lang="en-US" sz="3200" b="1" dirty="0"/>
              <a:t>Contractual responsibility</a:t>
            </a:r>
            <a:endParaRPr lang="fr-FR" sz="3200"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normAutofit/>
          </a:bodyPr>
          <a:lstStyle/>
          <a:p>
            <a:pPr algn="just"/>
            <a:r>
              <a:rPr lang="en-US" sz="2400" noProof="0" dirty="0" smtClean="0">
                <a:solidFill>
                  <a:schemeClr val="tx1"/>
                </a:solidFill>
              </a:rPr>
              <a:t>Notion </a:t>
            </a:r>
            <a:r>
              <a:rPr lang="en-US" sz="2400" dirty="0" smtClean="0">
                <a:solidFill>
                  <a:schemeClr val="tx1"/>
                </a:solidFill>
              </a:rPr>
              <a:t>of tort </a:t>
            </a:r>
            <a:r>
              <a:rPr lang="en-US" sz="2400" noProof="0" dirty="0" smtClean="0">
                <a:solidFill>
                  <a:schemeClr val="tx1"/>
                </a:solidFill>
              </a:rPr>
              <a:t>responsibility</a:t>
            </a:r>
          </a:p>
          <a:p>
            <a:pPr lvl="1" algn="just"/>
            <a:r>
              <a:rPr lang="en-US" sz="1800" noProof="0" dirty="0" smtClean="0">
                <a:solidFill>
                  <a:schemeClr val="tx1"/>
                </a:solidFill>
              </a:rPr>
              <a:t>A damage</a:t>
            </a:r>
          </a:p>
          <a:p>
            <a:pPr lvl="2" algn="just"/>
            <a:r>
              <a:rPr lang="en-US" sz="1800" noProof="0" dirty="0" smtClean="0">
                <a:solidFill>
                  <a:schemeClr val="tx1"/>
                </a:solidFill>
              </a:rPr>
              <a:t>Certain (loss of a chance, moral prejudice), direct, personal and predictable</a:t>
            </a:r>
          </a:p>
          <a:p>
            <a:pPr lvl="1" algn="just"/>
            <a:r>
              <a:rPr lang="en-US" sz="1800" noProof="0" dirty="0" smtClean="0">
                <a:solidFill>
                  <a:schemeClr val="tx1"/>
                </a:solidFill>
              </a:rPr>
              <a:t>A fault</a:t>
            </a:r>
          </a:p>
          <a:p>
            <a:pPr algn="just">
              <a:lnSpc>
                <a:spcPct val="90000"/>
              </a:lnSpc>
            </a:pPr>
            <a:r>
              <a:rPr lang="en-US" sz="2400" noProof="0" dirty="0" smtClean="0">
                <a:solidFill>
                  <a:schemeClr val="tx1"/>
                </a:solidFill>
              </a:rPr>
              <a:t>Means obligation and result obligation </a:t>
            </a:r>
          </a:p>
          <a:p>
            <a:pPr lvl="1" algn="just">
              <a:lnSpc>
                <a:spcPct val="90000"/>
              </a:lnSpc>
            </a:pPr>
            <a:r>
              <a:rPr lang="en-US" sz="1800" noProof="0" dirty="0" smtClean="0">
                <a:solidFill>
                  <a:schemeClr val="tx1"/>
                </a:solidFill>
              </a:rPr>
              <a:t>understanding notions</a:t>
            </a:r>
          </a:p>
          <a:p>
            <a:pPr lvl="1" algn="just">
              <a:lnSpc>
                <a:spcPct val="90000"/>
              </a:lnSpc>
            </a:pPr>
            <a:r>
              <a:rPr lang="en-US" sz="1800" noProof="0" dirty="0" smtClean="0">
                <a:solidFill>
                  <a:schemeClr val="tx1"/>
                </a:solidFill>
              </a:rPr>
              <a:t>discussion</a:t>
            </a:r>
          </a:p>
          <a:p>
            <a:pPr lvl="1" algn="just">
              <a:lnSpc>
                <a:spcPct val="90000"/>
              </a:lnSpc>
            </a:pPr>
            <a:r>
              <a:rPr lang="en-US" sz="1800" noProof="0" dirty="0" smtClean="0">
                <a:solidFill>
                  <a:schemeClr val="tx1"/>
                </a:solidFill>
              </a:rPr>
              <a:t>Solving the problem</a:t>
            </a:r>
          </a:p>
          <a:p>
            <a:pPr lvl="1" algn="just">
              <a:lnSpc>
                <a:spcPct val="90000"/>
              </a:lnSpc>
            </a:pPr>
            <a:endParaRPr lang="en-US" noProof="0" dirty="0" smtClean="0">
              <a:solidFill>
                <a:schemeClr val="tx1"/>
              </a:solidFill>
            </a:endParaRPr>
          </a:p>
          <a:p>
            <a:pPr lvl="1">
              <a:lnSpc>
                <a:spcPct val="90000"/>
              </a:lnSpc>
            </a:pPr>
            <a:endParaRPr lang="en-US" noProof="0" dirty="0" smtClean="0">
              <a:solidFill>
                <a:schemeClr val="tx1"/>
              </a:solidFill>
            </a:endParaRPr>
          </a:p>
          <a:p>
            <a:pPr lvl="1">
              <a:lnSpc>
                <a:spcPct val="90000"/>
              </a:lnSpc>
            </a:pPr>
            <a:endParaRPr lang="en-US" noProof="0" dirty="0" smtClean="0">
              <a:solidFill>
                <a:schemeClr val="tx1"/>
              </a:solidFill>
            </a:endParaRPr>
          </a:p>
          <a:p>
            <a:pPr lvl="1">
              <a:lnSpc>
                <a:spcPct val="90000"/>
              </a:lnSpc>
              <a:buNone/>
            </a:pPr>
            <a:endParaRPr lang="en-US" noProof="0" dirty="0" smtClean="0">
              <a:solidFill>
                <a:schemeClr val="tx1"/>
              </a:solidFill>
            </a:endParaRPr>
          </a:p>
          <a:p>
            <a:pPr>
              <a:lnSpc>
                <a:spcPct val="90000"/>
              </a:lnSpc>
            </a:pPr>
            <a:endParaRPr lang="en-US" noProof="0" dirty="0" smtClean="0">
              <a:solidFill>
                <a:schemeClr val="tx1"/>
              </a:solidFill>
            </a:endParaRPr>
          </a:p>
          <a:p>
            <a:pPr>
              <a:lnSpc>
                <a:spcPct val="90000"/>
              </a:lnSpc>
            </a:pPr>
            <a:endParaRPr lang="en-US" noProof="0" dirty="0" smtClean="0">
              <a:solidFill>
                <a:schemeClr val="tx1"/>
              </a:solidFill>
            </a:endParaRPr>
          </a:p>
          <a:p>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71</a:t>
            </a:fld>
            <a:endParaRPr lang="fr-F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dirty="0" smtClean="0">
                <a:solidFill>
                  <a:schemeClr val="tx1"/>
                </a:solidFill>
              </a:rPr>
              <a:t>Obligation as to results</a:t>
            </a:r>
            <a:endParaRPr lang="en-US" sz="2800" noProof="0" dirty="0">
              <a:solidFill>
                <a:schemeClr val="tx1"/>
              </a:solidFill>
            </a:endParaRPr>
          </a:p>
        </p:txBody>
      </p:sp>
      <p:sp>
        <p:nvSpPr>
          <p:cNvPr id="3" name="Espace réservé du contenu 2"/>
          <p:cNvSpPr>
            <a:spLocks noGrp="1"/>
          </p:cNvSpPr>
          <p:nvPr>
            <p:ph idx="1"/>
          </p:nvPr>
        </p:nvSpPr>
        <p:spPr/>
        <p:txBody>
          <a:bodyPr>
            <a:normAutofit/>
          </a:bodyPr>
          <a:lstStyle/>
          <a:p>
            <a:pPr algn="just"/>
            <a:r>
              <a:rPr lang="en-US" sz="2400" noProof="0" dirty="0" smtClean="0">
                <a:solidFill>
                  <a:schemeClr val="tx1"/>
                </a:solidFill>
              </a:rPr>
              <a:t>The subject of the obligation is specified</a:t>
            </a:r>
          </a:p>
          <a:p>
            <a:pPr algn="just"/>
            <a:r>
              <a:rPr lang="en-US" sz="2400" noProof="0" dirty="0" smtClean="0">
                <a:solidFill>
                  <a:schemeClr val="tx1"/>
                </a:solidFill>
              </a:rPr>
              <a:t>Fault ═ absence of the expected result</a:t>
            </a:r>
          </a:p>
          <a:p>
            <a:pPr algn="just"/>
            <a:r>
              <a:rPr lang="en-US" sz="2400" noProof="0" dirty="0" smtClean="0">
                <a:solidFill>
                  <a:schemeClr val="tx1"/>
                </a:solidFill>
              </a:rPr>
              <a:t>Causes of exemption / attenuation:</a:t>
            </a:r>
          </a:p>
          <a:p>
            <a:pPr lvl="1" algn="just"/>
            <a:r>
              <a:rPr lang="en-US" sz="1800" noProof="0" dirty="0" smtClean="0">
                <a:solidFill>
                  <a:schemeClr val="tx1"/>
                </a:solidFill>
              </a:rPr>
              <a:t>Force majeure</a:t>
            </a:r>
          </a:p>
          <a:p>
            <a:pPr lvl="1" algn="just"/>
            <a:r>
              <a:rPr lang="en-US" sz="1800" noProof="0" dirty="0" smtClean="0">
                <a:solidFill>
                  <a:schemeClr val="tx1"/>
                </a:solidFill>
              </a:rPr>
              <a:t>Third-party action</a:t>
            </a:r>
          </a:p>
          <a:p>
            <a:pPr lvl="1" algn="just"/>
            <a:r>
              <a:rPr lang="en-US" sz="1800" noProof="0" dirty="0" smtClean="0">
                <a:solidFill>
                  <a:schemeClr val="tx1"/>
                </a:solidFill>
              </a:rPr>
              <a:t>Responsibility of the victim</a:t>
            </a:r>
          </a:p>
          <a:p>
            <a:pPr lvl="1" algn="just">
              <a:buNone/>
            </a:pPr>
            <a:endParaRPr lang="en-US" sz="1800" noProof="0" dirty="0" smtClean="0">
              <a:solidFill>
                <a:schemeClr val="tx1"/>
              </a:solidFill>
            </a:endParaRPr>
          </a:p>
          <a:p>
            <a:pPr lvl="1" algn="just">
              <a:buNone/>
            </a:pPr>
            <a:r>
              <a:rPr lang="en-US" sz="1800" noProof="0" dirty="0" smtClean="0">
                <a:solidFill>
                  <a:schemeClr val="tx1"/>
                </a:solidFill>
              </a:rPr>
              <a:t>Exception to the exception: guarantee obligation</a:t>
            </a:r>
          </a:p>
          <a:p>
            <a:pPr algn="just"/>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72</a:t>
            </a:fld>
            <a:endParaRPr lang="fr-F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noProof="0" dirty="0" smtClean="0">
                <a:solidFill>
                  <a:schemeClr val="tx1"/>
                </a:solidFill>
              </a:rPr>
              <a:t>Obligation of means</a:t>
            </a:r>
            <a:endParaRPr lang="en-US" sz="2800" noProof="0" dirty="0">
              <a:solidFill>
                <a:schemeClr val="tx1"/>
              </a:solidFill>
            </a:endParaRPr>
          </a:p>
        </p:txBody>
      </p:sp>
      <p:sp>
        <p:nvSpPr>
          <p:cNvPr id="3" name="Espace réservé du contenu 2"/>
          <p:cNvSpPr>
            <a:spLocks noGrp="1"/>
          </p:cNvSpPr>
          <p:nvPr>
            <p:ph idx="1"/>
          </p:nvPr>
        </p:nvSpPr>
        <p:spPr/>
        <p:txBody>
          <a:bodyPr/>
          <a:lstStyle/>
          <a:p>
            <a:pPr algn="just">
              <a:lnSpc>
                <a:spcPct val="90000"/>
              </a:lnSpc>
              <a:buFontTx/>
              <a:buChar char="•"/>
            </a:pPr>
            <a:r>
              <a:rPr lang="en-US" sz="2400" noProof="0" dirty="0" smtClean="0">
                <a:solidFill>
                  <a:schemeClr val="tx1"/>
                </a:solidFill>
              </a:rPr>
              <a:t>The obligation to use all possible means</a:t>
            </a:r>
          </a:p>
          <a:p>
            <a:pPr algn="just">
              <a:lnSpc>
                <a:spcPct val="90000"/>
              </a:lnSpc>
              <a:buFontTx/>
              <a:buChar char="•"/>
            </a:pPr>
            <a:endParaRPr lang="en-US" sz="2400" noProof="0" dirty="0" smtClean="0">
              <a:solidFill>
                <a:schemeClr val="tx1"/>
              </a:solidFill>
            </a:endParaRPr>
          </a:p>
          <a:p>
            <a:pPr algn="just">
              <a:lnSpc>
                <a:spcPct val="90000"/>
              </a:lnSpc>
              <a:buFontTx/>
              <a:buChar char="•"/>
            </a:pPr>
            <a:r>
              <a:rPr lang="en-US" sz="2400" noProof="0" dirty="0" smtClean="0">
                <a:solidFill>
                  <a:schemeClr val="tx1"/>
                </a:solidFill>
              </a:rPr>
              <a:t>An evidentiary question</a:t>
            </a:r>
          </a:p>
          <a:p>
            <a:pPr algn="just">
              <a:lnSpc>
                <a:spcPct val="90000"/>
              </a:lnSpc>
              <a:buFontTx/>
              <a:buChar char="•"/>
            </a:pPr>
            <a:endParaRPr lang="en-US" sz="2400" noProof="0" dirty="0" smtClean="0">
              <a:solidFill>
                <a:schemeClr val="tx1"/>
              </a:solidFill>
            </a:endParaRPr>
          </a:p>
          <a:p>
            <a:pPr algn="just">
              <a:lnSpc>
                <a:spcPct val="90000"/>
              </a:lnSpc>
              <a:buFontTx/>
              <a:buChar char="•"/>
            </a:pPr>
            <a:r>
              <a:rPr lang="en-US" sz="2400" noProof="0" dirty="0" smtClean="0">
                <a:solidFill>
                  <a:schemeClr val="tx1"/>
                </a:solidFill>
              </a:rPr>
              <a:t>Need to observe an infringement</a:t>
            </a:r>
          </a:p>
          <a:p>
            <a:pPr algn="just">
              <a:lnSpc>
                <a:spcPct val="90000"/>
              </a:lnSpc>
              <a:buFontTx/>
              <a:buChar char="•"/>
            </a:pPr>
            <a:endParaRPr lang="en-US" sz="2400" noProof="0" dirty="0" smtClean="0">
              <a:solidFill>
                <a:schemeClr val="tx1"/>
              </a:solidFill>
            </a:endParaRPr>
          </a:p>
          <a:p>
            <a:pPr algn="just">
              <a:lnSpc>
                <a:spcPct val="90000"/>
              </a:lnSpc>
              <a:buFontTx/>
              <a:buChar char="•"/>
            </a:pPr>
            <a:r>
              <a:rPr lang="en-US" sz="2400" noProof="0" dirty="0" smtClean="0">
                <a:solidFill>
                  <a:schemeClr val="tx1"/>
                </a:solidFill>
              </a:rPr>
              <a:t>Appreciation of the infringement</a:t>
            </a:r>
          </a:p>
          <a:p>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73</a:t>
            </a:fld>
            <a:endParaRPr lang="fr-F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en-US" sz="2800" noProof="0" dirty="0" smtClean="0">
                <a:solidFill>
                  <a:schemeClr val="tx1"/>
                </a:solidFill>
              </a:rPr>
              <a:t>Relativity of notions</a:t>
            </a:r>
            <a:endParaRPr lang="en-US" sz="2800" noProof="0" dirty="0">
              <a:solidFill>
                <a:schemeClr val="tx1"/>
              </a:solidFill>
            </a:endParaRPr>
          </a:p>
        </p:txBody>
      </p:sp>
      <p:sp>
        <p:nvSpPr>
          <p:cNvPr id="3" name="Espace réservé du contenu 2"/>
          <p:cNvSpPr>
            <a:spLocks noGrp="1"/>
          </p:cNvSpPr>
          <p:nvPr>
            <p:ph idx="1"/>
          </p:nvPr>
        </p:nvSpPr>
        <p:spPr/>
        <p:txBody>
          <a:bodyPr>
            <a:normAutofit/>
          </a:bodyPr>
          <a:lstStyle/>
          <a:p>
            <a:pPr algn="just"/>
            <a:r>
              <a:rPr lang="en-US" sz="2400" noProof="0" dirty="0" smtClean="0">
                <a:solidFill>
                  <a:schemeClr val="tx1"/>
                </a:solidFill>
              </a:rPr>
              <a:t>A notion that is essentially educational:</a:t>
            </a:r>
          </a:p>
          <a:p>
            <a:pPr algn="just"/>
            <a:endParaRPr lang="en-US" sz="2400" noProof="0" dirty="0" smtClean="0">
              <a:solidFill>
                <a:schemeClr val="tx1"/>
              </a:solidFill>
            </a:endParaRPr>
          </a:p>
          <a:p>
            <a:pPr lvl="1" algn="just"/>
            <a:r>
              <a:rPr lang="en-US" sz="1800" noProof="0" dirty="0" smtClean="0">
                <a:solidFill>
                  <a:schemeClr val="tx1"/>
                </a:solidFill>
              </a:rPr>
              <a:t>A multiplicity of obligations in each contract</a:t>
            </a:r>
          </a:p>
          <a:p>
            <a:pPr lvl="1" algn="just"/>
            <a:r>
              <a:rPr lang="en-US" sz="1800" noProof="0" dirty="0" smtClean="0">
                <a:solidFill>
                  <a:schemeClr val="tx1"/>
                </a:solidFill>
              </a:rPr>
              <a:t>The nature of the obligation is frequently a question of degree</a:t>
            </a:r>
          </a:p>
          <a:p>
            <a:pPr lvl="1" algn="just"/>
            <a:r>
              <a:rPr lang="en-US" sz="1800" dirty="0" smtClean="0">
                <a:solidFill>
                  <a:schemeClr val="tx1"/>
                </a:solidFill>
              </a:rPr>
              <a:t>The uncertain character of the </a:t>
            </a:r>
            <a:r>
              <a:rPr lang="en-US" sz="1800" noProof="0" dirty="0" smtClean="0">
                <a:solidFill>
                  <a:schemeClr val="tx1"/>
                </a:solidFill>
              </a:rPr>
              <a:t>notion</a:t>
            </a:r>
          </a:p>
          <a:p>
            <a:pPr lvl="1" algn="just"/>
            <a:r>
              <a:rPr lang="en-US" sz="1800" noProof="0" dirty="0" smtClean="0">
                <a:solidFill>
                  <a:schemeClr val="tx1"/>
                </a:solidFill>
              </a:rPr>
              <a:t>The </a:t>
            </a:r>
            <a:r>
              <a:rPr lang="en-US" sz="1800" dirty="0" smtClean="0">
                <a:solidFill>
                  <a:schemeClr val="tx1"/>
                </a:solidFill>
              </a:rPr>
              <a:t>ineffectiveness of the notion in international contracts</a:t>
            </a:r>
            <a:endParaRPr lang="en-US" sz="1800" noProof="0" dirty="0" smtClean="0">
              <a:solidFill>
                <a:schemeClr val="tx1"/>
              </a:solidFill>
            </a:endParaRPr>
          </a:p>
          <a:p>
            <a:pPr algn="just"/>
            <a:r>
              <a:rPr lang="en-US" sz="2400" noProof="0" dirty="0" smtClean="0">
                <a:solidFill>
                  <a:schemeClr val="tx1"/>
                </a:solidFill>
              </a:rPr>
              <a:t>One possible criterion: hazard</a:t>
            </a:r>
          </a:p>
          <a:p>
            <a:pPr algn="just"/>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74</a:t>
            </a:fld>
            <a:endParaRPr lang="fr-F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noProof="0" dirty="0" smtClean="0">
                <a:solidFill>
                  <a:schemeClr val="tx1"/>
                </a:solidFill>
              </a:rPr>
              <a:t>Peculiar attention</a:t>
            </a:r>
            <a:endParaRPr lang="en-US" sz="2800" noProof="0" dirty="0">
              <a:solidFill>
                <a:schemeClr val="tx1"/>
              </a:solidFill>
            </a:endParaRPr>
          </a:p>
        </p:txBody>
      </p:sp>
      <p:sp>
        <p:nvSpPr>
          <p:cNvPr id="3" name="Espace réservé du contenu 2"/>
          <p:cNvSpPr>
            <a:spLocks noGrp="1"/>
          </p:cNvSpPr>
          <p:nvPr>
            <p:ph idx="1"/>
          </p:nvPr>
        </p:nvSpPr>
        <p:spPr/>
        <p:txBody>
          <a:bodyPr>
            <a:noAutofit/>
          </a:bodyPr>
          <a:lstStyle/>
          <a:p>
            <a:pPr algn="just"/>
            <a:r>
              <a:rPr lang="en-US" sz="2400" noProof="0" dirty="0" smtClean="0">
                <a:solidFill>
                  <a:schemeClr val="tx1"/>
                </a:solidFill>
              </a:rPr>
              <a:t>It’s important for the parties to defined their obligations: </a:t>
            </a:r>
          </a:p>
          <a:p>
            <a:pPr lvl="1" algn="just"/>
            <a:r>
              <a:rPr lang="en-US" sz="1800" noProof="0" dirty="0" smtClean="0">
                <a:solidFill>
                  <a:schemeClr val="tx1"/>
                </a:solidFill>
              </a:rPr>
              <a:t>Define the mission</a:t>
            </a:r>
          </a:p>
          <a:p>
            <a:pPr lvl="1" algn="just"/>
            <a:r>
              <a:rPr lang="en-US" sz="1800" noProof="0" dirty="0" smtClean="0">
                <a:solidFill>
                  <a:schemeClr val="tx1"/>
                </a:solidFill>
              </a:rPr>
              <a:t>Time constrains</a:t>
            </a:r>
          </a:p>
          <a:p>
            <a:pPr lvl="1" algn="just"/>
            <a:r>
              <a:rPr lang="en-US" sz="1800" noProof="0" dirty="0" smtClean="0"/>
              <a:t>Means involved</a:t>
            </a:r>
            <a:endParaRPr lang="en-US" sz="1800" noProof="0" dirty="0" smtClean="0">
              <a:solidFill>
                <a:schemeClr val="tx1"/>
              </a:solidFill>
            </a:endParaRPr>
          </a:p>
          <a:p>
            <a:pPr algn="just"/>
            <a:r>
              <a:rPr lang="en-US" sz="2400" noProof="0" dirty="0" smtClean="0">
                <a:solidFill>
                  <a:schemeClr val="tx1"/>
                </a:solidFill>
              </a:rPr>
              <a:t>Use of clauses limiting the liability</a:t>
            </a:r>
          </a:p>
          <a:p>
            <a:pPr lvl="1"/>
            <a:r>
              <a:rPr lang="en-US" sz="1800" noProof="0" dirty="0" smtClean="0">
                <a:solidFill>
                  <a:schemeClr val="tx1"/>
                </a:solidFill>
              </a:rPr>
              <a:t>Definition</a:t>
            </a:r>
          </a:p>
          <a:p>
            <a:pPr lvl="1"/>
            <a:r>
              <a:rPr lang="en-US" sz="1800" noProof="0" dirty="0" err="1" smtClean="0">
                <a:solidFill>
                  <a:schemeClr val="tx1"/>
                </a:solidFill>
              </a:rPr>
              <a:t>Chronopost</a:t>
            </a:r>
            <a:r>
              <a:rPr lang="en-US" sz="1800" noProof="0" dirty="0" smtClean="0">
                <a:solidFill>
                  <a:schemeClr val="tx1"/>
                </a:solidFill>
              </a:rPr>
              <a:t> Cass. com., 9 </a:t>
            </a:r>
            <a:r>
              <a:rPr lang="en-US" sz="1800" noProof="0" dirty="0" err="1" smtClean="0">
                <a:solidFill>
                  <a:schemeClr val="tx1"/>
                </a:solidFill>
              </a:rPr>
              <a:t>juill</a:t>
            </a:r>
            <a:r>
              <a:rPr lang="en-US" sz="1800" noProof="0" dirty="0" smtClean="0">
                <a:solidFill>
                  <a:schemeClr val="tx1"/>
                </a:solidFill>
              </a:rPr>
              <a:t>. 2002 </a:t>
            </a:r>
          </a:p>
          <a:p>
            <a:pPr lvl="1" algn="just"/>
            <a:endParaRPr lang="en-US" sz="1800" noProof="0" dirty="0" smtClean="0">
              <a:solidFill>
                <a:schemeClr val="tx1"/>
              </a:solidFill>
            </a:endParaRPr>
          </a:p>
          <a:p>
            <a:pPr algn="just"/>
            <a:r>
              <a:rPr lang="en-US" sz="2400" noProof="0" dirty="0" smtClean="0">
                <a:solidFill>
                  <a:schemeClr val="tx1"/>
                </a:solidFill>
              </a:rPr>
              <a:t>Transfer with the risk</a:t>
            </a:r>
          </a:p>
          <a:p>
            <a:pPr algn="just"/>
            <a:endParaRPr lang="en-US" sz="24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75</a:t>
            </a:fld>
            <a:endParaRPr lang="fr-F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smtClean="0">
                <a:solidFill>
                  <a:schemeClr val="tx1"/>
                </a:solidFill>
              </a:rPr>
              <a:t>The fault</a:t>
            </a:r>
            <a:endParaRPr lang="en-US" noProof="0" dirty="0">
              <a:solidFill>
                <a:schemeClr val="tx1"/>
              </a:solidFill>
            </a:endParaRPr>
          </a:p>
        </p:txBody>
      </p:sp>
      <p:sp>
        <p:nvSpPr>
          <p:cNvPr id="3" name="Espace réservé du contenu 2"/>
          <p:cNvSpPr>
            <a:spLocks noGrp="1"/>
          </p:cNvSpPr>
          <p:nvPr>
            <p:ph idx="1"/>
          </p:nvPr>
        </p:nvSpPr>
        <p:spPr/>
        <p:txBody>
          <a:bodyPr/>
          <a:lstStyle/>
          <a:p>
            <a:pPr algn="just"/>
            <a:r>
              <a:rPr lang="en-US" noProof="0" dirty="0" smtClean="0">
                <a:solidFill>
                  <a:schemeClr val="tx1"/>
                </a:solidFill>
              </a:rPr>
              <a:t>1150: « Le </a:t>
            </a:r>
            <a:r>
              <a:rPr lang="en-US" noProof="0" dirty="0" err="1" smtClean="0">
                <a:solidFill>
                  <a:schemeClr val="tx1"/>
                </a:solidFill>
              </a:rPr>
              <a:t>débiteur</a:t>
            </a:r>
            <a:r>
              <a:rPr lang="en-US" noProof="0" dirty="0" smtClean="0">
                <a:solidFill>
                  <a:schemeClr val="tx1"/>
                </a:solidFill>
              </a:rPr>
              <a:t> </a:t>
            </a:r>
            <a:r>
              <a:rPr lang="en-US" noProof="0" dirty="0" err="1" smtClean="0">
                <a:solidFill>
                  <a:schemeClr val="tx1"/>
                </a:solidFill>
              </a:rPr>
              <a:t>n'est</a:t>
            </a:r>
            <a:r>
              <a:rPr lang="en-US" noProof="0" dirty="0" smtClean="0">
                <a:solidFill>
                  <a:schemeClr val="tx1"/>
                </a:solidFill>
              </a:rPr>
              <a:t> </a:t>
            </a:r>
            <a:r>
              <a:rPr lang="en-US" noProof="0" dirty="0" err="1" smtClean="0">
                <a:solidFill>
                  <a:schemeClr val="tx1"/>
                </a:solidFill>
              </a:rPr>
              <a:t>tenu</a:t>
            </a:r>
            <a:r>
              <a:rPr lang="en-US" noProof="0" dirty="0" smtClean="0">
                <a:solidFill>
                  <a:schemeClr val="tx1"/>
                </a:solidFill>
              </a:rPr>
              <a:t> </a:t>
            </a:r>
            <a:r>
              <a:rPr lang="en-US" noProof="0" dirty="0" err="1" smtClean="0">
                <a:solidFill>
                  <a:schemeClr val="tx1"/>
                </a:solidFill>
              </a:rPr>
              <a:t>que</a:t>
            </a:r>
            <a:r>
              <a:rPr lang="en-US" noProof="0" dirty="0" smtClean="0">
                <a:solidFill>
                  <a:schemeClr val="tx1"/>
                </a:solidFill>
              </a:rPr>
              <a:t> des </a:t>
            </a:r>
            <a:r>
              <a:rPr lang="en-US" noProof="0" dirty="0" err="1" smtClean="0">
                <a:solidFill>
                  <a:schemeClr val="tx1"/>
                </a:solidFill>
              </a:rPr>
              <a:t>dommages</a:t>
            </a:r>
            <a:r>
              <a:rPr lang="en-US" noProof="0" dirty="0" smtClean="0">
                <a:solidFill>
                  <a:schemeClr val="tx1"/>
                </a:solidFill>
              </a:rPr>
              <a:t> et </a:t>
            </a:r>
            <a:r>
              <a:rPr lang="en-US" noProof="0" dirty="0" err="1" smtClean="0">
                <a:solidFill>
                  <a:schemeClr val="tx1"/>
                </a:solidFill>
              </a:rPr>
              <a:t>intérêts</a:t>
            </a:r>
            <a:r>
              <a:rPr lang="en-US" noProof="0" dirty="0" smtClean="0">
                <a:solidFill>
                  <a:schemeClr val="tx1"/>
                </a:solidFill>
              </a:rPr>
              <a:t> qui </a:t>
            </a:r>
            <a:r>
              <a:rPr lang="en-US" noProof="0" dirty="0" err="1" smtClean="0">
                <a:solidFill>
                  <a:schemeClr val="tx1"/>
                </a:solidFill>
              </a:rPr>
              <a:t>ont</a:t>
            </a:r>
            <a:r>
              <a:rPr lang="en-US" noProof="0" dirty="0" smtClean="0">
                <a:solidFill>
                  <a:schemeClr val="tx1"/>
                </a:solidFill>
              </a:rPr>
              <a:t> </a:t>
            </a:r>
            <a:r>
              <a:rPr lang="en-US" noProof="0" dirty="0" err="1" smtClean="0">
                <a:solidFill>
                  <a:schemeClr val="tx1"/>
                </a:solidFill>
              </a:rPr>
              <a:t>été</a:t>
            </a:r>
            <a:r>
              <a:rPr lang="en-US" noProof="0" dirty="0" smtClean="0">
                <a:solidFill>
                  <a:schemeClr val="tx1"/>
                </a:solidFill>
              </a:rPr>
              <a:t> </a:t>
            </a:r>
            <a:r>
              <a:rPr lang="en-US" noProof="0" dirty="0" err="1" smtClean="0">
                <a:solidFill>
                  <a:schemeClr val="tx1"/>
                </a:solidFill>
              </a:rPr>
              <a:t>prévus</a:t>
            </a:r>
            <a:r>
              <a:rPr lang="en-US" noProof="0" dirty="0" smtClean="0">
                <a:solidFill>
                  <a:schemeClr val="tx1"/>
                </a:solidFill>
              </a:rPr>
              <a:t> </a:t>
            </a:r>
            <a:r>
              <a:rPr lang="en-US" noProof="0" dirty="0" err="1" smtClean="0">
                <a:solidFill>
                  <a:schemeClr val="tx1"/>
                </a:solidFill>
              </a:rPr>
              <a:t>ou</a:t>
            </a:r>
            <a:r>
              <a:rPr lang="en-US" noProof="0" dirty="0" smtClean="0">
                <a:solidFill>
                  <a:schemeClr val="tx1"/>
                </a:solidFill>
              </a:rPr>
              <a:t> </a:t>
            </a:r>
            <a:r>
              <a:rPr lang="en-US" noProof="0" dirty="0" err="1" smtClean="0">
                <a:solidFill>
                  <a:schemeClr val="tx1"/>
                </a:solidFill>
              </a:rPr>
              <a:t>qu'on</a:t>
            </a:r>
            <a:r>
              <a:rPr lang="en-US" noProof="0" dirty="0" smtClean="0">
                <a:solidFill>
                  <a:schemeClr val="tx1"/>
                </a:solidFill>
              </a:rPr>
              <a:t> a </a:t>
            </a:r>
            <a:r>
              <a:rPr lang="en-US" noProof="0" dirty="0" err="1" smtClean="0">
                <a:solidFill>
                  <a:schemeClr val="tx1"/>
                </a:solidFill>
              </a:rPr>
              <a:t>pu</a:t>
            </a:r>
            <a:r>
              <a:rPr lang="en-US" noProof="0" dirty="0" smtClean="0">
                <a:solidFill>
                  <a:schemeClr val="tx1"/>
                </a:solidFill>
              </a:rPr>
              <a:t> </a:t>
            </a:r>
            <a:r>
              <a:rPr lang="en-US" noProof="0" dirty="0" err="1" smtClean="0">
                <a:solidFill>
                  <a:schemeClr val="tx1"/>
                </a:solidFill>
              </a:rPr>
              <a:t>prévoir</a:t>
            </a:r>
            <a:r>
              <a:rPr lang="en-US" noProof="0" dirty="0" smtClean="0">
                <a:solidFill>
                  <a:schemeClr val="tx1"/>
                </a:solidFill>
              </a:rPr>
              <a:t> </a:t>
            </a:r>
            <a:r>
              <a:rPr lang="en-US" noProof="0" dirty="0" err="1" smtClean="0">
                <a:solidFill>
                  <a:schemeClr val="tx1"/>
                </a:solidFill>
              </a:rPr>
              <a:t>lors</a:t>
            </a:r>
            <a:r>
              <a:rPr lang="en-US" noProof="0" dirty="0" smtClean="0">
                <a:solidFill>
                  <a:schemeClr val="tx1"/>
                </a:solidFill>
              </a:rPr>
              <a:t> du </a:t>
            </a:r>
            <a:r>
              <a:rPr lang="en-US" noProof="0" dirty="0" err="1" smtClean="0">
                <a:solidFill>
                  <a:schemeClr val="tx1"/>
                </a:solidFill>
              </a:rPr>
              <a:t>contrat</a:t>
            </a:r>
            <a:r>
              <a:rPr lang="en-US" noProof="0" dirty="0" smtClean="0">
                <a:solidFill>
                  <a:schemeClr val="tx1"/>
                </a:solidFill>
              </a:rPr>
              <a:t>, </a:t>
            </a:r>
            <a:r>
              <a:rPr lang="en-US" noProof="0" dirty="0" err="1" smtClean="0">
                <a:solidFill>
                  <a:schemeClr val="tx1"/>
                </a:solidFill>
              </a:rPr>
              <a:t>lorsque</a:t>
            </a:r>
            <a:r>
              <a:rPr lang="en-US" noProof="0" dirty="0" smtClean="0">
                <a:solidFill>
                  <a:schemeClr val="tx1"/>
                </a:solidFill>
              </a:rPr>
              <a:t> </a:t>
            </a:r>
            <a:r>
              <a:rPr lang="en-US" noProof="0" dirty="0" err="1" smtClean="0">
                <a:solidFill>
                  <a:schemeClr val="tx1"/>
                </a:solidFill>
              </a:rPr>
              <a:t>ce</a:t>
            </a:r>
            <a:r>
              <a:rPr lang="en-US" noProof="0" dirty="0" smtClean="0">
                <a:solidFill>
                  <a:schemeClr val="tx1"/>
                </a:solidFill>
              </a:rPr>
              <a:t> </a:t>
            </a:r>
            <a:r>
              <a:rPr lang="en-US" noProof="0" dirty="0" err="1" smtClean="0">
                <a:solidFill>
                  <a:schemeClr val="tx1"/>
                </a:solidFill>
              </a:rPr>
              <a:t>n'est</a:t>
            </a:r>
            <a:r>
              <a:rPr lang="en-US" noProof="0" dirty="0" smtClean="0">
                <a:solidFill>
                  <a:schemeClr val="tx1"/>
                </a:solidFill>
              </a:rPr>
              <a:t> point par son </a:t>
            </a:r>
            <a:r>
              <a:rPr lang="en-US" noProof="0" dirty="0" err="1" smtClean="0">
                <a:solidFill>
                  <a:schemeClr val="tx1"/>
                </a:solidFill>
              </a:rPr>
              <a:t>dol</a:t>
            </a:r>
            <a:r>
              <a:rPr lang="en-US" noProof="0" dirty="0" smtClean="0">
                <a:solidFill>
                  <a:schemeClr val="tx1"/>
                </a:solidFill>
              </a:rPr>
              <a:t> </a:t>
            </a:r>
            <a:r>
              <a:rPr lang="en-US" noProof="0" dirty="0" err="1" smtClean="0">
                <a:solidFill>
                  <a:schemeClr val="tx1"/>
                </a:solidFill>
              </a:rPr>
              <a:t>que</a:t>
            </a:r>
            <a:r>
              <a:rPr lang="en-US" noProof="0" dirty="0" smtClean="0">
                <a:solidFill>
                  <a:schemeClr val="tx1"/>
                </a:solidFill>
              </a:rPr>
              <a:t> </a:t>
            </a:r>
            <a:r>
              <a:rPr lang="en-US" noProof="0" dirty="0" err="1" smtClean="0">
                <a:solidFill>
                  <a:schemeClr val="tx1"/>
                </a:solidFill>
              </a:rPr>
              <a:t>l'obligation</a:t>
            </a:r>
            <a:r>
              <a:rPr lang="en-US" noProof="0" dirty="0" smtClean="0">
                <a:solidFill>
                  <a:schemeClr val="tx1"/>
                </a:solidFill>
              </a:rPr>
              <a:t> </a:t>
            </a:r>
            <a:r>
              <a:rPr lang="en-US" noProof="0" dirty="0" err="1" smtClean="0">
                <a:solidFill>
                  <a:schemeClr val="tx1"/>
                </a:solidFill>
              </a:rPr>
              <a:t>n'est</a:t>
            </a:r>
            <a:r>
              <a:rPr lang="en-US" noProof="0" dirty="0" smtClean="0">
                <a:solidFill>
                  <a:schemeClr val="tx1"/>
                </a:solidFill>
              </a:rPr>
              <a:t> point </a:t>
            </a:r>
            <a:r>
              <a:rPr lang="en-US" noProof="0" dirty="0" err="1" smtClean="0">
                <a:solidFill>
                  <a:schemeClr val="tx1"/>
                </a:solidFill>
              </a:rPr>
              <a:t>exécutée</a:t>
            </a:r>
            <a:r>
              <a:rPr lang="en-US" noProof="0" dirty="0" smtClean="0">
                <a:solidFill>
                  <a:schemeClr val="tx1"/>
                </a:solidFill>
              </a:rPr>
              <a:t>. »</a:t>
            </a:r>
          </a:p>
          <a:p>
            <a:pPr algn="just"/>
            <a:r>
              <a:rPr lang="en-US" noProof="0" dirty="0" smtClean="0">
                <a:solidFill>
                  <a:schemeClr val="tx1"/>
                </a:solidFill>
              </a:rPr>
              <a:t>La </a:t>
            </a:r>
            <a:r>
              <a:rPr lang="en-US" noProof="0" dirty="0" err="1" smtClean="0">
                <a:solidFill>
                  <a:schemeClr val="tx1"/>
                </a:solidFill>
              </a:rPr>
              <a:t>faute</a:t>
            </a:r>
            <a:r>
              <a:rPr lang="en-US" noProof="0" dirty="0" smtClean="0">
                <a:solidFill>
                  <a:schemeClr val="tx1"/>
                </a:solidFill>
              </a:rPr>
              <a:t> </a:t>
            </a:r>
            <a:r>
              <a:rPr lang="en-US" noProof="0" dirty="0" err="1" smtClean="0">
                <a:solidFill>
                  <a:schemeClr val="tx1"/>
                </a:solidFill>
              </a:rPr>
              <a:t>dolosive</a:t>
            </a:r>
            <a:r>
              <a:rPr lang="en-US" noProof="0" dirty="0" smtClean="0">
                <a:solidFill>
                  <a:schemeClr val="tx1"/>
                </a:solidFill>
              </a:rPr>
              <a:t> rend inapplicable les limitations de </a:t>
            </a:r>
            <a:r>
              <a:rPr lang="en-US" noProof="0" dirty="0" err="1" smtClean="0">
                <a:solidFill>
                  <a:schemeClr val="tx1"/>
                </a:solidFill>
              </a:rPr>
              <a:t>responsabilité</a:t>
            </a:r>
            <a:r>
              <a:rPr lang="en-US" noProof="0" dirty="0" smtClean="0">
                <a:solidFill>
                  <a:schemeClr val="tx1"/>
                </a:solidFill>
              </a:rPr>
              <a:t> et </a:t>
            </a:r>
            <a:r>
              <a:rPr lang="en-US" noProof="0" dirty="0" err="1" smtClean="0">
                <a:solidFill>
                  <a:schemeClr val="tx1"/>
                </a:solidFill>
              </a:rPr>
              <a:t>permet</a:t>
            </a:r>
            <a:r>
              <a:rPr lang="en-US" noProof="0" dirty="0" smtClean="0">
                <a:solidFill>
                  <a:schemeClr val="tx1"/>
                </a:solidFill>
              </a:rPr>
              <a:t> </a:t>
            </a:r>
            <a:r>
              <a:rPr lang="en-US" noProof="0" dirty="0" err="1" smtClean="0">
                <a:solidFill>
                  <a:schemeClr val="tx1"/>
                </a:solidFill>
              </a:rPr>
              <a:t>d’aller</a:t>
            </a:r>
            <a:r>
              <a:rPr lang="en-US" noProof="0" dirty="0" smtClean="0">
                <a:solidFill>
                  <a:schemeClr val="tx1"/>
                </a:solidFill>
              </a:rPr>
              <a:t> au-</a:t>
            </a:r>
            <a:r>
              <a:rPr lang="en-US" noProof="0" dirty="0" err="1" smtClean="0">
                <a:solidFill>
                  <a:schemeClr val="tx1"/>
                </a:solidFill>
              </a:rPr>
              <a:t>delà</a:t>
            </a:r>
            <a:r>
              <a:rPr lang="en-US" noProof="0" dirty="0" smtClean="0">
                <a:solidFill>
                  <a:schemeClr val="tx1"/>
                </a:solidFill>
              </a:rPr>
              <a:t> du </a:t>
            </a:r>
            <a:r>
              <a:rPr lang="en-US" noProof="0" dirty="0" err="1" smtClean="0">
                <a:solidFill>
                  <a:schemeClr val="tx1"/>
                </a:solidFill>
              </a:rPr>
              <a:t>dommage</a:t>
            </a:r>
            <a:r>
              <a:rPr lang="en-US" noProof="0" dirty="0" smtClean="0">
                <a:solidFill>
                  <a:schemeClr val="tx1"/>
                </a:solidFill>
              </a:rPr>
              <a:t> </a:t>
            </a:r>
            <a:r>
              <a:rPr lang="en-US" noProof="0" dirty="0" err="1" smtClean="0">
                <a:solidFill>
                  <a:schemeClr val="tx1"/>
                </a:solidFill>
              </a:rPr>
              <a:t>prévisible</a:t>
            </a:r>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76</a:t>
            </a:fld>
            <a:endParaRPr lang="fr-F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noProof="0" dirty="0">
              <a:solidFill>
                <a:schemeClr val="tx1"/>
              </a:solidFill>
            </a:endParaRPr>
          </a:p>
        </p:txBody>
      </p:sp>
      <p:sp>
        <p:nvSpPr>
          <p:cNvPr id="3" name="Espace réservé du contenu 2"/>
          <p:cNvSpPr>
            <a:spLocks noGrp="1"/>
          </p:cNvSpPr>
          <p:nvPr>
            <p:ph idx="1"/>
          </p:nvPr>
        </p:nvSpPr>
        <p:spPr/>
        <p:txBody>
          <a:bodyPr>
            <a:noAutofit/>
          </a:bodyPr>
          <a:lstStyle/>
          <a:p>
            <a:pPr lvl="1" algn="just"/>
            <a:r>
              <a:rPr lang="en-US" sz="2000" noProof="0" dirty="0" smtClean="0">
                <a:solidFill>
                  <a:schemeClr val="tx1"/>
                </a:solidFill>
              </a:rPr>
              <a:t>Usually “</a:t>
            </a:r>
            <a:r>
              <a:rPr lang="en-US" sz="2000" noProof="0" dirty="0" err="1" smtClean="0">
                <a:solidFill>
                  <a:schemeClr val="tx1"/>
                </a:solidFill>
              </a:rPr>
              <a:t>dolosive</a:t>
            </a:r>
            <a:r>
              <a:rPr lang="en-US" sz="2000" noProof="0" dirty="0" smtClean="0">
                <a:solidFill>
                  <a:schemeClr val="tx1"/>
                </a:solidFill>
              </a:rPr>
              <a:t> fault” implies intention in the action and the result</a:t>
            </a:r>
          </a:p>
          <a:p>
            <a:pPr lvl="1" algn="just"/>
            <a:r>
              <a:rPr lang="en-US" sz="2000" noProof="0" dirty="0" smtClean="0">
                <a:solidFill>
                  <a:schemeClr val="tx1"/>
                </a:solidFill>
              </a:rPr>
              <a:t>Jurisprudence has limited the influence of the will to harm</a:t>
            </a:r>
          </a:p>
          <a:p>
            <a:pPr algn="just"/>
            <a:r>
              <a:rPr lang="en-US" sz="2800" noProof="0" dirty="0" smtClean="0">
                <a:solidFill>
                  <a:schemeClr val="tx1"/>
                </a:solidFill>
              </a:rPr>
              <a:t>Assimilation with </a:t>
            </a:r>
            <a:r>
              <a:rPr lang="en-US" sz="2800" noProof="0" dirty="0" err="1" smtClean="0">
                <a:solidFill>
                  <a:schemeClr val="tx1"/>
                </a:solidFill>
              </a:rPr>
              <a:t>faute</a:t>
            </a:r>
            <a:r>
              <a:rPr lang="en-US" sz="2800" noProof="0" dirty="0" smtClean="0">
                <a:solidFill>
                  <a:schemeClr val="tx1"/>
                </a:solidFill>
              </a:rPr>
              <a:t> </a:t>
            </a:r>
            <a:r>
              <a:rPr lang="en-US" sz="2800" noProof="0" dirty="0" err="1" smtClean="0">
                <a:solidFill>
                  <a:schemeClr val="tx1"/>
                </a:solidFill>
              </a:rPr>
              <a:t>lourde</a:t>
            </a:r>
            <a:r>
              <a:rPr lang="en-US" sz="2800" noProof="0" dirty="0" smtClean="0">
                <a:solidFill>
                  <a:schemeClr val="tx1"/>
                </a:solidFill>
              </a:rPr>
              <a:t> (heavy fault)</a:t>
            </a:r>
          </a:p>
          <a:p>
            <a:pPr lvl="1" algn="just"/>
            <a:r>
              <a:rPr lang="en-US" sz="2000" noProof="0" dirty="0" smtClean="0">
                <a:solidFill>
                  <a:schemeClr val="tx1"/>
                </a:solidFill>
              </a:rPr>
              <a:t>extremely grave </a:t>
            </a:r>
            <a:r>
              <a:rPr lang="en-US" sz="2000" noProof="0" dirty="0" err="1" smtClean="0">
                <a:solidFill>
                  <a:schemeClr val="tx1"/>
                </a:solidFill>
              </a:rPr>
              <a:t>behaviour</a:t>
            </a:r>
            <a:r>
              <a:rPr lang="en-US" sz="2000" noProof="0" dirty="0" smtClean="0">
                <a:solidFill>
                  <a:schemeClr val="tx1"/>
                </a:solidFill>
              </a:rPr>
              <a:t>, reaching the level of </a:t>
            </a:r>
            <a:r>
              <a:rPr lang="en-US" sz="2000" noProof="0" dirty="0" err="1" smtClean="0">
                <a:solidFill>
                  <a:schemeClr val="tx1"/>
                </a:solidFill>
              </a:rPr>
              <a:t>dol</a:t>
            </a:r>
            <a:r>
              <a:rPr lang="en-US" sz="2000" noProof="0" dirty="0" smtClean="0">
                <a:solidFill>
                  <a:schemeClr val="tx1"/>
                </a:solidFill>
              </a:rPr>
              <a:t> and showing the inadequacy to </a:t>
            </a:r>
            <a:r>
              <a:rPr lang="en-US" sz="2000" dirty="0" smtClean="0"/>
              <a:t>accomplish its </a:t>
            </a:r>
            <a:r>
              <a:rPr lang="en-US" sz="2000" noProof="0" dirty="0" smtClean="0">
                <a:solidFill>
                  <a:schemeClr val="tx1"/>
                </a:solidFill>
              </a:rPr>
              <a:t>obligation. Evaluated  in </a:t>
            </a:r>
            <a:r>
              <a:rPr lang="en-US" sz="2000" noProof="0" dirty="0" err="1" smtClean="0">
                <a:solidFill>
                  <a:schemeClr val="tx1"/>
                </a:solidFill>
              </a:rPr>
              <a:t>abstracto</a:t>
            </a:r>
            <a:endParaRPr lang="en-US" sz="20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77</a:t>
            </a:fld>
            <a:endParaRPr lang="fr-F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smtClean="0">
                <a:solidFill>
                  <a:schemeClr val="tx1"/>
                </a:solidFill>
              </a:rPr>
              <a:t>Les causes </a:t>
            </a:r>
            <a:r>
              <a:rPr lang="en-US" noProof="0" dirty="0" err="1" smtClean="0">
                <a:solidFill>
                  <a:schemeClr val="tx1"/>
                </a:solidFill>
              </a:rPr>
              <a:t>d’exonération</a:t>
            </a:r>
            <a:endParaRPr lang="en-US" noProof="0" dirty="0">
              <a:solidFill>
                <a:schemeClr val="tx1"/>
              </a:solidFill>
            </a:endParaRPr>
          </a:p>
        </p:txBody>
      </p:sp>
      <p:sp>
        <p:nvSpPr>
          <p:cNvPr id="3" name="Espace réservé du contenu 2"/>
          <p:cNvSpPr>
            <a:spLocks noGrp="1"/>
          </p:cNvSpPr>
          <p:nvPr>
            <p:ph idx="1"/>
          </p:nvPr>
        </p:nvSpPr>
        <p:spPr/>
        <p:txBody>
          <a:bodyPr/>
          <a:lstStyle/>
          <a:p>
            <a:r>
              <a:rPr lang="en-US" noProof="0" dirty="0" smtClean="0">
                <a:solidFill>
                  <a:schemeClr val="tx1"/>
                </a:solidFill>
              </a:rPr>
              <a:t>Force majeure</a:t>
            </a:r>
          </a:p>
          <a:p>
            <a:pPr lvl="1"/>
            <a:r>
              <a:rPr lang="en-US" noProof="0" dirty="0" smtClean="0">
                <a:solidFill>
                  <a:schemeClr val="tx1"/>
                </a:solidFill>
              </a:rPr>
              <a:t>Modifiable </a:t>
            </a:r>
            <a:r>
              <a:rPr lang="en-US" noProof="0" dirty="0" err="1" smtClean="0">
                <a:solidFill>
                  <a:schemeClr val="tx1"/>
                </a:solidFill>
              </a:rPr>
              <a:t>conventionnellement</a:t>
            </a:r>
            <a:endParaRPr lang="en-US" noProof="0" dirty="0" smtClean="0">
              <a:solidFill>
                <a:schemeClr val="tx1"/>
              </a:solidFill>
            </a:endParaRPr>
          </a:p>
          <a:p>
            <a:pPr lvl="1"/>
            <a:r>
              <a:rPr lang="en-US" noProof="0" dirty="0" err="1" smtClean="0">
                <a:solidFill>
                  <a:schemeClr val="tx1"/>
                </a:solidFill>
              </a:rPr>
              <a:t>Irrésistible</a:t>
            </a:r>
            <a:r>
              <a:rPr lang="en-US" noProof="0" dirty="0" smtClean="0">
                <a:solidFill>
                  <a:schemeClr val="tx1"/>
                </a:solidFill>
              </a:rPr>
              <a:t> /</a:t>
            </a:r>
            <a:r>
              <a:rPr lang="en-US" noProof="0" dirty="0" err="1" smtClean="0">
                <a:solidFill>
                  <a:schemeClr val="tx1"/>
                </a:solidFill>
              </a:rPr>
              <a:t>globalement</a:t>
            </a:r>
            <a:r>
              <a:rPr lang="en-US" noProof="0" dirty="0" smtClean="0">
                <a:solidFill>
                  <a:schemeClr val="tx1"/>
                </a:solidFill>
              </a:rPr>
              <a:t> in </a:t>
            </a:r>
            <a:r>
              <a:rPr lang="en-US" noProof="0" dirty="0" err="1" smtClean="0">
                <a:solidFill>
                  <a:schemeClr val="tx1"/>
                </a:solidFill>
              </a:rPr>
              <a:t>abstracto</a:t>
            </a:r>
            <a:endParaRPr lang="en-US" noProof="0" dirty="0" smtClean="0">
              <a:solidFill>
                <a:schemeClr val="tx1"/>
              </a:solidFill>
            </a:endParaRPr>
          </a:p>
          <a:p>
            <a:pPr lvl="1"/>
            <a:r>
              <a:rPr lang="en-US" noProof="0" dirty="0" err="1" smtClean="0">
                <a:solidFill>
                  <a:schemeClr val="tx1"/>
                </a:solidFill>
              </a:rPr>
              <a:t>Imprévisible</a:t>
            </a:r>
            <a:r>
              <a:rPr lang="en-US" noProof="0" dirty="0" smtClean="0">
                <a:solidFill>
                  <a:schemeClr val="tx1"/>
                </a:solidFill>
              </a:rPr>
              <a:t> à la formation du </a:t>
            </a:r>
            <a:r>
              <a:rPr lang="en-US" noProof="0" dirty="0" err="1" smtClean="0">
                <a:solidFill>
                  <a:schemeClr val="tx1"/>
                </a:solidFill>
              </a:rPr>
              <a:t>contrat</a:t>
            </a:r>
            <a:endParaRPr lang="en-US" noProof="0" dirty="0" smtClean="0">
              <a:solidFill>
                <a:schemeClr val="tx1"/>
              </a:solidFill>
            </a:endParaRPr>
          </a:p>
          <a:p>
            <a:pPr lvl="1"/>
            <a:r>
              <a:rPr lang="en-US" noProof="0" dirty="0" err="1" smtClean="0">
                <a:solidFill>
                  <a:schemeClr val="tx1"/>
                </a:solidFill>
              </a:rPr>
              <a:t>Extérieur</a:t>
            </a:r>
            <a:r>
              <a:rPr lang="en-US" noProof="0" dirty="0" smtClean="0">
                <a:solidFill>
                  <a:schemeClr val="tx1"/>
                </a:solidFill>
              </a:rPr>
              <a:t>  au </a:t>
            </a:r>
            <a:r>
              <a:rPr lang="en-US" noProof="0" dirty="0" err="1" smtClean="0">
                <a:solidFill>
                  <a:schemeClr val="tx1"/>
                </a:solidFill>
              </a:rPr>
              <a:t>débiteur</a:t>
            </a:r>
            <a:endParaRPr lang="en-US" noProof="0" dirty="0" smtClean="0">
              <a:solidFill>
                <a:schemeClr val="tx1"/>
              </a:solidFill>
            </a:endParaRPr>
          </a:p>
          <a:p>
            <a:endParaRPr lang="en-US" noProof="0" dirty="0" smtClean="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78</a:t>
            </a:fld>
            <a:endParaRPr lang="fr-F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smtClean="0">
                <a:solidFill>
                  <a:schemeClr val="tx1"/>
                </a:solidFill>
              </a:rPr>
              <a:t>La clause </a:t>
            </a:r>
            <a:r>
              <a:rPr lang="en-US" noProof="0" dirty="0" err="1" smtClean="0">
                <a:solidFill>
                  <a:schemeClr val="tx1"/>
                </a:solidFill>
              </a:rPr>
              <a:t>pénale</a:t>
            </a:r>
            <a:endParaRPr lang="en-US" noProof="0" dirty="0">
              <a:solidFill>
                <a:schemeClr val="tx1"/>
              </a:solidFill>
            </a:endParaRPr>
          </a:p>
        </p:txBody>
      </p:sp>
      <p:sp>
        <p:nvSpPr>
          <p:cNvPr id="3" name="Espace réservé du contenu 2"/>
          <p:cNvSpPr>
            <a:spLocks noGrp="1"/>
          </p:cNvSpPr>
          <p:nvPr>
            <p:ph idx="1"/>
          </p:nvPr>
        </p:nvSpPr>
        <p:spPr/>
        <p:txBody>
          <a:bodyPr/>
          <a:lstStyle/>
          <a:p>
            <a:r>
              <a:rPr lang="en-US" noProof="0" dirty="0" smtClean="0">
                <a:solidFill>
                  <a:schemeClr val="tx1"/>
                </a:solidFill>
              </a:rPr>
              <a:t>Fixe </a:t>
            </a:r>
            <a:r>
              <a:rPr lang="en-US" noProof="0" dirty="0" err="1" smtClean="0">
                <a:solidFill>
                  <a:schemeClr val="tx1"/>
                </a:solidFill>
              </a:rPr>
              <a:t>contractuellement</a:t>
            </a:r>
            <a:r>
              <a:rPr lang="en-US" noProof="0" dirty="0" smtClean="0">
                <a:solidFill>
                  <a:schemeClr val="tx1"/>
                </a:solidFill>
              </a:rPr>
              <a:t> les DI</a:t>
            </a:r>
          </a:p>
          <a:p>
            <a:r>
              <a:rPr lang="en-US" noProof="0" dirty="0" err="1" smtClean="0">
                <a:solidFill>
                  <a:schemeClr val="tx1"/>
                </a:solidFill>
              </a:rPr>
              <a:t>L’indemnité</a:t>
            </a:r>
            <a:r>
              <a:rPr lang="en-US" noProof="0" dirty="0" smtClean="0">
                <a:solidFill>
                  <a:schemeClr val="tx1"/>
                </a:solidFill>
              </a:rPr>
              <a:t> sera en </a:t>
            </a:r>
            <a:r>
              <a:rPr lang="en-US" noProof="0" dirty="0" err="1" smtClean="0">
                <a:solidFill>
                  <a:schemeClr val="tx1"/>
                </a:solidFill>
              </a:rPr>
              <a:t>principe</a:t>
            </a:r>
            <a:r>
              <a:rPr lang="en-US" noProof="0" dirty="0" smtClean="0">
                <a:solidFill>
                  <a:schemeClr val="tx1"/>
                </a:solidFill>
              </a:rPr>
              <a:t> </a:t>
            </a:r>
            <a:r>
              <a:rPr lang="en-US" noProof="0" dirty="0" err="1" smtClean="0">
                <a:solidFill>
                  <a:schemeClr val="tx1"/>
                </a:solidFill>
              </a:rPr>
              <a:t>supérieure</a:t>
            </a:r>
            <a:r>
              <a:rPr lang="en-US" noProof="0" dirty="0" smtClean="0">
                <a:solidFill>
                  <a:schemeClr val="tx1"/>
                </a:solidFill>
              </a:rPr>
              <a:t> au </a:t>
            </a:r>
            <a:r>
              <a:rPr lang="en-US" noProof="0" dirty="0" err="1" smtClean="0">
                <a:solidFill>
                  <a:schemeClr val="tx1"/>
                </a:solidFill>
              </a:rPr>
              <a:t>préjudice</a:t>
            </a:r>
            <a:endParaRPr lang="en-US" noProof="0" dirty="0" smtClean="0">
              <a:solidFill>
                <a:schemeClr val="tx1"/>
              </a:solidFill>
            </a:endParaRPr>
          </a:p>
          <a:p>
            <a:r>
              <a:rPr lang="en-US" noProof="0" dirty="0" smtClean="0">
                <a:solidFill>
                  <a:schemeClr val="tx1"/>
                </a:solidFill>
              </a:rPr>
              <a:t>Le </a:t>
            </a:r>
            <a:r>
              <a:rPr lang="en-US" noProof="0" dirty="0" err="1" smtClean="0">
                <a:solidFill>
                  <a:schemeClr val="tx1"/>
                </a:solidFill>
              </a:rPr>
              <a:t>préjudice</a:t>
            </a:r>
            <a:r>
              <a:rPr lang="en-US" noProof="0" dirty="0" smtClean="0">
                <a:solidFill>
                  <a:schemeClr val="tx1"/>
                </a:solidFill>
              </a:rPr>
              <a:t> </a:t>
            </a:r>
            <a:r>
              <a:rPr lang="en-US" noProof="0" dirty="0" err="1" smtClean="0">
                <a:solidFill>
                  <a:schemeClr val="tx1"/>
                </a:solidFill>
              </a:rPr>
              <a:t>n’est</a:t>
            </a:r>
            <a:r>
              <a:rPr lang="en-US" noProof="0" dirty="0" smtClean="0">
                <a:solidFill>
                  <a:schemeClr val="tx1"/>
                </a:solidFill>
              </a:rPr>
              <a:t> pas indispensable</a:t>
            </a:r>
          </a:p>
          <a:p>
            <a:r>
              <a:rPr lang="en-US" noProof="0" dirty="0" smtClean="0">
                <a:solidFill>
                  <a:schemeClr val="tx1"/>
                </a:solidFill>
              </a:rPr>
              <a:t>Le </a:t>
            </a:r>
            <a:r>
              <a:rPr lang="en-US" noProof="0" dirty="0" err="1" smtClean="0">
                <a:solidFill>
                  <a:schemeClr val="tx1"/>
                </a:solidFill>
              </a:rPr>
              <a:t>pouvoir</a:t>
            </a:r>
            <a:r>
              <a:rPr lang="en-US" noProof="0" dirty="0" smtClean="0">
                <a:solidFill>
                  <a:schemeClr val="tx1"/>
                </a:solidFill>
              </a:rPr>
              <a:t> </a:t>
            </a:r>
            <a:r>
              <a:rPr lang="en-US" noProof="0" dirty="0" err="1" smtClean="0">
                <a:solidFill>
                  <a:schemeClr val="tx1"/>
                </a:solidFill>
              </a:rPr>
              <a:t>modérateur</a:t>
            </a:r>
            <a:r>
              <a:rPr lang="en-US" noProof="0" dirty="0" smtClean="0">
                <a:solidFill>
                  <a:schemeClr val="tx1"/>
                </a:solidFill>
              </a:rPr>
              <a:t> du </a:t>
            </a:r>
            <a:r>
              <a:rPr lang="en-US" noProof="0" dirty="0" err="1" smtClean="0">
                <a:solidFill>
                  <a:schemeClr val="tx1"/>
                </a:solidFill>
              </a:rPr>
              <a:t>juge</a:t>
            </a:r>
            <a:endParaRPr lang="en-US" noProof="0" dirty="0" smtClean="0">
              <a:solidFill>
                <a:schemeClr val="tx1"/>
              </a:solidFill>
            </a:endParaRPr>
          </a:p>
          <a:p>
            <a:r>
              <a:rPr lang="en-US" noProof="0" dirty="0" smtClean="0">
                <a:solidFill>
                  <a:schemeClr val="tx1"/>
                </a:solidFill>
              </a:rPr>
              <a:t>Elle </a:t>
            </a:r>
            <a:r>
              <a:rPr lang="en-US" noProof="0" dirty="0" err="1" smtClean="0">
                <a:solidFill>
                  <a:schemeClr val="tx1"/>
                </a:solidFill>
              </a:rPr>
              <a:t>est</a:t>
            </a:r>
            <a:r>
              <a:rPr lang="en-US" noProof="0" dirty="0" smtClean="0">
                <a:solidFill>
                  <a:schemeClr val="tx1"/>
                </a:solidFill>
              </a:rPr>
              <a:t> </a:t>
            </a:r>
            <a:r>
              <a:rPr lang="en-US" noProof="0" dirty="0" err="1" smtClean="0">
                <a:solidFill>
                  <a:schemeClr val="tx1"/>
                </a:solidFill>
              </a:rPr>
              <a:t>parfois</a:t>
            </a:r>
            <a:r>
              <a:rPr lang="en-US" noProof="0" dirty="0" smtClean="0">
                <a:solidFill>
                  <a:schemeClr val="tx1"/>
                </a:solidFill>
              </a:rPr>
              <a:t> </a:t>
            </a:r>
            <a:r>
              <a:rPr lang="en-US" noProof="0" dirty="0" err="1" smtClean="0">
                <a:solidFill>
                  <a:schemeClr val="tx1"/>
                </a:solidFill>
              </a:rPr>
              <a:t>légalement</a:t>
            </a:r>
            <a:r>
              <a:rPr lang="en-US" noProof="0" dirty="0" smtClean="0">
                <a:solidFill>
                  <a:schemeClr val="tx1"/>
                </a:solidFill>
              </a:rPr>
              <a:t> </a:t>
            </a:r>
            <a:r>
              <a:rPr lang="en-US" noProof="0" dirty="0" err="1" smtClean="0">
                <a:solidFill>
                  <a:schemeClr val="tx1"/>
                </a:solidFill>
              </a:rPr>
              <a:t>contrainte</a:t>
            </a:r>
            <a:endParaRPr lang="en-US"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79</a:t>
            </a:fld>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616" y="1124744"/>
            <a:ext cx="6913240" cy="1224136"/>
          </a:xfrm>
        </p:spPr>
        <p:txBody>
          <a:bodyPr>
            <a:noAutofit/>
          </a:bodyPr>
          <a:lstStyle/>
          <a:p>
            <a:r>
              <a:rPr lang="en-US" sz="2800" noProof="0" dirty="0" smtClean="0">
                <a:solidFill>
                  <a:schemeClr val="tx1"/>
                </a:solidFill>
              </a:rPr>
              <a:t>Contracts that are unlimited in time or with a termination date </a:t>
            </a:r>
            <a:endParaRPr lang="en-US" sz="2800" noProof="0" dirty="0">
              <a:solidFill>
                <a:schemeClr val="tx1"/>
              </a:solidFill>
            </a:endParaRPr>
          </a:p>
        </p:txBody>
      </p:sp>
      <p:sp>
        <p:nvSpPr>
          <p:cNvPr id="3" name="Espace réservé du contenu 2"/>
          <p:cNvSpPr>
            <a:spLocks noGrp="1"/>
          </p:cNvSpPr>
          <p:nvPr>
            <p:ph idx="1"/>
          </p:nvPr>
        </p:nvSpPr>
        <p:spPr>
          <a:xfrm>
            <a:off x="971600" y="2636912"/>
            <a:ext cx="7129265" cy="3384550"/>
          </a:xfrm>
        </p:spPr>
        <p:txBody>
          <a:bodyPr>
            <a:noAutofit/>
          </a:bodyPr>
          <a:lstStyle/>
          <a:p>
            <a:pPr algn="just"/>
            <a:r>
              <a:rPr lang="en-US" sz="2400" dirty="0">
                <a:solidFill>
                  <a:schemeClr val="tx1"/>
                </a:solidFill>
              </a:rPr>
              <a:t>C</a:t>
            </a:r>
            <a:r>
              <a:rPr lang="en-US" sz="2400" dirty="0" smtClean="0">
                <a:solidFill>
                  <a:schemeClr val="tx1"/>
                </a:solidFill>
              </a:rPr>
              <a:t>ontracts </a:t>
            </a:r>
            <a:r>
              <a:rPr lang="en-US" sz="2400" dirty="0">
                <a:solidFill>
                  <a:schemeClr val="tx1"/>
                </a:solidFill>
              </a:rPr>
              <a:t>of continuing performance </a:t>
            </a:r>
            <a:r>
              <a:rPr lang="en-US" sz="2400" noProof="0" dirty="0" smtClean="0">
                <a:solidFill>
                  <a:schemeClr val="tx1"/>
                </a:solidFill>
              </a:rPr>
              <a:t>include the possibility of tacit renewal</a:t>
            </a:r>
          </a:p>
          <a:p>
            <a:pPr algn="just"/>
            <a:r>
              <a:rPr lang="en-US" sz="2400" noProof="0" dirty="0" smtClean="0">
                <a:solidFill>
                  <a:schemeClr val="tx1"/>
                </a:solidFill>
              </a:rPr>
              <a:t>The contract could </a:t>
            </a:r>
            <a:r>
              <a:rPr lang="en-US" sz="2400" dirty="0" smtClean="0">
                <a:solidFill>
                  <a:schemeClr val="tx1"/>
                </a:solidFill>
              </a:rPr>
              <a:t>have a unspecified deadline </a:t>
            </a:r>
            <a:r>
              <a:rPr lang="en-US" sz="2400" noProof="0" dirty="0" smtClean="0">
                <a:solidFill>
                  <a:schemeClr val="tx1"/>
                </a:solidFill>
              </a:rPr>
              <a:t>while the end depends on a </a:t>
            </a:r>
            <a:r>
              <a:rPr lang="en-US" sz="2400" dirty="0" smtClean="0">
                <a:solidFill>
                  <a:schemeClr val="tx1"/>
                </a:solidFill>
              </a:rPr>
              <a:t>certain event as long as the event is independent from the parties will</a:t>
            </a:r>
            <a:r>
              <a:rPr lang="en-US" sz="2400" noProof="0" dirty="0" smtClean="0">
                <a:solidFill>
                  <a:schemeClr val="tx1"/>
                </a:solidFill>
              </a:rPr>
              <a:t> (Cass soc, Oct 28, 1992)</a:t>
            </a:r>
          </a:p>
          <a:p>
            <a:pPr algn="just"/>
            <a:r>
              <a:rPr lang="en-US" sz="2400" dirty="0" smtClean="0">
                <a:solidFill>
                  <a:schemeClr val="tx1"/>
                </a:solidFill>
              </a:rPr>
              <a:t>For unlimited time contracts, </a:t>
            </a:r>
            <a:r>
              <a:rPr lang="en-US" sz="2400" noProof="0" dirty="0" smtClean="0">
                <a:solidFill>
                  <a:schemeClr val="tx1"/>
                </a:solidFill>
              </a:rPr>
              <a:t>unilateral termination is possible at any moment but in the case of excess and with a reasonable period of advance notice</a:t>
            </a:r>
            <a:endParaRPr lang="en-US" sz="24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8</a:t>
            </a:fld>
            <a:endParaRPr lang="fr-F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noProof="0" dirty="0" smtClean="0">
                <a:solidFill>
                  <a:schemeClr val="tx1"/>
                </a:solidFill>
              </a:rPr>
              <a:t>the quasi-contrats</a:t>
            </a:r>
            <a:endParaRPr lang="en-US" sz="2800" noProof="0" dirty="0">
              <a:solidFill>
                <a:schemeClr val="tx1"/>
              </a:solidFill>
            </a:endParaRPr>
          </a:p>
        </p:txBody>
      </p:sp>
      <p:sp>
        <p:nvSpPr>
          <p:cNvPr id="3" name="Espace réservé du contenu 2"/>
          <p:cNvSpPr>
            <a:spLocks noGrp="1"/>
          </p:cNvSpPr>
          <p:nvPr>
            <p:ph idx="1"/>
          </p:nvPr>
        </p:nvSpPr>
        <p:spPr/>
        <p:txBody>
          <a:bodyPr>
            <a:noAutofit/>
          </a:bodyPr>
          <a:lstStyle/>
          <a:p>
            <a:r>
              <a:rPr lang="en-US" sz="2400" noProof="0" dirty="0" smtClean="0">
                <a:solidFill>
                  <a:schemeClr val="tx1"/>
                </a:solidFill>
              </a:rPr>
              <a:t>Definition</a:t>
            </a:r>
          </a:p>
          <a:p>
            <a:r>
              <a:rPr lang="en-US" sz="2400" noProof="0" dirty="0" smtClean="0">
                <a:solidFill>
                  <a:schemeClr val="tx1"/>
                </a:solidFill>
              </a:rPr>
              <a:t>La </a:t>
            </a:r>
            <a:r>
              <a:rPr lang="en-US" sz="2400" noProof="0" dirty="0" err="1" smtClean="0">
                <a:solidFill>
                  <a:schemeClr val="tx1"/>
                </a:solidFill>
              </a:rPr>
              <a:t>gestion</a:t>
            </a:r>
            <a:r>
              <a:rPr lang="en-US" sz="2400" noProof="0" dirty="0" smtClean="0">
                <a:solidFill>
                  <a:schemeClr val="tx1"/>
                </a:solidFill>
              </a:rPr>
              <a:t> </a:t>
            </a:r>
            <a:r>
              <a:rPr lang="en-US" sz="2400" noProof="0" dirty="0" err="1" smtClean="0">
                <a:solidFill>
                  <a:schemeClr val="tx1"/>
                </a:solidFill>
              </a:rPr>
              <a:t>d’affaire</a:t>
            </a:r>
            <a:r>
              <a:rPr lang="en-US" sz="2400" noProof="0" dirty="0" smtClean="0">
                <a:solidFill>
                  <a:schemeClr val="tx1"/>
                </a:solidFill>
              </a:rPr>
              <a:t>	</a:t>
            </a:r>
          </a:p>
          <a:p>
            <a:pPr lvl="1"/>
            <a:r>
              <a:rPr lang="en-US" sz="1800" noProof="0" dirty="0" smtClean="0">
                <a:solidFill>
                  <a:schemeClr val="tx1"/>
                </a:solidFill>
              </a:rPr>
              <a:t>Le </a:t>
            </a:r>
            <a:r>
              <a:rPr lang="en-US" sz="1800" noProof="0" dirty="0" err="1" smtClean="0">
                <a:solidFill>
                  <a:schemeClr val="tx1"/>
                </a:solidFill>
              </a:rPr>
              <a:t>gérant</a:t>
            </a:r>
            <a:r>
              <a:rPr lang="en-US" sz="1800" noProof="0" dirty="0" smtClean="0">
                <a:solidFill>
                  <a:schemeClr val="tx1"/>
                </a:solidFill>
              </a:rPr>
              <a:t> </a:t>
            </a:r>
            <a:r>
              <a:rPr lang="en-US" sz="1800" noProof="0" dirty="0" err="1" smtClean="0">
                <a:solidFill>
                  <a:schemeClr val="tx1"/>
                </a:solidFill>
              </a:rPr>
              <a:t>est</a:t>
            </a:r>
            <a:r>
              <a:rPr lang="en-US" sz="1800" noProof="0" dirty="0" smtClean="0">
                <a:solidFill>
                  <a:schemeClr val="tx1"/>
                </a:solidFill>
              </a:rPr>
              <a:t> </a:t>
            </a:r>
            <a:r>
              <a:rPr lang="en-US" sz="1800" noProof="0" dirty="0" err="1" smtClean="0">
                <a:solidFill>
                  <a:schemeClr val="tx1"/>
                </a:solidFill>
              </a:rPr>
              <a:t>tenu</a:t>
            </a:r>
            <a:r>
              <a:rPr lang="en-US" sz="1800" noProof="0" dirty="0" smtClean="0">
                <a:solidFill>
                  <a:schemeClr val="tx1"/>
                </a:solidFill>
              </a:rPr>
              <a:t> de continuer la </a:t>
            </a:r>
            <a:r>
              <a:rPr lang="en-US" sz="1800" noProof="0" dirty="0" err="1" smtClean="0">
                <a:solidFill>
                  <a:schemeClr val="tx1"/>
                </a:solidFill>
              </a:rPr>
              <a:t>gestion</a:t>
            </a:r>
            <a:r>
              <a:rPr lang="en-US" sz="1800" noProof="0" dirty="0" smtClean="0">
                <a:solidFill>
                  <a:schemeClr val="tx1"/>
                </a:solidFill>
              </a:rPr>
              <a:t> en bon </a:t>
            </a:r>
            <a:r>
              <a:rPr lang="en-US" sz="1800" noProof="0" dirty="0" err="1" smtClean="0">
                <a:solidFill>
                  <a:schemeClr val="tx1"/>
                </a:solidFill>
              </a:rPr>
              <a:t>père</a:t>
            </a:r>
            <a:r>
              <a:rPr lang="en-US" sz="1800" noProof="0" dirty="0" smtClean="0">
                <a:solidFill>
                  <a:schemeClr val="tx1"/>
                </a:solidFill>
              </a:rPr>
              <a:t> de </a:t>
            </a:r>
            <a:r>
              <a:rPr lang="en-US" sz="1800" noProof="0" dirty="0" err="1" smtClean="0">
                <a:solidFill>
                  <a:schemeClr val="tx1"/>
                </a:solidFill>
              </a:rPr>
              <a:t>famille</a:t>
            </a:r>
            <a:endParaRPr lang="en-US" sz="1800" noProof="0" dirty="0" smtClean="0">
              <a:solidFill>
                <a:schemeClr val="tx1"/>
              </a:solidFill>
            </a:endParaRPr>
          </a:p>
          <a:p>
            <a:pPr lvl="1"/>
            <a:r>
              <a:rPr lang="en-US" sz="1800" noProof="0" dirty="0" smtClean="0">
                <a:solidFill>
                  <a:schemeClr val="tx1"/>
                </a:solidFill>
              </a:rPr>
              <a:t>Le maître de l ’affaire </a:t>
            </a:r>
            <a:r>
              <a:rPr lang="en-US" sz="1800" noProof="0" dirty="0" err="1" smtClean="0">
                <a:solidFill>
                  <a:schemeClr val="tx1"/>
                </a:solidFill>
              </a:rPr>
              <a:t>doit</a:t>
            </a:r>
            <a:r>
              <a:rPr lang="en-US" sz="1800" noProof="0" dirty="0" smtClean="0">
                <a:solidFill>
                  <a:schemeClr val="tx1"/>
                </a:solidFill>
              </a:rPr>
              <a:t> </a:t>
            </a:r>
            <a:r>
              <a:rPr lang="en-US" sz="1800" noProof="0" dirty="0" err="1" smtClean="0">
                <a:solidFill>
                  <a:schemeClr val="tx1"/>
                </a:solidFill>
              </a:rPr>
              <a:t>exécuter</a:t>
            </a:r>
            <a:r>
              <a:rPr lang="en-US" sz="1800" noProof="0" dirty="0" smtClean="0">
                <a:solidFill>
                  <a:schemeClr val="tx1"/>
                </a:solidFill>
              </a:rPr>
              <a:t> les </a:t>
            </a:r>
            <a:r>
              <a:rPr lang="en-US" sz="1800" noProof="0" dirty="0" err="1" smtClean="0">
                <a:solidFill>
                  <a:schemeClr val="tx1"/>
                </a:solidFill>
              </a:rPr>
              <a:t>actes</a:t>
            </a:r>
            <a:r>
              <a:rPr lang="en-US" sz="1800" noProof="0" dirty="0" smtClean="0">
                <a:solidFill>
                  <a:schemeClr val="tx1"/>
                </a:solidFill>
              </a:rPr>
              <a:t> </a:t>
            </a:r>
            <a:r>
              <a:rPr lang="en-US" sz="1800" noProof="0" dirty="0" err="1" smtClean="0">
                <a:solidFill>
                  <a:schemeClr val="tx1"/>
                </a:solidFill>
              </a:rPr>
              <a:t>conclus</a:t>
            </a:r>
            <a:r>
              <a:rPr lang="en-US" sz="1800" noProof="0" dirty="0" smtClean="0">
                <a:solidFill>
                  <a:schemeClr val="tx1"/>
                </a:solidFill>
              </a:rPr>
              <a:t> par le </a:t>
            </a:r>
            <a:r>
              <a:rPr lang="en-US" sz="1800" noProof="0" dirty="0" err="1" smtClean="0">
                <a:solidFill>
                  <a:schemeClr val="tx1"/>
                </a:solidFill>
              </a:rPr>
              <a:t>gérant</a:t>
            </a:r>
            <a:endParaRPr lang="en-US" sz="1800" noProof="0" dirty="0" smtClean="0">
              <a:solidFill>
                <a:schemeClr val="tx1"/>
              </a:solidFill>
            </a:endParaRPr>
          </a:p>
          <a:p>
            <a:pPr lvl="1"/>
            <a:r>
              <a:rPr lang="en-US" sz="1800" noProof="0" dirty="0" smtClean="0">
                <a:solidFill>
                  <a:schemeClr val="tx1"/>
                </a:solidFill>
              </a:rPr>
              <a:t>Conditions </a:t>
            </a:r>
          </a:p>
          <a:p>
            <a:pPr lvl="2"/>
            <a:r>
              <a:rPr lang="en-US" sz="1800" noProof="0" dirty="0" smtClean="0">
                <a:solidFill>
                  <a:schemeClr val="tx1"/>
                </a:solidFill>
              </a:rPr>
              <a:t>The master is not part of the business</a:t>
            </a:r>
          </a:p>
          <a:p>
            <a:pPr lvl="2"/>
            <a:r>
              <a:rPr lang="en-US" sz="1800" noProof="0" dirty="0" smtClean="0">
                <a:solidFill>
                  <a:schemeClr val="tx1"/>
                </a:solidFill>
              </a:rPr>
              <a:t>Intention de </a:t>
            </a:r>
            <a:r>
              <a:rPr lang="en-US" sz="1800" noProof="0" dirty="0" err="1" smtClean="0">
                <a:solidFill>
                  <a:schemeClr val="tx1"/>
                </a:solidFill>
              </a:rPr>
              <a:t>gérer</a:t>
            </a:r>
            <a:r>
              <a:rPr lang="en-US" sz="1800" noProof="0" dirty="0" smtClean="0">
                <a:solidFill>
                  <a:schemeClr val="tx1"/>
                </a:solidFill>
              </a:rPr>
              <a:t> du </a:t>
            </a:r>
            <a:r>
              <a:rPr lang="en-US" sz="1800" noProof="0" dirty="0" err="1" smtClean="0">
                <a:solidFill>
                  <a:schemeClr val="tx1"/>
                </a:solidFill>
              </a:rPr>
              <a:t>gérant</a:t>
            </a:r>
            <a:endParaRPr lang="en-US" sz="1800" noProof="0" dirty="0" smtClean="0">
              <a:solidFill>
                <a:schemeClr val="tx1"/>
              </a:solidFill>
            </a:endParaRPr>
          </a:p>
          <a:p>
            <a:pPr lvl="2"/>
            <a:r>
              <a:rPr lang="en-US" sz="1800" noProof="0" dirty="0" smtClean="0">
                <a:solidFill>
                  <a:schemeClr val="tx1"/>
                </a:solidFill>
              </a:rPr>
              <a:t>actions de </a:t>
            </a:r>
            <a:r>
              <a:rPr lang="en-US" sz="1800" noProof="0" dirty="0" err="1" smtClean="0">
                <a:solidFill>
                  <a:schemeClr val="tx1"/>
                </a:solidFill>
              </a:rPr>
              <a:t>gestion</a:t>
            </a:r>
            <a:endParaRPr lang="en-US" sz="1800" noProof="0" dirty="0" smtClean="0">
              <a:solidFill>
                <a:schemeClr val="tx1"/>
              </a:solidFill>
            </a:endParaRPr>
          </a:p>
          <a:p>
            <a:pPr lvl="2"/>
            <a:endParaRPr lang="en-US" sz="1800" noProof="0" dirty="0"/>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80</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3648" y="908720"/>
            <a:ext cx="6553200" cy="792162"/>
          </a:xfrm>
        </p:spPr>
        <p:txBody>
          <a:bodyPr/>
          <a:lstStyle/>
          <a:p>
            <a:endParaRPr lang="en-US" sz="3600" noProof="0" dirty="0">
              <a:solidFill>
                <a:schemeClr val="tx1"/>
              </a:solidFill>
            </a:endParaRPr>
          </a:p>
        </p:txBody>
      </p:sp>
      <p:sp>
        <p:nvSpPr>
          <p:cNvPr id="3" name="Espace réservé du contenu 2"/>
          <p:cNvSpPr>
            <a:spLocks noGrp="1"/>
          </p:cNvSpPr>
          <p:nvPr>
            <p:ph idx="1"/>
          </p:nvPr>
        </p:nvSpPr>
        <p:spPr>
          <a:xfrm>
            <a:off x="971600" y="1916832"/>
            <a:ext cx="7129413" cy="3888656"/>
          </a:xfrm>
        </p:spPr>
        <p:txBody>
          <a:bodyPr>
            <a:normAutofit fontScale="92500" lnSpcReduction="10000"/>
          </a:bodyPr>
          <a:lstStyle/>
          <a:p>
            <a:pPr algn="just"/>
            <a:r>
              <a:rPr lang="en-US" sz="3200" dirty="0" smtClean="0">
                <a:solidFill>
                  <a:schemeClr val="tx1"/>
                </a:solidFill>
              </a:rPr>
              <a:t>Renewals</a:t>
            </a:r>
            <a:r>
              <a:rPr lang="en-US" sz="3200" noProof="0" dirty="0" smtClean="0">
                <a:solidFill>
                  <a:schemeClr val="tx1"/>
                </a:solidFill>
              </a:rPr>
              <a:t>: at the end of fixed-time contracts, renewals may be express or tacit</a:t>
            </a:r>
          </a:p>
          <a:p>
            <a:pPr lvl="1" algn="just"/>
            <a:r>
              <a:rPr lang="en-US" sz="2400" dirty="0" smtClean="0">
                <a:solidFill>
                  <a:schemeClr val="tx1"/>
                </a:solidFill>
              </a:rPr>
              <a:t>Tacit</a:t>
            </a:r>
            <a:r>
              <a:rPr lang="en-US" sz="2400" noProof="0" dirty="0" smtClean="0">
                <a:solidFill>
                  <a:schemeClr val="tx1"/>
                </a:solidFill>
              </a:rPr>
              <a:t> renewals can be anticipated in </a:t>
            </a:r>
            <a:r>
              <a:rPr lang="en-US" sz="2400" dirty="0" smtClean="0">
                <a:solidFill>
                  <a:schemeClr val="tx1"/>
                </a:solidFill>
              </a:rPr>
              <a:t>the contract</a:t>
            </a:r>
            <a:endParaRPr lang="en-US" sz="2400" noProof="0" dirty="0" smtClean="0">
              <a:solidFill>
                <a:schemeClr val="tx1"/>
              </a:solidFill>
            </a:endParaRPr>
          </a:p>
          <a:p>
            <a:pPr lvl="1" algn="just"/>
            <a:r>
              <a:rPr lang="en-US" sz="2400" noProof="0" dirty="0" smtClean="0">
                <a:solidFill>
                  <a:schemeClr val="tx1"/>
                </a:solidFill>
              </a:rPr>
              <a:t>Art 1738 “</a:t>
            </a:r>
            <a:r>
              <a:rPr lang="en-US" sz="2400" dirty="0">
                <a:solidFill>
                  <a:schemeClr val="tx1"/>
                </a:solidFill>
              </a:rPr>
              <a:t>Where, at the expiry of written leases, the lessee remains and is left in possession, a new lease takes place, whose effect is regulated by the Article relating to leases made without writing</a:t>
            </a:r>
            <a:r>
              <a:rPr lang="en-US" sz="2400" dirty="0" smtClean="0">
                <a:solidFill>
                  <a:schemeClr val="tx1"/>
                </a:solidFill>
              </a:rPr>
              <a:t>.”</a:t>
            </a:r>
            <a:r>
              <a:rPr lang="en-US" sz="2400" noProof="0" dirty="0" smtClean="0">
                <a:solidFill>
                  <a:schemeClr val="tx1"/>
                </a:solidFill>
              </a:rPr>
              <a:t> This forms part of</a:t>
            </a:r>
            <a:r>
              <a:rPr lang="en-US" sz="2400" dirty="0" smtClean="0">
                <a:solidFill>
                  <a:schemeClr val="tx1"/>
                </a:solidFill>
              </a:rPr>
              <a:t> Common Law, unless excluded by the parties or by the nature of the contract.</a:t>
            </a:r>
            <a:endParaRPr lang="en-US" sz="2400" noProof="0" dirty="0" smtClean="0">
              <a:solidFill>
                <a:schemeClr val="tx1"/>
              </a:solidFill>
            </a:endParaRPr>
          </a:p>
          <a:p>
            <a:pPr lvl="1"/>
            <a:endParaRPr lang="en-US" sz="2000" noProof="0" dirty="0" smtClean="0">
              <a:solidFill>
                <a:schemeClr val="tx1"/>
              </a:solidFill>
            </a:endParaRPr>
          </a:p>
          <a:p>
            <a:endParaRPr lang="en-US" sz="2800" noProof="0" dirty="0">
              <a:solidFill>
                <a:schemeClr val="tx1"/>
              </a:solidFill>
            </a:endParaRPr>
          </a:p>
        </p:txBody>
      </p:sp>
      <p:sp>
        <p:nvSpPr>
          <p:cNvPr id="5" name="Espace réservé du pied de page 4"/>
          <p:cNvSpPr>
            <a:spLocks noGrp="1"/>
          </p:cNvSpPr>
          <p:nvPr>
            <p:ph type="ftr" sz="quarter" idx="11"/>
          </p:nvPr>
        </p:nvSpPr>
        <p:spPr/>
        <p:txBody>
          <a:bodyPr/>
          <a:lstStyle/>
          <a:p>
            <a:r>
              <a:rPr lang="fr-FR" smtClean="0"/>
              <a:t>Karim Tadrist 2015-2016</a:t>
            </a:r>
            <a:endParaRPr lang="fr-FR" dirty="0"/>
          </a:p>
        </p:txBody>
      </p:sp>
      <p:sp>
        <p:nvSpPr>
          <p:cNvPr id="4" name="Espace réservé du numéro de diapositive 3"/>
          <p:cNvSpPr>
            <a:spLocks noGrp="1"/>
          </p:cNvSpPr>
          <p:nvPr>
            <p:ph type="sldNum" sz="quarter" idx="12"/>
          </p:nvPr>
        </p:nvSpPr>
        <p:spPr/>
        <p:txBody>
          <a:bodyPr/>
          <a:lstStyle/>
          <a:p>
            <a:fld id="{90C72726-B101-4B88-B557-7FBB38F24EDC}" type="slidenum">
              <a:rPr lang="fr-FR" smtClean="0"/>
              <a:pPr/>
              <a:t>9</a:t>
            </a:fld>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centralsupelec-français">
  <a:themeElements>
    <a:clrScheme name="Personnalisé 1">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UTOMOTIV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pt-centralsupelec-français">
  <a:themeElements>
    <a:clrScheme name="Supelec">
      <a:dk1>
        <a:srgbClr val="000000"/>
      </a:dk1>
      <a:lt1>
        <a:srgbClr val="FFFFFF"/>
      </a:lt1>
      <a:dk2>
        <a:srgbClr val="464646"/>
      </a:dk2>
      <a:lt2>
        <a:srgbClr val="D9D9D9"/>
      </a:lt2>
      <a:accent1>
        <a:srgbClr val="C6C6C5"/>
      </a:accent1>
      <a:accent2>
        <a:srgbClr val="666666"/>
      </a:accent2>
      <a:accent3>
        <a:srgbClr val="9C003C"/>
      </a:accent3>
      <a:accent4>
        <a:srgbClr val="D799B1"/>
      </a:accent4>
      <a:accent5>
        <a:srgbClr val="847894"/>
      </a:accent5>
      <a:accent6>
        <a:srgbClr val="CEC9D4"/>
      </a:accent6>
      <a:hlink>
        <a:srgbClr val="000000"/>
      </a:hlink>
      <a:folHlink>
        <a:srgbClr val="000000"/>
      </a:folHlink>
    </a:clrScheme>
    <a:fontScheme name="AUTOMOTIV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299321</TotalTime>
  <Words>4914</Words>
  <Application>Microsoft Office PowerPoint</Application>
  <PresentationFormat>Affichage à l'écran (4:3)</PresentationFormat>
  <Paragraphs>651</Paragraphs>
  <Slides>80</Slides>
  <Notes>53</Notes>
  <HiddenSlides>0</HiddenSlides>
  <MMClips>0</MMClips>
  <ScaleCrop>false</ScaleCrop>
  <HeadingPairs>
    <vt:vector size="4" baseType="variant">
      <vt:variant>
        <vt:lpstr>Thème</vt:lpstr>
      </vt:variant>
      <vt:variant>
        <vt:i4>2</vt:i4>
      </vt:variant>
      <vt:variant>
        <vt:lpstr>Titres des diapositives</vt:lpstr>
      </vt:variant>
      <vt:variant>
        <vt:i4>80</vt:i4>
      </vt:variant>
    </vt:vector>
  </HeadingPairs>
  <TitlesOfParts>
    <vt:vector size="82" baseType="lpstr">
      <vt:lpstr>ppt-centralsupelec-français</vt:lpstr>
      <vt:lpstr>1_ppt-centralsupelec-français</vt:lpstr>
      <vt:lpstr>Présentation PowerPoint</vt:lpstr>
      <vt:lpstr> </vt:lpstr>
      <vt:lpstr>Classification depending on  the type of contract</vt:lpstr>
      <vt:lpstr>Classification depending on the object</vt:lpstr>
      <vt:lpstr>Free-of-charge contracts or contracts drawn up in return for payment </vt:lpstr>
      <vt:lpstr>Présentation PowerPoint</vt:lpstr>
      <vt:lpstr>‘Instantaneous contracts’ and ‘contracts of continuing performance’</vt:lpstr>
      <vt:lpstr>Contracts that are unlimited in time or with a termination date </vt:lpstr>
      <vt:lpstr>Présentation PowerPoint</vt:lpstr>
      <vt:lpstr>Présentation PowerPoint</vt:lpstr>
      <vt:lpstr>Depending on the status of the different parties</vt:lpstr>
      <vt:lpstr>The status of ‘consumer’ or ‘professional’ </vt:lpstr>
      <vt:lpstr>Présentation PowerPoint</vt:lpstr>
      <vt:lpstr>Présentation PowerPoint</vt:lpstr>
      <vt:lpstr>Présentation PowerPoint</vt:lpstr>
      <vt:lpstr>Distinction depending on  the mode of formation</vt:lpstr>
      <vt:lpstr>Présentation PowerPoint</vt:lpstr>
      <vt:lpstr>Présentation PowerPoint</vt:lpstr>
      <vt:lpstr>Historical review </vt:lpstr>
      <vt:lpstr>Unilateral deed </vt:lpstr>
      <vt:lpstr>Non-mandatory conventions</vt:lpstr>
      <vt:lpstr>Présentation PowerPoint</vt:lpstr>
      <vt:lpstr>“Avant-contracts”</vt:lpstr>
      <vt:lpstr>Présentation PowerPoint</vt:lpstr>
      <vt:lpstr>Présentation PowerPoint</vt:lpstr>
      <vt:lpstr>Présentation PowerPoint</vt:lpstr>
      <vt:lpstr>Présentation PowerPoint</vt:lpstr>
      <vt:lpstr>Présentation PowerPoint</vt:lpstr>
      <vt:lpstr>Voluntary agreements </vt:lpstr>
      <vt:lpstr>An offer extended to a party = “pollicitation” </vt:lpstr>
      <vt:lpstr>Présentation PowerPoint</vt:lpstr>
      <vt:lpstr>The regime governing the offer </vt:lpstr>
      <vt:lpstr>Présentation PowerPoint</vt:lpstr>
      <vt:lpstr>Acceptance</vt:lpstr>
      <vt:lpstr>Présentation PowerPoint</vt:lpstr>
      <vt:lpstr>Contracts between absents </vt:lpstr>
      <vt:lpstr>Electronic contracts</vt:lpstr>
      <vt:lpstr>Présentation PowerPoint</vt:lpstr>
      <vt:lpstr>Présentation PowerPoint</vt:lpstr>
      <vt:lpstr>Présentation PowerPoint</vt:lpstr>
      <vt:lpstr>Preliminary remarks</vt:lpstr>
      <vt:lpstr>Présentation PowerPoint</vt:lpstr>
      <vt:lpstr>The mistake</vt:lpstr>
      <vt:lpstr>Mistake on the substance</vt:lpstr>
      <vt:lpstr>Présentation PowerPoint</vt:lpstr>
      <vt:lpstr>Présentation PowerPoint</vt:lpstr>
      <vt:lpstr>Présentation PowerPoint</vt:lpstr>
      <vt:lpstr>The dol</vt:lpstr>
      <vt:lpstr>Présentation PowerPoint</vt:lpstr>
      <vt:lpstr>Présentation PowerPoint</vt:lpstr>
      <vt:lpstr>Présentation PowerPoint</vt:lpstr>
      <vt:lpstr>Violence</vt:lpstr>
      <vt:lpstr>Présentation PowerPoint</vt:lpstr>
      <vt:lpstr>Présentation PowerPoint</vt:lpstr>
      <vt:lpstr>The lesion </vt:lpstr>
      <vt:lpstr>Présentation PowerPoint</vt:lpstr>
      <vt:lpstr>Présentation PowerPoint</vt:lpstr>
      <vt:lpstr>Repent cooling off withdraw</vt:lpstr>
      <vt:lpstr>Présentation PowerPoint</vt:lpstr>
      <vt:lpstr>Object of the Obligation or  object of the contract</vt:lpstr>
      <vt:lpstr>Présentation PowerPoint</vt:lpstr>
      <vt:lpstr>Présentation PowerPoint</vt:lpstr>
      <vt:lpstr>Présentation PowerPoint</vt:lpstr>
      <vt:lpstr>Function of the cause</vt:lpstr>
      <vt:lpstr>Présentation PowerPoint</vt:lpstr>
      <vt:lpstr>Présentation PowerPoint</vt:lpstr>
      <vt:lpstr>The proof of the cause</vt:lpstr>
      <vt:lpstr>The good faith</vt:lpstr>
      <vt:lpstr>Présentation PowerPoint</vt:lpstr>
      <vt:lpstr>Présentation PowerPoint</vt:lpstr>
      <vt:lpstr>Présentation PowerPoint</vt:lpstr>
      <vt:lpstr>Obligation as to results</vt:lpstr>
      <vt:lpstr>Obligation of means</vt:lpstr>
      <vt:lpstr>Relativity of notions</vt:lpstr>
      <vt:lpstr>Peculiar attention</vt:lpstr>
      <vt:lpstr>The fault</vt:lpstr>
      <vt:lpstr>Présentation PowerPoint</vt:lpstr>
      <vt:lpstr>Les causes d’exonération</vt:lpstr>
      <vt:lpstr>La clause pénale</vt:lpstr>
      <vt:lpstr>the quasi-contrats</vt:lpstr>
    </vt:vector>
  </TitlesOfParts>
  <Company>Supelec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Droit des contrats</dc:title>
  <dc:creator>tadrist_kar</dc:creator>
  <cp:lastModifiedBy>root</cp:lastModifiedBy>
  <cp:revision>2955</cp:revision>
  <cp:lastPrinted>2014-03-10T09:39:39Z</cp:lastPrinted>
  <dcterms:created xsi:type="dcterms:W3CDTF">2010-12-17T15:13:30Z</dcterms:created>
  <dcterms:modified xsi:type="dcterms:W3CDTF">2016-01-20T17:35:34Z</dcterms:modified>
</cp:coreProperties>
</file>