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A56E-A03D-4E67-9FA6-7827B3E15B6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F4AE-9CDA-4470-9F8B-33B041F8CF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19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A56E-A03D-4E67-9FA6-7827B3E15B6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F4AE-9CDA-4470-9F8B-33B041F8C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0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A56E-A03D-4E67-9FA6-7827B3E15B6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F4AE-9CDA-4470-9F8B-33B041F8C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0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A56E-A03D-4E67-9FA6-7827B3E15B6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F4AE-9CDA-4470-9F8B-33B041F8C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1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A56E-A03D-4E67-9FA6-7827B3E15B6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F4AE-9CDA-4470-9F8B-33B041F8CF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17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A56E-A03D-4E67-9FA6-7827B3E15B6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F4AE-9CDA-4470-9F8B-33B041F8C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7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A56E-A03D-4E67-9FA6-7827B3E15B6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F4AE-9CDA-4470-9F8B-33B041F8C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8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A56E-A03D-4E67-9FA6-7827B3E15B6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F4AE-9CDA-4470-9F8B-33B041F8C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0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A56E-A03D-4E67-9FA6-7827B3E15B6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F4AE-9CDA-4470-9F8B-33B041F8C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1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C4A56E-A03D-4E67-9FA6-7827B3E15B6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8EF4AE-9CDA-4470-9F8B-33B041F8C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1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A56E-A03D-4E67-9FA6-7827B3E15B6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F4AE-9CDA-4470-9F8B-33B041F8C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9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C4A56E-A03D-4E67-9FA6-7827B3E15B6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98EF4AE-9CDA-4470-9F8B-33B041F8CF9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93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Use of MRI Data to Predict Dementia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ISYE-7406</a:t>
            </a:r>
          </a:p>
          <a:p>
            <a:r>
              <a:rPr lang="en-US" dirty="0" smtClean="0"/>
              <a:t>Group </a:t>
            </a:r>
            <a:r>
              <a:rPr lang="en-US" dirty="0" smtClean="0"/>
              <a:t>30</a:t>
            </a:r>
          </a:p>
          <a:p>
            <a:r>
              <a:rPr lang="en-US" dirty="0" smtClean="0"/>
              <a:t>James Sinclair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4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54"/>
    </mc:Choice>
    <mc:Fallback>
      <p:transition spd="slow" advTm="615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6032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63793" y="1637608"/>
            <a:ext cx="115037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Open </a:t>
            </a:r>
            <a:r>
              <a:rPr lang="en-US" sz="2400" dirty="0"/>
              <a:t>Access Series of Imaging Studies (OASIS</a:t>
            </a:r>
            <a:r>
              <a:rPr lang="en-US" sz="2400" dirty="0" smtClean="0"/>
              <a:t>) Project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provides </a:t>
            </a:r>
            <a:r>
              <a:rPr lang="en-US" sz="2400" dirty="0"/>
              <a:t>a collection of magnetic resonance </a:t>
            </a:r>
            <a:r>
              <a:rPr lang="en-US" sz="2400" dirty="0" smtClean="0"/>
              <a:t>images </a:t>
            </a:r>
            <a:r>
              <a:rPr lang="en-US" sz="2400" dirty="0"/>
              <a:t>(MRI) and related </a:t>
            </a:r>
            <a:r>
              <a:rPr lang="en-US" sz="2400" dirty="0" smtClean="0"/>
              <a:t>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aim to facilitate future discoveries in basic and clinical </a:t>
            </a:r>
            <a:r>
              <a:rPr lang="en-US" sz="2400" dirty="0" smtClean="0"/>
              <a:t>neuroscience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Research </a:t>
            </a:r>
            <a:r>
              <a:rPr lang="en-US" sz="2400" dirty="0" smtClean="0"/>
              <a:t>Question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Can variables from the OASIS dataset be used to accurately predict a patient’s Clinical Dementia Rating (CDR</a:t>
            </a:r>
            <a:r>
              <a:rPr lang="en-US" sz="2400" dirty="0" smtClean="0"/>
              <a:t>)?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81910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038"/>
    </mc:Choice>
    <mc:Fallback>
      <p:transition spd="slow" advTm="2303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357043"/>
            <a:ext cx="10515600" cy="5953702"/>
          </a:xfrm>
        </p:spPr>
        <p:txBody>
          <a:bodyPr>
            <a:normAutofit/>
          </a:bodyPr>
          <a:lstStyle/>
          <a:p>
            <a:pPr marL="285750" indent="-285750"/>
            <a:endParaRPr lang="en-US" dirty="0" smtClean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sz="3600" dirty="0" smtClean="0"/>
              <a:t>Dataset variables</a:t>
            </a:r>
            <a:endParaRPr lang="en-US" dirty="0"/>
          </a:p>
          <a:p>
            <a:pPr marL="742950" lvl="1" indent="-285750"/>
            <a:r>
              <a:rPr lang="en-US" dirty="0" smtClean="0"/>
              <a:t>CDR: Clinical Dementia Rating, scale 0-3</a:t>
            </a:r>
          </a:p>
          <a:p>
            <a:pPr marL="742950" lvl="1" indent="-285750"/>
            <a:r>
              <a:rPr lang="en-US" dirty="0" smtClean="0"/>
              <a:t>M.F: patient is either male or female</a:t>
            </a:r>
          </a:p>
          <a:p>
            <a:pPr marL="742950" lvl="1" indent="-285750"/>
            <a:r>
              <a:rPr lang="en-US" dirty="0" smtClean="0"/>
              <a:t>Age: age of patient</a:t>
            </a:r>
            <a:endParaRPr lang="en-US" dirty="0"/>
          </a:p>
          <a:p>
            <a:pPr marL="742950" lvl="1" indent="-285750"/>
            <a:r>
              <a:rPr lang="en-US" dirty="0" err="1" smtClean="0"/>
              <a:t>Educ</a:t>
            </a:r>
            <a:r>
              <a:rPr lang="en-US" dirty="0" smtClean="0"/>
              <a:t>: years of education of patient, 1-23</a:t>
            </a:r>
            <a:endParaRPr lang="en-US" dirty="0"/>
          </a:p>
          <a:p>
            <a:pPr marL="742950" lvl="1" indent="-285750"/>
            <a:r>
              <a:rPr lang="en-US" dirty="0" smtClean="0"/>
              <a:t>SES: Socioeconomic status, scale 1-5 (based on income)</a:t>
            </a:r>
            <a:endParaRPr lang="en-US" dirty="0"/>
          </a:p>
          <a:p>
            <a:pPr marL="742950" lvl="1" indent="-285750"/>
            <a:r>
              <a:rPr lang="en-US" dirty="0" smtClean="0"/>
              <a:t>MMSE: </a:t>
            </a:r>
            <a:r>
              <a:rPr lang="en-US" dirty="0"/>
              <a:t>Mini Mental State </a:t>
            </a:r>
            <a:r>
              <a:rPr lang="en-US" dirty="0" smtClean="0"/>
              <a:t>Examination, 11-questions that test </a:t>
            </a:r>
            <a:r>
              <a:rPr lang="en-US" dirty="0"/>
              <a:t>five areas of cognitive function: orientation, registration, attention and calculation, recall, and </a:t>
            </a:r>
            <a:r>
              <a:rPr lang="en-US" dirty="0" smtClean="0"/>
              <a:t>language, scored 0-30</a:t>
            </a:r>
          </a:p>
          <a:p>
            <a:pPr marL="742950" lvl="1" indent="-285750"/>
            <a:r>
              <a:rPr lang="en-US" dirty="0" err="1" smtClean="0"/>
              <a:t>eTIV</a:t>
            </a:r>
            <a:r>
              <a:rPr lang="en-US" dirty="0" smtClean="0"/>
              <a:t>: </a:t>
            </a:r>
            <a:r>
              <a:rPr lang="en-US" dirty="0"/>
              <a:t>Estimated total intracranial </a:t>
            </a:r>
            <a:r>
              <a:rPr lang="en-US" dirty="0" smtClean="0"/>
              <a:t>volume, estimated from MRI images</a:t>
            </a:r>
            <a:endParaRPr lang="en-US" dirty="0"/>
          </a:p>
          <a:p>
            <a:pPr marL="742950" lvl="1" indent="-285750"/>
            <a:r>
              <a:rPr lang="en-US" dirty="0" err="1" smtClean="0"/>
              <a:t>nWBV</a:t>
            </a:r>
            <a:r>
              <a:rPr lang="en-US" dirty="0" smtClean="0"/>
              <a:t>: Normalized </a:t>
            </a:r>
            <a:r>
              <a:rPr lang="en-US" dirty="0"/>
              <a:t>whole brain </a:t>
            </a:r>
            <a:r>
              <a:rPr lang="en-US" dirty="0" smtClean="0"/>
              <a:t>volume, allows </a:t>
            </a:r>
            <a:r>
              <a:rPr lang="en-US" dirty="0"/>
              <a:t>for </a:t>
            </a:r>
            <a:r>
              <a:rPr lang="en-US" dirty="0" smtClean="0"/>
              <a:t>averaging </a:t>
            </a:r>
            <a:r>
              <a:rPr lang="en-US" dirty="0"/>
              <a:t>data across subjects by establishing spatial correspondence between brains</a:t>
            </a:r>
          </a:p>
          <a:p>
            <a:pPr marL="742950" lvl="1" indent="-285750"/>
            <a:r>
              <a:rPr lang="en-US" dirty="0" smtClean="0"/>
              <a:t>ASF: Atlas scaling factor, factor used for normalizing </a:t>
            </a:r>
            <a:r>
              <a:rPr lang="en-US" dirty="0" smtClean="0"/>
              <a:t>WBV</a:t>
            </a:r>
            <a:endParaRPr lang="en-US" dirty="0"/>
          </a:p>
          <a:p>
            <a:pPr marL="742950" lvl="1" indent="-285750"/>
            <a:r>
              <a:rPr lang="en-US" dirty="0" smtClean="0"/>
              <a:t>Section</a:t>
            </a:r>
            <a:r>
              <a:rPr lang="en-US" dirty="0" smtClean="0"/>
              <a:t>: indicates whether the </a:t>
            </a:r>
            <a:r>
              <a:rPr lang="en-US" dirty="0" err="1" smtClean="0"/>
              <a:t>eTIV</a:t>
            </a:r>
            <a:r>
              <a:rPr lang="en-US" dirty="0" smtClean="0"/>
              <a:t> </a:t>
            </a:r>
            <a:r>
              <a:rPr lang="en-US" dirty="0" smtClean="0"/>
              <a:t>comes from </a:t>
            </a:r>
            <a:r>
              <a:rPr lang="en-US" dirty="0" smtClean="0"/>
              <a:t>a cross-sectional </a:t>
            </a:r>
            <a:r>
              <a:rPr lang="en-US" dirty="0" smtClean="0"/>
              <a:t>or longitudinal MRI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70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270"/>
    </mc:Choice>
    <mc:Fallback>
      <p:transition spd="slow" advTm="5827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29064" y="599577"/>
            <a:ext cx="9617510" cy="156181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dirty="0" smtClean="0"/>
              <a:t>Data Overview</a:t>
            </a:r>
          </a:p>
          <a:p>
            <a:r>
              <a:rPr lang="en-US" dirty="0" smtClean="0"/>
              <a:t>Patients with incomplete data removed</a:t>
            </a:r>
          </a:p>
          <a:p>
            <a:r>
              <a:rPr lang="en-US" dirty="0" smtClean="0"/>
              <a:t>Patients from cross-sectional dataset and longitudinal dataset combined</a:t>
            </a:r>
          </a:p>
          <a:p>
            <a:r>
              <a:rPr lang="en-US" dirty="0" smtClean="0"/>
              <a:t>570 rows of patients</a:t>
            </a: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3" y="2161389"/>
            <a:ext cx="5034661" cy="4525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137" y="2272145"/>
            <a:ext cx="4911437" cy="44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38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484"/>
    </mc:Choice>
    <mc:Fallback>
      <p:transition spd="slow" advTm="4848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616526" y="904298"/>
            <a:ext cx="10515600" cy="59537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smtClean="0"/>
              <a:t>Finding the lowest AIC score of the Multinomial Logistic Regression Model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Lowest AIC </a:t>
            </a:r>
            <a:r>
              <a:rPr lang="en-US" dirty="0" smtClean="0"/>
              <a:t>Score (507.24) </a:t>
            </a:r>
            <a:r>
              <a:rPr lang="en-US" dirty="0" smtClean="0"/>
              <a:t>Multinomial </a:t>
            </a:r>
            <a:r>
              <a:rPr lang="en-US" dirty="0" smtClean="0"/>
              <a:t>Model: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CDR ~ M.F + Age + </a:t>
            </a:r>
            <a:r>
              <a:rPr lang="en-US" dirty="0" err="1"/>
              <a:t>Educ</a:t>
            </a:r>
            <a:r>
              <a:rPr lang="en-US" dirty="0"/>
              <a:t> + MMSE + </a:t>
            </a:r>
            <a:r>
              <a:rPr lang="en-US" dirty="0" err="1"/>
              <a:t>nWBV</a:t>
            </a:r>
            <a:r>
              <a:rPr lang="en-US" dirty="0"/>
              <a:t> + ASF + Section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584107"/>
              </p:ext>
            </p:extLst>
          </p:nvPr>
        </p:nvGraphicFramePr>
        <p:xfrm>
          <a:off x="1156853" y="1911157"/>
          <a:ext cx="94349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91">
                  <a:extLst>
                    <a:ext uri="{9D8B030D-6E8A-4147-A177-3AD203B41FA5}">
                      <a16:colId xmlns:a16="http://schemas.microsoft.com/office/drawing/2014/main" val="2726132927"/>
                    </a:ext>
                  </a:extLst>
                </a:gridCol>
                <a:gridCol w="1572491">
                  <a:extLst>
                    <a:ext uri="{9D8B030D-6E8A-4147-A177-3AD203B41FA5}">
                      <a16:colId xmlns:a16="http://schemas.microsoft.com/office/drawing/2014/main" val="878194750"/>
                    </a:ext>
                  </a:extLst>
                </a:gridCol>
                <a:gridCol w="1572491">
                  <a:extLst>
                    <a:ext uri="{9D8B030D-6E8A-4147-A177-3AD203B41FA5}">
                      <a16:colId xmlns:a16="http://schemas.microsoft.com/office/drawing/2014/main" val="1705378179"/>
                    </a:ext>
                  </a:extLst>
                </a:gridCol>
                <a:gridCol w="1572491">
                  <a:extLst>
                    <a:ext uri="{9D8B030D-6E8A-4147-A177-3AD203B41FA5}">
                      <a16:colId xmlns:a16="http://schemas.microsoft.com/office/drawing/2014/main" val="3401664087"/>
                    </a:ext>
                  </a:extLst>
                </a:gridCol>
                <a:gridCol w="1572491">
                  <a:extLst>
                    <a:ext uri="{9D8B030D-6E8A-4147-A177-3AD203B41FA5}">
                      <a16:colId xmlns:a16="http://schemas.microsoft.com/office/drawing/2014/main" val="1671795302"/>
                    </a:ext>
                  </a:extLst>
                </a:gridCol>
                <a:gridCol w="1572491">
                  <a:extLst>
                    <a:ext uri="{9D8B030D-6E8A-4147-A177-3AD203B41FA5}">
                      <a16:colId xmlns:a16="http://schemas.microsoft.com/office/drawing/2014/main" val="1880036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“Section”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“ASF”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“SES”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“</a:t>
                      </a:r>
                      <a:r>
                        <a:rPr lang="en-US" dirty="0" err="1" smtClean="0"/>
                        <a:t>eTIV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8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AIC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661.985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516.8267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515.0185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507.2386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514.8518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60587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810046"/>
              </p:ext>
            </p:extLst>
          </p:nvPr>
        </p:nvGraphicFramePr>
        <p:xfrm>
          <a:off x="1749711" y="2963054"/>
          <a:ext cx="82492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846">
                  <a:extLst>
                    <a:ext uri="{9D8B030D-6E8A-4147-A177-3AD203B41FA5}">
                      <a16:colId xmlns:a16="http://schemas.microsoft.com/office/drawing/2014/main" val="2726132927"/>
                    </a:ext>
                  </a:extLst>
                </a:gridCol>
                <a:gridCol w="1649846">
                  <a:extLst>
                    <a:ext uri="{9D8B030D-6E8A-4147-A177-3AD203B41FA5}">
                      <a16:colId xmlns:a16="http://schemas.microsoft.com/office/drawing/2014/main" val="878194750"/>
                    </a:ext>
                  </a:extLst>
                </a:gridCol>
                <a:gridCol w="1649846">
                  <a:extLst>
                    <a:ext uri="{9D8B030D-6E8A-4147-A177-3AD203B41FA5}">
                      <a16:colId xmlns:a16="http://schemas.microsoft.com/office/drawing/2014/main" val="1705378179"/>
                    </a:ext>
                  </a:extLst>
                </a:gridCol>
                <a:gridCol w="1649846">
                  <a:extLst>
                    <a:ext uri="{9D8B030D-6E8A-4147-A177-3AD203B41FA5}">
                      <a16:colId xmlns:a16="http://schemas.microsoft.com/office/drawing/2014/main" val="3401664087"/>
                    </a:ext>
                  </a:extLst>
                </a:gridCol>
                <a:gridCol w="1649846">
                  <a:extLst>
                    <a:ext uri="{9D8B030D-6E8A-4147-A177-3AD203B41FA5}">
                      <a16:colId xmlns:a16="http://schemas.microsoft.com/office/drawing/2014/main" val="1671795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Cont. No “SES”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+ No “</a:t>
                      </a:r>
                      <a:r>
                        <a:rPr lang="en-US" dirty="0" err="1" smtClean="0"/>
                        <a:t>Educ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No</a:t>
                      </a:r>
                      <a:r>
                        <a:rPr lang="en-US" baseline="0" dirty="0" smtClean="0"/>
                        <a:t> “Section”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No</a:t>
                      </a:r>
                      <a:r>
                        <a:rPr lang="en-US" baseline="0" dirty="0" smtClean="0"/>
                        <a:t> “ASF”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No</a:t>
                      </a:r>
                      <a:r>
                        <a:rPr lang="en-US" baseline="0" dirty="0" smtClean="0"/>
                        <a:t> “Age”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8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AIC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513.3635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509.3923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514.0185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523.686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605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91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495"/>
    </mc:Choice>
    <mc:Fallback>
      <p:transition spd="slow" advTm="1949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587029" y="616705"/>
            <a:ext cx="10515600" cy="59537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Different Models Trained then Tested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0177"/>
              </p:ext>
            </p:extLst>
          </p:nvPr>
        </p:nvGraphicFramePr>
        <p:xfrm>
          <a:off x="741221" y="1233613"/>
          <a:ext cx="107442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40">
                  <a:extLst>
                    <a:ext uri="{9D8B030D-6E8A-4147-A177-3AD203B41FA5}">
                      <a16:colId xmlns:a16="http://schemas.microsoft.com/office/drawing/2014/main" val="2277018520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4146396864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1681467630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516827186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1574875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(Using Lowest AIC Score Formula)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Multinomial</a:t>
                      </a:r>
                      <a:r>
                        <a:rPr lang="en-US" baseline="0" dirty="0" smtClean="0"/>
                        <a:t> 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KNN (k=11, chosen from 50 values tested)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3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0.2807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59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M.C. Test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43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M.C. Test</a:t>
                      </a:r>
                      <a:r>
                        <a:rPr lang="en-US" baseline="0" dirty="0" smtClean="0"/>
                        <a:t> 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59507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753606"/>
              </p:ext>
            </p:extLst>
          </p:nvPr>
        </p:nvGraphicFramePr>
        <p:xfrm>
          <a:off x="741221" y="3846056"/>
          <a:ext cx="10744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40">
                  <a:extLst>
                    <a:ext uri="{9D8B030D-6E8A-4147-A177-3AD203B41FA5}">
                      <a16:colId xmlns:a16="http://schemas.microsoft.com/office/drawing/2014/main" val="2277018520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4146396864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1681467630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516827186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1574875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(Starting with all variables)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Ridge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3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59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M.C. Test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43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M.C. Test</a:t>
                      </a:r>
                      <a:r>
                        <a:rPr lang="en-US" baseline="0" dirty="0" smtClean="0"/>
                        <a:t> 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0.0005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0.0006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595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698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688"/>
    </mc:Choice>
    <mc:Fallback>
      <p:transition spd="slow" advTm="4168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6032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Conclusions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89934" y="1591791"/>
            <a:ext cx="114665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Best performing models were LASSO and PLS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From LASSO, most important variables were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M.F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MMSE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nWBV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Further studies should focus more on older aged patients of varying CDR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It would be interesting to see if other measurement based variables could contribute to predicting power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2652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245"/>
    </mc:Choice>
    <mc:Fallback>
      <p:transition spd="slow" advTm="95245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1035</TotalTime>
  <Words>442</Words>
  <Application>Microsoft Office PowerPoint</Application>
  <PresentationFormat>Widescreen</PresentationFormat>
  <Paragraphs>111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The Use of MRI Data to Predict Dementia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Use of MRI Scans to</dc:title>
  <dc:creator>Jack Sinclair</dc:creator>
  <cp:lastModifiedBy>Jack Sinclair</cp:lastModifiedBy>
  <cp:revision>30</cp:revision>
  <dcterms:created xsi:type="dcterms:W3CDTF">2023-03-29T04:48:50Z</dcterms:created>
  <dcterms:modified xsi:type="dcterms:W3CDTF">2023-04-01T04:53:06Z</dcterms:modified>
</cp:coreProperties>
</file>