
<file path=[Content_Types].xml><?xml version="1.0" encoding="utf-8"?>
<Types xmlns="http://schemas.openxmlformats.org/package/2006/content-types">
  <Default Extension="png" ContentType="image/png"/>
  <Default Extension="webm" ContentType="video/webm"/>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hart10.xml" ContentType="application/vnd.openxmlformats-officedocument.drawingml.chart+xml"/>
  <Override PartName="/ppt/charts/colors10.xml" ContentType="application/vnd.ms-office.chartcolorstyle+xml"/>
  <Override PartName="/ppt/charts/style10.xml" ContentType="application/vnd.ms-office.chartstyle+xml"/>
  <Override PartName="/ppt/drawings/drawing10.xml" ContentType="application/vnd.openxmlformats-officedocument.drawingml.chartshap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74" r:id="rId18"/>
    <p:sldId id="275" r:id="rId19"/>
    <p:sldId id="276" r:id="rId20"/>
    <p:sldId id="277" r:id="rId21"/>
    <p:sldId id="279" r:id="rId22"/>
    <p:sldId id="280" r:id="rId23"/>
    <p:sldId id="296" r:id="rId24"/>
    <p:sldId id="281"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5" d="100"/>
          <a:sy n="125" d="100"/>
        </p:scale>
        <p:origin x="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6718749999999996"/>
          <c:y val="0.68203120804434014"/>
          <c:w val="0.32500000000000001"/>
          <c:h val="0.29218754354161269"/>
        </c:manualLayout>
      </c:layout>
      <c:scatterChart>
        <c:scatterStyle val="lineMarker"/>
        <c:varyColors val="1"/>
        <c:ser>
          <c:idx val="0"/>
          <c:order val="0"/>
          <c:tx>
            <c:strRef>
              <c:f>Sheet1!$B$1</c:f>
              <c:strCache>
                <c:ptCount val="1"/>
                <c:pt idx="0">
                  <c:v>Y-Values</c:v>
                </c:pt>
              </c:strCache>
            </c:strRef>
          </c:tx>
          <c:spPr>
            <a:ln w="25400">
              <a:noFill/>
            </a:ln>
          </c:spPr>
          <c:marker>
            <c:symbol val="circle"/>
            <c:size val="5"/>
            <c:spPr>
              <a:solidFill>
                <a:srgbClr val="C00000"/>
              </a:solidFill>
              <a:ln w="19050">
                <a:solidFill>
                  <a:srgbClr val="C00000"/>
                </a:solidFill>
              </a:ln>
            </c:spPr>
          </c:marker>
          <c:dPt>
            <c:idx val="0"/>
            <c:marker>
              <c:symbol val="circle"/>
              <c:size val="5"/>
              <c:spPr>
                <a:solidFill>
                  <a:srgbClr val="C00000"/>
                </a:solidFill>
                <a:ln w="19050">
                  <a:solidFill>
                    <a:srgbClr val="C00000"/>
                  </a:solidFill>
                </a:ln>
                <a:effectLst/>
              </c:spPr>
            </c:marker>
            <c:bubble3D val="0"/>
            <c:spPr>
              <a:ln w="25400" cap="rnd">
                <a:noFill/>
                <a:round/>
              </a:ln>
              <a:effectLst/>
            </c:spPr>
          </c:dPt>
          <c:dPt>
            <c:idx val="1"/>
            <c:marker>
              <c:symbol val="circle"/>
              <c:size val="5"/>
              <c:spPr>
                <a:solidFill>
                  <a:schemeClr val="accent1">
                    <a:lumMod val="50000"/>
                  </a:schemeClr>
                </a:solidFill>
                <a:ln w="19050">
                  <a:solidFill>
                    <a:schemeClr val="accent1">
                      <a:lumMod val="50000"/>
                    </a:schemeClr>
                  </a:solidFill>
                </a:ln>
                <a:effectLst/>
              </c:spPr>
            </c:marker>
            <c:bubble3D val="0"/>
            <c:spPr>
              <a:ln w="25400" cap="rnd">
                <a:noFill/>
                <a:round/>
              </a:ln>
              <a:effectLst/>
            </c:spPr>
          </c:dPt>
          <c:dPt>
            <c:idx val="2"/>
            <c:marker>
              <c:symbol val="circle"/>
              <c:size val="5"/>
              <c:spPr>
                <a:solidFill>
                  <a:srgbClr val="C00000"/>
                </a:solidFill>
                <a:ln w="19050">
                  <a:solidFill>
                    <a:srgbClr val="C00000"/>
                  </a:solidFill>
                </a:ln>
                <a:effectLst/>
              </c:spPr>
            </c:marker>
            <c:bubble3D val="0"/>
            <c:spPr>
              <a:ln w="25400" cap="rnd">
                <a:noFill/>
                <a:round/>
              </a:ln>
              <a:effectLst/>
            </c:spPr>
          </c:dPt>
          <c:dPt>
            <c:idx val="3"/>
            <c:marker>
              <c:symbol val="circle"/>
              <c:size val="5"/>
              <c:spPr>
                <a:solidFill>
                  <a:srgbClr val="C00000"/>
                </a:solidFill>
                <a:ln w="19050">
                  <a:solidFill>
                    <a:srgbClr val="C00000"/>
                  </a:solidFill>
                </a:ln>
                <a:effectLst/>
              </c:spPr>
            </c:marker>
            <c:bubble3D val="0"/>
            <c:spPr>
              <a:ln w="25400" cap="rnd">
                <a:noFill/>
                <a:round/>
              </a:ln>
              <a:effectLst/>
            </c:spPr>
          </c:dPt>
          <c:dPt>
            <c:idx val="4"/>
            <c:marker>
              <c:symbol val="circle"/>
              <c:size val="5"/>
              <c:spPr>
                <a:solidFill>
                  <a:srgbClr val="C00000"/>
                </a:solidFill>
                <a:ln w="19050">
                  <a:solidFill>
                    <a:srgbClr val="C00000"/>
                  </a:solidFill>
                </a:ln>
                <a:effectLst/>
              </c:spPr>
            </c:marker>
            <c:bubble3D val="0"/>
            <c:spPr>
              <a:ln w="25400" cap="rnd">
                <a:noFill/>
                <a:round/>
              </a:ln>
              <a:effectLst/>
            </c:spPr>
          </c:dPt>
          <c:dPt>
            <c:idx val="5"/>
            <c:marker>
              <c:symbol val="circle"/>
              <c:size val="5"/>
              <c:spPr>
                <a:solidFill>
                  <a:srgbClr val="C00000"/>
                </a:solidFill>
                <a:ln w="19050">
                  <a:solidFill>
                    <a:srgbClr val="C00000"/>
                  </a:solidFill>
                </a:ln>
                <a:effectLst/>
              </c:spPr>
            </c:marker>
            <c:bubble3D val="0"/>
            <c:spPr>
              <a:ln w="25400" cap="rnd">
                <a:noFill/>
                <a:round/>
              </a:ln>
              <a:effectLst/>
            </c:spPr>
          </c:dPt>
          <c:dPt>
            <c:idx val="6"/>
            <c:marker>
              <c:symbol val="circle"/>
              <c:size val="5"/>
              <c:spPr>
                <a:solidFill>
                  <a:srgbClr val="C00000"/>
                </a:solidFill>
                <a:ln w="19050">
                  <a:solidFill>
                    <a:srgbClr val="C00000"/>
                  </a:solidFill>
                </a:ln>
                <a:effectLst/>
              </c:spPr>
            </c:marker>
            <c:bubble3D val="0"/>
            <c:spPr>
              <a:ln w="25400" cap="rnd">
                <a:noFill/>
                <a:round/>
              </a:ln>
              <a:effectLst/>
            </c:spPr>
          </c:dPt>
          <c:dPt>
            <c:idx val="7"/>
            <c:marker>
              <c:symbol val="circle"/>
              <c:size val="5"/>
              <c:spPr>
                <a:solidFill>
                  <a:srgbClr val="C00000"/>
                </a:solidFill>
                <a:ln w="19050">
                  <a:solidFill>
                    <a:srgbClr val="C00000"/>
                  </a:solidFill>
                </a:ln>
                <a:effectLst/>
              </c:spPr>
            </c:marker>
            <c:bubble3D val="0"/>
            <c:spPr>
              <a:ln w="25400" cap="rnd">
                <a:noFill/>
                <a:round/>
              </a:ln>
              <a:effectLst/>
            </c:spPr>
          </c:dPt>
          <c:dPt>
            <c:idx val="8"/>
            <c:marker>
              <c:symbol val="circle"/>
              <c:size val="5"/>
              <c:spPr>
                <a:solidFill>
                  <a:srgbClr val="C00000"/>
                </a:solidFill>
                <a:ln w="19050">
                  <a:solidFill>
                    <a:srgbClr val="C00000"/>
                  </a:solidFill>
                </a:ln>
                <a:effectLst/>
              </c:spPr>
            </c:marker>
            <c:bubble3D val="0"/>
            <c:spPr>
              <a:ln w="25400" cap="rnd">
                <a:noFill/>
                <a:round/>
              </a:ln>
              <a:effectLst/>
            </c:spPr>
          </c:dPt>
          <c:xVal>
            <c:numRef>
              <c:f>Sheet1!$A$2:$A$10</c:f>
              <c:numCache>
                <c:formatCode>General</c:formatCode>
                <c:ptCount val="9"/>
                <c:pt idx="0">
                  <c:v>0</c:v>
                </c:pt>
                <c:pt idx="1">
                  <c:v>1</c:v>
                </c:pt>
                <c:pt idx="2">
                  <c:v>2</c:v>
                </c:pt>
                <c:pt idx="3">
                  <c:v>0</c:v>
                </c:pt>
                <c:pt idx="4">
                  <c:v>1</c:v>
                </c:pt>
                <c:pt idx="5">
                  <c:v>2</c:v>
                </c:pt>
                <c:pt idx="6">
                  <c:v>0</c:v>
                </c:pt>
                <c:pt idx="7">
                  <c:v>1</c:v>
                </c:pt>
                <c:pt idx="8">
                  <c:v>2</c:v>
                </c:pt>
              </c:numCache>
            </c:numRef>
          </c:xVal>
          <c:yVal>
            <c:numRef>
              <c:f>Sheet1!$B$2:$B$10</c:f>
              <c:numCache>
                <c:formatCode>General</c:formatCode>
                <c:ptCount val="9"/>
                <c:pt idx="0">
                  <c:v>0</c:v>
                </c:pt>
                <c:pt idx="1">
                  <c:v>1</c:v>
                </c:pt>
                <c:pt idx="2">
                  <c:v>2</c:v>
                </c:pt>
                <c:pt idx="3">
                  <c:v>2</c:v>
                </c:pt>
                <c:pt idx="4">
                  <c:v>0</c:v>
                </c:pt>
                <c:pt idx="5">
                  <c:v>1</c:v>
                </c:pt>
                <c:pt idx="6">
                  <c:v>1</c:v>
                </c:pt>
                <c:pt idx="7">
                  <c:v>2</c:v>
                </c:pt>
                <c:pt idx="8">
                  <c:v>0</c:v>
                </c:pt>
              </c:numCache>
            </c:numRef>
          </c:yVal>
          <c:smooth val="0"/>
        </c:ser>
        <c:dLbls>
          <c:showLegendKey val="0"/>
          <c:showVal val="0"/>
          <c:showCatName val="0"/>
          <c:showSerName val="0"/>
          <c:showPercent val="0"/>
          <c:showBubbleSize val="0"/>
        </c:dLbls>
        <c:axId val="307619856"/>
        <c:axId val="431446592"/>
      </c:scatterChart>
      <c:valAx>
        <c:axId val="307619856"/>
        <c:scaling>
          <c:orientation val="minMax"/>
          <c:max val="2"/>
        </c:scaling>
        <c:delete val="1"/>
        <c:axPos val="b"/>
        <c:majorGridlines>
          <c:spPr>
            <a:ln w="9525" cap="flat" cmpd="sng" algn="ctr">
              <a:solidFill>
                <a:schemeClr val="tx1"/>
              </a:solidFill>
              <a:round/>
            </a:ln>
            <a:effectLst/>
          </c:spPr>
        </c:majorGridlines>
        <c:numFmt formatCode="General" sourceLinked="1"/>
        <c:majorTickMark val="none"/>
        <c:minorTickMark val="none"/>
        <c:tickLblPos val="nextTo"/>
        <c:crossAx val="431446592"/>
        <c:crosses val="autoZero"/>
        <c:crossBetween val="midCat"/>
        <c:majorUnit val="1"/>
      </c:valAx>
      <c:valAx>
        <c:axId val="431446592"/>
        <c:scaling>
          <c:orientation val="minMax"/>
          <c:max val="2"/>
        </c:scaling>
        <c:delete val="1"/>
        <c:axPos val="l"/>
        <c:majorGridlines>
          <c:spPr>
            <a:ln w="9525" cap="flat" cmpd="sng" algn="ctr">
              <a:solidFill>
                <a:schemeClr val="tx1"/>
              </a:solidFill>
              <a:round/>
            </a:ln>
            <a:effectLst/>
          </c:spPr>
        </c:majorGridlines>
        <c:numFmt formatCode="General" sourceLinked="1"/>
        <c:majorTickMark val="none"/>
        <c:minorTickMark val="none"/>
        <c:tickLblPos val="nextTo"/>
        <c:crossAx val="307619856"/>
        <c:crosses val="autoZero"/>
        <c:crossBetween val="midCat"/>
        <c:majorUnit val="1"/>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6718749999999996"/>
          <c:y val="0.68203120804434014"/>
          <c:w val="0.32500000000000001"/>
          <c:h val="0.29218754354161269"/>
        </c:manualLayout>
      </c:layout>
      <c:scatterChart>
        <c:scatterStyle val="lineMarker"/>
        <c:varyColors val="1"/>
        <c:ser>
          <c:idx val="0"/>
          <c:order val="0"/>
          <c:tx>
            <c:strRef>
              <c:f>Sheet1!$B$1</c:f>
              <c:strCache>
                <c:ptCount val="1"/>
                <c:pt idx="0">
                  <c:v>Y-Values</c:v>
                </c:pt>
              </c:strCache>
            </c:strRef>
          </c:tx>
          <c:spPr>
            <a:ln w="25400">
              <a:noFill/>
            </a:ln>
          </c:spPr>
          <c:marker>
            <c:symbol val="circle"/>
            <c:size val="5"/>
            <c:spPr>
              <a:solidFill>
                <a:srgbClr val="C00000"/>
              </a:solidFill>
              <a:ln w="19050">
                <a:solidFill>
                  <a:srgbClr val="C00000"/>
                </a:solidFill>
              </a:ln>
            </c:spPr>
          </c:marker>
          <c:dPt>
            <c:idx val="0"/>
            <c:marker>
              <c:symbol val="circle"/>
              <c:size val="5"/>
              <c:spPr>
                <a:solidFill>
                  <a:srgbClr val="C00000"/>
                </a:solidFill>
                <a:ln w="19050">
                  <a:solidFill>
                    <a:srgbClr val="C00000"/>
                  </a:solidFill>
                </a:ln>
                <a:effectLst/>
              </c:spPr>
            </c:marker>
            <c:bubble3D val="0"/>
            <c:spPr>
              <a:ln w="25400" cap="rnd">
                <a:noFill/>
                <a:round/>
              </a:ln>
              <a:effectLst/>
            </c:spPr>
          </c:dPt>
          <c:dPt>
            <c:idx val="1"/>
            <c:marker>
              <c:symbol val="circle"/>
              <c:size val="5"/>
              <c:spPr>
                <a:solidFill>
                  <a:schemeClr val="accent1">
                    <a:lumMod val="50000"/>
                  </a:schemeClr>
                </a:solidFill>
                <a:ln w="19050">
                  <a:solidFill>
                    <a:schemeClr val="accent1">
                      <a:lumMod val="50000"/>
                    </a:schemeClr>
                  </a:solidFill>
                </a:ln>
                <a:effectLst/>
              </c:spPr>
            </c:marker>
            <c:bubble3D val="0"/>
            <c:spPr>
              <a:ln w="25400" cap="rnd">
                <a:noFill/>
                <a:round/>
              </a:ln>
              <a:effectLst/>
            </c:spPr>
          </c:dPt>
          <c:dPt>
            <c:idx val="2"/>
            <c:marker>
              <c:symbol val="circle"/>
              <c:size val="5"/>
              <c:spPr>
                <a:solidFill>
                  <a:srgbClr val="C00000"/>
                </a:solidFill>
                <a:ln w="19050">
                  <a:solidFill>
                    <a:srgbClr val="C00000"/>
                  </a:solidFill>
                </a:ln>
                <a:effectLst/>
              </c:spPr>
            </c:marker>
            <c:bubble3D val="0"/>
            <c:spPr>
              <a:ln w="25400" cap="rnd">
                <a:noFill/>
                <a:round/>
              </a:ln>
              <a:effectLst/>
            </c:spPr>
          </c:dPt>
          <c:dPt>
            <c:idx val="3"/>
            <c:marker>
              <c:symbol val="circle"/>
              <c:size val="5"/>
              <c:spPr>
                <a:solidFill>
                  <a:srgbClr val="C00000"/>
                </a:solidFill>
                <a:ln w="19050">
                  <a:solidFill>
                    <a:srgbClr val="C00000"/>
                  </a:solidFill>
                </a:ln>
                <a:effectLst/>
              </c:spPr>
            </c:marker>
            <c:bubble3D val="0"/>
            <c:spPr>
              <a:ln w="25400" cap="rnd">
                <a:noFill/>
                <a:round/>
              </a:ln>
              <a:effectLst/>
            </c:spPr>
          </c:dPt>
          <c:dPt>
            <c:idx val="4"/>
            <c:marker>
              <c:symbol val="circle"/>
              <c:size val="5"/>
              <c:spPr>
                <a:solidFill>
                  <a:srgbClr val="C00000"/>
                </a:solidFill>
                <a:ln w="19050">
                  <a:solidFill>
                    <a:srgbClr val="C00000"/>
                  </a:solidFill>
                </a:ln>
                <a:effectLst/>
              </c:spPr>
            </c:marker>
            <c:bubble3D val="0"/>
            <c:spPr>
              <a:ln w="25400" cap="rnd">
                <a:noFill/>
                <a:round/>
              </a:ln>
              <a:effectLst/>
            </c:spPr>
          </c:dPt>
          <c:dPt>
            <c:idx val="5"/>
            <c:marker>
              <c:symbol val="circle"/>
              <c:size val="5"/>
              <c:spPr>
                <a:solidFill>
                  <a:srgbClr val="C00000"/>
                </a:solidFill>
                <a:ln w="19050">
                  <a:solidFill>
                    <a:srgbClr val="C00000"/>
                  </a:solidFill>
                </a:ln>
                <a:effectLst/>
              </c:spPr>
            </c:marker>
            <c:bubble3D val="0"/>
            <c:spPr>
              <a:ln w="25400" cap="rnd">
                <a:noFill/>
                <a:round/>
              </a:ln>
              <a:effectLst/>
            </c:spPr>
          </c:dPt>
          <c:dPt>
            <c:idx val="6"/>
            <c:marker>
              <c:symbol val="circle"/>
              <c:size val="5"/>
              <c:spPr>
                <a:solidFill>
                  <a:srgbClr val="C00000"/>
                </a:solidFill>
                <a:ln w="19050">
                  <a:solidFill>
                    <a:srgbClr val="C00000"/>
                  </a:solidFill>
                </a:ln>
                <a:effectLst/>
              </c:spPr>
            </c:marker>
            <c:bubble3D val="0"/>
            <c:spPr>
              <a:ln w="25400" cap="rnd">
                <a:noFill/>
                <a:round/>
              </a:ln>
              <a:effectLst/>
            </c:spPr>
          </c:dPt>
          <c:dPt>
            <c:idx val="7"/>
            <c:marker>
              <c:symbol val="circle"/>
              <c:size val="5"/>
              <c:spPr>
                <a:solidFill>
                  <a:srgbClr val="C00000"/>
                </a:solidFill>
                <a:ln w="19050">
                  <a:solidFill>
                    <a:srgbClr val="C00000"/>
                  </a:solidFill>
                </a:ln>
                <a:effectLst/>
              </c:spPr>
            </c:marker>
            <c:bubble3D val="0"/>
            <c:spPr>
              <a:ln w="25400" cap="rnd">
                <a:noFill/>
                <a:round/>
              </a:ln>
              <a:effectLst/>
            </c:spPr>
          </c:dPt>
          <c:dPt>
            <c:idx val="8"/>
            <c:marker>
              <c:symbol val="circle"/>
              <c:size val="5"/>
              <c:spPr>
                <a:solidFill>
                  <a:srgbClr val="C00000"/>
                </a:solidFill>
                <a:ln w="19050">
                  <a:solidFill>
                    <a:srgbClr val="C00000"/>
                  </a:solidFill>
                </a:ln>
                <a:effectLst/>
              </c:spPr>
            </c:marker>
            <c:bubble3D val="0"/>
            <c:spPr>
              <a:ln w="25400" cap="rnd">
                <a:noFill/>
                <a:round/>
              </a:ln>
              <a:effectLst/>
            </c:spPr>
          </c:dPt>
          <c:xVal>
            <c:numRef>
              <c:f>Sheet1!$A$2:$A$10</c:f>
              <c:numCache>
                <c:formatCode>General</c:formatCode>
                <c:ptCount val="9"/>
                <c:pt idx="0">
                  <c:v>0</c:v>
                </c:pt>
                <c:pt idx="1">
                  <c:v>1</c:v>
                </c:pt>
                <c:pt idx="2">
                  <c:v>2</c:v>
                </c:pt>
                <c:pt idx="3">
                  <c:v>0</c:v>
                </c:pt>
                <c:pt idx="4">
                  <c:v>1</c:v>
                </c:pt>
                <c:pt idx="5">
                  <c:v>2</c:v>
                </c:pt>
                <c:pt idx="6">
                  <c:v>0</c:v>
                </c:pt>
                <c:pt idx="7">
                  <c:v>1</c:v>
                </c:pt>
                <c:pt idx="8">
                  <c:v>2</c:v>
                </c:pt>
              </c:numCache>
            </c:numRef>
          </c:xVal>
          <c:yVal>
            <c:numRef>
              <c:f>Sheet1!$B$2:$B$10</c:f>
              <c:numCache>
                <c:formatCode>General</c:formatCode>
                <c:ptCount val="9"/>
                <c:pt idx="0">
                  <c:v>0</c:v>
                </c:pt>
                <c:pt idx="1">
                  <c:v>1</c:v>
                </c:pt>
                <c:pt idx="2">
                  <c:v>2</c:v>
                </c:pt>
                <c:pt idx="3">
                  <c:v>2</c:v>
                </c:pt>
                <c:pt idx="4">
                  <c:v>0</c:v>
                </c:pt>
                <c:pt idx="5">
                  <c:v>1</c:v>
                </c:pt>
                <c:pt idx="6">
                  <c:v>1</c:v>
                </c:pt>
                <c:pt idx="7">
                  <c:v>2</c:v>
                </c:pt>
                <c:pt idx="8">
                  <c:v>0</c:v>
                </c:pt>
              </c:numCache>
            </c:numRef>
          </c:yVal>
          <c:smooth val="0"/>
        </c:ser>
        <c:dLbls>
          <c:showLegendKey val="0"/>
          <c:showVal val="0"/>
          <c:showCatName val="0"/>
          <c:showSerName val="0"/>
          <c:showPercent val="0"/>
          <c:showBubbleSize val="0"/>
        </c:dLbls>
        <c:axId val="326243816"/>
        <c:axId val="326244208"/>
      </c:scatterChart>
      <c:valAx>
        <c:axId val="326243816"/>
        <c:scaling>
          <c:orientation val="minMax"/>
          <c:max val="2"/>
        </c:scaling>
        <c:delete val="1"/>
        <c:axPos val="b"/>
        <c:majorGridlines>
          <c:spPr>
            <a:ln w="9525" cap="flat" cmpd="sng" algn="ctr">
              <a:solidFill>
                <a:schemeClr val="tx1"/>
              </a:solidFill>
              <a:round/>
            </a:ln>
            <a:effectLst/>
          </c:spPr>
        </c:majorGridlines>
        <c:numFmt formatCode="General" sourceLinked="1"/>
        <c:majorTickMark val="none"/>
        <c:minorTickMark val="none"/>
        <c:tickLblPos val="nextTo"/>
        <c:crossAx val="326244208"/>
        <c:crosses val="autoZero"/>
        <c:crossBetween val="midCat"/>
        <c:majorUnit val="1"/>
      </c:valAx>
      <c:valAx>
        <c:axId val="326244208"/>
        <c:scaling>
          <c:orientation val="minMax"/>
          <c:max val="2"/>
        </c:scaling>
        <c:delete val="1"/>
        <c:axPos val="l"/>
        <c:majorGridlines>
          <c:spPr>
            <a:ln w="9525" cap="flat" cmpd="sng" algn="ctr">
              <a:solidFill>
                <a:schemeClr val="tx1"/>
              </a:solidFill>
              <a:round/>
            </a:ln>
            <a:effectLst/>
          </c:spPr>
        </c:majorGridlines>
        <c:numFmt formatCode="General" sourceLinked="1"/>
        <c:majorTickMark val="none"/>
        <c:minorTickMark val="none"/>
        <c:tickLblPos val="nextTo"/>
        <c:crossAx val="326243816"/>
        <c:crosses val="autoZero"/>
        <c:crossBetween val="midCat"/>
        <c:majorUnit val="1"/>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989788385826775E-2"/>
          <c:y val="1.7121184970399547E-2"/>
          <c:w val="0.91979933562992122"/>
          <c:h val="0.82951139090112014"/>
        </c:manualLayout>
      </c:layout>
      <c:scatterChart>
        <c:scatterStyle val="lineMarker"/>
        <c:varyColors val="0"/>
        <c:ser>
          <c:idx val="0"/>
          <c:order val="0"/>
          <c:tx>
            <c:strRef>
              <c:f>Sheet1!$B$1</c:f>
              <c:strCache>
                <c:ptCount val="1"/>
              </c:strCache>
            </c:strRef>
          </c:tx>
          <c:spPr>
            <a:ln w="19050" cap="rnd">
              <a:noFill/>
              <a:round/>
            </a:ln>
            <a:effectLst/>
          </c:spPr>
          <c:marker>
            <c:symbol val="circle"/>
            <c:size val="5"/>
            <c:spPr>
              <a:solidFill>
                <a:schemeClr val="accent1"/>
              </a:solidFill>
              <a:ln w="9525">
                <a:solidFill>
                  <a:schemeClr val="accent1"/>
                </a:solidFill>
              </a:ln>
              <a:effectLst/>
              <a:scene3d>
                <a:camera prst="orthographicFront"/>
                <a:lightRig rig="threePt" dir="t"/>
              </a:scene3d>
              <a:sp3d/>
            </c:spPr>
          </c:marker>
          <c:xVal>
            <c:numRef>
              <c:f>Sheet1!$A$2:$A$4</c:f>
              <c:numCache>
                <c:formatCode>General</c:formatCode>
                <c:ptCount val="3"/>
              </c:numCache>
            </c:numRef>
          </c:xVal>
          <c:yVal>
            <c:numRef>
              <c:f>Sheet1!$B$2:$B$4</c:f>
              <c:numCache>
                <c:formatCode>General</c:formatCode>
                <c:ptCount val="3"/>
              </c:numCache>
            </c:numRef>
          </c:yVal>
          <c:smooth val="0"/>
        </c:ser>
        <c:dLbls>
          <c:showLegendKey val="0"/>
          <c:showVal val="0"/>
          <c:showCatName val="0"/>
          <c:showSerName val="0"/>
          <c:showPercent val="0"/>
          <c:showBubbleSize val="0"/>
        </c:dLbls>
        <c:axId val="579158144"/>
        <c:axId val="440454520"/>
      </c:scatterChart>
      <c:valAx>
        <c:axId val="579158144"/>
        <c:scaling>
          <c:orientation val="minMax"/>
          <c:max val="1"/>
        </c:scaling>
        <c:delete val="1"/>
        <c:axPos val="b"/>
        <c:majorGridlines>
          <c:spPr>
            <a:ln w="9525" cap="flat" cmpd="sng" algn="ctr">
              <a:solidFill>
                <a:schemeClr val="tx1"/>
              </a:solidFill>
              <a:round/>
            </a:ln>
            <a:effectLst/>
          </c:spPr>
        </c:majorGridlines>
        <c:numFmt formatCode="General" sourceLinked="1"/>
        <c:majorTickMark val="none"/>
        <c:minorTickMark val="none"/>
        <c:tickLblPos val="nextTo"/>
        <c:crossAx val="440454520"/>
        <c:crosses val="autoZero"/>
        <c:crossBetween val="midCat"/>
        <c:majorUnit val="0.1"/>
      </c:valAx>
      <c:valAx>
        <c:axId val="440454520"/>
        <c:scaling>
          <c:orientation val="minMax"/>
          <c:max val="1"/>
        </c:scaling>
        <c:delete val="1"/>
        <c:axPos val="l"/>
        <c:majorGridlines>
          <c:spPr>
            <a:ln w="9525" cap="flat" cmpd="sng" algn="ctr">
              <a:solidFill>
                <a:schemeClr val="tx1"/>
              </a:solidFill>
              <a:round/>
            </a:ln>
            <a:effectLst/>
          </c:spPr>
        </c:majorGridlines>
        <c:numFmt formatCode="General" sourceLinked="1"/>
        <c:majorTickMark val="none"/>
        <c:minorTickMark val="none"/>
        <c:tickLblPos val="nextTo"/>
        <c:crossAx val="5791581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9846889291436E-2"/>
          <c:y val="5.7246239157625022E-2"/>
          <c:w val="0.91979933562992122"/>
          <c:h val="0.82951139090112014"/>
        </c:manualLayout>
      </c:layout>
      <c:scatterChart>
        <c:scatterStyle val="lineMarker"/>
        <c:varyColors val="0"/>
        <c:ser>
          <c:idx val="0"/>
          <c:order val="0"/>
          <c:tx>
            <c:strRef>
              <c:f>Sheet1!$B$1</c:f>
              <c:strCache>
                <c:ptCount val="1"/>
              </c:strCache>
            </c:strRef>
          </c:tx>
          <c:spPr>
            <a:ln w="19050" cap="rnd">
              <a:no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numCache>
            </c:numRef>
          </c:xVal>
          <c:yVal>
            <c:numRef>
              <c:f>Sheet1!$B$2:$B$4</c:f>
              <c:numCache>
                <c:formatCode>General</c:formatCode>
                <c:ptCount val="3"/>
              </c:numCache>
            </c:numRef>
          </c:yVal>
          <c:smooth val="0"/>
        </c:ser>
        <c:dLbls>
          <c:showLegendKey val="0"/>
          <c:showVal val="0"/>
          <c:showCatName val="0"/>
          <c:showSerName val="0"/>
          <c:showPercent val="0"/>
          <c:showBubbleSize val="0"/>
        </c:dLbls>
        <c:axId val="641362256"/>
        <c:axId val="641361864"/>
      </c:scatterChart>
      <c:valAx>
        <c:axId val="641362256"/>
        <c:scaling>
          <c:orientation val="minMax"/>
          <c:max val="1"/>
        </c:scaling>
        <c:delete val="1"/>
        <c:axPos val="b"/>
        <c:majorGridlines>
          <c:spPr>
            <a:ln w="9525" cap="flat" cmpd="sng" algn="ctr">
              <a:solidFill>
                <a:schemeClr val="tx1"/>
              </a:solidFill>
              <a:round/>
            </a:ln>
            <a:effectLst/>
          </c:spPr>
        </c:majorGridlines>
        <c:numFmt formatCode="General" sourceLinked="1"/>
        <c:majorTickMark val="out"/>
        <c:minorTickMark val="none"/>
        <c:tickLblPos val="nextTo"/>
        <c:crossAx val="641361864"/>
        <c:crosses val="autoZero"/>
        <c:crossBetween val="midCat"/>
        <c:majorUnit val="0.2"/>
      </c:valAx>
      <c:valAx>
        <c:axId val="641361864"/>
        <c:scaling>
          <c:orientation val="minMax"/>
          <c:max val="1"/>
        </c:scaling>
        <c:delete val="1"/>
        <c:axPos val="l"/>
        <c:majorGridlines>
          <c:spPr>
            <a:ln w="9525" cap="flat" cmpd="sng" algn="ctr">
              <a:solidFill>
                <a:schemeClr val="tx1"/>
              </a:solidFill>
              <a:round/>
            </a:ln>
            <a:effectLst/>
          </c:spPr>
        </c:majorGridlines>
        <c:numFmt formatCode="General" sourceLinked="1"/>
        <c:majorTickMark val="out"/>
        <c:minorTickMark val="none"/>
        <c:tickLblPos val="nextTo"/>
        <c:crossAx val="641362256"/>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0.72189</cdr:x>
      <cdr:y>0.75271</cdr:y>
    </cdr:from>
    <cdr:to>
      <cdr:x>0.76753</cdr:x>
      <cdr:y>0.8482</cdr:y>
    </cdr:to>
    <mc:AlternateContent xmlns:mc="http://schemas.openxmlformats.org/markup-compatibility/2006" xmlns:a14="http://schemas.microsoft.com/office/drawing/2010/main">
      <mc:Choice Requires="a14">
        <cdr:sp macro="" textlink="">
          <cdr:nvSpPr>
            <cdr:cNvPr id="2" name="TextBox 1"/>
            <cdr:cNvSpPr txBox="1"/>
          </cdr:nvSpPr>
          <cdr:spPr>
            <a:xfrm xmlns:a="http://schemas.openxmlformats.org/drawingml/2006/main">
              <a:off x="5867520" y="4078674"/>
              <a:ext cx="370982" cy="5174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14:m>
                <m:oMathPara xmlns:m="http://schemas.openxmlformats.org/officeDocument/2006/math">
                  <m:oMathParaPr>
                    <m:jc m:val="centerGroup"/>
                  </m:oMathParaPr>
                  <m:oMath xmlns:m="http://schemas.openxmlformats.org/officeDocument/2006/math">
                    <m:f>
                      <m:fPr>
                        <m:ctrlPr>
                          <a:rPr lang="en-US" sz="1200" b="1" i="1" smtClean="0">
                            <a:latin typeface="Cambria Math" panose="02040503050406030204" pitchFamily="18" charset="0"/>
                            <a:ea typeface="Cambria Math" panose="02040503050406030204" pitchFamily="18" charset="0"/>
                          </a:rPr>
                        </m:ctrlPr>
                      </m:fPr>
                      <m:num>
                        <m:r>
                          <a:rPr lang="en-US" sz="1200" b="1" i="1" smtClean="0">
                            <a:latin typeface="Cambria Math" panose="02040503050406030204" pitchFamily="18" charset="0"/>
                            <a:ea typeface="Cambria Math" panose="02040503050406030204" pitchFamily="18" charset="0"/>
                          </a:rPr>
                          <m:t>𝟏</m:t>
                        </m:r>
                      </m:num>
                      <m:den>
                        <m:r>
                          <a:rPr lang="en-US" sz="1200" b="1" i="1" smtClean="0">
                            <a:latin typeface="Cambria Math" panose="02040503050406030204" pitchFamily="18" charset="0"/>
                            <a:ea typeface="Cambria Math" panose="02040503050406030204" pitchFamily="18" charset="0"/>
                          </a:rPr>
                          <m:t>𝟒</m:t>
                        </m:r>
                      </m:den>
                    </m:f>
                  </m:oMath>
                </m:oMathPara>
              </a14:m>
              <a:endParaRPr lang="en-US" sz="1200" b="1" dirty="0">
                <a:latin typeface="Cambria Math" panose="02040503050406030204" pitchFamily="18" charset="0"/>
                <a:ea typeface="Cambria Math" panose="02040503050406030204" pitchFamily="18" charset="0"/>
              </a:endParaRPr>
            </a:p>
          </cdr:txBody>
        </cdr:sp>
      </mc:Choice>
      <mc:Fallback xmlns="">
        <cdr:sp macro="" textlink="">
          <cdr:nvSpPr>
            <cdr:cNvPr id="2" name="TextBox 1"/>
            <cdr:cNvSpPr txBox="1"/>
          </cdr:nvSpPr>
          <cdr:spPr>
            <a:xfrm xmlns:a="http://schemas.openxmlformats.org/drawingml/2006/main">
              <a:off x="5867520" y="4078674"/>
              <a:ext cx="370982" cy="5174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i="0" smtClean="0">
                  <a:latin typeface="Cambria Math" panose="02040503050406030204" pitchFamily="18" charset="0"/>
                  <a:ea typeface="Cambria Math" panose="02040503050406030204" pitchFamily="18" charset="0"/>
                </a:rPr>
                <a:t>𝟏/𝟒</a:t>
              </a:r>
              <a:endParaRPr lang="en-US" sz="1200" b="1" dirty="0">
                <a:latin typeface="Cambria Math" panose="02040503050406030204" pitchFamily="18" charset="0"/>
                <a:ea typeface="Cambria Math" panose="02040503050406030204" pitchFamily="18" charset="0"/>
              </a:endParaRPr>
            </a:p>
          </cdr:txBody>
        </cdr:sp>
      </mc:Fallback>
    </mc:AlternateContent>
  </cdr:relSizeAnchor>
  <cdr:relSizeAnchor xmlns:cdr="http://schemas.openxmlformats.org/drawingml/2006/chartDrawing">
    <cdr:from>
      <cdr:x>0.89089</cdr:x>
      <cdr:y>0.78356</cdr:y>
    </cdr:from>
    <cdr:to>
      <cdr:x>0.91768</cdr:x>
      <cdr:y>0.85748</cdr:y>
    </cdr:to>
    <mc:AlternateContent xmlns:mc="http://schemas.openxmlformats.org/markup-compatibility/2006" xmlns:a14="http://schemas.microsoft.com/office/drawing/2010/main">
      <mc:Choice Requires="a14">
        <cdr:sp macro="" textlink="">
          <cdr:nvSpPr>
            <cdr:cNvPr id="3" name="TextBox 1"/>
            <cdr:cNvSpPr txBox="1"/>
          </cdr:nvSpPr>
          <cdr:spPr>
            <a:xfrm xmlns:a="http://schemas.openxmlformats.org/drawingml/2006/main">
              <a:off x="7241178" y="4245829"/>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8</m:t>
                        </m:r>
                      </m:den>
                    </m:f>
                  </m:oMath>
                </m:oMathPara>
              </a14:m>
              <a:endParaRPr lang="en-US" sz="1100" dirty="0"/>
            </a:p>
          </cdr:txBody>
        </cdr:sp>
      </mc:Choice>
      <mc:Fallback xmlns="">
        <cdr:sp macro="" textlink="">
          <cdr:nvSpPr>
            <cdr:cNvPr id="3" name="TextBox 1"/>
            <cdr:cNvSpPr txBox="1"/>
          </cdr:nvSpPr>
          <cdr:spPr>
            <a:xfrm xmlns:a="http://schemas.openxmlformats.org/drawingml/2006/main">
              <a:off x="7241178" y="4245829"/>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1/8</a:t>
              </a:r>
              <a:endParaRPr lang="en-US" sz="1100" dirty="0"/>
            </a:p>
          </cdr:txBody>
        </cdr:sp>
      </mc:Fallback>
    </mc:AlternateContent>
  </cdr:relSizeAnchor>
  <cdr:relSizeAnchor xmlns:cdr="http://schemas.openxmlformats.org/drawingml/2006/chartDrawing">
    <cdr:from>
      <cdr:x>0.72893</cdr:x>
      <cdr:y>0.90259</cdr:y>
    </cdr:from>
    <cdr:to>
      <cdr:x>0.75571</cdr:x>
      <cdr:y>0.97651</cdr:y>
    </cdr:to>
    <mc:AlternateContent xmlns:mc="http://schemas.openxmlformats.org/markup-compatibility/2006" xmlns:a14="http://schemas.microsoft.com/office/drawing/2010/main">
      <mc:Choice Requires="a14">
        <cdr:sp macro="" textlink="">
          <cdr:nvSpPr>
            <cdr:cNvPr id="5" name="TextBox 1"/>
            <cdr:cNvSpPr txBox="1"/>
          </cdr:nvSpPr>
          <cdr:spPr>
            <a:xfrm xmlns:a="http://schemas.openxmlformats.org/drawingml/2006/main">
              <a:off x="5924733" y="4890808"/>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8</m:t>
                        </m:r>
                      </m:den>
                    </m:f>
                  </m:oMath>
                </m:oMathPara>
              </a14:m>
              <a:endParaRPr lang="en-US" sz="1100" dirty="0"/>
            </a:p>
          </cdr:txBody>
        </cdr:sp>
      </mc:Choice>
      <mc:Fallback xmlns="">
        <cdr:sp macro="" textlink="">
          <cdr:nvSpPr>
            <cdr:cNvPr id="5" name="TextBox 1"/>
            <cdr:cNvSpPr txBox="1"/>
          </cdr:nvSpPr>
          <cdr:spPr>
            <a:xfrm xmlns:a="http://schemas.openxmlformats.org/drawingml/2006/main">
              <a:off x="5924733" y="4890808"/>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1/8</a:t>
              </a:r>
              <a:endParaRPr lang="en-US" sz="1100" dirty="0"/>
            </a:p>
          </cdr:txBody>
        </cdr:sp>
      </mc:Fallback>
    </mc:AlternateContent>
  </cdr:relSizeAnchor>
  <cdr:relSizeAnchor xmlns:cdr="http://schemas.openxmlformats.org/drawingml/2006/chartDrawing">
    <cdr:from>
      <cdr:x>0.53268</cdr:x>
      <cdr:y>0.78612</cdr:y>
    </cdr:from>
    <cdr:to>
      <cdr:x>0.55946</cdr:x>
      <cdr:y>0.86005</cdr:y>
    </cdr:to>
    <mc:AlternateContent xmlns:mc="http://schemas.openxmlformats.org/markup-compatibility/2006" xmlns:a14="http://schemas.microsoft.com/office/drawing/2010/main">
      <mc:Choice Requires="a14">
        <cdr:sp macro="" textlink="">
          <cdr:nvSpPr>
            <cdr:cNvPr id="6" name="TextBox 1"/>
            <cdr:cNvSpPr txBox="1"/>
          </cdr:nvSpPr>
          <cdr:spPr>
            <a:xfrm xmlns:a="http://schemas.openxmlformats.org/drawingml/2006/main">
              <a:off x="4329613" y="425973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8</m:t>
                        </m:r>
                      </m:den>
                    </m:f>
                  </m:oMath>
                </m:oMathPara>
              </a14:m>
              <a:endParaRPr lang="en-US" sz="1100" b="0" dirty="0" smtClean="0"/>
            </a:p>
            <a:p xmlns:a="http://schemas.openxmlformats.org/drawingml/2006/main">
              <a:endParaRPr lang="en-US" sz="1100" dirty="0"/>
            </a:p>
          </cdr:txBody>
        </cdr:sp>
      </mc:Choice>
      <mc:Fallback xmlns="">
        <cdr:sp macro="" textlink="">
          <cdr:nvSpPr>
            <cdr:cNvPr id="6" name="TextBox 1"/>
            <cdr:cNvSpPr txBox="1"/>
          </cdr:nvSpPr>
          <cdr:spPr>
            <a:xfrm xmlns:a="http://schemas.openxmlformats.org/drawingml/2006/main">
              <a:off x="4329613" y="425973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1/8</a:t>
              </a:r>
              <a:endParaRPr lang="en-US" sz="1100" b="0" dirty="0" smtClean="0"/>
            </a:p>
            <a:p xmlns:a="http://schemas.openxmlformats.org/drawingml/2006/main">
              <a:endParaRPr lang="en-US" sz="1100" dirty="0"/>
            </a:p>
          </cdr:txBody>
        </cdr:sp>
      </mc:Fallback>
    </mc:AlternateContent>
  </cdr:relSizeAnchor>
  <cdr:relSizeAnchor xmlns:cdr="http://schemas.openxmlformats.org/drawingml/2006/chartDrawing">
    <cdr:from>
      <cdr:x>0.71018</cdr:x>
      <cdr:y>0.60904</cdr:y>
    </cdr:from>
    <cdr:to>
      <cdr:x>0.78523</cdr:x>
      <cdr:y>0.75529</cdr:y>
    </cdr:to>
    <mc:AlternateContent xmlns:mc="http://schemas.openxmlformats.org/markup-compatibility/2006" xmlns:a14="http://schemas.microsoft.com/office/drawing/2010/main">
      <mc:Choice Requires="a14">
        <cdr:sp macro="" textlink="">
          <cdr:nvSpPr>
            <cdr:cNvPr id="7" name="TextBox 1"/>
            <cdr:cNvSpPr txBox="1"/>
          </cdr:nvSpPr>
          <cdr:spPr>
            <a:xfrm xmlns:a="http://schemas.openxmlformats.org/drawingml/2006/main">
              <a:off x="5772321" y="3300206"/>
              <a:ext cx="610019" cy="7924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8</m:t>
                        </m:r>
                      </m:den>
                    </m:f>
                  </m:oMath>
                </m:oMathPara>
              </a14:m>
              <a:endParaRPr lang="en-US" sz="1100" b="0" dirty="0" smtClean="0"/>
            </a:p>
            <a:p xmlns:a="http://schemas.openxmlformats.org/drawingml/2006/main">
              <a:endParaRPr lang="en-US" sz="1100" dirty="0"/>
            </a:p>
          </cdr:txBody>
        </cdr:sp>
      </mc:Choice>
      <mc:Fallback xmlns="">
        <cdr:sp macro="" textlink="">
          <cdr:nvSpPr>
            <cdr:cNvPr id="7" name="TextBox 1"/>
            <cdr:cNvSpPr txBox="1"/>
          </cdr:nvSpPr>
          <cdr:spPr>
            <a:xfrm xmlns:a="http://schemas.openxmlformats.org/drawingml/2006/main">
              <a:off x="5772321" y="3300206"/>
              <a:ext cx="610019" cy="7924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1/8</a:t>
              </a:r>
              <a:endParaRPr lang="en-US" sz="1100" b="0" dirty="0" smtClean="0"/>
            </a:p>
            <a:p xmlns:a="http://schemas.openxmlformats.org/drawingml/2006/main">
              <a:endParaRPr lang="en-US" sz="1100" dirty="0"/>
            </a:p>
          </cdr:txBody>
        </cdr:sp>
      </mc:Fallback>
    </mc:AlternateContent>
  </cdr:relSizeAnchor>
  <cdr:relSizeAnchor xmlns:cdr="http://schemas.openxmlformats.org/drawingml/2006/chartDrawing">
    <cdr:from>
      <cdr:x>0.87101</cdr:x>
      <cdr:y>0.62964</cdr:y>
    </cdr:from>
    <cdr:to>
      <cdr:x>0.94323</cdr:x>
      <cdr:y>0.76857</cdr:y>
    </cdr:to>
    <mc:AlternateContent xmlns:mc="http://schemas.openxmlformats.org/markup-compatibility/2006" xmlns:a14="http://schemas.microsoft.com/office/drawing/2010/main">
      <mc:Choice Requires="a14">
        <cdr:sp macro="" textlink="">
          <cdr:nvSpPr>
            <cdr:cNvPr id="8" name="TextBox 1"/>
            <cdr:cNvSpPr txBox="1"/>
          </cdr:nvSpPr>
          <cdr:spPr>
            <a:xfrm xmlns:a="http://schemas.openxmlformats.org/drawingml/2006/main">
              <a:off x="7079579" y="3411813"/>
              <a:ext cx="587031" cy="75278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dirty="0" smtClean="0">
                            <a:latin typeface="Cambria Math" panose="02040503050406030204" pitchFamily="18" charset="0"/>
                          </a:rPr>
                        </m:ctrlPr>
                      </m:fPr>
                      <m:num>
                        <m:r>
                          <a:rPr lang="en-US" sz="1100" b="0" i="1" dirty="0" smtClean="0">
                            <a:latin typeface="Cambria Math" panose="02040503050406030204" pitchFamily="18" charset="0"/>
                          </a:rPr>
                          <m:t>1</m:t>
                        </m:r>
                      </m:num>
                      <m:den>
                        <m:r>
                          <a:rPr lang="en-US" sz="1100" b="0" i="1" dirty="0" smtClean="0">
                            <a:latin typeface="Cambria Math" panose="02040503050406030204" pitchFamily="18" charset="0"/>
                          </a:rPr>
                          <m:t>8</m:t>
                        </m:r>
                      </m:den>
                    </m:f>
                  </m:oMath>
                </m:oMathPara>
              </a14:m>
              <a:endParaRPr lang="en-US" sz="1100" b="0" i="1" dirty="0" smtClean="0">
                <a:latin typeface="Cambria Math" panose="02040503050406030204" pitchFamily="18" charset="0"/>
              </a:endParaRPr>
            </a:p>
            <a:p xmlns:a="http://schemas.openxmlformats.org/drawingml/2006/main">
              <a:pPr/>
              <a14:m>
                <m:oMathPara xmlns:m="http://schemas.openxmlformats.org/officeDocument/2006/math">
                  <m:oMathParaPr>
                    <m:jc m:val="centerGroup"/>
                  </m:oMathParaPr>
                  <m:oMath xmlns:m="http://schemas.openxmlformats.org/officeDocument/2006/math">
                    <m:r>
                      <a:rPr lang="en-US" sz="1100" b="0" i="1" dirty="0" smtClean="0">
                        <a:latin typeface="Cambria Math" panose="02040503050406030204" pitchFamily="18" charset="0"/>
                      </a:rPr>
                      <m:t> </m:t>
                    </m:r>
                  </m:oMath>
                </m:oMathPara>
              </a14:m>
              <a:endParaRPr lang="en-US" sz="1100" dirty="0"/>
            </a:p>
          </cdr:txBody>
        </cdr:sp>
      </mc:Choice>
      <mc:Fallback xmlns="">
        <cdr:sp macro="" textlink="">
          <cdr:nvSpPr>
            <cdr:cNvPr id="8" name="TextBox 1"/>
            <cdr:cNvSpPr txBox="1"/>
          </cdr:nvSpPr>
          <cdr:spPr>
            <a:xfrm xmlns:a="http://schemas.openxmlformats.org/drawingml/2006/main">
              <a:off x="7079579" y="3411813"/>
              <a:ext cx="587031" cy="75278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dirty="0" smtClean="0">
                  <a:latin typeface="Cambria Math" panose="02040503050406030204" pitchFamily="18" charset="0"/>
                </a:rPr>
                <a:t>1/8</a:t>
              </a:r>
              <a:endParaRPr lang="en-US" sz="1100" b="0" i="1" dirty="0" smtClean="0">
                <a:latin typeface="Cambria Math" panose="02040503050406030204" pitchFamily="18" charset="0"/>
              </a:endParaRPr>
            </a:p>
            <a:p xmlns:a="http://schemas.openxmlformats.org/drawingml/2006/main">
              <a:r>
                <a:rPr lang="en-US" sz="1100" b="0" i="0" dirty="0" smtClean="0">
                  <a:latin typeface="Cambria Math" panose="02040503050406030204" pitchFamily="18" charset="0"/>
                </a:rPr>
                <a:t> </a:t>
              </a:r>
              <a:endParaRPr lang="en-US" sz="1100" dirty="0"/>
            </a:p>
          </cdr:txBody>
        </cdr:sp>
      </mc:Fallback>
    </mc:AlternateContent>
  </cdr:relSizeAnchor>
  <cdr:relSizeAnchor xmlns:cdr="http://schemas.openxmlformats.org/drawingml/2006/chartDrawing">
    <cdr:from>
      <cdr:x>0.52375</cdr:x>
      <cdr:y>0.61844</cdr:y>
    </cdr:from>
    <cdr:to>
      <cdr:x>0.55054</cdr:x>
      <cdr:y>0.69237</cdr:y>
    </cdr:to>
    <mc:AlternateContent xmlns:mc="http://schemas.openxmlformats.org/markup-compatibility/2006" xmlns:a14="http://schemas.microsoft.com/office/drawing/2010/main">
      <mc:Choice Requires="a14">
        <cdr:sp macro="" textlink="">
          <cdr:nvSpPr>
            <cdr:cNvPr id="9" name="TextBox 1"/>
            <cdr:cNvSpPr txBox="1"/>
          </cdr:nvSpPr>
          <cdr:spPr>
            <a:xfrm xmlns:a="http://schemas.openxmlformats.org/drawingml/2006/main">
              <a:off x="4257041" y="3351137"/>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dirty="0" smtClean="0">
                            <a:latin typeface="Cambria Math" panose="02040503050406030204" pitchFamily="18" charset="0"/>
                          </a:rPr>
                        </m:ctrlPr>
                      </m:fPr>
                      <m:num>
                        <m:r>
                          <a:rPr lang="en-US" sz="1100" b="0" i="1" dirty="0" smtClean="0">
                            <a:latin typeface="Cambria Math" panose="02040503050406030204" pitchFamily="18" charset="0"/>
                          </a:rPr>
                          <m:t>1</m:t>
                        </m:r>
                      </m:num>
                      <m:den>
                        <m:r>
                          <a:rPr lang="en-US" sz="1100" b="0" i="1" dirty="0" smtClean="0">
                            <a:latin typeface="Cambria Math" panose="02040503050406030204" pitchFamily="18" charset="0"/>
                          </a:rPr>
                          <m:t>16</m:t>
                        </m:r>
                      </m:den>
                    </m:f>
                  </m:oMath>
                </m:oMathPara>
              </a14:m>
              <a:endParaRPr lang="en-US" sz="1100" b="0" dirty="0" smtClean="0"/>
            </a:p>
            <a:p xmlns:a="http://schemas.openxmlformats.org/drawingml/2006/main">
              <a:endParaRPr lang="en-US" sz="1100" dirty="0"/>
            </a:p>
          </cdr:txBody>
        </cdr:sp>
      </mc:Choice>
      <mc:Fallback xmlns="">
        <cdr:sp macro="" textlink="">
          <cdr:nvSpPr>
            <cdr:cNvPr id="9" name="TextBox 1"/>
            <cdr:cNvSpPr txBox="1"/>
          </cdr:nvSpPr>
          <cdr:spPr>
            <a:xfrm xmlns:a="http://schemas.openxmlformats.org/drawingml/2006/main">
              <a:off x="4257041" y="3351137"/>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dirty="0" smtClean="0">
                  <a:latin typeface="Cambria Math" panose="02040503050406030204" pitchFamily="18" charset="0"/>
                </a:rPr>
                <a:t>1/16</a:t>
              </a:r>
              <a:endParaRPr lang="en-US" sz="1100" b="0" dirty="0" smtClean="0"/>
            </a:p>
            <a:p xmlns:a="http://schemas.openxmlformats.org/drawingml/2006/main">
              <a:endParaRPr lang="en-US" sz="1100" dirty="0"/>
            </a:p>
          </cdr:txBody>
        </cdr:sp>
      </mc:Fallback>
    </mc:AlternateContent>
  </cdr:relSizeAnchor>
  <cdr:relSizeAnchor xmlns:cdr="http://schemas.openxmlformats.org/drawingml/2006/chartDrawing">
    <cdr:from>
      <cdr:x>0.52482</cdr:x>
      <cdr:y>0.92607</cdr:y>
    </cdr:from>
    <cdr:to>
      <cdr:x>0.55161</cdr:x>
      <cdr:y>1</cdr:y>
    </cdr:to>
    <mc:AlternateContent xmlns:mc="http://schemas.openxmlformats.org/markup-compatibility/2006" xmlns:a14="http://schemas.microsoft.com/office/drawing/2010/main">
      <mc:Choice Requires="a14">
        <cdr:sp macro="" textlink="">
          <cdr:nvSpPr>
            <cdr:cNvPr id="10" name="TextBox 1"/>
            <cdr:cNvSpPr txBox="1"/>
          </cdr:nvSpPr>
          <cdr:spPr>
            <a:xfrm xmlns:a="http://schemas.openxmlformats.org/drawingml/2006/main">
              <a:off x="4265750" y="501807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16</m:t>
                        </m:r>
                      </m:den>
                    </m:f>
                  </m:oMath>
                </m:oMathPara>
              </a14:m>
              <a:endParaRPr lang="en-US" sz="1100" b="0" dirty="0" smtClean="0"/>
            </a:p>
            <a:p xmlns:a="http://schemas.openxmlformats.org/drawingml/2006/main">
              <a:endParaRPr lang="en-US" sz="1100" b="0" dirty="0" smtClean="0"/>
            </a:p>
            <a:p xmlns:a="http://schemas.openxmlformats.org/drawingml/2006/main">
              <a:endParaRPr lang="en-US" sz="1100" dirty="0"/>
            </a:p>
          </cdr:txBody>
        </cdr:sp>
      </mc:Choice>
      <mc:Fallback xmlns="">
        <cdr:sp macro="" textlink="">
          <cdr:nvSpPr>
            <cdr:cNvPr id="10" name="TextBox 1"/>
            <cdr:cNvSpPr txBox="1"/>
          </cdr:nvSpPr>
          <cdr:spPr>
            <a:xfrm xmlns:a="http://schemas.openxmlformats.org/drawingml/2006/main">
              <a:off x="4265750" y="501807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1/16</a:t>
              </a:r>
              <a:endParaRPr lang="en-US" sz="1100" b="0" dirty="0" smtClean="0"/>
            </a:p>
            <a:p xmlns:a="http://schemas.openxmlformats.org/drawingml/2006/main">
              <a:endParaRPr lang="en-US" sz="1100" b="0" dirty="0" smtClean="0"/>
            </a:p>
            <a:p xmlns:a="http://schemas.openxmlformats.org/drawingml/2006/main">
              <a:endParaRPr lang="en-US" sz="1100" dirty="0"/>
            </a:p>
          </cdr:txBody>
        </cdr:sp>
      </mc:Fallback>
    </mc:AlternateContent>
  </cdr:relSizeAnchor>
  <cdr:relSizeAnchor xmlns:cdr="http://schemas.openxmlformats.org/drawingml/2006/chartDrawing">
    <cdr:from>
      <cdr:x>0.89125</cdr:x>
      <cdr:y>0.92607</cdr:y>
    </cdr:from>
    <cdr:to>
      <cdr:x>0.91804</cdr:x>
      <cdr:y>1</cdr:y>
    </cdr:to>
    <mc:AlternateContent xmlns:mc="http://schemas.openxmlformats.org/markup-compatibility/2006" xmlns:a14="http://schemas.microsoft.com/office/drawing/2010/main">
      <mc:Choice Requires="a14">
        <cdr:sp macro="" textlink="">
          <cdr:nvSpPr>
            <cdr:cNvPr id="11" name="TextBox 1"/>
            <cdr:cNvSpPr txBox="1"/>
          </cdr:nvSpPr>
          <cdr:spPr>
            <a:xfrm xmlns:a="http://schemas.openxmlformats.org/drawingml/2006/main">
              <a:off x="7244081" y="501807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16</m:t>
                        </m:r>
                      </m:den>
                    </m:f>
                  </m:oMath>
                </m:oMathPara>
              </a14:m>
              <a:endParaRPr lang="en-US" sz="1100" b="0" dirty="0" smtClean="0"/>
            </a:p>
            <a:p xmlns:a="http://schemas.openxmlformats.org/drawingml/2006/main">
              <a:endParaRPr lang="en-US" sz="1100" dirty="0"/>
            </a:p>
          </cdr:txBody>
        </cdr:sp>
      </mc:Choice>
      <mc:Fallback xmlns="">
        <cdr:sp macro="" textlink="">
          <cdr:nvSpPr>
            <cdr:cNvPr id="11" name="TextBox 1"/>
            <cdr:cNvSpPr txBox="1"/>
          </cdr:nvSpPr>
          <cdr:spPr>
            <a:xfrm xmlns:a="http://schemas.openxmlformats.org/drawingml/2006/main">
              <a:off x="7244081" y="501807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1/16</a:t>
              </a:r>
              <a:endParaRPr lang="en-US" sz="1100" b="0" dirty="0" smtClean="0"/>
            </a:p>
            <a:p xmlns:a="http://schemas.openxmlformats.org/drawingml/2006/main">
              <a:endParaRPr lang="en-US" sz="1100" dirty="0"/>
            </a:p>
          </cdr:txBody>
        </cdr:sp>
      </mc:Fallback>
    </mc:AlternateContent>
  </cdr:relSizeAnchor>
</c:userShapes>
</file>

<file path=ppt/drawings/drawing10.xml><?xml version="1.0" encoding="utf-8"?>
<c:userShapes xmlns:c="http://schemas.openxmlformats.org/drawingml/2006/chart">
  <cdr:relSizeAnchor xmlns:cdr="http://schemas.openxmlformats.org/drawingml/2006/chartDrawing">
    <cdr:from>
      <cdr:x>0.72189</cdr:x>
      <cdr:y>0.75271</cdr:y>
    </cdr:from>
    <cdr:to>
      <cdr:x>0.76753</cdr:x>
      <cdr:y>0.8482</cdr:y>
    </cdr:to>
    <mc:AlternateContent xmlns:mc="http://schemas.openxmlformats.org/markup-compatibility/2006" xmlns:a14="http://schemas.microsoft.com/office/drawing/2010/main">
      <mc:Choice Requires="a14">
        <cdr:sp macro="" textlink="">
          <cdr:nvSpPr>
            <cdr:cNvPr id="2" name="TextBox 1"/>
            <cdr:cNvSpPr txBox="1"/>
          </cdr:nvSpPr>
          <cdr:spPr>
            <a:xfrm xmlns:a="http://schemas.openxmlformats.org/drawingml/2006/main">
              <a:off x="5867520" y="4078674"/>
              <a:ext cx="370982" cy="5174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14:m>
                <m:oMathPara xmlns:m="http://schemas.openxmlformats.org/officeDocument/2006/math">
                  <m:oMathParaPr>
                    <m:jc m:val="centerGroup"/>
                  </m:oMathParaPr>
                  <m:oMath xmlns:m="http://schemas.openxmlformats.org/officeDocument/2006/math">
                    <m:f>
                      <m:fPr>
                        <m:ctrlPr>
                          <a:rPr lang="en-US" sz="1200" b="1" i="1" smtClean="0">
                            <a:latin typeface="Cambria Math" panose="02040503050406030204" pitchFamily="18" charset="0"/>
                            <a:ea typeface="Cambria Math" panose="02040503050406030204" pitchFamily="18" charset="0"/>
                          </a:rPr>
                        </m:ctrlPr>
                      </m:fPr>
                      <m:num>
                        <m:r>
                          <a:rPr lang="en-US" sz="1200" b="1" i="1" smtClean="0">
                            <a:latin typeface="Cambria Math" panose="02040503050406030204" pitchFamily="18" charset="0"/>
                            <a:ea typeface="Cambria Math" panose="02040503050406030204" pitchFamily="18" charset="0"/>
                          </a:rPr>
                          <m:t>𝟏</m:t>
                        </m:r>
                      </m:num>
                      <m:den>
                        <m:r>
                          <a:rPr lang="en-US" sz="1200" b="1" i="1" smtClean="0">
                            <a:latin typeface="Cambria Math" panose="02040503050406030204" pitchFamily="18" charset="0"/>
                            <a:ea typeface="Cambria Math" panose="02040503050406030204" pitchFamily="18" charset="0"/>
                          </a:rPr>
                          <m:t>𝟒</m:t>
                        </m:r>
                      </m:den>
                    </m:f>
                  </m:oMath>
                </m:oMathPara>
              </a14:m>
              <a:endParaRPr lang="en-US" sz="1200" b="1" dirty="0">
                <a:latin typeface="Cambria Math" panose="02040503050406030204" pitchFamily="18" charset="0"/>
                <a:ea typeface="Cambria Math" panose="02040503050406030204" pitchFamily="18" charset="0"/>
              </a:endParaRPr>
            </a:p>
          </cdr:txBody>
        </cdr:sp>
      </mc:Choice>
      <mc:Fallback xmlns="">
        <cdr:sp macro="" textlink="">
          <cdr:nvSpPr>
            <cdr:cNvPr id="2" name="TextBox 1"/>
            <cdr:cNvSpPr txBox="1"/>
          </cdr:nvSpPr>
          <cdr:spPr>
            <a:xfrm xmlns:a="http://schemas.openxmlformats.org/drawingml/2006/main">
              <a:off x="5867520" y="4078674"/>
              <a:ext cx="370982" cy="5174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i="0" smtClean="0">
                  <a:latin typeface="Cambria Math" panose="02040503050406030204" pitchFamily="18" charset="0"/>
                  <a:ea typeface="Cambria Math" panose="02040503050406030204" pitchFamily="18" charset="0"/>
                </a:rPr>
                <a:t>𝟏/𝟒</a:t>
              </a:r>
              <a:endParaRPr lang="en-US" sz="1200" b="1" dirty="0">
                <a:latin typeface="Cambria Math" panose="02040503050406030204" pitchFamily="18" charset="0"/>
                <a:ea typeface="Cambria Math" panose="02040503050406030204" pitchFamily="18" charset="0"/>
              </a:endParaRPr>
            </a:p>
          </cdr:txBody>
        </cdr:sp>
      </mc:Fallback>
    </mc:AlternateContent>
  </cdr:relSizeAnchor>
  <cdr:relSizeAnchor xmlns:cdr="http://schemas.openxmlformats.org/drawingml/2006/chartDrawing">
    <cdr:from>
      <cdr:x>0.89089</cdr:x>
      <cdr:y>0.78356</cdr:y>
    </cdr:from>
    <cdr:to>
      <cdr:x>0.91768</cdr:x>
      <cdr:y>0.85748</cdr:y>
    </cdr:to>
    <mc:AlternateContent xmlns:mc="http://schemas.openxmlformats.org/markup-compatibility/2006" xmlns:a14="http://schemas.microsoft.com/office/drawing/2010/main">
      <mc:Choice Requires="a14">
        <cdr:sp macro="" textlink="">
          <cdr:nvSpPr>
            <cdr:cNvPr id="3" name="TextBox 1"/>
            <cdr:cNvSpPr txBox="1"/>
          </cdr:nvSpPr>
          <cdr:spPr>
            <a:xfrm xmlns:a="http://schemas.openxmlformats.org/drawingml/2006/main">
              <a:off x="7241178" y="4245829"/>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8</m:t>
                        </m:r>
                      </m:den>
                    </m:f>
                  </m:oMath>
                </m:oMathPara>
              </a14:m>
              <a:endParaRPr lang="en-US" sz="1100" dirty="0"/>
            </a:p>
          </cdr:txBody>
        </cdr:sp>
      </mc:Choice>
      <mc:Fallback xmlns="">
        <cdr:sp macro="" textlink="">
          <cdr:nvSpPr>
            <cdr:cNvPr id="3" name="TextBox 1"/>
            <cdr:cNvSpPr txBox="1"/>
          </cdr:nvSpPr>
          <cdr:spPr>
            <a:xfrm xmlns:a="http://schemas.openxmlformats.org/drawingml/2006/main">
              <a:off x="7241178" y="4245829"/>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1/8</a:t>
              </a:r>
              <a:endParaRPr lang="en-US" sz="1100" dirty="0"/>
            </a:p>
          </cdr:txBody>
        </cdr:sp>
      </mc:Fallback>
    </mc:AlternateContent>
  </cdr:relSizeAnchor>
  <cdr:relSizeAnchor xmlns:cdr="http://schemas.openxmlformats.org/drawingml/2006/chartDrawing">
    <cdr:from>
      <cdr:x>0.72893</cdr:x>
      <cdr:y>0.90259</cdr:y>
    </cdr:from>
    <cdr:to>
      <cdr:x>0.75571</cdr:x>
      <cdr:y>0.97651</cdr:y>
    </cdr:to>
    <mc:AlternateContent xmlns:mc="http://schemas.openxmlformats.org/markup-compatibility/2006" xmlns:a14="http://schemas.microsoft.com/office/drawing/2010/main">
      <mc:Choice Requires="a14">
        <cdr:sp macro="" textlink="">
          <cdr:nvSpPr>
            <cdr:cNvPr id="5" name="TextBox 1"/>
            <cdr:cNvSpPr txBox="1"/>
          </cdr:nvSpPr>
          <cdr:spPr>
            <a:xfrm xmlns:a="http://schemas.openxmlformats.org/drawingml/2006/main">
              <a:off x="5924733" y="4890808"/>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8</m:t>
                        </m:r>
                      </m:den>
                    </m:f>
                  </m:oMath>
                </m:oMathPara>
              </a14:m>
              <a:endParaRPr lang="en-US" sz="1100" dirty="0"/>
            </a:p>
          </cdr:txBody>
        </cdr:sp>
      </mc:Choice>
      <mc:Fallback xmlns="">
        <cdr:sp macro="" textlink="">
          <cdr:nvSpPr>
            <cdr:cNvPr id="5" name="TextBox 1"/>
            <cdr:cNvSpPr txBox="1"/>
          </cdr:nvSpPr>
          <cdr:spPr>
            <a:xfrm xmlns:a="http://schemas.openxmlformats.org/drawingml/2006/main">
              <a:off x="5924733" y="4890808"/>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1/8</a:t>
              </a:r>
              <a:endParaRPr lang="en-US" sz="1100" dirty="0"/>
            </a:p>
          </cdr:txBody>
        </cdr:sp>
      </mc:Fallback>
    </mc:AlternateContent>
  </cdr:relSizeAnchor>
  <cdr:relSizeAnchor xmlns:cdr="http://schemas.openxmlformats.org/drawingml/2006/chartDrawing">
    <cdr:from>
      <cdr:x>0.53268</cdr:x>
      <cdr:y>0.78612</cdr:y>
    </cdr:from>
    <cdr:to>
      <cdr:x>0.55946</cdr:x>
      <cdr:y>0.86005</cdr:y>
    </cdr:to>
    <mc:AlternateContent xmlns:mc="http://schemas.openxmlformats.org/markup-compatibility/2006" xmlns:a14="http://schemas.microsoft.com/office/drawing/2010/main">
      <mc:Choice Requires="a14">
        <cdr:sp macro="" textlink="">
          <cdr:nvSpPr>
            <cdr:cNvPr id="6" name="TextBox 1"/>
            <cdr:cNvSpPr txBox="1"/>
          </cdr:nvSpPr>
          <cdr:spPr>
            <a:xfrm xmlns:a="http://schemas.openxmlformats.org/drawingml/2006/main">
              <a:off x="4329613" y="425973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8</m:t>
                        </m:r>
                      </m:den>
                    </m:f>
                  </m:oMath>
                </m:oMathPara>
              </a14:m>
              <a:endParaRPr lang="en-US" sz="1100" b="0" dirty="0" smtClean="0"/>
            </a:p>
            <a:p xmlns:a="http://schemas.openxmlformats.org/drawingml/2006/main">
              <a:endParaRPr lang="en-US" sz="1100" dirty="0"/>
            </a:p>
          </cdr:txBody>
        </cdr:sp>
      </mc:Choice>
      <mc:Fallback xmlns="">
        <cdr:sp macro="" textlink="">
          <cdr:nvSpPr>
            <cdr:cNvPr id="6" name="TextBox 1"/>
            <cdr:cNvSpPr txBox="1"/>
          </cdr:nvSpPr>
          <cdr:spPr>
            <a:xfrm xmlns:a="http://schemas.openxmlformats.org/drawingml/2006/main">
              <a:off x="4329613" y="425973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1/8</a:t>
              </a:r>
              <a:endParaRPr lang="en-US" sz="1100" b="0" dirty="0" smtClean="0"/>
            </a:p>
            <a:p xmlns:a="http://schemas.openxmlformats.org/drawingml/2006/main">
              <a:endParaRPr lang="en-US" sz="1100" dirty="0"/>
            </a:p>
          </cdr:txBody>
        </cdr:sp>
      </mc:Fallback>
    </mc:AlternateContent>
  </cdr:relSizeAnchor>
  <cdr:relSizeAnchor xmlns:cdr="http://schemas.openxmlformats.org/drawingml/2006/chartDrawing">
    <cdr:from>
      <cdr:x>0.71018</cdr:x>
      <cdr:y>0.60904</cdr:y>
    </cdr:from>
    <cdr:to>
      <cdr:x>0.78523</cdr:x>
      <cdr:y>0.75529</cdr:y>
    </cdr:to>
    <mc:AlternateContent xmlns:mc="http://schemas.openxmlformats.org/markup-compatibility/2006" xmlns:a14="http://schemas.microsoft.com/office/drawing/2010/main">
      <mc:Choice Requires="a14">
        <cdr:sp macro="" textlink="">
          <cdr:nvSpPr>
            <cdr:cNvPr id="7" name="TextBox 1"/>
            <cdr:cNvSpPr txBox="1"/>
          </cdr:nvSpPr>
          <cdr:spPr>
            <a:xfrm xmlns:a="http://schemas.openxmlformats.org/drawingml/2006/main">
              <a:off x="5772321" y="3300206"/>
              <a:ext cx="610019" cy="7924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8</m:t>
                        </m:r>
                      </m:den>
                    </m:f>
                  </m:oMath>
                </m:oMathPara>
              </a14:m>
              <a:endParaRPr lang="en-US" sz="1100" b="0" dirty="0" smtClean="0"/>
            </a:p>
            <a:p xmlns:a="http://schemas.openxmlformats.org/drawingml/2006/main">
              <a:endParaRPr lang="en-US" sz="1100" dirty="0"/>
            </a:p>
          </cdr:txBody>
        </cdr:sp>
      </mc:Choice>
      <mc:Fallback xmlns="">
        <cdr:sp macro="" textlink="">
          <cdr:nvSpPr>
            <cdr:cNvPr id="7" name="TextBox 1"/>
            <cdr:cNvSpPr txBox="1"/>
          </cdr:nvSpPr>
          <cdr:spPr>
            <a:xfrm xmlns:a="http://schemas.openxmlformats.org/drawingml/2006/main">
              <a:off x="5772321" y="3300206"/>
              <a:ext cx="610019" cy="7924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1/8</a:t>
              </a:r>
              <a:endParaRPr lang="en-US" sz="1100" b="0" dirty="0" smtClean="0"/>
            </a:p>
            <a:p xmlns:a="http://schemas.openxmlformats.org/drawingml/2006/main">
              <a:endParaRPr lang="en-US" sz="1100" dirty="0"/>
            </a:p>
          </cdr:txBody>
        </cdr:sp>
      </mc:Fallback>
    </mc:AlternateContent>
  </cdr:relSizeAnchor>
  <cdr:relSizeAnchor xmlns:cdr="http://schemas.openxmlformats.org/drawingml/2006/chartDrawing">
    <cdr:from>
      <cdr:x>0.87101</cdr:x>
      <cdr:y>0.62964</cdr:y>
    </cdr:from>
    <cdr:to>
      <cdr:x>0.94323</cdr:x>
      <cdr:y>0.76857</cdr:y>
    </cdr:to>
    <mc:AlternateContent xmlns:mc="http://schemas.openxmlformats.org/markup-compatibility/2006" xmlns:a14="http://schemas.microsoft.com/office/drawing/2010/main">
      <mc:Choice Requires="a14">
        <cdr:sp macro="" textlink="">
          <cdr:nvSpPr>
            <cdr:cNvPr id="8" name="TextBox 1"/>
            <cdr:cNvSpPr txBox="1"/>
          </cdr:nvSpPr>
          <cdr:spPr>
            <a:xfrm xmlns:a="http://schemas.openxmlformats.org/drawingml/2006/main">
              <a:off x="7079579" y="3411813"/>
              <a:ext cx="587031" cy="75278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dirty="0" smtClean="0">
                            <a:latin typeface="Cambria Math" panose="02040503050406030204" pitchFamily="18" charset="0"/>
                          </a:rPr>
                        </m:ctrlPr>
                      </m:fPr>
                      <m:num>
                        <m:r>
                          <a:rPr lang="en-US" sz="1100" b="0" i="1" dirty="0" smtClean="0">
                            <a:latin typeface="Cambria Math" panose="02040503050406030204" pitchFamily="18" charset="0"/>
                          </a:rPr>
                          <m:t>1</m:t>
                        </m:r>
                      </m:num>
                      <m:den>
                        <m:r>
                          <a:rPr lang="en-US" sz="1100" b="0" i="1" dirty="0" smtClean="0">
                            <a:latin typeface="Cambria Math" panose="02040503050406030204" pitchFamily="18" charset="0"/>
                          </a:rPr>
                          <m:t>8</m:t>
                        </m:r>
                      </m:den>
                    </m:f>
                  </m:oMath>
                </m:oMathPara>
              </a14:m>
              <a:endParaRPr lang="en-US" sz="1100" b="0" i="1" dirty="0" smtClean="0">
                <a:latin typeface="Cambria Math" panose="02040503050406030204" pitchFamily="18" charset="0"/>
              </a:endParaRPr>
            </a:p>
            <a:p xmlns:a="http://schemas.openxmlformats.org/drawingml/2006/main">
              <a:pPr/>
              <a14:m>
                <m:oMathPara xmlns:m="http://schemas.openxmlformats.org/officeDocument/2006/math">
                  <m:oMathParaPr>
                    <m:jc m:val="centerGroup"/>
                  </m:oMathParaPr>
                  <m:oMath xmlns:m="http://schemas.openxmlformats.org/officeDocument/2006/math">
                    <m:r>
                      <a:rPr lang="en-US" sz="1100" b="0" i="1" dirty="0" smtClean="0">
                        <a:latin typeface="Cambria Math" panose="02040503050406030204" pitchFamily="18" charset="0"/>
                      </a:rPr>
                      <m:t> </m:t>
                    </m:r>
                  </m:oMath>
                </m:oMathPara>
              </a14:m>
              <a:endParaRPr lang="en-US" sz="1100" dirty="0"/>
            </a:p>
          </cdr:txBody>
        </cdr:sp>
      </mc:Choice>
      <mc:Fallback xmlns="">
        <cdr:sp macro="" textlink="">
          <cdr:nvSpPr>
            <cdr:cNvPr id="8" name="TextBox 1"/>
            <cdr:cNvSpPr txBox="1"/>
          </cdr:nvSpPr>
          <cdr:spPr>
            <a:xfrm xmlns:a="http://schemas.openxmlformats.org/drawingml/2006/main">
              <a:off x="7079579" y="3411813"/>
              <a:ext cx="587031" cy="75278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dirty="0" smtClean="0">
                  <a:latin typeface="Cambria Math" panose="02040503050406030204" pitchFamily="18" charset="0"/>
                </a:rPr>
                <a:t>1/8</a:t>
              </a:r>
              <a:endParaRPr lang="en-US" sz="1100" b="0" i="1" dirty="0" smtClean="0">
                <a:latin typeface="Cambria Math" panose="02040503050406030204" pitchFamily="18" charset="0"/>
              </a:endParaRPr>
            </a:p>
            <a:p xmlns:a="http://schemas.openxmlformats.org/drawingml/2006/main">
              <a:r>
                <a:rPr lang="en-US" sz="1100" b="0" i="0" dirty="0" smtClean="0">
                  <a:latin typeface="Cambria Math" panose="02040503050406030204" pitchFamily="18" charset="0"/>
                </a:rPr>
                <a:t> </a:t>
              </a:r>
              <a:endParaRPr lang="en-US" sz="1100" dirty="0"/>
            </a:p>
          </cdr:txBody>
        </cdr:sp>
      </mc:Fallback>
    </mc:AlternateContent>
  </cdr:relSizeAnchor>
  <cdr:relSizeAnchor xmlns:cdr="http://schemas.openxmlformats.org/drawingml/2006/chartDrawing">
    <cdr:from>
      <cdr:x>0.52375</cdr:x>
      <cdr:y>0.61844</cdr:y>
    </cdr:from>
    <cdr:to>
      <cdr:x>0.55054</cdr:x>
      <cdr:y>0.69237</cdr:y>
    </cdr:to>
    <mc:AlternateContent xmlns:mc="http://schemas.openxmlformats.org/markup-compatibility/2006" xmlns:a14="http://schemas.microsoft.com/office/drawing/2010/main">
      <mc:Choice Requires="a14">
        <cdr:sp macro="" textlink="">
          <cdr:nvSpPr>
            <cdr:cNvPr id="9" name="TextBox 1"/>
            <cdr:cNvSpPr txBox="1"/>
          </cdr:nvSpPr>
          <cdr:spPr>
            <a:xfrm xmlns:a="http://schemas.openxmlformats.org/drawingml/2006/main">
              <a:off x="4257041" y="3351137"/>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dirty="0" smtClean="0">
                            <a:latin typeface="Cambria Math" panose="02040503050406030204" pitchFamily="18" charset="0"/>
                          </a:rPr>
                        </m:ctrlPr>
                      </m:fPr>
                      <m:num>
                        <m:r>
                          <a:rPr lang="en-US" sz="1100" b="0" i="1" dirty="0" smtClean="0">
                            <a:latin typeface="Cambria Math" panose="02040503050406030204" pitchFamily="18" charset="0"/>
                          </a:rPr>
                          <m:t>1</m:t>
                        </m:r>
                      </m:num>
                      <m:den>
                        <m:r>
                          <a:rPr lang="en-US" sz="1100" b="0" i="1" dirty="0" smtClean="0">
                            <a:latin typeface="Cambria Math" panose="02040503050406030204" pitchFamily="18" charset="0"/>
                          </a:rPr>
                          <m:t>16</m:t>
                        </m:r>
                      </m:den>
                    </m:f>
                  </m:oMath>
                </m:oMathPara>
              </a14:m>
              <a:endParaRPr lang="en-US" sz="1100" b="0" dirty="0" smtClean="0"/>
            </a:p>
            <a:p xmlns:a="http://schemas.openxmlformats.org/drawingml/2006/main">
              <a:endParaRPr lang="en-US" sz="1100" dirty="0"/>
            </a:p>
          </cdr:txBody>
        </cdr:sp>
      </mc:Choice>
      <mc:Fallback xmlns="">
        <cdr:sp macro="" textlink="">
          <cdr:nvSpPr>
            <cdr:cNvPr id="9" name="TextBox 1"/>
            <cdr:cNvSpPr txBox="1"/>
          </cdr:nvSpPr>
          <cdr:spPr>
            <a:xfrm xmlns:a="http://schemas.openxmlformats.org/drawingml/2006/main">
              <a:off x="4257041" y="3351137"/>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dirty="0" smtClean="0">
                  <a:latin typeface="Cambria Math" panose="02040503050406030204" pitchFamily="18" charset="0"/>
                </a:rPr>
                <a:t>1/16</a:t>
              </a:r>
              <a:endParaRPr lang="en-US" sz="1100" b="0" dirty="0" smtClean="0"/>
            </a:p>
            <a:p xmlns:a="http://schemas.openxmlformats.org/drawingml/2006/main">
              <a:endParaRPr lang="en-US" sz="1100" dirty="0"/>
            </a:p>
          </cdr:txBody>
        </cdr:sp>
      </mc:Fallback>
    </mc:AlternateContent>
  </cdr:relSizeAnchor>
  <cdr:relSizeAnchor xmlns:cdr="http://schemas.openxmlformats.org/drawingml/2006/chartDrawing">
    <cdr:from>
      <cdr:x>0.52482</cdr:x>
      <cdr:y>0.92607</cdr:y>
    </cdr:from>
    <cdr:to>
      <cdr:x>0.55161</cdr:x>
      <cdr:y>1</cdr:y>
    </cdr:to>
    <mc:AlternateContent xmlns:mc="http://schemas.openxmlformats.org/markup-compatibility/2006" xmlns:a14="http://schemas.microsoft.com/office/drawing/2010/main">
      <mc:Choice Requires="a14">
        <cdr:sp macro="" textlink="">
          <cdr:nvSpPr>
            <cdr:cNvPr id="10" name="TextBox 1"/>
            <cdr:cNvSpPr txBox="1"/>
          </cdr:nvSpPr>
          <cdr:spPr>
            <a:xfrm xmlns:a="http://schemas.openxmlformats.org/drawingml/2006/main">
              <a:off x="4265750" y="501807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16</m:t>
                        </m:r>
                      </m:den>
                    </m:f>
                  </m:oMath>
                </m:oMathPara>
              </a14:m>
              <a:endParaRPr lang="en-US" sz="1100" b="0" dirty="0" smtClean="0"/>
            </a:p>
            <a:p xmlns:a="http://schemas.openxmlformats.org/drawingml/2006/main">
              <a:endParaRPr lang="en-US" sz="1100" b="0" dirty="0" smtClean="0"/>
            </a:p>
            <a:p xmlns:a="http://schemas.openxmlformats.org/drawingml/2006/main">
              <a:endParaRPr lang="en-US" sz="1100" dirty="0"/>
            </a:p>
          </cdr:txBody>
        </cdr:sp>
      </mc:Choice>
      <mc:Fallback xmlns="">
        <cdr:sp macro="" textlink="">
          <cdr:nvSpPr>
            <cdr:cNvPr id="10" name="TextBox 1"/>
            <cdr:cNvSpPr txBox="1"/>
          </cdr:nvSpPr>
          <cdr:spPr>
            <a:xfrm xmlns:a="http://schemas.openxmlformats.org/drawingml/2006/main">
              <a:off x="4265750" y="501807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1/16</a:t>
              </a:r>
              <a:endParaRPr lang="en-US" sz="1100" b="0" dirty="0" smtClean="0"/>
            </a:p>
            <a:p xmlns:a="http://schemas.openxmlformats.org/drawingml/2006/main">
              <a:endParaRPr lang="en-US" sz="1100" b="0" dirty="0" smtClean="0"/>
            </a:p>
            <a:p xmlns:a="http://schemas.openxmlformats.org/drawingml/2006/main">
              <a:endParaRPr lang="en-US" sz="1100" dirty="0"/>
            </a:p>
          </cdr:txBody>
        </cdr:sp>
      </mc:Fallback>
    </mc:AlternateContent>
  </cdr:relSizeAnchor>
  <cdr:relSizeAnchor xmlns:cdr="http://schemas.openxmlformats.org/drawingml/2006/chartDrawing">
    <cdr:from>
      <cdr:x>0.89125</cdr:x>
      <cdr:y>0.92607</cdr:y>
    </cdr:from>
    <cdr:to>
      <cdr:x>0.91804</cdr:x>
      <cdr:y>1</cdr:y>
    </cdr:to>
    <mc:AlternateContent xmlns:mc="http://schemas.openxmlformats.org/markup-compatibility/2006" xmlns:a14="http://schemas.microsoft.com/office/drawing/2010/main">
      <mc:Choice Requires="a14">
        <cdr:sp macro="" textlink="">
          <cdr:nvSpPr>
            <cdr:cNvPr id="11" name="TextBox 1"/>
            <cdr:cNvSpPr txBox="1"/>
          </cdr:nvSpPr>
          <cdr:spPr>
            <a:xfrm xmlns:a="http://schemas.openxmlformats.org/drawingml/2006/main">
              <a:off x="7244081" y="501807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16</m:t>
                        </m:r>
                      </m:den>
                    </m:f>
                  </m:oMath>
                </m:oMathPara>
              </a14:m>
              <a:endParaRPr lang="en-US" sz="1100" b="0" dirty="0" smtClean="0"/>
            </a:p>
            <a:p xmlns:a="http://schemas.openxmlformats.org/drawingml/2006/main">
              <a:endParaRPr lang="en-US" sz="1100" dirty="0"/>
            </a:p>
          </cdr:txBody>
        </cdr:sp>
      </mc:Choice>
      <mc:Fallback xmlns="">
        <cdr:sp macro="" textlink="">
          <cdr:nvSpPr>
            <cdr:cNvPr id="11" name="TextBox 1"/>
            <cdr:cNvSpPr txBox="1"/>
          </cdr:nvSpPr>
          <cdr:spPr>
            <a:xfrm xmlns:a="http://schemas.openxmlformats.org/drawingml/2006/main">
              <a:off x="7244081" y="5018072"/>
              <a:ext cx="217714" cy="4005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0" i="0" smtClean="0">
                  <a:latin typeface="Cambria Math" panose="02040503050406030204" pitchFamily="18" charset="0"/>
                </a:rPr>
                <a:t>1/16</a:t>
              </a:r>
              <a:endParaRPr lang="en-US" sz="1100" b="0" dirty="0" smtClean="0"/>
            </a:p>
            <a:p xmlns:a="http://schemas.openxmlformats.org/drawingml/2006/main">
              <a:endParaRPr lang="en-US" sz="1100" dirty="0"/>
            </a:p>
          </cdr:txBody>
        </cdr:sp>
      </mc:Fallback>
    </mc:AlternateContent>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AB653-7452-42F9-B7B9-53003B1A24DE}"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64BDF-4EA7-4B57-9796-F6923DB72E72}" type="slidenum">
              <a:rPr lang="en-US" smtClean="0"/>
              <a:t>‹#›</a:t>
            </a:fld>
            <a:endParaRPr lang="en-US"/>
          </a:p>
        </p:txBody>
      </p:sp>
    </p:spTree>
    <p:extLst>
      <p:ext uri="{BB962C8B-B14F-4D97-AF65-F5344CB8AC3E}">
        <p14:creationId xmlns:p14="http://schemas.microsoft.com/office/powerpoint/2010/main" val="704050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is sparse. In large</a:t>
            </a:r>
            <a:r>
              <a:rPr lang="en-US" baseline="0" dirty="0" smtClean="0"/>
              <a:t> scale computing, often a matrix is in the size of thousands or millions or more. Weighted Jacobi works better, improves convergence in most cases. Iterations of the algorithm is called relaxation.</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3</a:t>
            </a:fld>
            <a:endParaRPr lang="en-US"/>
          </a:p>
        </p:txBody>
      </p:sp>
    </p:spTree>
    <p:extLst>
      <p:ext uri="{BB962C8B-B14F-4D97-AF65-F5344CB8AC3E}">
        <p14:creationId xmlns:p14="http://schemas.microsoft.com/office/powerpoint/2010/main" val="1697188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what relaxation is.</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13</a:t>
            </a:fld>
            <a:endParaRPr lang="en-US"/>
          </a:p>
        </p:txBody>
      </p:sp>
    </p:spTree>
    <p:extLst>
      <p:ext uri="{BB962C8B-B14F-4D97-AF65-F5344CB8AC3E}">
        <p14:creationId xmlns:p14="http://schemas.microsoft.com/office/powerpoint/2010/main" val="51016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0" dirty="0" smtClean="0"/>
              <a:t>- grid relaxes on residual equation. 3 grid relaxes on the next residual equation with the error from grid 1 the residual. There are other cycles as well, such as W-cycle and full multigrid</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14</a:t>
            </a:fld>
            <a:endParaRPr lang="en-US"/>
          </a:p>
        </p:txBody>
      </p:sp>
    </p:spTree>
    <p:extLst>
      <p:ext uri="{BB962C8B-B14F-4D97-AF65-F5344CB8AC3E}">
        <p14:creationId xmlns:p14="http://schemas.microsoft.com/office/powerpoint/2010/main" val="3484251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a:t>
            </a:r>
            <a:r>
              <a:rPr lang="en-US" baseline="0" dirty="0" smtClean="0"/>
              <a:t> uses 2 grids, right uses as many as possible (down to 2x2 grid)</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15</a:t>
            </a:fld>
            <a:endParaRPr lang="en-US"/>
          </a:p>
        </p:txBody>
      </p:sp>
    </p:spTree>
    <p:extLst>
      <p:ext uri="{BB962C8B-B14F-4D97-AF65-F5344CB8AC3E}">
        <p14:creationId xmlns:p14="http://schemas.microsoft.com/office/powerpoint/2010/main" val="380269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64x64 grids, MG is significantly better. Where WJ will basically never converge, and 2G takes 10s of thousands, MG takes only a couple hundred iterations.</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16</a:t>
            </a:fld>
            <a:endParaRPr lang="en-US"/>
          </a:p>
        </p:txBody>
      </p:sp>
    </p:spTree>
    <p:extLst>
      <p:ext uri="{BB962C8B-B14F-4D97-AF65-F5344CB8AC3E}">
        <p14:creationId xmlns:p14="http://schemas.microsoft.com/office/powerpoint/2010/main" val="1374910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2</a:t>
            </a:r>
            <a:r>
              <a:rPr lang="en-US" baseline="0" dirty="0" smtClean="0"/>
              <a:t> lines are A-projection of the true solution on a search line, last 2 lines are A-</a:t>
            </a:r>
            <a:r>
              <a:rPr lang="en-US" baseline="0" dirty="0" err="1" smtClean="0"/>
              <a:t>orthoganlization</a:t>
            </a:r>
            <a:r>
              <a:rPr lang="en-US" baseline="0" dirty="0" smtClean="0"/>
              <a:t> of the search line.</a:t>
            </a:r>
            <a:endParaRPr lang="en-US" dirty="0"/>
          </a:p>
        </p:txBody>
      </p:sp>
      <p:sp>
        <p:nvSpPr>
          <p:cNvPr id="4" name="Slide Number Placeholder 3"/>
          <p:cNvSpPr>
            <a:spLocks noGrp="1"/>
          </p:cNvSpPr>
          <p:nvPr>
            <p:ph type="sldNum" sz="quarter" idx="10"/>
          </p:nvPr>
        </p:nvSpPr>
        <p:spPr/>
        <p:txBody>
          <a:bodyPr/>
          <a:lstStyle/>
          <a:p>
            <a:fld id="{2F235616-BEC3-470D-B240-14F4E3BE7E78}" type="slidenum">
              <a:rPr lang="en-US" smtClean="0"/>
              <a:t>18</a:t>
            </a:fld>
            <a:endParaRPr lang="en-US"/>
          </a:p>
        </p:txBody>
      </p:sp>
    </p:spTree>
    <p:extLst>
      <p:ext uri="{BB962C8B-B14F-4D97-AF65-F5344CB8AC3E}">
        <p14:creationId xmlns:p14="http://schemas.microsoft.com/office/powerpoint/2010/main" val="270921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 iteration matrix (thus,</a:t>
            </a:r>
            <a:r>
              <a:rPr lang="en-US" baseline="0" dirty="0" smtClean="0"/>
              <a:t> the structure of A)</a:t>
            </a:r>
            <a:r>
              <a:rPr lang="en-US" dirty="0" smtClean="0"/>
              <a:t> is only factor in regards to convergence factor limit but not necessarily early</a:t>
            </a:r>
            <a:r>
              <a:rPr lang="en-US" baseline="0" dirty="0" smtClean="0"/>
              <a:t> error reduction</a:t>
            </a:r>
            <a:r>
              <a:rPr lang="en-US" dirty="0" smtClean="0"/>
              <a:t>.</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4</a:t>
            </a:fld>
            <a:endParaRPr lang="en-US"/>
          </a:p>
        </p:txBody>
      </p:sp>
    </p:spTree>
    <p:extLst>
      <p:ext uri="{BB962C8B-B14F-4D97-AF65-F5344CB8AC3E}">
        <p14:creationId xmlns:p14="http://schemas.microsoft.com/office/powerpoint/2010/main" val="246461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 vector is difference</a:t>
            </a:r>
            <a:r>
              <a:rPr lang="en-US" baseline="0" dirty="0" smtClean="0"/>
              <a:t> in exact solution and approximation. </a:t>
            </a:r>
            <a:r>
              <a:rPr lang="en-US" dirty="0" smtClean="0"/>
              <a:t>Remind that residual equation is important.</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5</a:t>
            </a:fld>
            <a:endParaRPr lang="en-US"/>
          </a:p>
        </p:txBody>
      </p:sp>
    </p:spTree>
    <p:extLst>
      <p:ext uri="{BB962C8B-B14F-4D97-AF65-F5344CB8AC3E}">
        <p14:creationId xmlns:p14="http://schemas.microsoft.com/office/powerpoint/2010/main" val="2987020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again that this means that early residual that isn’t smoothed reduces quickly. Visualization of this can be</a:t>
            </a:r>
            <a:r>
              <a:rPr lang="en-US" baseline="0" dirty="0" smtClean="0"/>
              <a:t> seen by using Fourier modes as our residual. Mention PDE choice, but as grid size and dimension increase, cost increases as well.</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6</a:t>
            </a:fld>
            <a:endParaRPr lang="en-US"/>
          </a:p>
        </p:txBody>
      </p:sp>
    </p:spTree>
    <p:extLst>
      <p:ext uri="{BB962C8B-B14F-4D97-AF65-F5344CB8AC3E}">
        <p14:creationId xmlns:p14="http://schemas.microsoft.com/office/powerpoint/2010/main" val="150764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setting</a:t>
            </a:r>
            <a:r>
              <a:rPr lang="en-US" baseline="0" dirty="0" smtClean="0"/>
              <a:t> RHS to 0, negative residual is the error. Can see impact of increasing grid size and dimension. Error cutoff of 10e-8. X axis is iterations of relaxation scheme.</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7</a:t>
            </a:fld>
            <a:endParaRPr lang="en-US"/>
          </a:p>
        </p:txBody>
      </p:sp>
    </p:spTree>
    <p:extLst>
      <p:ext uri="{BB962C8B-B14F-4D97-AF65-F5344CB8AC3E}">
        <p14:creationId xmlns:p14="http://schemas.microsoft.com/office/powerpoint/2010/main" val="52187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not an exponent, but instead an indicator of the grid spacing. Oscillatory error on coarse grid will be reduced much faster. We can use the residual equation Ae=r to find an estimate of the error.</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9</a:t>
            </a:fld>
            <a:endParaRPr lang="en-US"/>
          </a:p>
        </p:txBody>
      </p:sp>
    </p:spTree>
    <p:extLst>
      <p:ext uri="{BB962C8B-B14F-4D97-AF65-F5344CB8AC3E}">
        <p14:creationId xmlns:p14="http://schemas.microsoft.com/office/powerpoint/2010/main" val="2412984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 mechanic</a:t>
            </a:r>
            <a:r>
              <a:rPr lang="en-US" baseline="0" dirty="0" smtClean="0"/>
              <a:t> to move data from fine to coarse grids. We use the full weighting scheme. 2D version show above. Blue grid point is retained on coarse grid. Reds are not. Values represent how much weight is given for surrounding points</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10</a:t>
            </a:fld>
            <a:endParaRPr lang="en-US"/>
          </a:p>
        </p:txBody>
      </p:sp>
    </p:spTree>
    <p:extLst>
      <p:ext uri="{BB962C8B-B14F-4D97-AF65-F5344CB8AC3E}">
        <p14:creationId xmlns:p14="http://schemas.microsoft.com/office/powerpoint/2010/main" val="4056769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for moving data from coarse</a:t>
            </a:r>
            <a:r>
              <a:rPr lang="en-US" baseline="0" dirty="0" smtClean="0"/>
              <a:t> grid to fine grid after we have relaxed on the residual equation.</a:t>
            </a:r>
            <a:endParaRPr lang="en-US" dirty="0"/>
          </a:p>
        </p:txBody>
      </p:sp>
      <p:sp>
        <p:nvSpPr>
          <p:cNvPr id="4" name="Slide Number Placeholder 3"/>
          <p:cNvSpPr>
            <a:spLocks noGrp="1"/>
          </p:cNvSpPr>
          <p:nvPr>
            <p:ph type="sldNum" sz="quarter" idx="10"/>
          </p:nvPr>
        </p:nvSpPr>
        <p:spPr/>
        <p:txBody>
          <a:bodyPr/>
          <a:lstStyle/>
          <a:p>
            <a:fld id="{2C488F50-9DD0-4CA5-BE3E-FC0D0A6B76E5}" type="slidenum">
              <a:rPr lang="en-US" smtClean="0"/>
              <a:t>11</a:t>
            </a:fld>
            <a:endParaRPr lang="en-US"/>
          </a:p>
        </p:txBody>
      </p:sp>
    </p:spTree>
    <p:extLst>
      <p:ext uri="{BB962C8B-B14F-4D97-AF65-F5344CB8AC3E}">
        <p14:creationId xmlns:p14="http://schemas.microsoft.com/office/powerpoint/2010/main" val="1675533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stable choice.</a:t>
            </a:r>
            <a:endParaRPr lang="en-US" dirty="0"/>
          </a:p>
        </p:txBody>
      </p:sp>
      <p:sp>
        <p:nvSpPr>
          <p:cNvPr id="4" name="Slide Number Placeholder 3"/>
          <p:cNvSpPr>
            <a:spLocks noGrp="1"/>
          </p:cNvSpPr>
          <p:nvPr>
            <p:ph type="sldNum" sz="quarter" idx="10"/>
          </p:nvPr>
        </p:nvSpPr>
        <p:spPr/>
        <p:txBody>
          <a:bodyPr/>
          <a:lstStyle/>
          <a:p>
            <a:fld id="{533E145A-AD5D-4B49-B280-77D25F6960C6}" type="slidenum">
              <a:rPr lang="en-US" smtClean="0"/>
              <a:t>12</a:t>
            </a:fld>
            <a:endParaRPr lang="en-US"/>
          </a:p>
        </p:txBody>
      </p:sp>
    </p:spTree>
    <p:extLst>
      <p:ext uri="{BB962C8B-B14F-4D97-AF65-F5344CB8AC3E}">
        <p14:creationId xmlns:p14="http://schemas.microsoft.com/office/powerpoint/2010/main" val="3288947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291A03-E437-4EC7-86F2-AFB228C78E4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84062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91A03-E437-4EC7-86F2-AFB228C78E4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325783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91A03-E437-4EC7-86F2-AFB228C78E4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285453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91A03-E437-4EC7-86F2-AFB228C78E4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419384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291A03-E437-4EC7-86F2-AFB228C78E4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170944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291A03-E437-4EC7-86F2-AFB228C78E40}"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16014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291A03-E437-4EC7-86F2-AFB228C78E40}"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56637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291A03-E437-4EC7-86F2-AFB228C78E40}" type="datetimeFigureOut">
              <a:rPr lang="en-US" smtClean="0"/>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18463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91A03-E437-4EC7-86F2-AFB228C78E40}" type="datetimeFigureOut">
              <a:rPr lang="en-US" smtClean="0"/>
              <a:t>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260540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91A03-E437-4EC7-86F2-AFB228C78E40}"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368498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91A03-E437-4EC7-86F2-AFB228C78E40}"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FAA1A-9BB1-43CD-B8B6-89413FA937EF}" type="slidenum">
              <a:rPr lang="en-US" smtClean="0"/>
              <a:t>‹#›</a:t>
            </a:fld>
            <a:endParaRPr lang="en-US"/>
          </a:p>
        </p:txBody>
      </p:sp>
    </p:spTree>
    <p:extLst>
      <p:ext uri="{BB962C8B-B14F-4D97-AF65-F5344CB8AC3E}">
        <p14:creationId xmlns:p14="http://schemas.microsoft.com/office/powerpoint/2010/main" val="19745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91A03-E437-4EC7-86F2-AFB228C78E40}" type="datetimeFigureOut">
              <a:rPr lang="en-US" smtClean="0"/>
              <a:t>9/23/2021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FAA1A-9BB1-43CD-B8B6-89413FA937EF}" type="slidenum">
              <a:rPr lang="en-US" smtClean="0"/>
              <a:t>‹#›</a:t>
            </a:fld>
            <a:endParaRPr lang="en-US"/>
          </a:p>
        </p:txBody>
      </p:sp>
    </p:spTree>
    <p:extLst>
      <p:ext uri="{BB962C8B-B14F-4D97-AF65-F5344CB8AC3E}">
        <p14:creationId xmlns:p14="http://schemas.microsoft.com/office/powerpoint/2010/main" val="1220419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chart" Target="../charts/chart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4.png"/><Relationship Id="rId7"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4.xml"/><Relationship Id="rId11" Type="http://schemas.openxmlformats.org/officeDocument/2006/relationships/image" Target="NULL"/><Relationship Id="rId5" Type="http://schemas.openxmlformats.org/officeDocument/2006/relationships/chart" Target="../charts/chart3.xml"/><Relationship Id="rId10" Type="http://schemas.openxmlformats.org/officeDocument/2006/relationships/image" Target="NULL"/><Relationship Id="rId4" Type="http://schemas.openxmlformats.org/officeDocument/2006/relationships/chart" Target="../charts/chart2.xml"/><Relationship Id="rId9"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ebm"/><Relationship Id="rId1" Type="http://schemas.microsoft.com/office/2007/relationships/media" Target="../media/media1.webm"/><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MGRIT</a:t>
            </a:r>
            <a:endParaRPr lang="en-US" dirty="0"/>
          </a:p>
        </p:txBody>
      </p:sp>
      <p:sp>
        <p:nvSpPr>
          <p:cNvPr id="3" name="Subtitle 2"/>
          <p:cNvSpPr>
            <a:spLocks noGrp="1"/>
          </p:cNvSpPr>
          <p:nvPr>
            <p:ph type="subTitle" idx="1"/>
          </p:nvPr>
        </p:nvSpPr>
        <p:spPr/>
        <p:txBody>
          <a:bodyPr/>
          <a:lstStyle/>
          <a:p>
            <a:r>
              <a:rPr lang="en-US" dirty="0" smtClean="0"/>
              <a:t>Alexander Magro</a:t>
            </a:r>
            <a:endParaRPr lang="en-US" dirty="0"/>
          </a:p>
        </p:txBody>
      </p:sp>
    </p:spTree>
    <p:extLst>
      <p:ext uri="{BB962C8B-B14F-4D97-AF65-F5344CB8AC3E}">
        <p14:creationId xmlns:p14="http://schemas.microsoft.com/office/powerpoint/2010/main" val="415690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Interpolation and Restriction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How to move residual from fine grid to coarse grid?</a:t>
                </a:r>
              </a:p>
              <a:p>
                <a:r>
                  <a:rPr lang="en-US" dirty="0" smtClean="0">
                    <a:solidFill>
                      <a:schemeClr val="bg1">
                        <a:lumMod val="65000"/>
                      </a:schemeClr>
                    </a:solidFill>
                  </a:rPr>
                  <a:t>How to move relaxed </a:t>
                </a:r>
                <a14:m>
                  <m:oMath xmlns:m="http://schemas.openxmlformats.org/officeDocument/2006/math">
                    <m:sSup>
                      <m:sSupPr>
                        <m:ctrlPr>
                          <a:rPr lang="en-US" b="0" i="1" dirty="0" smtClean="0">
                            <a:solidFill>
                              <a:schemeClr val="bg1">
                                <a:lumMod val="65000"/>
                              </a:schemeClr>
                            </a:solidFill>
                            <a:latin typeface="Cambria Math" panose="02040503050406030204" pitchFamily="18" charset="0"/>
                          </a:rPr>
                        </m:ctrlPr>
                      </m:sSupPr>
                      <m:e>
                        <m:r>
                          <a:rPr lang="en-US" b="0" i="1" dirty="0" smtClean="0">
                            <a:solidFill>
                              <a:schemeClr val="bg1">
                                <a:lumMod val="65000"/>
                              </a:schemeClr>
                            </a:solidFill>
                            <a:latin typeface="Cambria Math" panose="02040503050406030204" pitchFamily="18" charset="0"/>
                          </a:rPr>
                          <m:t>𝑒</m:t>
                        </m:r>
                      </m:e>
                      <m:sup>
                        <m:r>
                          <a:rPr lang="en-US" b="0" i="1" dirty="0" smtClean="0">
                            <a:solidFill>
                              <a:schemeClr val="bg1">
                                <a:lumMod val="65000"/>
                              </a:schemeClr>
                            </a:solidFill>
                            <a:latin typeface="Cambria Math" panose="02040503050406030204" pitchFamily="18" charset="0"/>
                          </a:rPr>
                          <m:t>2</m:t>
                        </m:r>
                        <m:r>
                          <a:rPr lang="en-US" b="0" i="1" dirty="0" smtClean="0">
                            <a:solidFill>
                              <a:schemeClr val="bg1">
                                <a:lumMod val="65000"/>
                              </a:schemeClr>
                            </a:solidFill>
                            <a:latin typeface="Cambria Math" panose="02040503050406030204" pitchFamily="18" charset="0"/>
                          </a:rPr>
                          <m:t>h</m:t>
                        </m:r>
                      </m:sup>
                    </m:sSup>
                  </m:oMath>
                </a14:m>
                <a:r>
                  <a:rPr lang="en-US" dirty="0" smtClean="0">
                    <a:solidFill>
                      <a:schemeClr val="bg1">
                        <a:lumMod val="65000"/>
                      </a:schemeClr>
                    </a:solidFill>
                  </a:rPr>
                  <a:t> from coarse grid to fine grid?</a:t>
                </a:r>
              </a:p>
              <a:p>
                <a:r>
                  <a:rPr lang="en-US" dirty="0">
                    <a:solidFill>
                      <a:schemeClr val="bg1">
                        <a:lumMod val="65000"/>
                      </a:schemeClr>
                    </a:solidFill>
                  </a:rPr>
                  <a:t>How to determine the matrix </a:t>
                </a:r>
                <a14:m>
                  <m:oMath xmlns:m="http://schemas.openxmlformats.org/officeDocument/2006/math">
                    <m:sSup>
                      <m:sSupPr>
                        <m:ctrlPr>
                          <a:rPr lang="en-US" i="1">
                            <a:solidFill>
                              <a:schemeClr val="bg1">
                                <a:lumMod val="65000"/>
                              </a:schemeClr>
                            </a:solidFill>
                            <a:latin typeface="Cambria Math" panose="02040503050406030204" pitchFamily="18" charset="0"/>
                          </a:rPr>
                        </m:ctrlPr>
                      </m:sSupPr>
                      <m:e>
                        <m:r>
                          <a:rPr lang="en-US" i="1">
                            <a:solidFill>
                              <a:schemeClr val="bg1">
                                <a:lumMod val="65000"/>
                              </a:schemeClr>
                            </a:solidFill>
                            <a:latin typeface="Cambria Math" panose="02040503050406030204" pitchFamily="18" charset="0"/>
                          </a:rPr>
                          <m:t>𝐴</m:t>
                        </m:r>
                      </m:e>
                      <m:sup>
                        <m:r>
                          <a:rPr lang="en-US" i="1">
                            <a:solidFill>
                              <a:schemeClr val="bg1">
                                <a:lumMod val="65000"/>
                              </a:schemeClr>
                            </a:solidFill>
                            <a:latin typeface="Cambria Math" panose="02040503050406030204" pitchFamily="18" charset="0"/>
                          </a:rPr>
                          <m:t>2</m:t>
                        </m:r>
                        <m:r>
                          <a:rPr lang="en-US" i="1">
                            <a:solidFill>
                              <a:schemeClr val="bg1">
                                <a:lumMod val="65000"/>
                              </a:schemeClr>
                            </a:solidFill>
                            <a:latin typeface="Cambria Math" panose="02040503050406030204" pitchFamily="18" charset="0"/>
                          </a:rPr>
                          <m:t>h</m:t>
                        </m:r>
                      </m:sup>
                    </m:sSup>
                  </m:oMath>
                </a14:m>
                <a:r>
                  <a:rPr lang="en-US" dirty="0" smtClean="0">
                    <a:solidFill>
                      <a:schemeClr val="bg1">
                        <a:lumMod val="65000"/>
                      </a:schemeClr>
                    </a:solidFill>
                  </a:rPr>
                  <a:t>?</a:t>
                </a:r>
              </a:p>
              <a:p>
                <a:pPr marL="0" indent="0">
                  <a:buNone/>
                </a:pPr>
                <a:r>
                  <a:rPr lang="en-US" dirty="0" smtClean="0"/>
                  <a:t>	Restriction matrix restricts the residual from the fine grid to the 	coarse grid by</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h</m:t>
                          </m:r>
                        </m:sub>
                        <m:sup>
                          <m:r>
                            <a:rPr lang="en-US" b="0" i="1" smtClean="0">
                              <a:latin typeface="Cambria Math" panose="02040503050406030204" pitchFamily="18" charset="0"/>
                            </a:rPr>
                            <m:t>2</m:t>
                          </m:r>
                          <m:r>
                            <a:rPr lang="en-US" b="0" i="1" smtClean="0">
                              <a:latin typeface="Cambria Math" panose="02040503050406030204" pitchFamily="18" charset="0"/>
                            </a:rPr>
                            <m:t>h</m:t>
                          </m:r>
                        </m:sup>
                      </m:sSubSup>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r>
                            <a:rPr lang="en-US" b="0" i="1" smtClean="0">
                              <a:latin typeface="Cambria Math" panose="02040503050406030204" pitchFamily="18" charset="0"/>
                            </a:rPr>
                            <m:t>h</m:t>
                          </m:r>
                        </m:sup>
                      </m:sSup>
                      <m:r>
                        <a:rPr lang="en-US" b="0" i="0" smtClean="0">
                          <a:latin typeface="Cambria Math" panose="02040503050406030204" pitchFamily="18" charset="0"/>
                        </a:rPr>
                        <m:t>,  </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h</m:t>
                          </m:r>
                        </m:sub>
                        <m:sup>
                          <m:r>
                            <a:rPr lang="en-US" b="0" i="0" smtClean="0">
                              <a:latin typeface="Cambria Math" panose="02040503050406030204" pitchFamily="18" charset="0"/>
                            </a:rPr>
                            <m:t>2</m:t>
                          </m:r>
                          <m:r>
                            <m:rPr>
                              <m:sty m:val="p"/>
                            </m:rPr>
                            <a:rPr lang="en-US" b="0" i="0" smtClean="0">
                              <a:latin typeface="Cambria Math" panose="02040503050406030204" pitchFamily="18" charset="0"/>
                            </a:rPr>
                            <m:t>h</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r>
                                    <a:rPr lang="en-US" b="0" i="1" smtClean="0">
                                      <a:latin typeface="Cambria Math" panose="02040503050406030204" pitchFamily="18" charset="0"/>
                                    </a:rPr>
                                    <m:t>−1</m:t>
                                  </m:r>
                                </m:e>
                              </m:d>
                            </m:e>
                            <m:sup>
                              <m:r>
                                <a:rPr lang="en-US" b="0" i="1" smtClean="0">
                                  <a:latin typeface="Cambria Math" panose="02040503050406030204" pitchFamily="18" charset="0"/>
                                </a:rPr>
                                <m:t>2</m:t>
                              </m:r>
                            </m:sup>
                          </m:sSup>
                        </m:sup>
                      </m:sSup>
                    </m:oMath>
                  </m:oMathPara>
                </a14:m>
                <a:endParaRPr lang="en-US" b="0" dirty="0" smtClean="0"/>
              </a:p>
              <a:p>
                <a:pPr marL="0" indent="0">
                  <a:buNone/>
                </a:pPr>
                <a:r>
                  <a:rPr lang="en-US" dirty="0" smtClean="0"/>
                  <a:t>	Stencil of Restriction matrix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h</m:t>
                        </m:r>
                      </m:sub>
                      <m:sup>
                        <m:r>
                          <a:rPr lang="en-US" b="0" i="1" smtClean="0">
                            <a:latin typeface="Cambria Math" panose="02040503050406030204" pitchFamily="18" charset="0"/>
                          </a:rPr>
                          <m:t>2</m:t>
                        </m:r>
                        <m:r>
                          <a:rPr lang="en-US" b="0" i="1" smtClean="0">
                            <a:latin typeface="Cambria Math" panose="02040503050406030204" pitchFamily="18" charset="0"/>
                          </a:rPr>
                          <m:t>h</m:t>
                        </m:r>
                      </m:sup>
                    </m:sSubSup>
                  </m:oMath>
                </a14:m>
                <a:r>
                  <a:rPr lang="en-US" dirty="0" smtClean="0"/>
                  <a:t> with full weighting in 2D:</a:t>
                </a:r>
              </a:p>
              <a:p>
                <a:pPr marL="0" indent="0">
                  <a:buNone/>
                </a:pPr>
                <a:r>
                  <a:rPr lang="en-US" dirty="0" smtClean="0"/>
                  <a:t> </a:t>
                </a:r>
              </a:p>
              <a:p>
                <a:pPr marL="0" indent="0">
                  <a:buNone/>
                </a:pPr>
                <a:r>
                  <a:rPr lang="en-US" b="0" dirty="0" smtClean="0"/>
                  <a:t>                    Stencil: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16</m:t>
                        </m:r>
                      </m:den>
                    </m:f>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4</m:t>
                              </m:r>
                            </m:e>
                            <m:e>
                              <m:r>
                                <a:rPr lang="en-US" b="0" i="1" smtClean="0">
                                  <a:latin typeface="Cambria Math" panose="02040503050406030204" pitchFamily="18" charset="0"/>
                                </a:rPr>
                                <m:t>2</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mr>
                        </m:m>
                      </m:e>
                    </m:d>
                  </m:oMath>
                </a14:m>
                <a:r>
                  <a:rPr lang="en-US" dirty="0" smtClean="0"/>
                  <a:t>       Grid: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r="-2857"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Slide Number Placeholder 4"/>
              <p:cNvSpPr>
                <a:spLocks noGrp="1"/>
              </p:cNvSpPr>
              <p:nvPr>
                <p:ph type="sldNum" sz="quarter" idx="12"/>
              </p:nvPr>
            </p:nvSpPr>
            <p:spPr/>
            <p:txBody>
              <a:bodyPr/>
              <a:lstStyle/>
              <a:p>
                <a:fld id="{6BAF948E-F601-4D9D-A17B-4C513651B11B}" type="slidenum">
                  <a:rPr lang="en-US" smtClean="0"/>
                  <a:t>10</a:t>
                </a:fld>
                <a:endParaRPr lang="en-US" dirty="0"/>
              </a:p>
            </p:txBody>
          </p:sp>
        </mc:Choice>
        <mc:Fallback xmlns="">
          <p:sp>
            <p:nvSpPr>
              <p:cNvPr id="5" name="Slide Number Placeholder 4"/>
              <p:cNvSpPr>
                <a:spLocks noGrp="1" noRot="1" noChangeAspect="1" noMove="1" noResize="1" noEditPoints="1" noAdjustHandles="1" noChangeArrowheads="1" noChangeShapeType="1" noTextEdit="1"/>
              </p:cNvSpPr>
              <p:nvPr>
                <p:ph type="sldNum" sz="quarter" idx="12"/>
              </p:nvPr>
            </p:nvSpPr>
            <p:spPr>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Chart 9"/>
              <p:cNvGraphicFramePr/>
              <p:nvPr>
                <p:extLst/>
              </p:nvPr>
            </p:nvGraphicFramePr>
            <p:xfrm>
              <a:off x="3059610" y="1064947"/>
              <a:ext cx="8128000" cy="5418667"/>
            </p:xfrm>
            <a:graphic>
              <a:graphicData uri="http://schemas.openxmlformats.org/drawingml/2006/chart">
                <c:chart xmlns:c="http://schemas.openxmlformats.org/drawingml/2006/chart" xmlns:r="http://schemas.openxmlformats.org/officeDocument/2006/relationships" r:id="rId6"/>
              </a:graphicData>
            </a:graphic>
          </p:graphicFrame>
        </mc:Choice>
        <mc:Fallback xmlns="">
          <p:graphicFrame>
            <p:nvGraphicFramePr>
              <p:cNvPr id="10" name="Chart 9"/>
              <p:cNvGraphicFramePr/>
              <p:nvPr>
                <p:extLst>
                  <p:ext uri="{D42A27DB-BD31-4B8C-83A1-F6EECF244321}">
                    <p14:modId xmlns:p14="http://schemas.microsoft.com/office/powerpoint/2010/main" val="1473929857"/>
                  </p:ext>
                </p:extLst>
              </p:nvPr>
            </p:nvGraphicFramePr>
            <p:xfrm>
              <a:off x="3059610" y="1064947"/>
              <a:ext cx="8128000" cy="5418667"/>
            </p:xfrm>
            <a:graphic>
              <a:graphicData uri="http://schemas.openxmlformats.org/drawingml/2006/chart">
                <c:chart xmlns:c="http://schemas.openxmlformats.org/drawingml/2006/chart" xmlns:r="http://schemas.openxmlformats.org/officeDocument/2006/relationships" r:id="rId7"/>
              </a:graphicData>
            </a:graphic>
          </p:graphicFrame>
        </mc:Fallback>
      </mc:AlternateContent>
    </p:spTree>
    <p:extLst>
      <p:ext uri="{BB962C8B-B14F-4D97-AF65-F5344CB8AC3E}">
        <p14:creationId xmlns:p14="http://schemas.microsoft.com/office/powerpoint/2010/main" val="124229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 and Restriction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bg1">
                        <a:lumMod val="65000"/>
                      </a:schemeClr>
                    </a:solidFill>
                  </a:rPr>
                  <a:t>How to move residual from fine grid to coarse grid?</a:t>
                </a:r>
              </a:p>
              <a:p>
                <a:r>
                  <a:rPr lang="en-US" dirty="0" smtClean="0">
                    <a:solidFill>
                      <a:schemeClr val="tx1"/>
                    </a:solidFill>
                  </a:rPr>
                  <a:t>How to move relaxed </a:t>
                </a:r>
                <a14:m>
                  <m:oMath xmlns:m="http://schemas.openxmlformats.org/officeDocument/2006/math">
                    <m:sSup>
                      <m:sSupPr>
                        <m:ctrlPr>
                          <a:rPr lang="en-US" i="1" dirty="0">
                            <a:solidFill>
                              <a:schemeClr val="tx1"/>
                            </a:solidFill>
                            <a:latin typeface="Cambria Math" panose="02040503050406030204" pitchFamily="18" charset="0"/>
                          </a:rPr>
                        </m:ctrlPr>
                      </m:sSupPr>
                      <m:e>
                        <m:r>
                          <a:rPr lang="en-US" i="1" dirty="0">
                            <a:solidFill>
                              <a:schemeClr val="tx1"/>
                            </a:solidFill>
                            <a:latin typeface="Cambria Math" panose="02040503050406030204" pitchFamily="18" charset="0"/>
                          </a:rPr>
                          <m:t>𝑒</m:t>
                        </m:r>
                      </m:e>
                      <m:sup>
                        <m:r>
                          <a:rPr lang="en-US" i="1" dirty="0">
                            <a:solidFill>
                              <a:schemeClr val="tx1"/>
                            </a:solidFill>
                            <a:latin typeface="Cambria Math" panose="02040503050406030204" pitchFamily="18" charset="0"/>
                          </a:rPr>
                          <m:t>2</m:t>
                        </m:r>
                        <m:r>
                          <a:rPr lang="en-US" i="1" dirty="0">
                            <a:solidFill>
                              <a:schemeClr val="tx1"/>
                            </a:solidFill>
                            <a:latin typeface="Cambria Math" panose="02040503050406030204" pitchFamily="18" charset="0"/>
                          </a:rPr>
                          <m:t>h</m:t>
                        </m:r>
                      </m:sup>
                    </m:sSup>
                  </m:oMath>
                </a14:m>
                <a:r>
                  <a:rPr lang="en-US" dirty="0">
                    <a:solidFill>
                      <a:schemeClr val="tx1"/>
                    </a:solidFill>
                  </a:rPr>
                  <a:t> from coarse grid to fine grid?</a:t>
                </a:r>
              </a:p>
              <a:p>
                <a:r>
                  <a:rPr lang="en-US" dirty="0">
                    <a:solidFill>
                      <a:schemeClr val="bg1">
                        <a:lumMod val="65000"/>
                      </a:schemeClr>
                    </a:solidFill>
                  </a:rPr>
                  <a:t>How to determine the matrix </a:t>
                </a:r>
                <a14:m>
                  <m:oMath xmlns:m="http://schemas.openxmlformats.org/officeDocument/2006/math">
                    <m:sSup>
                      <m:sSupPr>
                        <m:ctrlPr>
                          <a:rPr lang="en-US" i="1">
                            <a:solidFill>
                              <a:schemeClr val="bg1">
                                <a:lumMod val="65000"/>
                              </a:schemeClr>
                            </a:solidFill>
                            <a:latin typeface="Cambria Math" panose="02040503050406030204" pitchFamily="18" charset="0"/>
                          </a:rPr>
                        </m:ctrlPr>
                      </m:sSupPr>
                      <m:e>
                        <m:r>
                          <a:rPr lang="en-US" i="1">
                            <a:solidFill>
                              <a:schemeClr val="bg1">
                                <a:lumMod val="65000"/>
                              </a:schemeClr>
                            </a:solidFill>
                            <a:latin typeface="Cambria Math" panose="02040503050406030204" pitchFamily="18" charset="0"/>
                          </a:rPr>
                          <m:t>𝐴</m:t>
                        </m:r>
                      </m:e>
                      <m:sup>
                        <m:r>
                          <a:rPr lang="en-US" i="1">
                            <a:solidFill>
                              <a:schemeClr val="bg1">
                                <a:lumMod val="65000"/>
                              </a:schemeClr>
                            </a:solidFill>
                            <a:latin typeface="Cambria Math" panose="02040503050406030204" pitchFamily="18" charset="0"/>
                          </a:rPr>
                          <m:t>2</m:t>
                        </m:r>
                        <m:r>
                          <a:rPr lang="en-US" i="1">
                            <a:solidFill>
                              <a:schemeClr val="bg1">
                                <a:lumMod val="65000"/>
                              </a:schemeClr>
                            </a:solidFill>
                            <a:latin typeface="Cambria Math" panose="02040503050406030204" pitchFamily="18" charset="0"/>
                          </a:rPr>
                          <m:t>h</m:t>
                        </m:r>
                      </m:sup>
                    </m:sSup>
                  </m:oMath>
                </a14:m>
                <a:r>
                  <a:rPr lang="en-US" dirty="0">
                    <a:solidFill>
                      <a:schemeClr val="bg1">
                        <a:lumMod val="65000"/>
                      </a:schemeClr>
                    </a:solidFill>
                  </a:rPr>
                  <a:t>?</a:t>
                </a:r>
              </a:p>
              <a:p>
                <a:pPr marL="0" indent="0">
                  <a:buNone/>
                </a:pPr>
                <a:r>
                  <a:rPr lang="en-US" dirty="0" smtClean="0"/>
                  <a:t>	Interpolation (prolongation) matrix is used:</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sup>
                      </m:s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b>
                        <m:sup>
                          <m:r>
                            <a:rPr lang="en-US" b="0" i="1" smtClean="0">
                              <a:latin typeface="Cambria Math" panose="02040503050406030204" pitchFamily="18" charset="0"/>
                              <a:ea typeface="Cambria Math" panose="02040503050406030204" pitchFamily="18" charset="0"/>
                            </a:rPr>
                            <m:t>h</m:t>
                          </m:r>
                        </m:sup>
                      </m:sSub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p>
                      </m:sSup>
                    </m:oMath>
                  </m:oMathPara>
                </a14:m>
                <a:endParaRPr lang="en-US" b="0" dirty="0" smtClean="0">
                  <a:ea typeface="Cambria Math" panose="02040503050406030204" pitchFamily="18" charset="0"/>
                </a:endParaRPr>
              </a:p>
              <a:p>
                <a:pPr marL="0" indent="0">
                  <a:buNone/>
                </a:pPr>
                <a:r>
                  <a:rPr lang="en-US" dirty="0">
                    <a:ea typeface="Cambria Math" panose="02040503050406030204" pitchFamily="18" charset="0"/>
                  </a:rPr>
                  <a:t> </a:t>
                </a:r>
                <a:r>
                  <a:rPr lang="en-US" dirty="0" smtClean="0">
                    <a:ea typeface="Cambria Math" panose="02040503050406030204" pitchFamily="18" charset="0"/>
                  </a:rPr>
                  <a:t>  	with </a:t>
                </a: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b>
                      <m:sup>
                        <m:r>
                          <a:rPr lang="en-US" b="0" i="1" smtClean="0">
                            <a:latin typeface="Cambria Math" panose="02040503050406030204" pitchFamily="18" charset="0"/>
                            <a:ea typeface="Cambria Math" panose="02040503050406030204" pitchFamily="18" charset="0"/>
                          </a:rPr>
                          <m:t>h</m:t>
                        </m:r>
                      </m:sup>
                    </m:sSub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2</m:t>
                                    </m:r>
                                  </m:den>
                                </m:f>
                                <m:r>
                                  <a:rPr lang="en-US" i="1">
                                    <a:latin typeface="Cambria Math" panose="02040503050406030204" pitchFamily="18" charset="0"/>
                                  </a:rPr>
                                  <m:t>−1</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sup>
                    </m:sSup>
                  </m:oMath>
                </a14:m>
                <a:endParaRPr lang="en-US" b="0" dirty="0" smtClean="0">
                  <a:ea typeface="Cambria Math" panose="02040503050406030204" pitchFamily="18" charset="0"/>
                </a:endParaRPr>
              </a:p>
              <a:p>
                <a:pPr marL="0" indent="0">
                  <a:buNone/>
                </a:pPr>
                <a:r>
                  <a:rPr lang="en-US" dirty="0" smtClean="0">
                    <a:ea typeface="Cambria Math" panose="02040503050406030204" pitchFamily="18" charset="0"/>
                  </a:rPr>
                  <a:t>	Common to use </a:t>
                </a: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h</m:t>
                        </m:r>
                      </m:sub>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b>
                              <m:sup>
                                <m:r>
                                  <a:rPr lang="en-US" b="0" i="1" smtClean="0">
                                    <a:latin typeface="Cambria Math" panose="02040503050406030204" pitchFamily="18" charset="0"/>
                                    <a:ea typeface="Cambria Math" panose="02040503050406030204" pitchFamily="18" charset="0"/>
                                  </a:rPr>
                                  <m:t>h</m:t>
                                </m:r>
                              </m:sup>
                            </m:sSubSup>
                          </m:e>
                        </m:d>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n-US" b="0" dirty="0" smtClean="0">
                  <a:ea typeface="Cambria Math" panose="02040503050406030204" pitchFamily="18" charset="0"/>
                </a:endParaRPr>
              </a:p>
              <a:p>
                <a:endParaRPr lang="en-US" b="0" dirty="0" smtClean="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0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BAF948E-F601-4D9D-A17B-4C513651B11B}" type="slidenum">
              <a:rPr lang="en-US" smtClean="0"/>
              <a:t>11</a:t>
            </a:fld>
            <a:endParaRPr lang="en-US"/>
          </a:p>
        </p:txBody>
      </p:sp>
    </p:spTree>
    <p:extLst>
      <p:ext uri="{BB962C8B-B14F-4D97-AF65-F5344CB8AC3E}">
        <p14:creationId xmlns:p14="http://schemas.microsoft.com/office/powerpoint/2010/main" val="3046376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 and Restriction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bg1">
                        <a:lumMod val="65000"/>
                      </a:schemeClr>
                    </a:solidFill>
                  </a:rPr>
                  <a:t>How to move residual from fine grid to coarse grid?</a:t>
                </a:r>
              </a:p>
              <a:p>
                <a:r>
                  <a:rPr lang="en-US" dirty="0">
                    <a:solidFill>
                      <a:schemeClr val="bg1">
                        <a:lumMod val="65000"/>
                      </a:schemeClr>
                    </a:solidFill>
                  </a:rPr>
                  <a:t>How to move relaxed </a:t>
                </a:r>
                <a14:m>
                  <m:oMath xmlns:m="http://schemas.openxmlformats.org/officeDocument/2006/math">
                    <m:sSup>
                      <m:sSupPr>
                        <m:ctrlPr>
                          <a:rPr lang="en-US" i="1" dirty="0">
                            <a:solidFill>
                              <a:schemeClr val="bg1">
                                <a:lumMod val="65000"/>
                              </a:schemeClr>
                            </a:solidFill>
                            <a:latin typeface="Cambria Math" panose="02040503050406030204" pitchFamily="18" charset="0"/>
                          </a:rPr>
                        </m:ctrlPr>
                      </m:sSupPr>
                      <m:e>
                        <m:r>
                          <a:rPr lang="en-US" i="1" dirty="0">
                            <a:solidFill>
                              <a:schemeClr val="bg1">
                                <a:lumMod val="65000"/>
                              </a:schemeClr>
                            </a:solidFill>
                            <a:latin typeface="Cambria Math" panose="02040503050406030204" pitchFamily="18" charset="0"/>
                          </a:rPr>
                          <m:t>𝑒</m:t>
                        </m:r>
                      </m:e>
                      <m:sup>
                        <m:r>
                          <a:rPr lang="en-US" i="1" dirty="0">
                            <a:solidFill>
                              <a:schemeClr val="bg1">
                                <a:lumMod val="65000"/>
                              </a:schemeClr>
                            </a:solidFill>
                            <a:latin typeface="Cambria Math" panose="02040503050406030204" pitchFamily="18" charset="0"/>
                          </a:rPr>
                          <m:t>2</m:t>
                        </m:r>
                        <m:r>
                          <a:rPr lang="en-US" i="1" dirty="0">
                            <a:solidFill>
                              <a:schemeClr val="bg1">
                                <a:lumMod val="65000"/>
                              </a:schemeClr>
                            </a:solidFill>
                            <a:latin typeface="Cambria Math" panose="02040503050406030204" pitchFamily="18" charset="0"/>
                          </a:rPr>
                          <m:t>h</m:t>
                        </m:r>
                      </m:sup>
                    </m:sSup>
                  </m:oMath>
                </a14:m>
                <a:r>
                  <a:rPr lang="en-US" dirty="0">
                    <a:solidFill>
                      <a:schemeClr val="bg1">
                        <a:lumMod val="65000"/>
                      </a:schemeClr>
                    </a:solidFill>
                  </a:rPr>
                  <a:t> from coarse grid to fine grid?</a:t>
                </a:r>
              </a:p>
              <a:p>
                <a:r>
                  <a:rPr lang="en-US" dirty="0" smtClean="0">
                    <a:solidFill>
                      <a:schemeClr val="tx1"/>
                    </a:solidFill>
                  </a:rPr>
                  <a:t>How to determine the matrix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h</m:t>
                        </m:r>
                      </m:sup>
                    </m:sSup>
                  </m:oMath>
                </a14:m>
                <a:r>
                  <a:rPr lang="en-US" dirty="0" smtClean="0">
                    <a:solidFill>
                      <a:schemeClr val="tx1"/>
                    </a:solidFill>
                  </a:rPr>
                  <a:t>?</a:t>
                </a:r>
              </a:p>
              <a:p>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𝐴</m:t>
                          </m:r>
                        </m:e>
                        <m:sup>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sup>
                      </m:sSup>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h</m:t>
                          </m:r>
                        </m:sub>
                        <m:sup>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sup>
                      </m:sSubSup>
                      <m:sSubSup>
                        <m:sSubSupPr>
                          <m:ctrlPr>
                            <a:rPr lang="en-US" b="0" i="1" smtClean="0">
                              <a:solidFill>
                                <a:schemeClr val="tx1"/>
                              </a:solidFill>
                              <a:latin typeface="Cambria Math" panose="02040503050406030204" pitchFamily="18" charset="0"/>
                            </a:rPr>
                          </m:ctrlPr>
                        </m:sSubSup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𝐴</m:t>
                              </m:r>
                            </m:e>
                            <m:sup>
                              <m:r>
                                <a:rPr lang="en-US" b="0" i="1" smtClean="0">
                                  <a:solidFill>
                                    <a:schemeClr val="tx1"/>
                                  </a:solidFill>
                                  <a:latin typeface="Cambria Math" panose="02040503050406030204" pitchFamily="18" charset="0"/>
                                </a:rPr>
                                <m:t>h</m:t>
                              </m:r>
                            </m:sup>
                          </m:sSup>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sub>
                        <m:sup>
                          <m:r>
                            <a:rPr lang="en-US" b="0" i="1" smtClean="0">
                              <a:solidFill>
                                <a:schemeClr val="tx1"/>
                              </a:solidFill>
                              <a:latin typeface="Cambria Math" panose="02040503050406030204" pitchFamily="18" charset="0"/>
                            </a:rPr>
                            <m:t>h</m:t>
                          </m:r>
                        </m:sup>
                      </m:sSubSup>
                      <m:r>
                        <a:rPr lang="en-US" b="0" i="1" smtClean="0">
                          <a:solidFill>
                            <a:schemeClr val="tx1"/>
                          </a:solidFill>
                          <a:latin typeface="Cambria Math" panose="02040503050406030204" pitchFamily="18" charset="0"/>
                        </a:rPr>
                        <m:t>         </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Galerkin</m:t>
                      </m:r>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condition</m:t>
                      </m:r>
                      <m:r>
                        <a:rPr lang="en-US" b="0" i="0" smtClean="0">
                          <a:solidFill>
                            <a:schemeClr val="tx1"/>
                          </a:solidFill>
                          <a:latin typeface="Cambria Math" panose="02040503050406030204" pitchFamily="18" charset="0"/>
                        </a:rPr>
                        <m:t>)</m:t>
                      </m:r>
                    </m:oMath>
                  </m:oMathPara>
                </a14:m>
                <a:endParaRPr lang="en-US" dirty="0">
                  <a:solidFill>
                    <a:schemeClr val="tx1"/>
                  </a:solidFill>
                </a:endParaRPr>
              </a:p>
              <a:p>
                <a:pPr marL="0" indent="0">
                  <a:buNone/>
                </a:pPr>
                <a:r>
                  <a:rPr lang="en-US" dirty="0" smtClean="0"/>
                  <a:t>	</a:t>
                </a:r>
              </a:p>
              <a:p>
                <a:pPr marL="0" indent="0">
                  <a:buNone/>
                </a:pPr>
                <a:r>
                  <a:rPr lang="en-US" dirty="0"/>
                  <a:t>	</a:t>
                </a:r>
                <a:r>
                  <a:rPr lang="en-US" dirty="0" smtClean="0"/>
                  <a:t>Applying the </a:t>
                </a:r>
                <a:r>
                  <a:rPr lang="en-US" dirty="0" err="1" smtClean="0"/>
                  <a:t>Galerkin</a:t>
                </a:r>
                <a:r>
                  <a:rPr lang="en-US" dirty="0" smtClean="0"/>
                  <a:t> condition is standard, but not always 	necessary.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0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BAF948E-F601-4D9D-A17B-4C513651B11B}" type="slidenum">
              <a:rPr lang="en-US" smtClean="0"/>
              <a:t>12</a:t>
            </a:fld>
            <a:endParaRPr lang="en-US"/>
          </a:p>
        </p:txBody>
      </p:sp>
    </p:spTree>
    <p:extLst>
      <p:ext uri="{BB962C8B-B14F-4D97-AF65-F5344CB8AC3E}">
        <p14:creationId xmlns:p14="http://schemas.microsoft.com/office/powerpoint/2010/main" val="584921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lstStyle/>
          <a:p>
            <a:r>
              <a:rPr lang="en-US" dirty="0" smtClean="0"/>
              <a:t>Algorithm: 2-Grid Solver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260684" y="1347537"/>
                <a:ext cx="5334000" cy="4867927"/>
              </a:xfrm>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h</m:t>
                          </m:r>
                        </m:sup>
                      </m:sSup>
                      <m:r>
                        <a:rPr lang="en-US" b="0" i="1" smtClean="0">
                          <a:latin typeface="Cambria Math" panose="02040503050406030204" pitchFamily="18" charset="0"/>
                        </a:rPr>
                        <m:t>=</m:t>
                      </m:r>
                      <m:r>
                        <a:rPr lang="en-US" b="0" i="1" smtClean="0">
                          <a:latin typeface="Cambria Math" panose="02040503050406030204" pitchFamily="18" charset="0"/>
                        </a:rPr>
                        <m:t>𝑀𝐺</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h</m:t>
                              </m:r>
                            </m:sup>
                          </m:sSup>
                        </m:e>
                      </m:d>
                    </m:oMath>
                  </m:oMathPara>
                </a14:m>
                <a:endParaRPr lang="en-US" dirty="0" smtClean="0"/>
              </a:p>
              <a:p>
                <a:r>
                  <a:rPr lang="en-US" sz="2400" dirty="0" smtClean="0"/>
                  <a:t>Relax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dirty="0" smtClean="0"/>
                  <a:t> times 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h</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h</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h</m:t>
                        </m:r>
                      </m:sup>
                    </m:sSup>
                  </m:oMath>
                </a14:m>
                <a:r>
                  <a:rPr lang="en-US" sz="2400" dirty="0" smtClean="0"/>
                  <a:t> on </a:t>
                </a:r>
                <a14:m>
                  <m:oMath xmlns:m="http://schemas.openxmlformats.org/officeDocument/2006/math">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Ω</m:t>
                        </m:r>
                      </m:e>
                      <m:sup>
                        <m:r>
                          <a:rPr lang="en-US" sz="2400" b="0" i="1" smtClean="0">
                            <a:latin typeface="Cambria Math" panose="02040503050406030204" pitchFamily="18" charset="0"/>
                          </a:rPr>
                          <m:t>h</m:t>
                        </m:r>
                      </m:sup>
                    </m:sSup>
                  </m:oMath>
                </a14:m>
                <a:r>
                  <a:rPr lang="en-US" sz="2400" dirty="0" smtClean="0"/>
                  <a:t> with a</a:t>
                </a:r>
                <a14:m>
                  <m:oMath xmlns:m="http://schemas.openxmlformats.org/officeDocument/2006/math">
                    <m:r>
                      <m:rPr>
                        <m:sty m:val="p"/>
                      </m:rPr>
                      <a:rPr lang="en-US" sz="2400" b="0" i="0" smtClean="0">
                        <a:latin typeface="Cambria Math" panose="02040503050406030204" pitchFamily="18" charset="0"/>
                      </a:rPr>
                      <m:t>pproximation</m:t>
                    </m: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h</m:t>
                        </m:r>
                      </m:sup>
                    </m:sSup>
                  </m:oMath>
                </a14:m>
                <a:r>
                  <a:rPr lang="en-US" sz="2400" dirty="0" smtClean="0"/>
                  <a:t>.</a:t>
                </a:r>
              </a:p>
              <a:p>
                <a:r>
                  <a:rPr lang="en-US" sz="2400" dirty="0" smtClean="0"/>
                  <a:t>Compute the residual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h</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h</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h</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h</m:t>
                        </m:r>
                      </m:sup>
                    </m:sSup>
                  </m:oMath>
                </a14:m>
                <a:endParaRPr lang="en-US" sz="2300" b="0" dirty="0" smtClean="0"/>
              </a:p>
              <a:p>
                <a:r>
                  <a:rPr lang="en-US" sz="2400" dirty="0" smtClean="0"/>
                  <a:t>Restrict to coarse grid by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2</m:t>
                        </m:r>
                        <m:r>
                          <a:rPr lang="en-US" sz="2400" b="0" i="1" smtClean="0">
                            <a:latin typeface="Cambria Math" panose="02040503050406030204" pitchFamily="18" charset="0"/>
                          </a:rPr>
                          <m:t>h</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𝑅</m:t>
                        </m:r>
                      </m:e>
                      <m:sub>
                        <m:r>
                          <a:rPr lang="en-US" sz="2400" b="0" i="1" smtClean="0">
                            <a:latin typeface="Cambria Math" panose="02040503050406030204" pitchFamily="18" charset="0"/>
                          </a:rPr>
                          <m:t>h</m:t>
                        </m:r>
                      </m:sub>
                      <m:sup>
                        <m:r>
                          <a:rPr lang="en-US" sz="2400" b="0" i="1" smtClean="0">
                            <a:latin typeface="Cambria Math" panose="02040503050406030204" pitchFamily="18" charset="0"/>
                          </a:rPr>
                          <m:t>2</m:t>
                        </m:r>
                        <m:r>
                          <a:rPr lang="en-US" sz="2400" b="0" i="1" smtClean="0">
                            <a:latin typeface="Cambria Math" panose="02040503050406030204" pitchFamily="18" charset="0"/>
                          </a:rPr>
                          <m:t>h</m:t>
                        </m:r>
                      </m:sup>
                    </m:sSub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h</m:t>
                        </m:r>
                      </m:sup>
                    </m:sSup>
                  </m:oMath>
                </a14:m>
                <a:endParaRPr lang="en-US" sz="2400" dirty="0" smtClean="0"/>
              </a:p>
              <a:p>
                <a:r>
                  <a:rPr lang="en-US" sz="2400" dirty="0" smtClean="0"/>
                  <a:t>Solve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r>
                          <a:rPr lang="en-US" sz="2400" b="0" i="1" smtClean="0">
                            <a:latin typeface="Cambria Math" panose="02040503050406030204" pitchFamily="18" charset="0"/>
                          </a:rPr>
                          <m:t>h</m:t>
                        </m:r>
                      </m:sup>
                    </m:sSup>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e</m:t>
                        </m:r>
                      </m:e>
                      <m:sup>
                        <m:r>
                          <a:rPr lang="en-US" sz="2400" b="0" i="0" smtClean="0">
                            <a:latin typeface="Cambria Math" panose="02040503050406030204" pitchFamily="18" charset="0"/>
                          </a:rPr>
                          <m:t>2</m:t>
                        </m:r>
                        <m:r>
                          <m:rPr>
                            <m:sty m:val="p"/>
                          </m:rPr>
                          <a:rPr lang="en-US" sz="2400" b="0" i="0" smtClean="0">
                            <a:latin typeface="Cambria Math" panose="02040503050406030204" pitchFamily="18" charset="0"/>
                          </a:rPr>
                          <m:t>h</m:t>
                        </m:r>
                      </m:sup>
                    </m:sSup>
                    <m:r>
                      <a:rPr lang="en-US" sz="2400" b="0" i="0"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r</m:t>
                        </m:r>
                      </m:e>
                      <m:sup>
                        <m:r>
                          <a:rPr lang="en-US" sz="2400" b="0" i="0" smtClean="0">
                            <a:latin typeface="Cambria Math" panose="02040503050406030204" pitchFamily="18" charset="0"/>
                          </a:rPr>
                          <m:t>2</m:t>
                        </m:r>
                        <m:r>
                          <m:rPr>
                            <m:sty m:val="p"/>
                          </m:rPr>
                          <a:rPr lang="en-US" sz="2400" b="0" i="0" smtClean="0">
                            <a:latin typeface="Cambria Math" panose="02040503050406030204" pitchFamily="18" charset="0"/>
                          </a:rPr>
                          <m:t>h</m:t>
                        </m:r>
                      </m:sup>
                    </m:sSup>
                  </m:oMath>
                </a14:m>
                <a:r>
                  <a:rPr lang="en-US" sz="2400" dirty="0" smtClean="0"/>
                  <a:t> on </a:t>
                </a:r>
                <a14:m>
                  <m:oMath xmlns:m="http://schemas.openxmlformats.org/officeDocument/2006/math">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Ω</m:t>
                        </m:r>
                      </m:e>
                      <m:sup>
                        <m:r>
                          <a:rPr lang="en-US" sz="2400" b="0" i="1" smtClean="0">
                            <a:latin typeface="Cambria Math" panose="02040503050406030204" pitchFamily="18" charset="0"/>
                          </a:rPr>
                          <m:t>2</m:t>
                        </m:r>
                        <m:r>
                          <a:rPr lang="en-US" sz="2400" b="0" i="1" smtClean="0">
                            <a:latin typeface="Cambria Math" panose="02040503050406030204" pitchFamily="18" charset="0"/>
                          </a:rPr>
                          <m:t>h</m:t>
                        </m:r>
                      </m:sup>
                    </m:sSup>
                  </m:oMath>
                </a14:m>
                <a:endParaRPr lang="en-US" sz="2400" dirty="0" smtClean="0"/>
              </a:p>
              <a:p>
                <a:r>
                  <a:rPr lang="en-US" sz="2400" dirty="0" smtClean="0"/>
                  <a:t>Interpolate the error and correct by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h</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𝑣</m:t>
                        </m:r>
                      </m:e>
                      <m:sup>
                        <m:r>
                          <a:rPr lang="en-US" sz="2400" b="0" i="1" smtClean="0">
                            <a:latin typeface="Cambria Math" panose="02040503050406030204" pitchFamily="18" charset="0"/>
                            <a:ea typeface="Cambria Math" panose="02040503050406030204" pitchFamily="18" charset="0"/>
                          </a:rPr>
                          <m:t>h</m:t>
                        </m:r>
                      </m:sup>
                    </m:sSup>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h</m:t>
                        </m:r>
                      </m:sub>
                      <m:sup>
                        <m:r>
                          <a:rPr lang="en-US" sz="2400" b="0" i="1" smtClean="0">
                            <a:latin typeface="Cambria Math" panose="02040503050406030204" pitchFamily="18" charset="0"/>
                            <a:ea typeface="Cambria Math" panose="02040503050406030204" pitchFamily="18" charset="0"/>
                          </a:rPr>
                          <m:t>h</m:t>
                        </m:r>
                      </m:sup>
                    </m:sSub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h</m:t>
                        </m:r>
                      </m:sup>
                    </m:sSup>
                  </m:oMath>
                </a14:m>
                <a:endParaRPr lang="en-US" dirty="0" smtClean="0"/>
              </a:p>
              <a:p>
                <a:r>
                  <a:rPr lang="en-US" sz="2400" dirty="0" smtClean="0"/>
                  <a:t>Relax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a14:m>
                <a:r>
                  <a:rPr lang="en-US" sz="2400" dirty="0" smtClean="0"/>
                  <a:t> times 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h</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h</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h</m:t>
                        </m:r>
                      </m:sup>
                    </m:sSup>
                  </m:oMath>
                </a14:m>
                <a:r>
                  <a:rPr lang="en-US" sz="2400" dirty="0" smtClean="0"/>
                  <a:t> on </a:t>
                </a:r>
                <a14:m>
                  <m:oMath xmlns:m="http://schemas.openxmlformats.org/officeDocument/2006/math">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Ω</m:t>
                        </m:r>
                      </m:e>
                      <m:sup>
                        <m:r>
                          <a:rPr lang="en-US" sz="2400" b="0" i="1" smtClean="0">
                            <a:latin typeface="Cambria Math" panose="02040503050406030204" pitchFamily="18" charset="0"/>
                          </a:rPr>
                          <m:t>h</m:t>
                        </m:r>
                      </m:sup>
                    </m:sSup>
                  </m:oMath>
                </a14:m>
                <a:r>
                  <a:rPr lang="en-US" sz="2400" dirty="0" smtClean="0"/>
                  <a:t> with updated approximation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h</m:t>
                        </m:r>
                      </m:sup>
                    </m:sSup>
                  </m:oMath>
                </a14:m>
                <a:endParaRPr lang="en-US" sz="2400"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260684" y="1347537"/>
                <a:ext cx="5334000" cy="4867927"/>
              </a:xfrm>
              <a:blipFill rotWithShape="0">
                <a:blip r:embed="rId3"/>
                <a:stretch>
                  <a:fillRect l="-1600"/>
                </a:stretch>
              </a:blipFill>
            </p:spPr>
            <p:txBody>
              <a:bodyPr/>
              <a:lstStyle/>
              <a:p>
                <a:r>
                  <a:rPr lang="en-US">
                    <a:noFill/>
                  </a:rPr>
                  <a:t> </a:t>
                </a:r>
              </a:p>
            </p:txBody>
          </p:sp>
        </mc:Fallback>
      </mc:AlternateContent>
      <p:graphicFrame>
        <p:nvGraphicFramePr>
          <p:cNvPr id="8" name="Chart 7"/>
          <p:cNvGraphicFramePr/>
          <p:nvPr>
            <p:extLst/>
          </p:nvPr>
        </p:nvGraphicFramePr>
        <p:xfrm>
          <a:off x="9271008" y="1345958"/>
          <a:ext cx="2829827" cy="25320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extLst/>
          </p:nvPr>
        </p:nvGraphicFramePr>
        <p:xfrm>
          <a:off x="9230626" y="3667226"/>
          <a:ext cx="2829828" cy="2532079"/>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10" name="TextBox 9"/>
              <p:cNvSpPr txBox="1"/>
              <p:nvPr/>
            </p:nvSpPr>
            <p:spPr>
              <a:xfrm>
                <a:off x="5784783" y="1568918"/>
                <a:ext cx="1751798" cy="311560"/>
              </a:xfrm>
              <a:prstGeom prst="rect">
                <a:avLst/>
              </a:prstGeom>
              <a:noFill/>
            </p:spPr>
            <p:txBody>
              <a:bodyPr wrap="square" rtlCol="0">
                <a:spAutoFit/>
              </a:bodyPr>
              <a:lstStyle/>
              <a:p>
                <a:r>
                  <a:rPr lang="en-US" sz="1400" dirty="0" smtClean="0"/>
                  <a:t>Relax on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h</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𝑢</m:t>
                        </m:r>
                      </m:e>
                      <m:sup>
                        <m:r>
                          <a:rPr lang="en-US" sz="1400" b="0" i="1" smtClean="0">
                            <a:latin typeface="Cambria Math" panose="02040503050406030204" pitchFamily="18" charset="0"/>
                          </a:rPr>
                          <m:t>h</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𝑓</m:t>
                        </m:r>
                      </m:e>
                      <m:sup>
                        <m:r>
                          <a:rPr lang="en-US" sz="1400" b="0" i="1" smtClean="0">
                            <a:latin typeface="Cambria Math" panose="02040503050406030204" pitchFamily="18" charset="0"/>
                          </a:rPr>
                          <m:t>h</m:t>
                        </m:r>
                      </m:sup>
                    </m:sSup>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784783" y="1568918"/>
                <a:ext cx="1751798" cy="311560"/>
              </a:xfrm>
              <a:prstGeom prst="rect">
                <a:avLst/>
              </a:prstGeom>
              <a:blipFill rotWithShape="0">
                <a:blip r:embed="rId7"/>
                <a:stretch>
                  <a:fillRect l="-1045" b="-21569"/>
                </a:stretch>
              </a:blipFill>
            </p:spPr>
            <p:txBody>
              <a:bodyPr/>
              <a:lstStyle/>
              <a:p>
                <a:r>
                  <a:rPr lang="en-US">
                    <a:noFill/>
                  </a:rPr>
                  <a:t> </a:t>
                </a:r>
              </a:p>
            </p:txBody>
          </p:sp>
        </mc:Fallback>
      </mc:AlternateContent>
      <p:cxnSp>
        <p:nvCxnSpPr>
          <p:cNvPr id="12" name="Straight Arrow Connector 11"/>
          <p:cNvCxnSpPr/>
          <p:nvPr/>
        </p:nvCxnSpPr>
        <p:spPr>
          <a:xfrm>
            <a:off x="6660682" y="1953928"/>
            <a:ext cx="712271" cy="2531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900285" y="2800952"/>
                <a:ext cx="1174283" cy="537327"/>
              </a:xfrm>
              <a:prstGeom prst="rect">
                <a:avLst/>
              </a:prstGeom>
              <a:noFill/>
            </p:spPr>
            <p:txBody>
              <a:bodyPr wrap="square" rtlCol="0">
                <a:spAutoFit/>
              </a:bodyPr>
              <a:lstStyle/>
              <a:p>
                <a:r>
                  <a:rPr lang="en-US" sz="1400" dirty="0" smtClean="0"/>
                  <a:t>Restriction:</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2</m:t>
                        </m:r>
                        <m:r>
                          <a:rPr lang="en-US" sz="1400" b="0" i="1" smtClean="0">
                            <a:latin typeface="Cambria Math" panose="02040503050406030204" pitchFamily="18" charset="0"/>
                          </a:rPr>
                          <m:t>h</m:t>
                        </m:r>
                      </m:sup>
                    </m:sSup>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𝑅</m:t>
                        </m:r>
                      </m:e>
                      <m:sub>
                        <m:r>
                          <a:rPr lang="en-US" sz="1400" b="0" i="1" smtClean="0">
                            <a:latin typeface="Cambria Math" panose="02040503050406030204" pitchFamily="18" charset="0"/>
                          </a:rPr>
                          <m:t>h</m:t>
                        </m:r>
                      </m:sub>
                      <m:sup>
                        <m:r>
                          <a:rPr lang="en-US" sz="1400" b="0" i="1" smtClean="0">
                            <a:latin typeface="Cambria Math" panose="02040503050406030204" pitchFamily="18" charset="0"/>
                          </a:rPr>
                          <m:t>2</m:t>
                        </m:r>
                        <m:r>
                          <a:rPr lang="en-US" sz="1400" b="0" i="1" smtClean="0">
                            <a:latin typeface="Cambria Math" panose="02040503050406030204" pitchFamily="18" charset="0"/>
                          </a:rPr>
                          <m:t>h</m:t>
                        </m:r>
                      </m:sup>
                    </m:sSub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h</m:t>
                        </m:r>
                      </m:sup>
                    </m:sSup>
                  </m:oMath>
                </a14:m>
                <a:r>
                  <a:rPr lang="en-US" sz="1400" dirty="0" smtClean="0"/>
                  <a:t> </a:t>
                </a:r>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900285" y="2800952"/>
                <a:ext cx="1174283" cy="537327"/>
              </a:xfrm>
              <a:prstGeom prst="rect">
                <a:avLst/>
              </a:prstGeom>
              <a:blipFill rotWithShape="0">
                <a:blip r:embed="rId8"/>
                <a:stretch>
                  <a:fillRect l="-1554" t="-1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766560" y="4621705"/>
                <a:ext cx="1732547" cy="530786"/>
              </a:xfrm>
              <a:prstGeom prst="rect">
                <a:avLst/>
              </a:prstGeom>
              <a:noFill/>
            </p:spPr>
            <p:txBody>
              <a:bodyPr wrap="square" rtlCol="0">
                <a:spAutoFit/>
              </a:bodyPr>
              <a:lstStyle/>
              <a:p>
                <a:r>
                  <a:rPr lang="en-US" sz="1400" dirty="0" smtClean="0"/>
                  <a:t>Directly solve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2</m:t>
                        </m:r>
                        <m:r>
                          <a:rPr lang="en-US" sz="1400" b="0" i="1" smtClean="0">
                            <a:latin typeface="Cambria Math" panose="02040503050406030204" pitchFamily="18" charset="0"/>
                          </a:rPr>
                          <m:t>h</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𝑒</m:t>
                        </m:r>
                      </m:e>
                      <m:sup>
                        <m:r>
                          <a:rPr lang="en-US" sz="1400" b="0" i="1" smtClean="0">
                            <a:latin typeface="Cambria Math" panose="02040503050406030204" pitchFamily="18" charset="0"/>
                          </a:rPr>
                          <m:t>2</m:t>
                        </m:r>
                        <m:r>
                          <a:rPr lang="en-US" sz="1400" b="0" i="1" smtClean="0">
                            <a:latin typeface="Cambria Math" panose="02040503050406030204" pitchFamily="18" charset="0"/>
                          </a:rPr>
                          <m:t>h</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2</m:t>
                        </m:r>
                        <m:r>
                          <a:rPr lang="en-US" sz="1400" b="0" i="1" smtClean="0">
                            <a:latin typeface="Cambria Math" panose="02040503050406030204" pitchFamily="18" charset="0"/>
                          </a:rPr>
                          <m:t>h</m:t>
                        </m:r>
                      </m:sup>
                    </m:sSup>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766560" y="4621705"/>
                <a:ext cx="1732547" cy="530786"/>
              </a:xfrm>
              <a:prstGeom prst="rect">
                <a:avLst/>
              </a:prstGeom>
              <a:blipFill rotWithShape="0">
                <a:blip r:embed="rId9"/>
                <a:stretch>
                  <a:fillRect l="-1056" t="-2299"/>
                </a:stretch>
              </a:blipFill>
            </p:spPr>
            <p:txBody>
              <a:bodyPr/>
              <a:lstStyle/>
              <a:p>
                <a:r>
                  <a:rPr lang="en-US">
                    <a:noFill/>
                  </a:rPr>
                  <a:t> </a:t>
                </a:r>
              </a:p>
            </p:txBody>
          </p:sp>
        </mc:Fallback>
      </mc:AlternateContent>
      <p:cxnSp>
        <p:nvCxnSpPr>
          <p:cNvPr id="18" name="Straight Arrow Connector 17"/>
          <p:cNvCxnSpPr/>
          <p:nvPr/>
        </p:nvCxnSpPr>
        <p:spPr>
          <a:xfrm flipV="1">
            <a:off x="7536581" y="1953928"/>
            <a:ext cx="693019" cy="253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7557643" y="1579804"/>
                <a:ext cx="1685013" cy="311560"/>
              </a:xfrm>
              <a:prstGeom prst="rect">
                <a:avLst/>
              </a:prstGeom>
            </p:spPr>
            <p:txBody>
              <a:bodyPr wrap="none">
                <a:spAutoFit/>
              </a:bodyPr>
              <a:lstStyle/>
              <a:p>
                <a:r>
                  <a:rPr lang="en-US" sz="1400" dirty="0"/>
                  <a:t>Relax on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𝐴</m:t>
                        </m:r>
                      </m:e>
                      <m:sup>
                        <m:r>
                          <a:rPr lang="en-US" sz="1400" i="1">
                            <a:latin typeface="Cambria Math" panose="02040503050406030204" pitchFamily="18" charset="0"/>
                          </a:rPr>
                          <m:t>h</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𝑢</m:t>
                        </m:r>
                      </m:e>
                      <m:sup>
                        <m:r>
                          <a:rPr lang="en-US" sz="1400" i="1">
                            <a:latin typeface="Cambria Math" panose="02040503050406030204" pitchFamily="18" charset="0"/>
                          </a:rPr>
                          <m:t>h</m:t>
                        </m:r>
                      </m:sup>
                    </m:sSup>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𝑓</m:t>
                        </m:r>
                      </m:e>
                      <m:sup>
                        <m:r>
                          <a:rPr lang="en-US" sz="1400" i="1">
                            <a:latin typeface="Cambria Math" panose="02040503050406030204" pitchFamily="18" charset="0"/>
                          </a:rPr>
                          <m:t>h</m:t>
                        </m:r>
                      </m:sup>
                    </m:sSup>
                  </m:oMath>
                </a14:m>
                <a:endParaRPr lang="en-US"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557643" y="1579804"/>
                <a:ext cx="1685013" cy="311560"/>
              </a:xfrm>
              <a:prstGeom prst="rect">
                <a:avLst/>
              </a:prstGeom>
              <a:blipFill rotWithShape="0">
                <a:blip r:embed="rId10"/>
                <a:stretch>
                  <a:fillRect l="-1087" t="-1961" b="-215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834966" y="2916455"/>
                <a:ext cx="1655544" cy="537327"/>
              </a:xfrm>
              <a:prstGeom prst="rect">
                <a:avLst/>
              </a:prstGeom>
              <a:noFill/>
            </p:spPr>
            <p:txBody>
              <a:bodyPr wrap="square" rtlCol="0">
                <a:spAutoFit/>
              </a:bodyPr>
              <a:lstStyle/>
              <a:p>
                <a:r>
                  <a:rPr lang="en-US" sz="1400" dirty="0" smtClean="0"/>
                  <a:t>  Interpolation:</a:t>
                </a:r>
              </a:p>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𝑣</m:t>
                          </m:r>
                        </m:e>
                        <m:sup>
                          <m:r>
                            <a:rPr lang="en-US" sz="1400" b="0" i="1" smtClean="0">
                              <a:latin typeface="Cambria Math" panose="02040503050406030204" pitchFamily="18" charset="0"/>
                            </a:rPr>
                            <m:t>h</m:t>
                          </m:r>
                        </m:sup>
                      </m:sSup>
                      <m:r>
                        <a:rPr lang="en-US" sz="1400" i="1">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𝑣</m:t>
                          </m:r>
                        </m:e>
                        <m:sup>
                          <m:r>
                            <a:rPr lang="en-US" sz="1400" b="0" i="1" smtClean="0">
                              <a:latin typeface="Cambria Math" panose="02040503050406030204" pitchFamily="18" charset="0"/>
                              <a:ea typeface="Cambria Math" panose="02040503050406030204" pitchFamily="18" charset="0"/>
                            </a:rPr>
                            <m:t>h</m:t>
                          </m:r>
                        </m:sup>
                      </m:s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h</m:t>
                          </m:r>
                        </m:sub>
                        <m:sup>
                          <m:r>
                            <a:rPr lang="en-US" sz="1400" b="0" i="1" smtClean="0">
                              <a:latin typeface="Cambria Math" panose="02040503050406030204" pitchFamily="18" charset="0"/>
                              <a:ea typeface="Cambria Math" panose="02040503050406030204" pitchFamily="18" charset="0"/>
                            </a:rPr>
                            <m:t>h</m:t>
                          </m:r>
                        </m:sup>
                      </m:sSubSup>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h</m:t>
                          </m:r>
                        </m:sup>
                      </m:sSup>
                    </m:oMath>
                  </m:oMathPara>
                </a14:m>
                <a:endParaRPr lang="en-US" sz="1400"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7834966" y="2916455"/>
                <a:ext cx="1655544" cy="537327"/>
              </a:xfrm>
              <a:prstGeom prst="rect">
                <a:avLst/>
              </a:prstGeom>
              <a:blipFill rotWithShape="0">
                <a:blip r:embed="rId11"/>
                <a:stretch>
                  <a:fillRect t="-1124"/>
                </a:stretch>
              </a:blipFill>
            </p:spPr>
            <p:txBody>
              <a:bodyPr/>
              <a:lstStyle/>
              <a:p>
                <a:r>
                  <a:rPr lang="en-US">
                    <a:noFill/>
                  </a:rPr>
                  <a:t> </a:t>
                </a:r>
              </a:p>
            </p:txBody>
          </p:sp>
        </mc:Fallback>
      </mc:AlternateContent>
      <p:cxnSp>
        <p:nvCxnSpPr>
          <p:cNvPr id="26" name="Straight Connector 25"/>
          <p:cNvCxnSpPr/>
          <p:nvPr/>
        </p:nvCxnSpPr>
        <p:spPr>
          <a:xfrm>
            <a:off x="8373979" y="4764505"/>
            <a:ext cx="1020275" cy="12980"/>
          </a:xfrm>
          <a:prstGeom prst="line">
            <a:avLst/>
          </a:prstGeom>
          <a:ln cmpd="dbl">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127151" y="1742171"/>
            <a:ext cx="267103" cy="4813"/>
          </a:xfrm>
          <a:prstGeom prst="line">
            <a:avLst/>
          </a:prstGeom>
          <a:ln cmpd="dbl">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8" name="Slide Number Placeholder 37"/>
          <p:cNvSpPr>
            <a:spLocks noGrp="1"/>
          </p:cNvSpPr>
          <p:nvPr>
            <p:ph type="sldNum" sz="quarter" idx="12"/>
          </p:nvPr>
        </p:nvSpPr>
        <p:spPr/>
        <p:txBody>
          <a:bodyPr/>
          <a:lstStyle/>
          <a:p>
            <a:fld id="{6BAF948E-F601-4D9D-A17B-4C513651B11B}" type="slidenum">
              <a:rPr lang="en-US" smtClean="0"/>
              <a:t>13</a:t>
            </a:fld>
            <a:endParaRPr lang="en-US"/>
          </a:p>
        </p:txBody>
      </p:sp>
    </p:spTree>
    <p:extLst>
      <p:ext uri="{BB962C8B-B14F-4D97-AF65-F5344CB8AC3E}">
        <p14:creationId xmlns:p14="http://schemas.microsoft.com/office/powerpoint/2010/main" val="1711034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V-Cycle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52785"/>
                <a:ext cx="10515600" cy="4724178"/>
              </a:xfrm>
            </p:spPr>
            <p:txBody>
              <a:bodyPr>
                <a:normAutofit/>
              </a:bodyPr>
              <a:lstStyle/>
              <a:p>
                <a:r>
                  <a:rPr lang="en-US" dirty="0" smtClean="0">
                    <a:latin typeface="Cambria Math" panose="02040503050406030204" pitchFamily="18" charset="0"/>
                  </a:rPr>
                  <a:t>2-grid algorithm can be expanded recursively:</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h</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𝑉𝑀</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𝐺</m:t>
                          </m:r>
                        </m:e>
                        <m:sup>
                          <m:r>
                            <a:rPr lang="en-US" b="0" i="1" smtClean="0">
                              <a:latin typeface="Cambria Math" panose="02040503050406030204" pitchFamily="18" charset="0"/>
                              <a:ea typeface="Cambria Math" panose="02040503050406030204" pitchFamily="18" charset="0"/>
                            </a:rPr>
                            <m:t>h</m:t>
                          </m:r>
                        </m:sup>
                      </m:sSup>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h</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h</m:t>
                              </m:r>
                            </m:sup>
                          </m:sSup>
                        </m:e>
                      </m:d>
                    </m:oMath>
                  </m:oMathPara>
                </a14:m>
                <a:endParaRPr lang="en-US" dirty="0" smtClean="0"/>
              </a:p>
              <a:p>
                <a:r>
                  <a:rPr lang="en-US" dirty="0" smtClean="0"/>
                  <a:t>Relax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times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h</m:t>
                        </m:r>
                      </m:sup>
                    </m:sSup>
                  </m:oMath>
                </a14:m>
                <a:r>
                  <a:rPr lang="en-US" dirty="0" smtClean="0"/>
                  <a:t> with a</a:t>
                </a:r>
                <a14:m>
                  <m:oMath xmlns:m="http://schemas.openxmlformats.org/officeDocument/2006/math">
                    <m:r>
                      <m:rPr>
                        <m:sty m:val="p"/>
                      </m:rPr>
                      <a:rPr lang="en-US" b="0" i="0" smtClean="0">
                        <a:latin typeface="Cambria Math" panose="02040503050406030204" pitchFamily="18" charset="0"/>
                      </a:rPr>
                      <m:t>pproximation</m:t>
                    </m: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h</m:t>
                        </m:r>
                      </m:sup>
                    </m:sSup>
                  </m:oMath>
                </a14:m>
                <a:endParaRPr lang="en-US" dirty="0" smtClean="0"/>
              </a:p>
              <a:p>
                <a:r>
                  <a:rPr lang="en-US" dirty="0" smtClean="0"/>
                  <a:t>If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Ω</m:t>
                        </m:r>
                      </m:e>
                      <m:sup>
                        <m:r>
                          <a:rPr lang="en-US" b="0" i="1" smtClean="0">
                            <a:latin typeface="Cambria Math" panose="02040503050406030204" pitchFamily="18" charset="0"/>
                          </a:rPr>
                          <m:t>h</m:t>
                        </m:r>
                      </m:sup>
                    </m:sSup>
                    <m:r>
                      <a:rPr lang="en-US" b="0" i="1" smtClean="0">
                        <a:latin typeface="Cambria Math" panose="02040503050406030204" pitchFamily="18" charset="0"/>
                      </a:rPr>
                      <m:t>==</m:t>
                    </m:r>
                  </m:oMath>
                </a14:m>
                <a:r>
                  <a:rPr lang="en-US" dirty="0" smtClean="0"/>
                  <a:t> coarsest grid:</a:t>
                </a:r>
              </a:p>
              <a:p>
                <a:pPr lvl="1"/>
                <a:r>
                  <a:rPr lang="en-US" dirty="0" smtClean="0"/>
                  <a:t>Relax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times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h</m:t>
                        </m:r>
                      </m:sup>
                    </m:sSup>
                  </m:oMath>
                </a14:m>
                <a:r>
                  <a:rPr lang="en-US" dirty="0" smtClean="0"/>
                  <a:t> with a</a:t>
                </a:r>
                <a14:m>
                  <m:oMath xmlns:m="http://schemas.openxmlformats.org/officeDocument/2006/math">
                    <m:r>
                      <m:rPr>
                        <m:sty m:val="p"/>
                      </m:rPr>
                      <a:rPr lang="en-US" b="0" i="0" smtClean="0">
                        <a:latin typeface="Cambria Math" panose="02040503050406030204" pitchFamily="18" charset="0"/>
                      </a:rPr>
                      <m:t>pproximation</m:t>
                    </m: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h</m:t>
                        </m:r>
                      </m:sup>
                    </m:sSup>
                  </m:oMath>
                </a14:m>
                <a:endParaRPr lang="en-US" dirty="0" smtClean="0"/>
              </a:p>
              <a:p>
                <a:r>
                  <a:rPr lang="en-US" dirty="0" smtClean="0"/>
                  <a:t>Else:</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2</m:t>
                        </m:r>
                        <m:r>
                          <a:rPr lang="en-US" b="0" i="1" smtClean="0">
                            <a:latin typeface="Cambria Math" panose="02040503050406030204" pitchFamily="18" charset="0"/>
                          </a:rPr>
                          <m:t>h</m:t>
                        </m:r>
                      </m:sup>
                    </m:s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h</m:t>
                        </m:r>
                      </m:sub>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p>
                    </m:sSubSup>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h</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h</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h</m:t>
                            </m:r>
                          </m:sup>
                        </m:sSup>
                      </m:e>
                    </m:d>
                  </m:oMath>
                </a14:m>
                <a:endParaRPr lang="en-US" dirty="0" smtClean="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r>
                          <a:rPr lang="en-US" b="0" i="1" smtClean="0">
                            <a:latin typeface="Cambria Math" panose="02040503050406030204" pitchFamily="18" charset="0"/>
                          </a:rPr>
                          <m:t>h</m:t>
                        </m:r>
                      </m:sup>
                    </m:sSup>
                    <m:r>
                      <a:rPr lang="en-US" b="0" i="1" smtClean="0">
                        <a:latin typeface="Cambria Math" panose="02040503050406030204" pitchFamily="18" charset="0"/>
                        <a:ea typeface="Cambria Math" panose="02040503050406030204" pitchFamily="18" charset="0"/>
                      </a:rPr>
                      <m:t>⟵0</m:t>
                    </m:r>
                  </m:oMath>
                </a14:m>
                <a:endParaRPr lang="en-US" b="0" dirty="0" smtClean="0">
                  <a:ea typeface="Cambria Math" panose="02040503050406030204" pitchFamily="18" charset="0"/>
                </a:endParaRP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r>
                          <a:rPr lang="en-US" b="0" i="1" smtClean="0">
                            <a:latin typeface="Cambria Math" panose="02040503050406030204" pitchFamily="18" charset="0"/>
                          </a:rPr>
                          <m:t>h</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𝑉𝑀</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𝐺</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p>
                    </m:sSup>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p>
                        </m:sSup>
                      </m:e>
                    </m:d>
                  </m:oMath>
                </a14:m>
                <a:endParaRPr lang="en-US" dirty="0" smtClean="0"/>
              </a:p>
              <a:p>
                <a:pPr lvl="1"/>
                <a:r>
                  <a:rPr lang="en-US" dirty="0" smtClean="0"/>
                  <a:t>Correct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h</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h</m:t>
                        </m:r>
                      </m:sup>
                    </m:s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b>
                      <m:sup>
                        <m:r>
                          <a:rPr lang="en-US" b="0" i="1" smtClean="0">
                            <a:latin typeface="Cambria Math" panose="02040503050406030204" pitchFamily="18" charset="0"/>
                            <a:ea typeface="Cambria Math" panose="02040503050406030204" pitchFamily="18" charset="0"/>
                          </a:rPr>
                          <m:t>h</m:t>
                        </m:r>
                      </m:sup>
                    </m:sSub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52785"/>
                <a:ext cx="10515600" cy="4724178"/>
              </a:xfrm>
              <a:blipFill rotWithShape="0">
                <a:blip r:embed="rId3"/>
                <a:stretch>
                  <a:fillRect l="-1043" t="-2194"/>
                </a:stretch>
              </a:blipFill>
            </p:spPr>
            <p:txBody>
              <a:bodyPr/>
              <a:lstStyle/>
              <a:p>
                <a:r>
                  <a:rPr lang="en-US">
                    <a:noFill/>
                  </a:rPr>
                  <a:t> </a:t>
                </a:r>
              </a:p>
            </p:txBody>
          </p:sp>
        </mc:Fallback>
      </mc:AlternateContent>
      <p:pic>
        <p:nvPicPr>
          <p:cNvPr id="4" name="Picture 2" descr="The examples of multigrid schemes. The V-cycle is the basic component... |  Download Scientific Diagram"/>
          <p:cNvPicPr>
            <a:picLocks noChangeAspect="1" noChangeArrowheads="1"/>
          </p:cNvPicPr>
          <p:nvPr/>
        </p:nvPicPr>
        <p:blipFill rotWithShape="1">
          <a:blip r:embed="rId4">
            <a:extLst>
              <a:ext uri="{28A0092B-C50C-407E-A947-70E740481C1C}">
                <a14:useLocalDpi xmlns:a14="http://schemas.microsoft.com/office/drawing/2010/main" val="0"/>
              </a:ext>
            </a:extLst>
          </a:blip>
          <a:srcRect r="44381"/>
          <a:stretch/>
        </p:blipFill>
        <p:spPr bwMode="auto">
          <a:xfrm>
            <a:off x="7018387" y="3770444"/>
            <a:ext cx="4989859" cy="25859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15223" y="6283458"/>
            <a:ext cx="3399251" cy="369332"/>
          </a:xfrm>
          <a:prstGeom prst="rect">
            <a:avLst/>
          </a:prstGeom>
          <a:noFill/>
        </p:spPr>
        <p:txBody>
          <a:bodyPr wrap="square" rtlCol="0">
            <a:spAutoFit/>
          </a:bodyPr>
          <a:lstStyle/>
          <a:p>
            <a:r>
              <a:rPr lang="en-US" dirty="0" smtClean="0"/>
              <a:t>[P </a:t>
            </a:r>
            <a:r>
              <a:rPr lang="en-US" dirty="0" err="1" smtClean="0"/>
              <a:t>Kowalczyk</a:t>
            </a:r>
            <a:r>
              <a:rPr lang="en-US" dirty="0" smtClean="0"/>
              <a:t> et al., MIKON, 2004]</a:t>
            </a:r>
            <a:endParaRPr lang="en-US" dirty="0"/>
          </a:p>
        </p:txBody>
      </p:sp>
      <p:sp>
        <p:nvSpPr>
          <p:cNvPr id="7" name="Slide Number Placeholder 6"/>
          <p:cNvSpPr>
            <a:spLocks noGrp="1"/>
          </p:cNvSpPr>
          <p:nvPr>
            <p:ph type="sldNum" sz="quarter" idx="12"/>
          </p:nvPr>
        </p:nvSpPr>
        <p:spPr/>
        <p:txBody>
          <a:bodyPr/>
          <a:lstStyle/>
          <a:p>
            <a:fld id="{6BAF948E-F601-4D9D-A17B-4C513651B11B}" type="slidenum">
              <a:rPr lang="en-US" smtClean="0"/>
              <a:t>14</a:t>
            </a:fld>
            <a:endParaRPr lang="en-US" dirty="0"/>
          </a:p>
        </p:txBody>
      </p:sp>
    </p:spTree>
    <p:extLst>
      <p:ext uri="{BB962C8B-B14F-4D97-AF65-F5344CB8AC3E}">
        <p14:creationId xmlns:p14="http://schemas.microsoft.com/office/powerpoint/2010/main" val="198928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Multigrid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32769"/>
                <a:ext cx="10515600" cy="2083000"/>
              </a:xfrm>
            </p:spPr>
            <p:txBody>
              <a:bodyPr>
                <a:normAutofit/>
              </a:bodyPr>
              <a:lstStyle/>
              <a:p>
                <a:r>
                  <a:rPr lang="en-US" sz="2400" b="1" dirty="0" smtClean="0"/>
                  <a:t>Computational cost to reach a given error threshold scales linearly with the number of grid points for multigrid.</a:t>
                </a:r>
                <a:endParaRPr lang="en-US" sz="2400" dirty="0" smtClean="0"/>
              </a:p>
              <a:p>
                <a:r>
                  <a:rPr lang="en-US" sz="2400" dirty="0" smtClean="0">
                    <a:latin typeface="Cambria Math" panose="02040503050406030204" pitchFamily="18" charset="0"/>
                  </a:rPr>
                  <a:t>For the 2 grid method, we obtain the following iteration matrix.</a:t>
                </a:r>
                <a:endParaRPr lang="en-US" sz="2400"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r>
                            <a:rPr lang="en-US" sz="2400" b="0" i="1" smtClean="0">
                              <a:latin typeface="Cambria Math" panose="02040503050406030204" pitchFamily="18" charset="0"/>
                            </a:rPr>
                            <m:t>𝑔𝑟𝑖𝑑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𝜔</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𝐼</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𝑃</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sub>
                            <m:sup>
                              <m:r>
                                <a:rPr lang="en-US" sz="2400" b="0" i="1" smtClean="0">
                                  <a:latin typeface="Cambria Math" panose="02040503050406030204" pitchFamily="18" charset="0"/>
                                </a:rPr>
                                <m:t>𝑙</m:t>
                              </m:r>
                            </m:sup>
                          </m:sSub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𝐴</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sub>
                            <m:sup>
                              <m:r>
                                <a:rPr lang="en-US" sz="2400" b="0" i="1" smtClean="0">
                                  <a:latin typeface="Cambria Math" panose="02040503050406030204" pitchFamily="18" charset="0"/>
                                </a:rPr>
                                <m:t>−1</m:t>
                              </m:r>
                            </m:sup>
                          </m:sSubSup>
                          <m:sSub>
                            <m:sSubPr>
                              <m:ctrlPr>
                                <a:rPr lang="en-US" sz="2400" b="0" i="1" smtClean="0">
                                  <a:latin typeface="Cambria Math" panose="02040503050406030204" pitchFamily="18" charset="0"/>
                                </a:rPr>
                              </m:ctrlPr>
                            </m:sSub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𝑅</m:t>
                                  </m:r>
                                </m:e>
                                <m:sub>
                                  <m:r>
                                    <a:rPr lang="en-US" sz="2400" b="0" i="1" smtClean="0">
                                      <a:latin typeface="Cambria Math" panose="02040503050406030204" pitchFamily="18" charset="0"/>
                                    </a:rPr>
                                    <m:t>𝑙</m:t>
                                  </m:r>
                                </m:sub>
                                <m:sup>
                                  <m:r>
                                    <a:rPr lang="en-US" sz="2400" b="0" i="1" smtClean="0">
                                      <a:latin typeface="Cambria Math" panose="02040503050406030204" pitchFamily="18" charset="0"/>
                                    </a:rPr>
                                    <m:t>𝑙</m:t>
                                  </m:r>
                                  <m:r>
                                    <a:rPr lang="en-US" sz="2400" b="0" i="1" smtClean="0">
                                      <a:latin typeface="Cambria Math" panose="02040503050406030204" pitchFamily="18" charset="0"/>
                                    </a:rPr>
                                    <m:t>−1</m:t>
                                  </m:r>
                                </m:sup>
                              </m:sSubSup>
                              <m:r>
                                <a:rPr lang="en-US" sz="2400" b="0" i="1" smtClean="0">
                                  <a:latin typeface="Cambria Math" panose="02040503050406030204" pitchFamily="18" charset="0"/>
                                </a:rPr>
                                <m:t>𝐴</m:t>
                              </m:r>
                            </m:e>
                            <m:sub>
                              <m:r>
                                <a:rPr lang="en-US" sz="2400" b="0" i="1" smtClean="0">
                                  <a:latin typeface="Cambria Math" panose="02040503050406030204" pitchFamily="18" charset="0"/>
                                </a:rPr>
                                <m:t>𝑙</m:t>
                              </m:r>
                            </m:sub>
                          </m:sSub>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𝜔</m:t>
                          </m:r>
                        </m:sub>
                      </m:sSub>
                      <m:r>
                        <a:rPr lang="en-US" sz="2400" b="0" i="1" smtClean="0">
                          <a:latin typeface="Cambria Math" panose="02040503050406030204" pitchFamily="18" charset="0"/>
                        </a:rPr>
                        <m:t> </m:t>
                      </m:r>
                    </m:oMath>
                  </m:oMathPara>
                </a14:m>
                <a:endParaRPr lang="en-US" sz="2400" dirty="0" smtClean="0"/>
              </a:p>
              <a:p>
                <a:r>
                  <a:rPr lang="en-US" sz="2400" dirty="0" smtClean="0"/>
                  <a:t>Can be expanded to multigrid recursively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32769"/>
                <a:ext cx="10515600" cy="2083000"/>
              </a:xfrm>
              <a:blipFill rotWithShape="0">
                <a:blip r:embed="rId3"/>
                <a:stretch>
                  <a:fillRect l="-812" t="-4094" b="-46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D634E44-1083-4B54-9C0B-949EA9063AE0}" type="slidenum">
              <a:rPr lang="en-US" smtClean="0"/>
              <a:t>15</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419" y="3209373"/>
            <a:ext cx="4471424" cy="314697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1779" y="3203944"/>
            <a:ext cx="4479136" cy="3152405"/>
          </a:xfrm>
          <a:prstGeom prst="rect">
            <a:avLst/>
          </a:prstGeom>
        </p:spPr>
      </p:pic>
    </p:spTree>
    <p:extLst>
      <p:ext uri="{BB962C8B-B14F-4D97-AF65-F5344CB8AC3E}">
        <p14:creationId xmlns:p14="http://schemas.microsoft.com/office/powerpoint/2010/main" val="1469934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325" y="431848"/>
            <a:ext cx="11075349" cy="1006475"/>
          </a:xfrm>
        </p:spPr>
        <p:txBody>
          <a:bodyPr>
            <a:normAutofit/>
          </a:bodyPr>
          <a:lstStyle/>
          <a:p>
            <a:r>
              <a:rPr lang="en-US" sz="3600" dirty="0" smtClean="0"/>
              <a:t>Reduction of the error norm for a 2D Poisson equation</a:t>
            </a:r>
            <a:endParaRPr lang="en-US" sz="3600"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7202"/>
          <a:stretch/>
        </p:blipFill>
        <p:spPr>
          <a:xfrm>
            <a:off x="2412763" y="1811708"/>
            <a:ext cx="7366474" cy="4811122"/>
          </a:xfrm>
          <a:prstGeom prst="rect">
            <a:avLst/>
          </a:prstGeom>
        </p:spPr>
      </p:pic>
      <p:sp>
        <p:nvSpPr>
          <p:cNvPr id="3" name="Slide Number Placeholder 2"/>
          <p:cNvSpPr>
            <a:spLocks noGrp="1"/>
          </p:cNvSpPr>
          <p:nvPr>
            <p:ph type="sldNum" sz="quarter" idx="12"/>
          </p:nvPr>
        </p:nvSpPr>
        <p:spPr/>
        <p:txBody>
          <a:bodyPr/>
          <a:lstStyle/>
          <a:p>
            <a:fld id="{1188817E-59BC-4DA3-A681-EC2AEDADB407}" type="slidenum">
              <a:rPr lang="en-US" smtClean="0"/>
              <a:t>16</a:t>
            </a:fld>
            <a:endParaRPr lang="en-US"/>
          </a:p>
        </p:txBody>
      </p:sp>
    </p:spTree>
    <p:extLst>
      <p:ext uri="{BB962C8B-B14F-4D97-AF65-F5344CB8AC3E}">
        <p14:creationId xmlns:p14="http://schemas.microsoft.com/office/powerpoint/2010/main" val="3391562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Nontraditional Iterative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Krylov Subspace: </a:t>
                </a:r>
              </a:p>
              <a:p>
                <a:pPr lvl="1"/>
                <a:r>
                  <a:rPr lang="en-US" dirty="0" smtClean="0"/>
                  <a:t>A space spanned by a vector and its matrix multiplications</a:t>
                </a:r>
              </a:p>
              <a:p>
                <a:pPr lvl="1"/>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𝒦</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𝑓</m:t>
                          </m:r>
                        </m:e>
                      </m:d>
                      <m:r>
                        <a:rPr lang="en-US" b="0" i="1" smtClean="0">
                          <a:latin typeface="Cambria Math" panose="02040503050406030204" pitchFamily="18" charset="0"/>
                        </a:rPr>
                        <m:t>=</m:t>
                      </m:r>
                      <m:r>
                        <m:rPr>
                          <m:sty m:val="p"/>
                        </m:rPr>
                        <a:rPr lang="en-US" b="0" i="0" smtClean="0">
                          <a:latin typeface="Cambria Math" panose="02040503050406030204" pitchFamily="18" charset="0"/>
                        </a:rPr>
                        <m:t>span</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𝑟</m:t>
                          </m:r>
                          <m:r>
                            <a:rPr lang="en-US" b="0" i="1" smtClean="0">
                              <a:latin typeface="Cambria Math" panose="02040503050406030204" pitchFamily="18" charset="0"/>
                            </a:rPr>
                            <m:t>−1</m:t>
                          </m:r>
                        </m:sup>
                      </m:sSup>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043"/>
                </a:stretch>
              </a:blipFill>
            </p:spPr>
            <p:txBody>
              <a:bodyPr/>
              <a:lstStyle/>
              <a:p>
                <a:r>
                  <a:rPr lang="en-US">
                    <a:noFill/>
                  </a:rPr>
                  <a:t> </a:t>
                </a:r>
              </a:p>
            </p:txBody>
          </p:sp>
        </mc:Fallback>
      </mc:AlternateContent>
      <p:sp>
        <p:nvSpPr>
          <p:cNvPr id="4" name="Rectangle 3"/>
          <p:cNvSpPr/>
          <p:nvPr/>
        </p:nvSpPr>
        <p:spPr>
          <a:xfrm rot="1440000">
            <a:off x="3002146" y="3754704"/>
            <a:ext cx="5470216" cy="2192942"/>
          </a:xfrm>
          <a:prstGeom prst="rect">
            <a:avLst/>
          </a:prstGeom>
          <a:scene3d>
            <a:camera prst="orthographicFront">
              <a:rot lat="19302003" lon="2844990" rev="20142241"/>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925437" y="4207198"/>
            <a:ext cx="737118" cy="671804"/>
          </a:xfrm>
          <a:prstGeom prst="straightConnector1">
            <a:avLst/>
          </a:prstGeom>
          <a:ln w="44450">
            <a:solidFill>
              <a:schemeClr val="accent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25437" y="4879002"/>
            <a:ext cx="1474237" cy="373224"/>
          </a:xfrm>
          <a:prstGeom prst="straightConnector1">
            <a:avLst/>
          </a:prstGeom>
          <a:ln w="44450">
            <a:solidFill>
              <a:schemeClr val="accent1">
                <a:alpha val="97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4515357" y="4402067"/>
                <a:ext cx="15482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𝒦</m:t>
                          </m:r>
                        </m:e>
                        <m:sub>
                          <m:r>
                            <a:rPr lang="en-US" b="0" i="1" smtClean="0">
                              <a:latin typeface="Cambria Math" panose="02040503050406030204" pitchFamily="18" charset="0"/>
                            </a:rPr>
                            <m:t>2</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515357" y="4402067"/>
                <a:ext cx="1548276"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566056" y="4274470"/>
                <a:ext cx="8577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𝐴𝑓</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566056" y="4274470"/>
                <a:ext cx="857756" cy="369332"/>
              </a:xfrm>
              <a:prstGeom prst="rect">
                <a:avLst/>
              </a:prstGeom>
              <a:blipFill rotWithShape="0">
                <a:blip r:embed="rId4"/>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3313617" y="5315606"/>
                <a:ext cx="3709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3313617" y="5315606"/>
                <a:ext cx="370934" cy="369332"/>
              </a:xfrm>
              <a:prstGeom prst="rect">
                <a:avLst/>
              </a:prstGeom>
              <a:blipFill rotWithShape="0">
                <a:blip r:embed="rId5"/>
                <a:stretch>
                  <a:fillRect b="-11475"/>
                </a:stretch>
              </a:blipFill>
            </p:spPr>
            <p:txBody>
              <a:bodyPr/>
              <a:lstStyle/>
              <a:p>
                <a:r>
                  <a:rPr lang="en-US">
                    <a:noFill/>
                  </a:rPr>
                  <a:t> </a:t>
                </a:r>
              </a:p>
            </p:txBody>
          </p:sp>
        </mc:Fallback>
      </mc:AlternateContent>
      <p:sp>
        <p:nvSpPr>
          <p:cNvPr id="15" name="Slide Number Placeholder 14"/>
          <p:cNvSpPr>
            <a:spLocks noGrp="1"/>
          </p:cNvSpPr>
          <p:nvPr>
            <p:ph type="sldNum" sz="quarter" idx="12"/>
          </p:nvPr>
        </p:nvSpPr>
        <p:spPr/>
        <p:txBody>
          <a:bodyPr/>
          <a:lstStyle/>
          <a:p>
            <a:fld id="{CD634E44-1083-4B54-9C0B-949EA9063AE0}" type="slidenum">
              <a:rPr lang="en-US" smtClean="0"/>
              <a:t>17</a:t>
            </a:fld>
            <a:endParaRPr lang="en-US"/>
          </a:p>
        </p:txBody>
      </p:sp>
    </p:spTree>
    <p:extLst>
      <p:ext uri="{BB962C8B-B14F-4D97-AF65-F5344CB8AC3E}">
        <p14:creationId xmlns:p14="http://schemas.microsoft.com/office/powerpoint/2010/main" val="2027981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Krylov</a:t>
            </a:r>
            <a:r>
              <a:rPr lang="en-US" dirty="0" smtClean="0"/>
              <a:t> Subspace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3684"/>
                <a:ext cx="10515600" cy="5247969"/>
              </a:xfrm>
            </p:spPr>
            <p:txBody>
              <a:bodyPr/>
              <a:lstStyle/>
              <a:p>
                <a:r>
                  <a:rPr lang="en-US" dirty="0" smtClean="0"/>
                  <a:t>Finds the best solution of a linear system in the </a:t>
                </a:r>
                <a:r>
                  <a:rPr lang="en-US" dirty="0" err="1" smtClean="0"/>
                  <a:t>Krylov</a:t>
                </a:r>
                <a:r>
                  <a:rPr lang="en-US" dirty="0" smtClean="0"/>
                  <a:t> subspace</a:t>
                </a:r>
              </a:p>
              <a:p>
                <a:r>
                  <a:rPr lang="en-US" dirty="0" smtClean="0"/>
                  <a:t>For example, the Conjugate Gradient Method: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𝑓</m:t>
                    </m:r>
                  </m:oMath>
                </a14:m>
                <a:endParaRPr lang="en-US" b="0"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b="0" dirty="0" smtClean="0"/>
              </a:p>
              <a:p>
                <a:pPr lvl="1"/>
                <a:r>
                  <a:rPr lang="en-US" dirty="0" smtClean="0"/>
                  <a:t>for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r>
                      <a:rPr lang="en-US" b="0" i="1" smtClean="0">
                        <a:latin typeface="Cambria Math" panose="02040503050406030204" pitchFamily="18" charset="0"/>
                      </a:rPr>
                      <m:t>𝑘</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den>
                    </m:f>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endParaRPr lang="en-US"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r>
                              <a:rPr lang="en-US" b="0" i="1" smtClean="0">
                                <a:latin typeface="Cambria Math" panose="02040503050406030204" pitchFamily="18" charset="0"/>
                              </a:rPr>
                              <m:t>+1</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en>
                    </m:f>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endParaRPr lang="en-US" dirty="0" smtClean="0"/>
              </a:p>
              <a:p>
                <a:pPr lvl="1"/>
                <a14:m>
                  <m:oMath xmlns:m="http://schemas.openxmlformats.org/officeDocument/2006/math">
                    <m:r>
                      <a:rPr lang="en-US" i="1" dirty="0" smtClean="0">
                        <a:latin typeface="Cambria Math" panose="02040503050406030204" pitchFamily="18" charset="0"/>
                      </a:rPr>
                      <m:t>} </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3684"/>
                <a:ext cx="10515600" cy="5247969"/>
              </a:xfrm>
              <a:blipFill rotWithShape="0">
                <a:blip r:embed="rId3"/>
                <a:stretch>
                  <a:fillRect l="-1043" t="-18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D634E44-1083-4B54-9C0B-949EA9063AE0}" type="slidenum">
              <a:rPr lang="en-US" smtClean="0"/>
              <a:t>18</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9652" y="2442243"/>
            <a:ext cx="5081158" cy="3531405"/>
          </a:xfrm>
          <a:prstGeom prst="rect">
            <a:avLst/>
          </a:prstGeom>
        </p:spPr>
      </p:pic>
    </p:spTree>
    <p:extLst>
      <p:ext uri="{BB962C8B-B14F-4D97-AF65-F5344CB8AC3E}">
        <p14:creationId xmlns:p14="http://schemas.microsoft.com/office/powerpoint/2010/main" val="1194082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Multigrid Preconditioned CG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t>Preconditioned Conjugate Gradient Method: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𝑓</m:t>
                    </m:r>
                  </m:oMath>
                </a14:m>
                <a:endParaRPr lang="en-US" b="0"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b="0" dirty="0" smtClean="0"/>
              </a:p>
              <a:p>
                <a:pPr lvl="1"/>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𝟎</m:t>
                        </m:r>
                      </m:sub>
                    </m:sSub>
                    <m:r>
                      <a:rPr lang="en-US" b="1" i="1" smtClean="0">
                        <a:latin typeface="Cambria Math" panose="02040503050406030204" pitchFamily="18" charset="0"/>
                      </a:rPr>
                      <m:t>=</m:t>
                    </m:r>
                    <m:r>
                      <a:rPr lang="en-US" b="1" i="1" smtClean="0">
                        <a:latin typeface="Cambria Math" panose="02040503050406030204" pitchFamily="18" charset="0"/>
                      </a:rPr>
                      <m:t>𝑽𝑴𝑮</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𝟎</m:t>
                            </m:r>
                          </m:sub>
                        </m:sSub>
                      </m:e>
                    </m:d>
                  </m:oMath>
                </a14:m>
                <a:endParaRPr lang="en-US" b="1"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oMath>
                </a14:m>
                <a:endParaRPr lang="en-US" b="0" dirty="0" smtClean="0"/>
              </a:p>
              <a:p>
                <a:pPr lvl="1"/>
                <a:r>
                  <a:rPr lang="en-US" dirty="0" smtClean="0"/>
                  <a:t>for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r>
                      <a:rPr lang="en-US" b="0" i="1" smtClean="0">
                        <a:latin typeface="Cambria Math" panose="02040503050406030204" pitchFamily="18" charset="0"/>
                      </a:rPr>
                      <m:t>𝑘</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den>
                    </m:f>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endParaRPr lang="en-US" dirty="0" smtClean="0"/>
              </a:p>
              <a:p>
                <a:pPr lvl="2"/>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𝑽𝑴𝑮</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𝒌</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𝒌</m:t>
                            </m:r>
                          </m:sub>
                        </m:sSub>
                      </m:e>
                    </m:d>
                  </m:oMath>
                </a14:m>
                <a:endParaRPr lang="en-US" b="1"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r>
                              <a:rPr lang="en-US" b="0" i="1" smtClean="0">
                                <a:latin typeface="Cambria Math" panose="02040503050406030204" pitchFamily="18" charset="0"/>
                              </a:rPr>
                              <m:t>+1</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den>
                    </m:f>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endParaRPr lang="en-US" dirty="0" smtClean="0"/>
              </a:p>
              <a:p>
                <a:pPr lvl="1"/>
                <a14:m>
                  <m:oMath xmlns:m="http://schemas.openxmlformats.org/officeDocument/2006/math">
                    <m:r>
                      <a:rPr lang="en-US" i="1" dirty="0" smtClean="0">
                        <a:latin typeface="Cambria Math" panose="02040503050406030204" pitchFamily="18" charset="0"/>
                      </a:rPr>
                      <m:t>} </m:t>
                    </m:r>
                  </m:oMath>
                </a14:m>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t="-2801" b="-1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D634E44-1083-4B54-9C0B-949EA9063AE0}" type="slidenum">
              <a:rPr lang="en-US" smtClean="0"/>
              <a:t>19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494" y="2024621"/>
            <a:ext cx="5068455" cy="3531405"/>
          </a:xfrm>
          <a:prstGeom prst="rect">
            <a:avLst/>
          </a:prstGeom>
        </p:spPr>
      </p:pic>
    </p:spTree>
    <p:extLst>
      <p:ext uri="{BB962C8B-B14F-4D97-AF65-F5344CB8AC3E}">
        <p14:creationId xmlns:p14="http://schemas.microsoft.com/office/powerpoint/2010/main" val="2349856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MGRIT?</a:t>
            </a:r>
            <a:endParaRPr lang="en-US" dirty="0"/>
          </a:p>
        </p:txBody>
      </p:sp>
      <p:sp>
        <p:nvSpPr>
          <p:cNvPr id="3" name="Content Placeholder 2"/>
          <p:cNvSpPr>
            <a:spLocks noGrp="1"/>
          </p:cNvSpPr>
          <p:nvPr>
            <p:ph idx="1"/>
          </p:nvPr>
        </p:nvSpPr>
        <p:spPr/>
        <p:txBody>
          <a:bodyPr/>
          <a:lstStyle/>
          <a:p>
            <a:r>
              <a:rPr lang="en-US" dirty="0" smtClean="0"/>
              <a:t>Multigrid Reduction-in-Time method:</a:t>
            </a:r>
          </a:p>
          <a:p>
            <a:pPr lvl="1"/>
            <a:r>
              <a:rPr lang="en-US" dirty="0" smtClean="0"/>
              <a:t>Parallel in time EXPLICIT scheme</a:t>
            </a:r>
          </a:p>
          <a:p>
            <a:pPr lvl="2"/>
            <a:r>
              <a:rPr lang="en-US" dirty="0" smtClean="0"/>
              <a:t>Similar to Euler method, </a:t>
            </a:r>
            <a:r>
              <a:rPr lang="en-US" dirty="0" err="1" smtClean="0"/>
              <a:t>Runge-Kutta</a:t>
            </a:r>
            <a:r>
              <a:rPr lang="en-US" dirty="0" smtClean="0"/>
              <a:t> Methods etc.</a:t>
            </a:r>
          </a:p>
          <a:p>
            <a:pPr lvl="1"/>
            <a:r>
              <a:rPr lang="en-US" dirty="0" smtClean="0"/>
              <a:t>Expansion of </a:t>
            </a:r>
            <a:r>
              <a:rPr lang="en-US" dirty="0" err="1" smtClean="0"/>
              <a:t>Parareal</a:t>
            </a:r>
            <a:r>
              <a:rPr lang="en-US" dirty="0" smtClean="0"/>
              <a:t> algorithm using multigrid methods</a:t>
            </a:r>
          </a:p>
          <a:p>
            <a:r>
              <a:rPr lang="en-US" dirty="0" smtClean="0"/>
              <a:t>Yesterday: How to implement of MGRIT and </a:t>
            </a:r>
            <a:r>
              <a:rPr lang="en-US" dirty="0" err="1" smtClean="0"/>
              <a:t>Parareal</a:t>
            </a:r>
            <a:endParaRPr lang="en-US" dirty="0" smtClean="0"/>
          </a:p>
          <a:p>
            <a:r>
              <a:rPr lang="en-US" dirty="0" smtClean="0"/>
              <a:t>Today: Brief introduction to:</a:t>
            </a:r>
          </a:p>
          <a:p>
            <a:pPr lvl="1"/>
            <a:r>
              <a:rPr lang="en-US" dirty="0" smtClean="0"/>
              <a:t>Multigrid Theory</a:t>
            </a:r>
          </a:p>
          <a:p>
            <a:pPr lvl="1"/>
            <a:r>
              <a:rPr lang="en-US" dirty="0" smtClean="0"/>
              <a:t>Step by Step of </a:t>
            </a:r>
            <a:r>
              <a:rPr lang="en-US" dirty="0" err="1" smtClean="0"/>
              <a:t>Parareal</a:t>
            </a:r>
            <a:endParaRPr lang="en-US" dirty="0" smtClean="0"/>
          </a:p>
          <a:p>
            <a:pPr lvl="1"/>
            <a:r>
              <a:rPr lang="en-US" dirty="0" smtClean="0"/>
              <a:t>MGRIT </a:t>
            </a:r>
          </a:p>
        </p:txBody>
      </p:sp>
    </p:spTree>
    <p:extLst>
      <p:ext uri="{BB962C8B-B14F-4D97-AF65-F5344CB8AC3E}">
        <p14:creationId xmlns:p14="http://schemas.microsoft.com/office/powerpoint/2010/main" val="2824552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634E44-1083-4B54-9C0B-949EA9063AE0}" type="slidenum">
              <a:rPr lang="en-US" smtClean="0"/>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979" y="690532"/>
            <a:ext cx="7972927" cy="5541185"/>
          </a:xfrm>
          <a:prstGeom prst="rect">
            <a:avLst/>
          </a:prstGeom>
        </p:spPr>
      </p:pic>
    </p:spTree>
    <p:extLst>
      <p:ext uri="{BB962C8B-B14F-4D97-AF65-F5344CB8AC3E}">
        <p14:creationId xmlns:p14="http://schemas.microsoft.com/office/powerpoint/2010/main" val="693434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err="1" smtClean="0"/>
              <a:t>Parareal</a:t>
            </a:r>
            <a:r>
              <a:rPr lang="en-US" dirty="0" smtClean="0"/>
              <a:t> to MGRIT</a:t>
            </a:r>
            <a:endParaRPr lang="en-US" dirty="0"/>
          </a:p>
        </p:txBody>
      </p:sp>
      <p:sp>
        <p:nvSpPr>
          <p:cNvPr id="3" name="Content Placeholder 2"/>
          <p:cNvSpPr>
            <a:spLocks noGrp="1"/>
          </p:cNvSpPr>
          <p:nvPr>
            <p:ph idx="1"/>
          </p:nvPr>
        </p:nvSpPr>
        <p:spPr/>
        <p:txBody>
          <a:bodyPr/>
          <a:lstStyle/>
          <a:p>
            <a:r>
              <a:rPr lang="en-US" dirty="0" smtClean="0"/>
              <a:t>Goal is to solve time discretization problem iteratively rather than directly.</a:t>
            </a:r>
          </a:p>
          <a:p>
            <a:r>
              <a:rPr lang="en-US" dirty="0" err="1" smtClean="0"/>
              <a:t>Parareal</a:t>
            </a:r>
            <a:r>
              <a:rPr lang="en-US" dirty="0" smtClean="0"/>
              <a:t> uses a coarse discretization to find a rough estimate, then computes directly from this estimate on a fine discretization.</a:t>
            </a:r>
          </a:p>
          <a:p>
            <a:pPr lvl="1"/>
            <a:r>
              <a:rPr lang="en-US" dirty="0" smtClean="0"/>
              <a:t>Converges to same solution as a direct method slower, but parallelizable.</a:t>
            </a:r>
          </a:p>
          <a:p>
            <a:r>
              <a:rPr lang="en-US" dirty="0" smtClean="0"/>
              <a:t>Easy to rewrite </a:t>
            </a:r>
            <a:r>
              <a:rPr lang="en-US" dirty="0" err="1" smtClean="0"/>
              <a:t>Parareal</a:t>
            </a:r>
            <a:r>
              <a:rPr lang="en-US" dirty="0" smtClean="0"/>
              <a:t> algorithm as a 2-grid method.</a:t>
            </a:r>
          </a:p>
          <a:p>
            <a:pPr lvl="1"/>
            <a:r>
              <a:rPr lang="en-US" dirty="0" smtClean="0"/>
              <a:t>Coarse discretization is related to a coarse grid: </a:t>
            </a:r>
          </a:p>
          <a:p>
            <a:pPr lvl="2"/>
            <a:r>
              <a:rPr lang="en-US" dirty="0" smtClean="0"/>
              <a:t>Residual (difference between coarse and fine approximations) is used to improve fine approximations.</a:t>
            </a:r>
          </a:p>
          <a:p>
            <a:r>
              <a:rPr lang="en-US" dirty="0" smtClean="0"/>
              <a:t>MGRIT expands </a:t>
            </a:r>
            <a:r>
              <a:rPr lang="en-US" dirty="0" err="1" smtClean="0"/>
              <a:t>parareal</a:t>
            </a:r>
            <a:r>
              <a:rPr lang="en-US" dirty="0" smtClean="0"/>
              <a:t> from a 2-grid method to a full V cycle.</a:t>
            </a:r>
          </a:p>
          <a:p>
            <a:endParaRPr lang="en-US" dirty="0" smtClean="0"/>
          </a:p>
          <a:p>
            <a:endParaRPr lang="en-US" dirty="0"/>
          </a:p>
        </p:txBody>
      </p:sp>
    </p:spTree>
    <p:extLst>
      <p:ext uri="{BB962C8B-B14F-4D97-AF65-F5344CB8AC3E}">
        <p14:creationId xmlns:p14="http://schemas.microsoft.com/office/powerpoint/2010/main" val="1784576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Parareal</a:t>
            </a:r>
            <a:r>
              <a:rPr lang="en-US" dirty="0" smtClean="0"/>
              <a:t> as a 2-Grid</a:t>
            </a:r>
            <a:endParaRPr lang="en-US" dirty="0"/>
          </a:p>
        </p:txBody>
      </p:sp>
      <p:pic>
        <p:nvPicPr>
          <p:cNvPr id="4" name="Parareal_Animation.ogv.720p.vp9">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433638" y="1825625"/>
            <a:ext cx="7324725" cy="4351338"/>
          </a:xfrm>
        </p:spPr>
      </p:pic>
    </p:spTree>
    <p:extLst>
      <p:ext uri="{BB962C8B-B14F-4D97-AF65-F5344CB8AC3E}">
        <p14:creationId xmlns:p14="http://schemas.microsoft.com/office/powerpoint/2010/main" val="36991378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1547" y="1769450"/>
            <a:ext cx="8611802" cy="4953691"/>
          </a:xfrm>
          <a:prstGeom prst="rect">
            <a:avLst/>
          </a:prstGeom>
        </p:spPr>
      </p:pic>
      <p:sp>
        <p:nvSpPr>
          <p:cNvPr id="3" name="TextBox 2"/>
          <p:cNvSpPr txBox="1"/>
          <p:nvPr/>
        </p:nvSpPr>
        <p:spPr>
          <a:xfrm>
            <a:off x="954860" y="496109"/>
            <a:ext cx="9896559"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Red Dots are fine grid points</a:t>
            </a:r>
          </a:p>
          <a:p>
            <a:pPr marL="285750" indent="-285750">
              <a:buFont typeface="Arial" panose="020B0604020202020204" pitchFamily="34" charset="0"/>
              <a:buChar char="•"/>
            </a:pPr>
            <a:r>
              <a:rPr lang="en-US" sz="2800" dirty="0" smtClean="0"/>
              <a:t>Intervals are the residuals; values of the coarse grid.</a:t>
            </a:r>
            <a:endParaRPr lang="en-US" sz="2800" dirty="0"/>
          </a:p>
        </p:txBody>
      </p:sp>
      <p:sp>
        <p:nvSpPr>
          <p:cNvPr id="4" name="Up-Down Arrow 3"/>
          <p:cNvSpPr/>
          <p:nvPr/>
        </p:nvSpPr>
        <p:spPr>
          <a:xfrm>
            <a:off x="5510213" y="2500312"/>
            <a:ext cx="180974" cy="366713"/>
          </a:xfrm>
          <a:prstGeom prst="upDownArrow">
            <a:avLst>
              <a:gd name="adj1" fmla="val 638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a:off x="4001453" y="3871913"/>
            <a:ext cx="98107" cy="189547"/>
          </a:xfrm>
          <a:prstGeom prst="upDownArrow">
            <a:avLst>
              <a:gd name="adj1" fmla="val 638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Down Arrow 5"/>
          <p:cNvSpPr/>
          <p:nvPr/>
        </p:nvSpPr>
        <p:spPr>
          <a:xfrm>
            <a:off x="7072313" y="2095501"/>
            <a:ext cx="159067" cy="464820"/>
          </a:xfrm>
          <a:prstGeom prst="upDownArrow">
            <a:avLst>
              <a:gd name="adj1" fmla="val 638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Down Arrow 6"/>
          <p:cNvSpPr/>
          <p:nvPr/>
        </p:nvSpPr>
        <p:spPr>
          <a:xfrm>
            <a:off x="8603933" y="2867025"/>
            <a:ext cx="166687" cy="417195"/>
          </a:xfrm>
          <a:prstGeom prst="upDownArrow">
            <a:avLst>
              <a:gd name="adj1" fmla="val 638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Down Arrow 7"/>
          <p:cNvSpPr/>
          <p:nvPr/>
        </p:nvSpPr>
        <p:spPr>
          <a:xfrm>
            <a:off x="10186663" y="4657725"/>
            <a:ext cx="115578" cy="280035"/>
          </a:xfrm>
          <a:prstGeom prst="upDownArrow">
            <a:avLst>
              <a:gd name="adj1" fmla="val 638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246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a:xfrm>
            <a:off x="838200" y="1348194"/>
            <a:ext cx="10515600" cy="5408656"/>
          </a:xfrm>
        </p:spPr>
        <p:txBody>
          <a:bodyPr>
            <a:normAutofit/>
          </a:bodyPr>
          <a:lstStyle/>
          <a:p>
            <a:r>
              <a:rPr lang="en-US" dirty="0" smtClean="0"/>
              <a:t>Interested readers can read the original MGRIT paper:</a:t>
            </a:r>
          </a:p>
          <a:p>
            <a:pPr lvl="1"/>
            <a:r>
              <a:rPr lang="en-US" dirty="0" smtClean="0"/>
              <a:t>Read sections:</a:t>
            </a:r>
          </a:p>
          <a:p>
            <a:pPr lvl="2"/>
            <a:r>
              <a:rPr lang="en-US" dirty="0" smtClean="0"/>
              <a:t>1. Introduction</a:t>
            </a:r>
          </a:p>
          <a:p>
            <a:pPr lvl="2"/>
            <a:r>
              <a:rPr lang="en-US" dirty="0" smtClean="0"/>
              <a:t>2. Time integration methods</a:t>
            </a:r>
          </a:p>
          <a:p>
            <a:pPr lvl="2"/>
            <a:r>
              <a:rPr lang="en-US" dirty="0" smtClean="0"/>
              <a:t>3. Multigrid in time algorithm</a:t>
            </a:r>
          </a:p>
          <a:p>
            <a:pPr lvl="1"/>
            <a:r>
              <a:rPr lang="en-US" dirty="0" smtClean="0"/>
              <a:t>Don’t get caught up on the math in 3.1!</a:t>
            </a:r>
          </a:p>
          <a:p>
            <a:r>
              <a:rPr lang="en-US" dirty="0" smtClean="0"/>
              <a:t> Otherwise, work on rewriting knowledge-based model with:</a:t>
            </a:r>
          </a:p>
          <a:p>
            <a:pPr lvl="1"/>
            <a:r>
              <a:rPr lang="en-US" dirty="0" err="1" smtClean="0"/>
              <a:t>Parareal</a:t>
            </a:r>
            <a:r>
              <a:rPr lang="en-US" dirty="0" smtClean="0"/>
              <a:t> and </a:t>
            </a:r>
            <a:r>
              <a:rPr lang="en-US" dirty="0" err="1" smtClean="0"/>
              <a:t>pyMP</a:t>
            </a:r>
            <a:endParaRPr lang="en-US" dirty="0" smtClean="0"/>
          </a:p>
          <a:p>
            <a:pPr lvl="1"/>
            <a:r>
              <a:rPr lang="en-US" dirty="0" err="1" smtClean="0"/>
              <a:t>pyMGRIT</a:t>
            </a:r>
            <a:endParaRPr lang="en-US" dirty="0" smtClean="0"/>
          </a:p>
          <a:p>
            <a:pPr lvl="1"/>
            <a:r>
              <a:rPr lang="en-US" dirty="0" smtClean="0"/>
              <a:t>Save all 3 models for benchmarking!</a:t>
            </a:r>
          </a:p>
          <a:p>
            <a:pPr lvl="1"/>
            <a:r>
              <a:rPr lang="en-US" dirty="0" smtClean="0"/>
              <a:t>Try with different time steps, grid sizes (number of processors)</a:t>
            </a:r>
          </a:p>
          <a:p>
            <a:pPr lvl="2"/>
            <a:r>
              <a:rPr lang="en-US" dirty="0" err="1" smtClean="0"/>
              <a:t>Colab</a:t>
            </a:r>
            <a:r>
              <a:rPr lang="en-US" dirty="0" smtClean="0"/>
              <a:t> only allows 2 processors: for more, use your personal computer (probably 4-8)</a:t>
            </a:r>
          </a:p>
          <a:p>
            <a:pPr lvl="2"/>
            <a:r>
              <a:rPr lang="en-US" dirty="0" smtClean="0"/>
              <a:t>Send me your code: I can run it on a </a:t>
            </a:r>
            <a:r>
              <a:rPr lang="en-US" dirty="0" err="1" smtClean="0"/>
              <a:t>Utokyo</a:t>
            </a:r>
            <a:r>
              <a:rPr lang="en-US" dirty="0" smtClean="0"/>
              <a:t> supercomputer for up to 112 processors (can’t do more as its not my work!)</a:t>
            </a:r>
          </a:p>
          <a:p>
            <a:pPr lvl="1"/>
            <a:endParaRPr lang="en-US" dirty="0" smtClean="0"/>
          </a:p>
        </p:txBody>
      </p:sp>
    </p:spTree>
    <p:extLst>
      <p:ext uri="{BB962C8B-B14F-4D97-AF65-F5344CB8AC3E}">
        <p14:creationId xmlns:p14="http://schemas.microsoft.com/office/powerpoint/2010/main" val="3931549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For better results, keep number of steps for each processor the same:</a:t>
                </a:r>
              </a:p>
              <a:p>
                <a:pPr lvl="1"/>
                <a:r>
                  <a:rPr lang="en-US" dirty="0" smtClean="0"/>
                  <a:t>Increasing number processors should decrease size of each time step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a14:m>
                <a:endParaRPr lang="en-US" dirty="0" smtClean="0"/>
              </a:p>
              <a:p>
                <a:r>
                  <a:rPr lang="en-US" dirty="0" smtClean="0"/>
                  <a:t>MGRIT will perform better than </a:t>
                </a:r>
                <a:r>
                  <a:rPr lang="en-US" dirty="0" err="1" smtClean="0"/>
                  <a:t>Parareal</a:t>
                </a:r>
                <a:r>
                  <a:rPr lang="en-US" dirty="0" smtClean="0"/>
                  <a:t>:</a:t>
                </a:r>
              </a:p>
              <a:p>
                <a:pPr lvl="1"/>
                <a:r>
                  <a:rPr lang="en-US" dirty="0" smtClean="0"/>
                  <a:t>Keep computational time balanced between knowledge based model and reservoir model: Python’s Time module can help you.</a:t>
                </a:r>
              </a:p>
              <a:p>
                <a:r>
                  <a:rPr lang="en-US" dirty="0" smtClean="0"/>
                  <a:t>Make sure only time steps associated with the hybrid model are forwarded to the reservoir model and the output layer</a:t>
                </a:r>
              </a:p>
              <a:p>
                <a:pPr lvl="1"/>
                <a:r>
                  <a:rPr lang="en-US" dirty="0" smtClean="0"/>
                  <a:t>For prediction these values should be reset!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331327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Numerically Solving PDEs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88463"/>
              </a:xfrm>
            </p:spPr>
            <p:txBody>
              <a:bodyPr>
                <a:normAutofit fontScale="85000" lnSpcReduction="20000"/>
              </a:bodyPr>
              <a:lstStyle/>
              <a:p>
                <a:r>
                  <a:rPr lang="en-US" dirty="0" smtClean="0"/>
                  <a:t>We attempt to solve a system of equations arising from a discretized partial differential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𝐴𝑢</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dirty="0" smtClean="0"/>
              </a:p>
              <a:p>
                <a:pPr marL="0" indent="0">
                  <a:buNone/>
                </a:pPr>
                <a:r>
                  <a:rPr lang="en-US" dirty="0"/>
                  <a:t> </a:t>
                </a:r>
                <a:r>
                  <a:rPr lang="en-US" dirty="0" smtClean="0"/>
                  <a:t>   where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m:t>
                    </m:r>
                  </m:oMath>
                </a14:m>
                <a:r>
                  <a:rPr lang="en-US" dirty="0" smtClean="0"/>
                  <a:t>is a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b="0"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smtClean="0"/>
                  <a:t>matrix, </a:t>
                </a:r>
                <a14:m>
                  <m:oMath xmlns:m="http://schemas.openxmlformats.org/officeDocument/2006/math">
                    <m:r>
                      <a:rPr lang="en-US" i="1" dirty="0" smtClean="0">
                        <a:latin typeface="Cambria Math" panose="02040503050406030204" pitchFamily="18" charset="0"/>
                      </a:rPr>
                      <m:t>𝑢</m:t>
                    </m:r>
                  </m:oMath>
                </a14:m>
                <a:r>
                  <a:rPr lang="en-US" dirty="0" smtClean="0"/>
                  <a:t> is the solution vector and </a:t>
                </a:r>
                <a14:m>
                  <m:oMath xmlns:m="http://schemas.openxmlformats.org/officeDocument/2006/math">
                    <m:r>
                      <a:rPr lang="en-US" i="1" dirty="0" smtClean="0">
                        <a:latin typeface="Cambria Math" panose="02040503050406030204" pitchFamily="18" charset="0"/>
                      </a:rPr>
                      <m:t>𝑓</m:t>
                    </m:r>
                  </m:oMath>
                </a14:m>
                <a:r>
                  <a:rPr lang="en-US" dirty="0" smtClean="0"/>
                  <a:t> is the discretized right    hand side. </a:t>
                </a:r>
              </a:p>
              <a:p>
                <a:r>
                  <a:rPr lang="en-US" dirty="0" smtClean="0"/>
                  <a:t>Direct methods such as </a:t>
                </a:r>
                <a:r>
                  <a:rPr lang="en-US" dirty="0"/>
                  <a:t>G</a:t>
                </a:r>
                <a:r>
                  <a:rPr lang="en-US" dirty="0" smtClean="0"/>
                  <a:t>aussian elimination are not practical for large </a:t>
                </a:r>
                <a14:m>
                  <m:oMath xmlns:m="http://schemas.openxmlformats.org/officeDocument/2006/math">
                    <m:r>
                      <a:rPr lang="en-US" b="0" i="1" smtClean="0">
                        <a:latin typeface="Cambria Math" panose="02040503050406030204" pitchFamily="18" charset="0"/>
                      </a:rPr>
                      <m:t>𝑛</m:t>
                    </m:r>
                  </m:oMath>
                </a14:m>
                <a:r>
                  <a:rPr lang="en-US" dirty="0" smtClean="0"/>
                  <a:t>;</a:t>
                </a:r>
              </a:p>
              <a:p>
                <a:pPr lvl="1"/>
                <a:r>
                  <a:rPr lang="en-US" dirty="0" smtClean="0"/>
                  <a:t>Iterative methods work much better.</a:t>
                </a:r>
              </a:p>
              <a:p>
                <a:r>
                  <a:rPr lang="en-US" dirty="0" smtClean="0"/>
                  <a:t>Recall the Jacobi method:</a:t>
                </a:r>
              </a:p>
              <a:p>
                <a:pPr lvl="1"/>
                <a:r>
                  <a:rPr lang="en-US" dirty="0" smtClean="0"/>
                  <a:t>Decompose </a:t>
                </a:r>
                <a14:m>
                  <m:oMath xmlns:m="http://schemas.openxmlformats.org/officeDocument/2006/math">
                    <m:r>
                      <a:rPr lang="en-US" i="1" dirty="0" smtClean="0">
                        <a:latin typeface="Cambria Math" panose="02040503050406030204" pitchFamily="18" charset="0"/>
                      </a:rPr>
                      <m:t>𝐴</m:t>
                    </m:r>
                  </m:oMath>
                </a14:m>
                <a:r>
                  <a:rPr lang="en-US" dirty="0" smtClean="0"/>
                  <a:t> into a diagonal matrix D, an upper triangular matrix </a:t>
                </a:r>
                <a14:m>
                  <m:oMath xmlns:m="http://schemas.openxmlformats.org/officeDocument/2006/math">
                    <m:r>
                      <a:rPr lang="en-US" i="1" dirty="0" smtClean="0">
                        <a:latin typeface="Cambria Math" panose="02040503050406030204" pitchFamily="18" charset="0"/>
                      </a:rPr>
                      <m:t>𝑈</m:t>
                    </m:r>
                  </m:oMath>
                </a14:m>
                <a:r>
                  <a:rPr lang="en-US" dirty="0" smtClean="0"/>
                  <a:t>, and a lower triangular matrix </a:t>
                </a:r>
                <a14:m>
                  <m:oMath xmlns:m="http://schemas.openxmlformats.org/officeDocument/2006/math">
                    <m:r>
                      <a:rPr lang="en-US" i="1" dirty="0" smtClean="0">
                        <a:latin typeface="Cambria Math" panose="02040503050406030204" pitchFamily="18" charset="0"/>
                      </a:rPr>
                      <m:t>𝐿</m:t>
                    </m:r>
                  </m:oMath>
                </a14:m>
                <a:r>
                  <a:rPr lang="en-US" dirty="0" smtClean="0"/>
                  <a:t> such that: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𝑈</m:t>
                      </m:r>
                    </m:oMath>
                  </m:oMathPara>
                </a14:m>
                <a:endParaRPr lang="en-US" b="0" dirty="0" smtClean="0"/>
              </a:p>
              <a:p>
                <a:pPr lvl="1"/>
                <a:r>
                  <a:rPr lang="en-US" dirty="0" smtClean="0"/>
                  <a:t>Weighted Jacobi method: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𝑈</m:t>
                              </m:r>
                            </m:e>
                          </m:d>
                          <m:r>
                            <a:rPr lang="en-US" b="0" i="1" smtClean="0">
                              <a:latin typeface="Cambria Math" panose="02040503050406030204" pitchFamily="18" charset="0"/>
                            </a:rPr>
                            <m:t>𝑣</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𝜔</m:t>
                          </m:r>
                        </m:e>
                      </m:d>
                      <m:r>
                        <a:rPr lang="en-US" b="0" i="1" smtClean="0">
                          <a:latin typeface="Cambria Math" panose="02040503050406030204" pitchFamily="18" charset="0"/>
                        </a:rPr>
                        <m:t>𝑣</m:t>
                      </m:r>
                    </m:oMath>
                  </m:oMathPara>
                </a14:m>
                <a:endParaRPr lang="en-US" dirty="0" smtClean="0"/>
              </a:p>
              <a:p>
                <a:r>
                  <a:rPr lang="en-US" dirty="0" smtClean="0"/>
                  <a:t>Where </a:t>
                </a:r>
                <a14:m>
                  <m:oMath xmlns:m="http://schemas.openxmlformats.org/officeDocument/2006/math">
                    <m:r>
                      <a:rPr lang="en-US" i="1" dirty="0" smtClean="0">
                        <a:latin typeface="Cambria Math" panose="02040503050406030204" pitchFamily="18" charset="0"/>
                      </a:rPr>
                      <m:t>𝑣</m:t>
                    </m:r>
                  </m:oMath>
                </a14:m>
                <a:r>
                  <a:rPr lang="en-US" dirty="0" smtClean="0"/>
                  <a:t> is an approximation of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m:t>
                    </m:r>
                  </m:oMath>
                </a14:m>
                <a:r>
                  <a:rPr lang="en-US" dirty="0" smtClean="0"/>
                  <a:t> and </a:t>
                </a:r>
                <a14:m>
                  <m:oMath xmlns:m="http://schemas.openxmlformats.org/officeDocument/2006/math">
                    <m:r>
                      <a:rPr lang="en-US" b="0" i="0" smtClean="0">
                        <a:latin typeface="Cambria Math" panose="02040503050406030204" pitchFamily="18" charset="0"/>
                      </a:rPr>
                      <m:t>0&lt;</m:t>
                    </m:r>
                    <m:r>
                      <a:rPr lang="en-US" b="0" i="1" smtClean="0">
                        <a:latin typeface="Cambria Math" panose="02040503050406030204" pitchFamily="18" charset="0"/>
                      </a:rPr>
                      <m:t>𝜔</m:t>
                    </m:r>
                    <m:r>
                      <a:rPr lang="en-US" b="0" i="1" smtClean="0">
                        <a:latin typeface="Cambria Math" panose="02040503050406030204" pitchFamily="18" charset="0"/>
                      </a:rPr>
                      <m:t>&lt;1</m:t>
                    </m:r>
                  </m:oMath>
                </a14:m>
                <a:r>
                  <a:rPr lang="en-US" dirty="0" smtClean="0"/>
                  <a:t> is a chosen weight.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88463"/>
              </a:xfrm>
              <a:blipFill rotWithShape="0">
                <a:blip r:embed="rId3"/>
                <a:stretch>
                  <a:fillRect l="-928" t="-298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D634E44-1083-4B54-9C0B-949EA9063AE0}" type="slidenum">
              <a:rPr lang="en-US" smtClean="0"/>
              <a:t>3</a:t>
            </a:fld>
            <a:endParaRPr lang="en-US"/>
          </a:p>
        </p:txBody>
      </p:sp>
    </p:spTree>
    <p:extLst>
      <p:ext uri="{BB962C8B-B14F-4D97-AF65-F5344CB8AC3E}">
        <p14:creationId xmlns:p14="http://schemas.microsoft.com/office/powerpoint/2010/main" val="236845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Spectral Radius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3684"/>
                <a:ext cx="10515600" cy="5191325"/>
              </a:xfrm>
            </p:spPr>
            <p:txBody>
              <a:bodyPr>
                <a:normAutofit fontScale="92500"/>
              </a:bodyPr>
              <a:lstStyle/>
              <a:p>
                <a:r>
                  <a:rPr lang="en-US" dirty="0" smtClean="0"/>
                  <a:t>The spectral radius of a matrix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𝜆</m:t>
                              </m:r>
                            </m:e>
                          </m:d>
                          <m:r>
                            <a:rPr lang="en-US" b="0" i="1" smtClean="0">
                              <a:latin typeface="Cambria Math" panose="02040503050406030204" pitchFamily="18" charset="0"/>
                            </a:rPr>
                            <m:t> |  </m:t>
                          </m:r>
                          <m:r>
                            <a:rPr lang="en-US" b="0" i="1" smtClean="0">
                              <a:latin typeface="Cambria Math" panose="02040503050406030204" pitchFamily="18" charset="0"/>
                            </a:rPr>
                            <m:t>𝜆</m:t>
                          </m:r>
                          <m:r>
                            <a:rPr lang="en-US" b="0" i="1"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an</m:t>
                          </m:r>
                          <m:r>
                            <a:rPr lang="en-US" b="0" i="0" smtClean="0">
                              <a:latin typeface="Cambria Math" panose="02040503050406030204" pitchFamily="18" charset="0"/>
                            </a:rPr>
                            <m:t> </m:t>
                          </m:r>
                          <m:r>
                            <m:rPr>
                              <m:sty m:val="p"/>
                            </m:rPr>
                            <a:rPr lang="en-US" b="0" i="0" smtClean="0">
                              <a:latin typeface="Cambria Math" panose="02040503050406030204" pitchFamily="18" charset="0"/>
                            </a:rPr>
                            <m:t>eigenvalue</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e>
                      </m:func>
                    </m:oMath>
                  </m:oMathPara>
                </a14:m>
                <a:endParaRPr lang="en-US" dirty="0" smtClean="0"/>
              </a:p>
              <a:p>
                <a:r>
                  <a:rPr lang="en-US" dirty="0" smtClean="0"/>
                  <a:t>For iterative methods, the spectral radius of its iteration matrix is the worst case ratio for which the error is reduced.</a:t>
                </a:r>
              </a:p>
              <a:p>
                <a:pPr lvl="1"/>
                <a:r>
                  <a:rPr lang="en-US" dirty="0" smtClean="0"/>
                  <a:t>Often we call this the asymptotic convergence factor.</a:t>
                </a:r>
              </a:p>
              <a:p>
                <a:r>
                  <a:rPr lang="en-US" dirty="0" smtClean="0"/>
                  <a:t>We define the Jacobi iteration </a:t>
                </a:r>
                <a:r>
                  <a:rPr lang="en-US" dirty="0"/>
                  <a:t>m</a:t>
                </a:r>
                <a:r>
                  <a:rPr lang="en-US" dirty="0" smtClean="0"/>
                  <a:t>atrix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𝐽</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𝑈</m:t>
                          </m:r>
                        </m:e>
                      </m:d>
                    </m:oMath>
                  </m:oMathPara>
                </a14:m>
                <a:endParaRPr lang="en-US" dirty="0" smtClean="0"/>
              </a:p>
              <a:p>
                <a:pPr lvl="1"/>
                <a:r>
                  <a:rPr lang="en-US" dirty="0" smtClean="0"/>
                  <a:t>Weighted Jacobi </a:t>
                </a:r>
                <a:r>
                  <a:rPr lang="en-US" dirty="0"/>
                  <a:t>i</a:t>
                </a:r>
                <a:r>
                  <a:rPr lang="en-US" dirty="0" smtClean="0"/>
                  <a:t>teration matrix:</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𝜔</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𝜔</m:t>
                          </m:r>
                        </m:e>
                      </m:d>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𝜔</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𝐽</m:t>
                          </m:r>
                        </m:sub>
                      </m:sSub>
                    </m:oMath>
                  </m:oMathPara>
                </a14:m>
                <a:endParaRPr lang="en-US" b="0" dirty="0" smtClean="0"/>
              </a:p>
              <a:p>
                <a:r>
                  <a:rPr lang="en-US" dirty="0" smtClean="0"/>
                  <a:t>We can rewrite the Jacobi method in matrix form as:</a:t>
                </a:r>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𝑣</m:t>
                      </m:r>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𝐽</m:t>
                          </m:r>
                        </m:sub>
                      </m:sSub>
                      <m:r>
                        <a:rPr lang="en-US" b="0" i="1" smtClean="0">
                          <a:latin typeface="Cambria Math" panose="02040503050406030204" pitchFamily="18" charset="0"/>
                        </a:rPr>
                        <m:t>𝑣</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−1</m:t>
                          </m:r>
                        </m:sup>
                      </m:sSup>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smtClean="0"/>
              </a:p>
              <a:p>
                <a:pPr lvl="1"/>
                <a:r>
                  <a:rPr lang="en-US" dirty="0" smtClean="0"/>
                  <a:t>Weighted Jacobi Method</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𝜔</m:t>
                          </m:r>
                        </m:sub>
                      </m:sSub>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𝐷</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oMath>
                  </m:oMathPara>
                </a14:m>
                <a:endParaRPr lang="en-US" dirty="0" smtClean="0"/>
              </a:p>
              <a:p>
                <a:pPr marL="457200" lvl="1" indent="0">
                  <a:buNone/>
                </a:pPr>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3684"/>
                <a:ext cx="10515600" cy="5191325"/>
              </a:xfrm>
              <a:blipFill rotWithShape="0">
                <a:blip r:embed="rId3"/>
                <a:stretch>
                  <a:fillRect l="-928" t="-1761" r="-1159" b="-9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D634E44-1083-4B54-9C0B-949EA9063AE0}" type="slidenum">
              <a:rPr lang="en-US" smtClean="0"/>
              <a:t>4</a:t>
            </a:fld>
            <a:endParaRPr lang="en-US"/>
          </a:p>
        </p:txBody>
      </p:sp>
    </p:spTree>
    <p:extLst>
      <p:ext uri="{BB962C8B-B14F-4D97-AF65-F5344CB8AC3E}">
        <p14:creationId xmlns:p14="http://schemas.microsoft.com/office/powerpoint/2010/main" val="2906043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Let </a:t>
                </a:r>
                <a14:m>
                  <m:oMath xmlns:m="http://schemas.openxmlformats.org/officeDocument/2006/math">
                    <m:r>
                      <a:rPr lang="en-US" i="1">
                        <a:latin typeface="Cambria Math" panose="02040503050406030204" pitchFamily="18" charset="0"/>
                      </a:rPr>
                      <m:t>𝐴𝑢</m:t>
                    </m:r>
                    <m:r>
                      <a:rPr lang="en-US" i="1">
                        <a:latin typeface="Cambria Math" panose="02040503050406030204" pitchFamily="18" charset="0"/>
                      </a:rPr>
                      <m:t>=</m:t>
                    </m:r>
                    <m:r>
                      <a:rPr lang="en-US" i="1">
                        <a:latin typeface="Cambria Math" panose="02040503050406030204" pitchFamily="18" charset="0"/>
                      </a:rPr>
                      <m:t>𝑓</m:t>
                    </m:r>
                  </m:oMath>
                </a14:m>
                <a:r>
                  <a:rPr lang="en-US" dirty="0"/>
                  <a:t> be a system of equations</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𝑢</m:t>
                    </m:r>
                  </m:oMath>
                </a14:m>
                <a:r>
                  <a:rPr lang="en-US" dirty="0"/>
                  <a:t> is the exact solution, and </a:t>
                </a:r>
                <a14:m>
                  <m:oMath xmlns:m="http://schemas.openxmlformats.org/officeDocument/2006/math">
                    <m:r>
                      <a:rPr lang="en-US" b="0" i="1" smtClean="0">
                        <a:latin typeface="Cambria Math" panose="02040503050406030204" pitchFamily="18" charset="0"/>
                      </a:rPr>
                      <m:t>𝑣</m:t>
                    </m:r>
                  </m:oMath>
                </a14:m>
                <a:r>
                  <a:rPr lang="en-US" dirty="0" smtClean="0"/>
                  <a:t> is an approximation.</a:t>
                </a:r>
              </a:p>
              <a:p>
                <a:r>
                  <a:rPr lang="en-US" dirty="0" smtClean="0"/>
                  <a:t>The algebraic error of a system of equations is given by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oMath>
                  </m:oMathPara>
                </a14:m>
                <a:endParaRPr lang="en-US" dirty="0" smtClean="0"/>
              </a:p>
              <a:p>
                <a:pPr lvl="1"/>
                <a:r>
                  <a:rPr lang="en-US" dirty="0" smtClean="0"/>
                  <a:t>In practice, error is as hard to determine as solving the problem itself.</a:t>
                </a:r>
              </a:p>
              <a:p>
                <a:r>
                  <a:rPr lang="en-US" dirty="0" smtClean="0"/>
                  <a:t>A computable measure of the approximation’s accuracy is residual: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𝐴𝑣</m:t>
                      </m:r>
                    </m:oMath>
                  </m:oMathPara>
                </a14:m>
                <a:endParaRPr lang="en-US" dirty="0" smtClean="0"/>
              </a:p>
              <a:p>
                <a:r>
                  <a:rPr lang="en-US" dirty="0" smtClean="0"/>
                  <a:t>By uniqueness of the solution </a:t>
                </a:r>
                <a14:m>
                  <m:oMath xmlns:m="http://schemas.openxmlformats.org/officeDocument/2006/math">
                    <m:r>
                      <a:rPr lang="en-US" b="0" i="1" smtClean="0">
                        <a:latin typeface="Cambria Math" panose="02040503050406030204" pitchFamily="18" charset="0"/>
                      </a:rPr>
                      <m:t>𝑢</m:t>
                    </m:r>
                  </m:oMath>
                </a14:m>
                <a:r>
                  <a:rPr lang="en-US" dirty="0" smtClean="0"/>
                  <a:t>,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=0</m:t>
                    </m:r>
                  </m:oMath>
                </a14:m>
                <a:endParaRPr lang="en-US" dirty="0" smtClean="0"/>
              </a:p>
              <a:p>
                <a:r>
                  <a:rPr lang="en-US" dirty="0" smtClean="0"/>
                  <a:t>With simple algebra, we obtain the residual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𝐴𝑒</m:t>
                      </m:r>
                      <m:r>
                        <a:rPr lang="en-US" b="0" i="1" smtClean="0">
                          <a:latin typeface="Cambria Math" panose="02040503050406030204" pitchFamily="18" charset="0"/>
                        </a:rPr>
                        <m:t>=</m:t>
                      </m:r>
                      <m:r>
                        <a:rPr lang="en-US" b="0" i="1" smtClean="0">
                          <a:latin typeface="Cambria Math" panose="02040503050406030204" pitchFamily="18" charset="0"/>
                        </a:rPr>
                        <m:t>𝑟</m:t>
                      </m:r>
                    </m:oMath>
                  </m:oMathPara>
                </a14:m>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081" r="-7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D634E44-1083-4B54-9C0B-949EA9063AE0}" type="slidenum">
              <a:rPr lang="en-US" smtClean="0"/>
              <a:t>5</a:t>
            </a:fld>
            <a:endParaRPr lang="en-US"/>
          </a:p>
        </p:txBody>
      </p:sp>
    </p:spTree>
    <p:extLst>
      <p:ext uri="{BB962C8B-B14F-4D97-AF65-F5344CB8AC3E}">
        <p14:creationId xmlns:p14="http://schemas.microsoft.com/office/powerpoint/2010/main" val="1849472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a:t>
            </a:r>
            <a:r>
              <a:rPr lang="en-US" dirty="0"/>
              <a:t>C</a:t>
            </a:r>
            <a:r>
              <a:rPr lang="en-US" dirty="0" smtClean="0"/>
              <a:t>lassical </a:t>
            </a:r>
            <a:r>
              <a:rPr lang="en-US" dirty="0"/>
              <a:t>I</a:t>
            </a:r>
            <a:r>
              <a:rPr lang="en-US" dirty="0" smtClean="0"/>
              <a:t>terative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Smoothing property:</a:t>
                </a:r>
              </a:p>
              <a:p>
                <a:pPr lvl="1"/>
                <a:r>
                  <a:rPr lang="en-US" dirty="0" smtClean="0"/>
                  <a:t>Many relaxation schemes reduce residual quickly for a few iterations, then residual reduction stalls.</a:t>
                </a:r>
              </a:p>
              <a:p>
                <a:pPr lvl="1"/>
                <a:r>
                  <a:rPr lang="en-US" dirty="0" smtClean="0"/>
                  <a:t>Residual is considered “smoothed” when the iterative method’s convergence approaches its asymptotic convergence rate.</a:t>
                </a:r>
              </a:p>
              <a:p>
                <a:r>
                  <a:rPr lang="en-US" dirty="0" smtClean="0"/>
                  <a:t>Smoothing property can be visualized with Fourier modes.</a:t>
                </a:r>
              </a:p>
              <a:p>
                <a:pPr lvl="1"/>
                <a:r>
                  <a:rPr lang="en-US" dirty="0" smtClean="0"/>
                  <a:t>See Appendix A for details.</a:t>
                </a:r>
              </a:p>
              <a:p>
                <a:r>
                  <a:rPr lang="en-US" dirty="0" smtClean="0"/>
                  <a:t>Convergence rate depends greatly on the structure of </a:t>
                </a:r>
                <a14:m>
                  <m:oMath xmlns:m="http://schemas.openxmlformats.org/officeDocument/2006/math">
                    <m:r>
                      <a:rPr lang="en-US" i="1" dirty="0" smtClean="0">
                        <a:latin typeface="Cambria Math" panose="02040503050406030204" pitchFamily="18" charset="0"/>
                      </a:rPr>
                      <m:t>𝐴</m:t>
                    </m:r>
                  </m:oMath>
                </a14:m>
                <a:r>
                  <a:rPr lang="en-US" dirty="0" smtClean="0"/>
                  <a:t>.</a:t>
                </a:r>
              </a:p>
              <a:p>
                <a:pPr lvl="1"/>
                <a:r>
                  <a:rPr lang="en-US" dirty="0" smtClean="0"/>
                  <a:t>Choice of PDE, grid size, dimension size, etc.</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0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D634E44-1083-4B54-9C0B-949EA9063AE0}" type="slidenum">
              <a:rPr lang="en-US" smtClean="0"/>
              <a:t>6</a:t>
            </a:fld>
            <a:endParaRPr lang="en-US"/>
          </a:p>
        </p:txBody>
      </p:sp>
    </p:spTree>
    <p:extLst>
      <p:ext uri="{BB962C8B-B14F-4D97-AF65-F5344CB8AC3E}">
        <p14:creationId xmlns:p14="http://schemas.microsoft.com/office/powerpoint/2010/main" val="1492069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Error Reduction for  </a:t>
            </a:r>
            <a:br>
              <a:rPr lang="en-US" dirty="0" smtClean="0"/>
            </a:br>
            <a:endParaRPr lang="en-US" dirty="0"/>
          </a:p>
        </p:txBody>
      </p:sp>
      <p:sp>
        <p:nvSpPr>
          <p:cNvPr id="3" name="Content Placeholder 2"/>
          <p:cNvSpPr>
            <a:spLocks noGrp="1"/>
          </p:cNvSpPr>
          <p:nvPr>
            <p:ph idx="1"/>
          </p:nvPr>
        </p:nvSpPr>
        <p:spPr>
          <a:xfrm>
            <a:off x="6513095" y="1403684"/>
            <a:ext cx="5371444" cy="561849"/>
          </a:xfrm>
        </p:spPr>
        <p:txBody>
          <a:bodyPr>
            <a:normAutofit/>
          </a:bodyPr>
          <a:lstStyle/>
          <a:p>
            <a:r>
              <a:rPr lang="en-US" dirty="0" smtClean="0"/>
              <a:t>2D Poisson equation</a:t>
            </a:r>
            <a:endParaRPr lang="en-US" dirty="0"/>
          </a:p>
        </p:txBody>
      </p:sp>
      <p:sp>
        <p:nvSpPr>
          <p:cNvPr id="4" name="Slide Number Placeholder 3"/>
          <p:cNvSpPr>
            <a:spLocks noGrp="1"/>
          </p:cNvSpPr>
          <p:nvPr>
            <p:ph type="sldNum" sz="quarter" idx="12"/>
          </p:nvPr>
        </p:nvSpPr>
        <p:spPr/>
        <p:txBody>
          <a:bodyPr/>
          <a:lstStyle/>
          <a:p>
            <a:fld id="{CD634E44-1083-4B54-9C0B-949EA9063AE0}" type="slidenum">
              <a:rPr lang="en-US" smtClean="0"/>
              <a:t>7</a:t>
            </a:fld>
            <a:endParaRPr lang="en-US"/>
          </a:p>
        </p:txBody>
      </p:sp>
      <p:sp>
        <p:nvSpPr>
          <p:cNvPr id="5" name="Content Placeholder 2"/>
          <p:cNvSpPr txBox="1">
            <a:spLocks/>
          </p:cNvSpPr>
          <p:nvPr/>
        </p:nvSpPr>
        <p:spPr>
          <a:xfrm>
            <a:off x="1291389" y="1403683"/>
            <a:ext cx="5371444" cy="561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r>
              <a:rPr lang="en-US" dirty="0" smtClean="0"/>
              <a:t>D Poisson equation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12" y="1962871"/>
            <a:ext cx="5499004" cy="386041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9747" y="1962871"/>
            <a:ext cx="5421818" cy="3864783"/>
          </a:xfrm>
          <a:prstGeom prst="rect">
            <a:avLst/>
          </a:prstGeom>
        </p:spPr>
      </p:pic>
    </p:spTree>
    <p:extLst>
      <p:ext uri="{BB962C8B-B14F-4D97-AF65-F5344CB8AC3E}">
        <p14:creationId xmlns:p14="http://schemas.microsoft.com/office/powerpoint/2010/main" val="147398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838200" y="1403684"/>
            <a:ext cx="10515600" cy="5175141"/>
          </a:xfrm>
        </p:spPr>
        <p:txBody>
          <a:bodyPr>
            <a:normAutofit/>
          </a:bodyPr>
          <a:lstStyle/>
          <a:p>
            <a:r>
              <a:rPr lang="en-US" sz="3600" dirty="0" smtClean="0"/>
              <a:t>Multigrid Methods</a:t>
            </a:r>
          </a:p>
          <a:p>
            <a:pPr lvl="1"/>
            <a:r>
              <a:rPr lang="en-US" sz="3200" dirty="0" smtClean="0">
                <a:solidFill>
                  <a:schemeClr val="bg1">
                    <a:lumMod val="65000"/>
                  </a:schemeClr>
                </a:solidFill>
              </a:rPr>
              <a:t>Traditional Iterative Methods</a:t>
            </a:r>
          </a:p>
          <a:p>
            <a:pPr lvl="1"/>
            <a:r>
              <a:rPr lang="en-US" sz="3200" dirty="0" smtClean="0"/>
              <a:t>Geometric Multigrid (GMG)</a:t>
            </a:r>
          </a:p>
          <a:p>
            <a:r>
              <a:rPr lang="en-US" sz="3600" dirty="0" smtClean="0">
                <a:solidFill>
                  <a:schemeClr val="bg1">
                    <a:lumMod val="65000"/>
                  </a:schemeClr>
                </a:solidFill>
              </a:rPr>
              <a:t>Multilevel Neural Network Training</a:t>
            </a:r>
          </a:p>
          <a:p>
            <a:pPr lvl="1"/>
            <a:r>
              <a:rPr lang="en-US" sz="3200" dirty="0" smtClean="0">
                <a:solidFill>
                  <a:schemeClr val="bg1">
                    <a:lumMod val="65000"/>
                  </a:schemeClr>
                </a:solidFill>
              </a:rPr>
              <a:t>Introduction to </a:t>
            </a:r>
            <a:r>
              <a:rPr lang="en-US" sz="3200" dirty="0" err="1" smtClean="0">
                <a:solidFill>
                  <a:schemeClr val="bg1">
                    <a:lumMod val="65000"/>
                  </a:schemeClr>
                </a:solidFill>
              </a:rPr>
              <a:t>ResNets</a:t>
            </a:r>
            <a:endParaRPr lang="en-US" sz="3200" dirty="0" smtClean="0">
              <a:solidFill>
                <a:schemeClr val="bg1">
                  <a:lumMod val="65000"/>
                </a:schemeClr>
              </a:solidFill>
            </a:endParaRPr>
          </a:p>
          <a:p>
            <a:pPr lvl="1"/>
            <a:r>
              <a:rPr lang="en-US" sz="3200" dirty="0" smtClean="0">
                <a:solidFill>
                  <a:schemeClr val="bg1">
                    <a:lumMod val="65000"/>
                  </a:schemeClr>
                </a:solidFill>
              </a:rPr>
              <a:t>Training as a Time-Dependent PDE</a:t>
            </a:r>
          </a:p>
          <a:p>
            <a:pPr lvl="1"/>
            <a:r>
              <a:rPr lang="en-US" sz="3200" dirty="0" smtClean="0">
                <a:solidFill>
                  <a:schemeClr val="bg1">
                    <a:lumMod val="65000"/>
                  </a:schemeClr>
                </a:solidFill>
              </a:rPr>
              <a:t>Level Dependent Optimization</a:t>
            </a:r>
          </a:p>
          <a:p>
            <a:pPr lvl="1"/>
            <a:r>
              <a:rPr lang="en-US" sz="3200" dirty="0" smtClean="0">
                <a:solidFill>
                  <a:schemeClr val="bg1">
                    <a:lumMod val="65000"/>
                  </a:schemeClr>
                </a:solidFill>
              </a:rPr>
              <a:t>Numerical Results</a:t>
            </a:r>
          </a:p>
          <a:p>
            <a:pPr lvl="1"/>
            <a:endParaRPr lang="en-US" sz="2000" dirty="0" smtClean="0"/>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CD634E44-1083-4B54-9C0B-949EA9063AE0}" type="slidenum">
              <a:rPr lang="en-US" smtClean="0"/>
              <a:t>8</a:t>
            </a:fld>
            <a:endParaRPr lang="en-US"/>
          </a:p>
        </p:txBody>
      </p:sp>
    </p:spTree>
    <p:extLst>
      <p:ext uri="{BB962C8B-B14F-4D97-AF65-F5344CB8AC3E}">
        <p14:creationId xmlns:p14="http://schemas.microsoft.com/office/powerpoint/2010/main" val="1099286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Multigrid Method (GMG)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“Smoothed” residual is hard to reduce:</a:t>
                </a:r>
              </a:p>
              <a:p>
                <a:pPr lvl="1"/>
                <a:r>
                  <a:rPr lang="en-US" dirty="0" smtClean="0"/>
                  <a:t>We can make it appear unsmooth using a coarser grid.</a:t>
                </a:r>
              </a:p>
              <a:p>
                <a:r>
                  <a:rPr lang="en-US" dirty="0" smtClean="0"/>
                  <a:t>Let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Ω</m:t>
                        </m:r>
                      </m:e>
                      <m:sup>
                        <m:r>
                          <a:rPr lang="en-US" b="0" i="1" smtClean="0">
                            <a:latin typeface="Cambria Math" panose="02040503050406030204" pitchFamily="18" charset="0"/>
                          </a:rPr>
                          <m:t>h</m:t>
                        </m:r>
                      </m:sup>
                    </m:sSup>
                  </m:oMath>
                </a14:m>
                <a:r>
                  <a:rPr lang="en-US" dirty="0" smtClean="0"/>
                  <a:t> represent our fine grid with original spacing </a:t>
                </a:r>
                <a14:m>
                  <m:oMath xmlns:m="http://schemas.openxmlformats.org/officeDocument/2006/math">
                    <m:r>
                      <a:rPr lang="en-US" i="1" dirty="0" smtClean="0">
                        <a:latin typeface="Cambria Math" panose="02040503050406030204" pitchFamily="18" charset="0"/>
                      </a:rPr>
                      <m:t>h</m:t>
                    </m:r>
                  </m:oMath>
                </a14:m>
                <a:r>
                  <a:rPr lang="en-US" dirty="0" smtClean="0"/>
                  <a:t>, and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Ω</m:t>
                        </m:r>
                      </m:e>
                      <m:sup>
                        <m:r>
                          <a:rPr lang="en-US" b="0" i="1" smtClean="0">
                            <a:latin typeface="Cambria Math" panose="02040503050406030204" pitchFamily="18" charset="0"/>
                          </a:rPr>
                          <m:t>2</m:t>
                        </m:r>
                        <m:r>
                          <a:rPr lang="en-US" b="0" i="1" smtClean="0">
                            <a:latin typeface="Cambria Math" panose="02040503050406030204" pitchFamily="18" charset="0"/>
                          </a:rPr>
                          <m:t>h</m:t>
                        </m:r>
                      </m:sup>
                    </m:sSup>
                  </m:oMath>
                </a14:m>
                <a:r>
                  <a:rPr lang="en-US" dirty="0" smtClean="0"/>
                  <a:t> represents a coarse grid with spacing </a:t>
                </a:r>
                <a14:m>
                  <m:oMath xmlns:m="http://schemas.openxmlformats.org/officeDocument/2006/math">
                    <m:r>
                      <a:rPr lang="en-US" i="1" dirty="0" smtClean="0">
                        <a:latin typeface="Cambria Math" panose="02040503050406030204" pitchFamily="18" charset="0"/>
                      </a:rPr>
                      <m:t>2</m:t>
                    </m:r>
                    <m:r>
                      <a:rPr lang="en-US" b="0" i="1" dirty="0" smtClean="0">
                        <a:latin typeface="Cambria Math" panose="02040503050406030204" pitchFamily="18" charset="0"/>
                      </a:rPr>
                      <m:t>∗</m:t>
                    </m:r>
                    <m:r>
                      <a:rPr lang="en-US" i="1" dirty="0" smtClean="0">
                        <a:latin typeface="Cambria Math" panose="02040503050406030204" pitchFamily="18" charset="0"/>
                      </a:rPr>
                      <m:t>h</m:t>
                    </m:r>
                  </m:oMath>
                </a14:m>
                <a:endParaRPr lang="en-US" dirty="0" smtClean="0"/>
              </a:p>
              <a:p>
                <a:r>
                  <a:rPr lang="en-US" dirty="0" smtClean="0"/>
                  <a:t>We then modify equation </a:t>
                </a:r>
                <a14:m>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e>
                    </m:d>
                    <m:r>
                      <a:rPr lang="en-US" b="0" i="0" dirty="0" smtClean="0">
                        <a:latin typeface="Cambria Math" panose="02040503050406030204" pitchFamily="18" charset="0"/>
                      </a:rPr>
                      <m:t> </m:t>
                    </m:r>
                    <m:r>
                      <m:rPr>
                        <m:sty m:val="p"/>
                      </m:rPr>
                      <a:rPr lang="en-US" b="0" i="0" dirty="0" smtClean="0">
                        <a:latin typeface="Cambria Math" panose="02040503050406030204" pitchFamily="18" charset="0"/>
                      </a:rPr>
                      <m:t>to</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be</m:t>
                    </m:r>
                    <m:r>
                      <a:rPr lang="en-US" b="0" i="0" dirty="0"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h</m:t>
                        </m:r>
                      </m:sup>
                    </m:sSup>
                  </m:oMath>
                </a14:m>
                <a:r>
                  <a:rPr lang="en-US" dirty="0" smtClean="0"/>
                  <a:t> on the fine grid.</a:t>
                </a:r>
              </a:p>
              <a:p>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0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D634E44-1083-4B54-9C0B-949EA9063AE0}" type="slidenum">
              <a:rPr lang="en-US" smtClean="0"/>
              <a:t>9</a:t>
            </a:fld>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490" y="4064673"/>
            <a:ext cx="3462316" cy="229167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7806" y="4064673"/>
            <a:ext cx="3462317" cy="2291677"/>
          </a:xfrm>
          <a:prstGeom prst="rect">
            <a:avLst/>
          </a:prstGeom>
        </p:spPr>
      </p:pic>
      <p:sp>
        <p:nvSpPr>
          <p:cNvPr id="9" name="TextBox 8"/>
          <p:cNvSpPr txBox="1"/>
          <p:nvPr/>
        </p:nvSpPr>
        <p:spPr>
          <a:xfrm>
            <a:off x="5133353" y="6386096"/>
            <a:ext cx="1333500" cy="338554"/>
          </a:xfrm>
          <a:prstGeom prst="rect">
            <a:avLst/>
          </a:prstGeom>
          <a:noFill/>
        </p:spPr>
        <p:txBody>
          <a:bodyPr wrap="square" rtlCol="0">
            <a:spAutoFit/>
          </a:bodyPr>
          <a:lstStyle/>
          <a:p>
            <a:r>
              <a:rPr lang="en-US" sz="1600" dirty="0" smtClean="0"/>
              <a:t>16x16 grid</a:t>
            </a:r>
            <a:endParaRPr lang="en-US" sz="1600" dirty="0"/>
          </a:p>
        </p:txBody>
      </p:sp>
      <p:sp>
        <p:nvSpPr>
          <p:cNvPr id="10" name="Rectangle 9"/>
          <p:cNvSpPr/>
          <p:nvPr/>
        </p:nvSpPr>
        <p:spPr>
          <a:xfrm>
            <a:off x="9050552" y="6382921"/>
            <a:ext cx="849913" cy="338554"/>
          </a:xfrm>
          <a:prstGeom prst="rect">
            <a:avLst/>
          </a:prstGeom>
        </p:spPr>
        <p:txBody>
          <a:bodyPr wrap="none">
            <a:spAutoFit/>
          </a:bodyPr>
          <a:lstStyle/>
          <a:p>
            <a:r>
              <a:rPr lang="en-US" sz="1600" dirty="0" smtClean="0"/>
              <a:t>8x8 grid</a:t>
            </a:r>
            <a:endParaRPr lang="en-US" sz="1600" dirty="0"/>
          </a:p>
        </p:txBody>
      </p:sp>
      <mc:AlternateContent xmlns:mc="http://schemas.openxmlformats.org/markup-compatibility/2006" xmlns:a14="http://schemas.microsoft.com/office/drawing/2010/main">
        <mc:Choice Requires="a14">
          <p:sp>
            <p:nvSpPr>
              <p:cNvPr id="11" name="TextBox 10"/>
              <p:cNvSpPr txBox="1"/>
              <p:nvPr/>
            </p:nvSpPr>
            <p:spPr>
              <a:xfrm>
                <a:off x="230382" y="5850845"/>
                <a:ext cx="4171177" cy="681982"/>
              </a:xfrm>
              <a:prstGeom prst="rect">
                <a:avLst/>
              </a:prstGeom>
              <a:noFill/>
            </p:spPr>
            <p:txBody>
              <a:bodyPr wrap="square" rtlCol="0">
                <a:spAutoFit/>
              </a:bodyPr>
              <a:lstStyle/>
              <a:p>
                <a:r>
                  <a:rPr lang="en-US" dirty="0" smtClean="0"/>
                  <a:t>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d>
                      </m:e>
                    </m:func>
                  </m:oMath>
                </a14:m>
                <a:r>
                  <a:rPr lang="en-US" dirty="0" smtClean="0"/>
                  <a:t> on the plane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2</m:t>
                        </m:r>
                      </m:sup>
                    </m:sSup>
                  </m:oMath>
                </a14:m>
                <a:r>
                  <a:rPr lang="en-US" dirty="0" smtClean="0"/>
                  <a:t> </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30382" y="5850845"/>
                <a:ext cx="4171177" cy="681982"/>
              </a:xfrm>
              <a:prstGeom prst="rect">
                <a:avLst/>
              </a:prstGeom>
              <a:blipFill rotWithShape="0">
                <a:blip r:embed="rId6"/>
                <a:stretch>
                  <a:fillRect l="-1316" t="-1786" b="-13393"/>
                </a:stretch>
              </a:blipFill>
            </p:spPr>
            <p:txBody>
              <a:bodyPr/>
              <a:lstStyle/>
              <a:p>
                <a:r>
                  <a:rPr lang="en-US">
                    <a:noFill/>
                  </a:rPr>
                  <a:t> </a:t>
                </a:r>
              </a:p>
            </p:txBody>
          </p:sp>
        </mc:Fallback>
      </mc:AlternateContent>
    </p:spTree>
    <p:extLst>
      <p:ext uri="{BB962C8B-B14F-4D97-AF65-F5344CB8AC3E}">
        <p14:creationId xmlns:p14="http://schemas.microsoft.com/office/powerpoint/2010/main" val="2494183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1266</Words>
  <Application>Microsoft Office PowerPoint</Application>
  <PresentationFormat>Widescreen</PresentationFormat>
  <Paragraphs>256</Paragraphs>
  <Slides>25</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Introduction to MGRIT</vt:lpstr>
      <vt:lpstr>What is MGRIT?</vt:lpstr>
      <vt:lpstr>Numerically Solving PDEs </vt:lpstr>
      <vt:lpstr>Spectral Radius</vt:lpstr>
      <vt:lpstr>Definitions</vt:lpstr>
      <vt:lpstr>Drawbacks of Classical Iterative Methods</vt:lpstr>
      <vt:lpstr>Error Reduction for   </vt:lpstr>
      <vt:lpstr>Table of Contents</vt:lpstr>
      <vt:lpstr>Geometric Multigrid Method (GMG)</vt:lpstr>
      <vt:lpstr>Interpolation and Restriction</vt:lpstr>
      <vt:lpstr>Interpolation and Restriction</vt:lpstr>
      <vt:lpstr>Interpolation and Restriction</vt:lpstr>
      <vt:lpstr>Algorithm: 2-Grid Solver</vt:lpstr>
      <vt:lpstr>Algorithm: V-Cycle </vt:lpstr>
      <vt:lpstr>Benefits of Multigrid</vt:lpstr>
      <vt:lpstr>Reduction of the error norm for a 2D Poisson equation</vt:lpstr>
      <vt:lpstr>Nontraditional Iterative Methods</vt:lpstr>
      <vt:lpstr>Krylov Subspace Method</vt:lpstr>
      <vt:lpstr>Multigrid Preconditioned CG</vt:lpstr>
      <vt:lpstr>PowerPoint Presentation</vt:lpstr>
      <vt:lpstr>From Parareal to MGRIT</vt:lpstr>
      <vt:lpstr>Parareal as a 2-Grid</vt:lpstr>
      <vt:lpstr>PowerPoint Presentation</vt:lpstr>
      <vt:lpstr>What now?</vt:lpstr>
      <vt:lpstr>Hints: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MGRIT</dc:title>
  <dc:creator>alex.jrsoccer@gmail.com</dc:creator>
  <cp:lastModifiedBy>alex.jrsoccer@gmail.com</cp:lastModifiedBy>
  <cp:revision>8</cp:revision>
  <dcterms:created xsi:type="dcterms:W3CDTF">2021-09-23T02:30:04Z</dcterms:created>
  <dcterms:modified xsi:type="dcterms:W3CDTF">2021-09-23T05:34:16Z</dcterms:modified>
</cp:coreProperties>
</file>