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52B-BDE6-4EC0-9B94-C7A31501DC4F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F7E8-B6BD-41E4-B312-F221578FA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72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52B-BDE6-4EC0-9B94-C7A31501DC4F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F7E8-B6BD-41E4-B312-F221578FA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52B-BDE6-4EC0-9B94-C7A31501DC4F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F7E8-B6BD-41E4-B312-F221578FA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6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52B-BDE6-4EC0-9B94-C7A31501DC4F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F7E8-B6BD-41E4-B312-F221578FA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0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52B-BDE6-4EC0-9B94-C7A31501DC4F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F7E8-B6BD-41E4-B312-F221578FA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62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52B-BDE6-4EC0-9B94-C7A31501DC4F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F7E8-B6BD-41E4-B312-F221578FA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880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52B-BDE6-4EC0-9B94-C7A31501DC4F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F7E8-B6BD-41E4-B312-F221578FA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88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52B-BDE6-4EC0-9B94-C7A31501DC4F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F7E8-B6BD-41E4-B312-F221578FA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077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52B-BDE6-4EC0-9B94-C7A31501DC4F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F7E8-B6BD-41E4-B312-F221578FA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37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52B-BDE6-4EC0-9B94-C7A31501DC4F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F7E8-B6BD-41E4-B312-F221578FA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633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B52B-BDE6-4EC0-9B94-C7A31501DC4F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F7E8-B6BD-41E4-B312-F221578FA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95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9B52B-BDE6-4EC0-9B94-C7A31501DC4F}" type="datetimeFigureOut">
              <a:rPr lang="it-IT" smtClean="0"/>
              <a:t>18/10/2019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EF7E8-B6BD-41E4-B312-F221578FA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187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80304" y="20210"/>
            <a:ext cx="11822806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900" b="1" dirty="0" smtClean="0"/>
              <a:t>public class </a:t>
            </a:r>
            <a:r>
              <a:rPr lang="it-IT" sz="1900" b="1" dirty="0" err="1" smtClean="0"/>
              <a:t>Student</a:t>
            </a:r>
            <a:r>
              <a:rPr lang="it-IT" sz="1900" b="1" dirty="0" smtClean="0"/>
              <a:t> {</a:t>
            </a:r>
          </a:p>
          <a:p>
            <a:r>
              <a:rPr lang="it-IT" sz="1900" b="1" dirty="0" smtClean="0"/>
              <a:t>public </a:t>
            </a:r>
            <a:r>
              <a:rPr lang="it-IT" sz="1900" b="1" dirty="0" err="1" smtClean="0"/>
              <a:t>String</a:t>
            </a:r>
            <a:r>
              <a:rPr lang="it-IT" sz="1900" b="1" dirty="0" smtClean="0"/>
              <a:t> name = "";</a:t>
            </a:r>
          </a:p>
          <a:p>
            <a:r>
              <a:rPr lang="it-IT" sz="1900" b="1" dirty="0" smtClean="0"/>
              <a:t>public </a:t>
            </a:r>
            <a:r>
              <a:rPr lang="it-IT" sz="1900" b="1" dirty="0" err="1" smtClean="0"/>
              <a:t>int</a:t>
            </a:r>
            <a:r>
              <a:rPr lang="it-IT" sz="1900" b="1" dirty="0" smtClean="0"/>
              <a:t> </a:t>
            </a:r>
            <a:r>
              <a:rPr lang="it-IT" sz="1900" b="1" dirty="0" err="1" smtClean="0"/>
              <a:t>age</a:t>
            </a:r>
            <a:r>
              <a:rPr lang="it-IT" sz="1900" b="1" dirty="0" smtClean="0"/>
              <a:t> = 0;</a:t>
            </a:r>
          </a:p>
          <a:p>
            <a:r>
              <a:rPr lang="it-IT" sz="1900" b="1" dirty="0" smtClean="0"/>
              <a:t>public </a:t>
            </a:r>
            <a:r>
              <a:rPr lang="it-IT" sz="1900" b="1" dirty="0" err="1" smtClean="0"/>
              <a:t>String</a:t>
            </a:r>
            <a:r>
              <a:rPr lang="it-IT" sz="1900" b="1" dirty="0" smtClean="0"/>
              <a:t> major = "</a:t>
            </a:r>
            <a:r>
              <a:rPr lang="it-IT" sz="1900" b="1" dirty="0" err="1" smtClean="0"/>
              <a:t>Undeclared</a:t>
            </a:r>
            <a:r>
              <a:rPr lang="it-IT" sz="1900" b="1" dirty="0" smtClean="0"/>
              <a:t>";</a:t>
            </a:r>
          </a:p>
          <a:p>
            <a:r>
              <a:rPr lang="it-IT" sz="1900" b="1" dirty="0" smtClean="0"/>
              <a:t>public boolean </a:t>
            </a:r>
            <a:r>
              <a:rPr lang="it-IT" sz="1900" b="1" dirty="0" err="1" smtClean="0"/>
              <a:t>fulltime</a:t>
            </a:r>
            <a:r>
              <a:rPr lang="it-IT" sz="1900" b="1" dirty="0" smtClean="0"/>
              <a:t> = true;</a:t>
            </a:r>
          </a:p>
          <a:p>
            <a:r>
              <a:rPr lang="it-IT" sz="1900" b="1" dirty="0" smtClean="0"/>
              <a:t>public </a:t>
            </a:r>
            <a:r>
              <a:rPr lang="it-IT" sz="1900" b="1" dirty="0" err="1" smtClean="0"/>
              <a:t>void</a:t>
            </a:r>
            <a:r>
              <a:rPr lang="it-IT" sz="1900" b="1" dirty="0" smtClean="0"/>
              <a:t> display() {</a:t>
            </a:r>
          </a:p>
          <a:p>
            <a:r>
              <a:rPr lang="it-IT" sz="1900" b="1" dirty="0" err="1" smtClean="0"/>
              <a:t>System.out.println</a:t>
            </a:r>
            <a:r>
              <a:rPr lang="it-IT" sz="1900" b="1" dirty="0" smtClean="0"/>
              <a:t>("Name: " + name + " Major: " + major);</a:t>
            </a:r>
          </a:p>
          <a:p>
            <a:r>
              <a:rPr lang="it-IT" sz="1900" b="1" dirty="0" smtClean="0"/>
              <a:t>}</a:t>
            </a:r>
          </a:p>
          <a:p>
            <a:r>
              <a:rPr lang="it-IT" sz="1900" b="1" dirty="0" smtClean="0"/>
              <a:t>public boolean </a:t>
            </a:r>
            <a:r>
              <a:rPr lang="it-IT" sz="1900" b="1" dirty="0" err="1" smtClean="0"/>
              <a:t>isFullTime</a:t>
            </a:r>
            <a:r>
              <a:rPr lang="it-IT" sz="1900" b="1" dirty="0" smtClean="0"/>
              <a:t>() {</a:t>
            </a:r>
          </a:p>
          <a:p>
            <a:r>
              <a:rPr lang="it-IT" sz="1900" b="1" dirty="0" err="1" smtClean="0"/>
              <a:t>return</a:t>
            </a:r>
            <a:r>
              <a:rPr lang="it-IT" sz="1900" b="1" dirty="0" smtClean="0"/>
              <a:t> </a:t>
            </a:r>
            <a:r>
              <a:rPr lang="it-IT" sz="1900" b="1" dirty="0" err="1" smtClean="0"/>
              <a:t>fulltime</a:t>
            </a:r>
            <a:r>
              <a:rPr lang="it-IT" sz="1900" b="1" dirty="0" smtClean="0"/>
              <a:t>;</a:t>
            </a:r>
          </a:p>
          <a:p>
            <a:r>
              <a:rPr lang="it-IT" sz="1900" b="1" dirty="0" smtClean="0"/>
              <a:t>}</a:t>
            </a:r>
          </a:p>
          <a:p>
            <a:r>
              <a:rPr lang="it-IT" sz="1900" b="1" dirty="0" smtClean="0"/>
              <a:t>}</a:t>
            </a:r>
          </a:p>
          <a:p>
            <a:r>
              <a:rPr lang="it-IT" sz="1900" b="1" dirty="0" err="1" smtClean="0"/>
              <a:t>Given</a:t>
            </a:r>
            <a:r>
              <a:rPr lang="it-IT" sz="1900" b="1" dirty="0" smtClean="0"/>
              <a:t>:</a:t>
            </a:r>
          </a:p>
          <a:p>
            <a:r>
              <a:rPr lang="it-IT" sz="1900" b="1" dirty="0" smtClean="0"/>
              <a:t>Public class </a:t>
            </a:r>
            <a:r>
              <a:rPr lang="it-IT" sz="1900" b="1" dirty="0" err="1" smtClean="0"/>
              <a:t>TestStudent</a:t>
            </a:r>
            <a:r>
              <a:rPr lang="it-IT" sz="1900" b="1" dirty="0" smtClean="0"/>
              <a:t> {</a:t>
            </a:r>
          </a:p>
          <a:p>
            <a:r>
              <a:rPr lang="it-IT" sz="1900" b="1" dirty="0" smtClean="0"/>
              <a:t>Public static </a:t>
            </a:r>
            <a:r>
              <a:rPr lang="it-IT" sz="1900" b="1" dirty="0" err="1" smtClean="0"/>
              <a:t>void</a:t>
            </a:r>
            <a:r>
              <a:rPr lang="it-IT" sz="1900" b="1" dirty="0" smtClean="0"/>
              <a:t> </a:t>
            </a:r>
            <a:r>
              <a:rPr lang="it-IT" sz="1900" b="1" dirty="0" err="1" smtClean="0"/>
              <a:t>main</a:t>
            </a:r>
            <a:r>
              <a:rPr lang="it-IT" sz="1900" b="1" dirty="0" smtClean="0"/>
              <a:t>(</a:t>
            </a:r>
            <a:r>
              <a:rPr lang="it-IT" sz="1900" b="1" dirty="0" err="1" smtClean="0"/>
              <a:t>String</a:t>
            </a:r>
            <a:r>
              <a:rPr lang="it-IT" sz="1900" b="1" dirty="0" smtClean="0"/>
              <a:t>[] </a:t>
            </a:r>
            <a:r>
              <a:rPr lang="it-IT" sz="1900" b="1" dirty="0" err="1" smtClean="0"/>
              <a:t>args</a:t>
            </a:r>
            <a:r>
              <a:rPr lang="it-IT" sz="1900" b="1" dirty="0" smtClean="0"/>
              <a:t>) { </a:t>
            </a:r>
            <a:r>
              <a:rPr lang="it-IT" sz="1900" b="1" dirty="0" err="1" smtClean="0"/>
              <a:t>Student</a:t>
            </a:r>
            <a:r>
              <a:rPr lang="it-IT" sz="1900" b="1" dirty="0" smtClean="0"/>
              <a:t> bob = new </a:t>
            </a:r>
            <a:r>
              <a:rPr lang="it-IT" sz="1900" b="1" dirty="0" err="1" smtClean="0"/>
              <a:t>Student</a:t>
            </a:r>
            <a:r>
              <a:rPr lang="it-IT" sz="1900" b="1" dirty="0" smtClean="0"/>
              <a:t> (); </a:t>
            </a:r>
          </a:p>
          <a:p>
            <a:r>
              <a:rPr lang="it-IT" sz="1900" b="1" dirty="0" err="1" smtClean="0"/>
              <a:t>Student</a:t>
            </a:r>
            <a:r>
              <a:rPr lang="it-IT" sz="1900" b="1" dirty="0" smtClean="0"/>
              <a:t> </a:t>
            </a:r>
            <a:r>
              <a:rPr lang="it-IT" sz="1900" b="1" dirty="0" err="1" smtClean="0"/>
              <a:t>jian</a:t>
            </a:r>
            <a:r>
              <a:rPr lang="it-IT" sz="1900" b="1" dirty="0" smtClean="0"/>
              <a:t> = new </a:t>
            </a:r>
            <a:r>
              <a:rPr lang="it-IT" sz="1900" b="1" dirty="0" err="1" smtClean="0"/>
              <a:t>Student</a:t>
            </a:r>
            <a:r>
              <a:rPr lang="it-IT" sz="1900" b="1" dirty="0" smtClean="0"/>
              <a:t>();</a:t>
            </a:r>
          </a:p>
          <a:p>
            <a:r>
              <a:rPr lang="it-IT" sz="1900" b="1" dirty="0" smtClean="0"/>
              <a:t>bob.name = "Bob";</a:t>
            </a:r>
          </a:p>
          <a:p>
            <a:r>
              <a:rPr lang="it-IT" sz="1900" b="1" dirty="0" err="1" smtClean="0"/>
              <a:t>bob.age</a:t>
            </a:r>
            <a:r>
              <a:rPr lang="it-IT" sz="1900" b="1" dirty="0" smtClean="0"/>
              <a:t> = 19;</a:t>
            </a:r>
          </a:p>
          <a:p>
            <a:r>
              <a:rPr lang="it-IT" sz="1900" b="1" dirty="0" err="1" smtClean="0"/>
              <a:t>jian</a:t>
            </a:r>
            <a:r>
              <a:rPr lang="it-IT" sz="1900" b="1" dirty="0" smtClean="0"/>
              <a:t> = bob; jian.name = "</a:t>
            </a:r>
            <a:r>
              <a:rPr lang="it-IT" sz="1900" b="1" dirty="0" err="1" smtClean="0"/>
              <a:t>Jian</a:t>
            </a:r>
            <a:r>
              <a:rPr lang="it-IT" sz="1900" b="1" dirty="0" smtClean="0"/>
              <a:t>";</a:t>
            </a:r>
          </a:p>
          <a:p>
            <a:r>
              <a:rPr lang="it-IT" sz="1900" b="1" dirty="0" err="1" smtClean="0"/>
              <a:t>System.out.println</a:t>
            </a:r>
            <a:r>
              <a:rPr lang="it-IT" sz="1900" b="1" dirty="0" smtClean="0"/>
              <a:t>("</a:t>
            </a:r>
            <a:r>
              <a:rPr lang="it-IT" sz="1900" b="1" dirty="0" err="1" smtClean="0"/>
              <a:t>Bob's</a:t>
            </a:r>
            <a:r>
              <a:rPr lang="it-IT" sz="1900" b="1" dirty="0" smtClean="0"/>
              <a:t> Name: " + bob.name);</a:t>
            </a:r>
          </a:p>
          <a:p>
            <a:r>
              <a:rPr lang="it-IT" sz="1900" b="1" dirty="0" smtClean="0"/>
              <a:t>}</a:t>
            </a:r>
          </a:p>
          <a:p>
            <a:r>
              <a:rPr lang="it-IT" sz="1900" b="1" dirty="0" smtClean="0"/>
              <a:t>}</a:t>
            </a:r>
          </a:p>
          <a:p>
            <a:r>
              <a:rPr lang="it-IT" sz="1900" b="1" dirty="0" err="1" smtClean="0"/>
              <a:t>What</a:t>
            </a:r>
            <a:r>
              <a:rPr lang="it-IT" sz="1900" b="1" dirty="0" smtClean="0"/>
              <a:t> </a:t>
            </a:r>
            <a:r>
              <a:rPr lang="it-IT" sz="1900" b="1" dirty="0" err="1" smtClean="0"/>
              <a:t>is</a:t>
            </a:r>
            <a:r>
              <a:rPr lang="it-IT" sz="1900" b="1" dirty="0" smtClean="0"/>
              <a:t> the </a:t>
            </a:r>
            <a:r>
              <a:rPr lang="it-IT" sz="1900" b="1" dirty="0" err="1" smtClean="0"/>
              <a:t>result</a:t>
            </a:r>
            <a:r>
              <a:rPr lang="it-IT" sz="1900" b="1" dirty="0" smtClean="0"/>
              <a:t> </a:t>
            </a:r>
            <a:r>
              <a:rPr lang="it-IT" sz="1900" b="1" dirty="0" err="1" smtClean="0"/>
              <a:t>when</a:t>
            </a:r>
            <a:r>
              <a:rPr lang="it-IT" sz="1900" b="1" dirty="0" smtClean="0"/>
              <a:t> this </a:t>
            </a:r>
            <a:r>
              <a:rPr lang="it-IT" sz="1900" b="1" dirty="0" err="1" smtClean="0"/>
              <a:t>program</a:t>
            </a:r>
            <a:r>
              <a:rPr lang="it-IT" sz="1900" b="1" dirty="0" smtClean="0"/>
              <a:t> </a:t>
            </a:r>
            <a:r>
              <a:rPr lang="it-IT" sz="1900" b="1" dirty="0" err="1" smtClean="0"/>
              <a:t>is</a:t>
            </a:r>
            <a:r>
              <a:rPr lang="it-IT" sz="1900" b="1" dirty="0" smtClean="0"/>
              <a:t> </a:t>
            </a:r>
            <a:r>
              <a:rPr lang="it-IT" sz="1900" b="1" dirty="0" err="1" smtClean="0"/>
              <a:t>executed</a:t>
            </a:r>
            <a:r>
              <a:rPr lang="it-IT" sz="1900" b="1" dirty="0" smtClean="0"/>
              <a:t>?</a:t>
            </a:r>
            <a:endParaRPr lang="it-IT" sz="19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328079" y="4952495"/>
            <a:ext cx="404396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b="1" dirty="0"/>
              <a:t>A. </a:t>
            </a:r>
            <a:r>
              <a:rPr lang="it-IT" sz="2400" b="1" dirty="0" err="1"/>
              <a:t>Bob's</a:t>
            </a:r>
            <a:r>
              <a:rPr lang="it-IT" sz="2400" b="1" dirty="0"/>
              <a:t> Name: Bob</a:t>
            </a:r>
          </a:p>
          <a:p>
            <a:r>
              <a:rPr lang="it-IT" sz="2400" b="1" dirty="0"/>
              <a:t>B. </a:t>
            </a:r>
            <a:r>
              <a:rPr lang="it-IT" sz="2400" b="1" dirty="0" err="1"/>
              <a:t>Bob's</a:t>
            </a:r>
            <a:r>
              <a:rPr lang="it-IT" sz="2400" b="1" dirty="0"/>
              <a:t> Name: </a:t>
            </a:r>
            <a:r>
              <a:rPr lang="it-IT" sz="2400" b="1" dirty="0" err="1"/>
              <a:t>Jian</a:t>
            </a:r>
            <a:endParaRPr lang="it-IT" sz="2400" b="1" dirty="0"/>
          </a:p>
          <a:p>
            <a:r>
              <a:rPr lang="it-IT" sz="2400" b="1" dirty="0"/>
              <a:t>C. </a:t>
            </a:r>
            <a:r>
              <a:rPr lang="it-IT" sz="2400" b="1" dirty="0" err="1"/>
              <a:t>Nothing</a:t>
            </a:r>
            <a:r>
              <a:rPr lang="it-IT" sz="2400" b="1" dirty="0"/>
              <a:t> </a:t>
            </a:r>
            <a:r>
              <a:rPr lang="it-IT" sz="2400" b="1" dirty="0" err="1"/>
              <a:t>prints</a:t>
            </a:r>
            <a:endParaRPr lang="it-IT" sz="2400" b="1" dirty="0"/>
          </a:p>
          <a:p>
            <a:r>
              <a:rPr lang="it-IT" sz="2400" b="1" dirty="0"/>
              <a:t>D. </a:t>
            </a:r>
            <a:r>
              <a:rPr lang="it-IT" sz="2400" b="1" dirty="0" err="1"/>
              <a:t>Bob’s</a:t>
            </a:r>
            <a:r>
              <a:rPr lang="it-IT" sz="2400" b="1" dirty="0"/>
              <a:t> name</a:t>
            </a:r>
          </a:p>
        </p:txBody>
      </p:sp>
      <p:sp>
        <p:nvSpPr>
          <p:cNvPr id="6" name="Rettangolo 5"/>
          <p:cNvSpPr/>
          <p:nvPr/>
        </p:nvSpPr>
        <p:spPr>
          <a:xfrm>
            <a:off x="8371268" y="2228045"/>
            <a:ext cx="1712890" cy="73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smtClean="0">
                <a:solidFill>
                  <a:schemeClr val="tx1"/>
                </a:solidFill>
              </a:rPr>
              <a:t>B</a:t>
            </a:r>
            <a:endParaRPr lang="it-IT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37374" y="108020"/>
            <a:ext cx="74869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/>
              <a:t>String</a:t>
            </a:r>
            <a:r>
              <a:rPr lang="it-IT" sz="2400" dirty="0"/>
              <a:t> message1 = "</a:t>
            </a:r>
            <a:r>
              <a:rPr lang="it-IT" sz="2400" dirty="0" err="1"/>
              <a:t>Wham</a:t>
            </a:r>
            <a:r>
              <a:rPr lang="it-IT" sz="2400" dirty="0"/>
              <a:t> </a:t>
            </a:r>
            <a:r>
              <a:rPr lang="it-IT" sz="2400" dirty="0" err="1"/>
              <a:t>bam</a:t>
            </a:r>
            <a:r>
              <a:rPr lang="it-IT" sz="2400" dirty="0"/>
              <a:t>!";</a:t>
            </a:r>
          </a:p>
          <a:p>
            <a:r>
              <a:rPr lang="en-US" sz="2400" dirty="0"/>
              <a:t>String message2 = new String("Wham bam!");</a:t>
            </a:r>
          </a:p>
          <a:p>
            <a:r>
              <a:rPr lang="it-IT" sz="2400" dirty="0" err="1"/>
              <a:t>if</a:t>
            </a:r>
            <a:r>
              <a:rPr lang="it-IT" sz="2400" dirty="0"/>
              <a:t> (message1 == message2)</a:t>
            </a:r>
          </a:p>
          <a:p>
            <a:r>
              <a:rPr lang="it-IT" sz="2400" dirty="0" err="1"/>
              <a:t>System.out.println</a:t>
            </a:r>
            <a:r>
              <a:rPr lang="it-IT" sz="2400" dirty="0"/>
              <a:t>("</a:t>
            </a:r>
            <a:r>
              <a:rPr lang="it-IT" sz="2400" dirty="0" err="1"/>
              <a:t>They</a:t>
            </a:r>
            <a:r>
              <a:rPr lang="it-IT" sz="2400" dirty="0"/>
              <a:t> match");</a:t>
            </a:r>
          </a:p>
          <a:p>
            <a:r>
              <a:rPr lang="it-IT" sz="2400" dirty="0" err="1"/>
              <a:t>if</a:t>
            </a:r>
            <a:r>
              <a:rPr lang="it-IT" sz="2400" dirty="0"/>
              <a:t> (message1.equals(message2))</a:t>
            </a:r>
          </a:p>
          <a:p>
            <a:r>
              <a:rPr lang="it-IT" sz="2400" dirty="0" err="1"/>
              <a:t>System.out.println</a:t>
            </a:r>
            <a:r>
              <a:rPr lang="it-IT" sz="2400" dirty="0"/>
              <a:t>("</a:t>
            </a:r>
            <a:r>
              <a:rPr lang="it-IT" sz="2400" dirty="0" err="1"/>
              <a:t>They</a:t>
            </a:r>
            <a:r>
              <a:rPr lang="it-IT" sz="2400" dirty="0"/>
              <a:t> </a:t>
            </a:r>
            <a:r>
              <a:rPr lang="it-IT" sz="2400" dirty="0" err="1"/>
              <a:t>really</a:t>
            </a:r>
            <a:r>
              <a:rPr lang="it-IT" sz="2400" dirty="0"/>
              <a:t> match</a:t>
            </a:r>
            <a:r>
              <a:rPr lang="it-IT" sz="2400" dirty="0" smtClean="0"/>
              <a:t>");</a:t>
            </a:r>
          </a:p>
          <a:p>
            <a:endParaRPr lang="it-IT" sz="2400" dirty="0"/>
          </a:p>
          <a:p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the </a:t>
            </a:r>
            <a:r>
              <a:rPr lang="it-IT" sz="2400" dirty="0" err="1"/>
              <a:t>result</a:t>
            </a:r>
            <a:r>
              <a:rPr lang="it-IT" sz="2400" dirty="0" smtClean="0"/>
              <a:t>?</a:t>
            </a:r>
          </a:p>
          <a:p>
            <a:endParaRPr lang="it-IT" sz="2400" dirty="0"/>
          </a:p>
          <a:p>
            <a:r>
              <a:rPr lang="en-US" sz="2400" dirty="0"/>
              <a:t>A. They match They really match</a:t>
            </a:r>
          </a:p>
          <a:p>
            <a:r>
              <a:rPr lang="it-IT" sz="2400" dirty="0"/>
              <a:t>B. </a:t>
            </a:r>
            <a:r>
              <a:rPr lang="it-IT" sz="2400" dirty="0" err="1"/>
              <a:t>They</a:t>
            </a:r>
            <a:r>
              <a:rPr lang="it-IT" sz="2400" dirty="0"/>
              <a:t> </a:t>
            </a:r>
            <a:r>
              <a:rPr lang="it-IT" sz="2400" dirty="0" err="1"/>
              <a:t>really</a:t>
            </a:r>
            <a:r>
              <a:rPr lang="it-IT" sz="2400" dirty="0"/>
              <a:t> match</a:t>
            </a:r>
          </a:p>
          <a:p>
            <a:r>
              <a:rPr lang="it-IT" sz="2400" dirty="0"/>
              <a:t>C. </a:t>
            </a:r>
            <a:r>
              <a:rPr lang="it-IT" sz="2400" dirty="0" err="1"/>
              <a:t>They</a:t>
            </a:r>
            <a:r>
              <a:rPr lang="it-IT" sz="2400" dirty="0"/>
              <a:t> match</a:t>
            </a:r>
          </a:p>
          <a:p>
            <a:r>
              <a:rPr lang="it-IT" sz="2400" dirty="0"/>
              <a:t>D. </a:t>
            </a:r>
            <a:r>
              <a:rPr lang="it-IT" sz="2400" dirty="0" err="1"/>
              <a:t>Nothing</a:t>
            </a:r>
            <a:r>
              <a:rPr lang="it-IT" sz="2400" dirty="0"/>
              <a:t> </a:t>
            </a:r>
            <a:r>
              <a:rPr lang="it-IT" sz="2400" dirty="0" err="1"/>
              <a:t>Prints</a:t>
            </a:r>
            <a:endParaRPr lang="it-IT" sz="2400" dirty="0"/>
          </a:p>
          <a:p>
            <a:r>
              <a:rPr lang="it-IT" sz="2400" dirty="0"/>
              <a:t>E. </a:t>
            </a:r>
            <a:r>
              <a:rPr lang="it-IT" sz="2400" dirty="0" err="1"/>
              <a:t>They</a:t>
            </a:r>
            <a:r>
              <a:rPr lang="it-IT" sz="2400" dirty="0"/>
              <a:t> </a:t>
            </a:r>
            <a:r>
              <a:rPr lang="it-IT" sz="2400" dirty="0" err="1"/>
              <a:t>really</a:t>
            </a:r>
            <a:r>
              <a:rPr lang="it-IT" sz="2400" dirty="0"/>
              <a:t> match</a:t>
            </a:r>
            <a:endParaRPr lang="it-IT" sz="2400" b="1" dirty="0"/>
          </a:p>
        </p:txBody>
      </p:sp>
      <p:sp>
        <p:nvSpPr>
          <p:cNvPr id="3" name="Rettangolo 2"/>
          <p:cNvSpPr/>
          <p:nvPr/>
        </p:nvSpPr>
        <p:spPr>
          <a:xfrm>
            <a:off x="9118243" y="3644721"/>
            <a:ext cx="1712890" cy="73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smtClean="0">
                <a:solidFill>
                  <a:schemeClr val="tx1"/>
                </a:solidFill>
              </a:rPr>
              <a:t>B</a:t>
            </a:r>
            <a:endParaRPr lang="it-IT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26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875762" y="803273"/>
            <a:ext cx="104576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 smtClean="0">
                <a:latin typeface="Times New Roman" panose="02020603050405020304" pitchFamily="18" charset="0"/>
              </a:rPr>
              <a:t>A method is declared to take three arguments. A program calls this method and passes only</a:t>
            </a:r>
          </a:p>
          <a:p>
            <a:r>
              <a:rPr lang="en-US" sz="2000" b="1" i="0" u="none" strike="noStrike" baseline="0" dirty="0" smtClean="0">
                <a:latin typeface="Times New Roman" panose="02020603050405020304" pitchFamily="18" charset="0"/>
              </a:rPr>
              <a:t>two arguments. </a:t>
            </a:r>
          </a:p>
          <a:p>
            <a:r>
              <a:rPr lang="en-US" sz="2000" b="1" i="0" u="none" strike="noStrike" baseline="0" dirty="0" smtClean="0">
                <a:latin typeface="Times New Roman" panose="02020603050405020304" pitchFamily="18" charset="0"/>
              </a:rPr>
              <a:t>What is the result?</a:t>
            </a:r>
          </a:p>
          <a:p>
            <a:endParaRPr lang="en-US" sz="2000" b="1" i="0" u="none" strike="noStrike" baseline="0" dirty="0" smtClean="0">
              <a:latin typeface="Times New Roman" panose="02020603050405020304" pitchFamily="18" charset="0"/>
            </a:endParaRPr>
          </a:p>
          <a:p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A. Compilation </a:t>
            </a:r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fails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sz="2000" b="1" i="0" u="none" strike="noStrike" baseline="0" dirty="0" smtClean="0">
                <a:latin typeface="Times New Roman" panose="02020603050405020304" pitchFamily="18" charset="0"/>
              </a:rPr>
              <a:t>B. The third argument is given the value null. C. The third argument is given the value void.</a:t>
            </a:r>
          </a:p>
          <a:p>
            <a:endParaRPr lang="en-US" sz="2000" b="1" i="0" u="none" strike="noStrike" baseline="0" dirty="0" smtClean="0">
              <a:latin typeface="Times New Roman" panose="02020603050405020304" pitchFamily="18" charset="0"/>
            </a:endParaRPr>
          </a:p>
          <a:p>
            <a:r>
              <a:rPr lang="en-US" sz="2000" b="1" i="0" u="none" strike="noStrike" baseline="0" dirty="0" smtClean="0">
                <a:latin typeface="Times New Roman" panose="02020603050405020304" pitchFamily="18" charset="0"/>
              </a:rPr>
              <a:t>D. The third argument is given the value zero.</a:t>
            </a:r>
          </a:p>
          <a:p>
            <a:endParaRPr lang="en-US" sz="2000" b="1" i="0" u="none" strike="noStrike" baseline="0" dirty="0" smtClean="0">
              <a:latin typeface="Times New Roman" panose="02020603050405020304" pitchFamily="18" charset="0"/>
            </a:endParaRPr>
          </a:p>
          <a:p>
            <a:r>
              <a:rPr lang="en-US" sz="2000" b="1" i="0" u="none" strike="noStrike" baseline="0" dirty="0" smtClean="0">
                <a:latin typeface="Times New Roman" panose="02020603050405020304" pitchFamily="18" charset="0"/>
              </a:rPr>
              <a:t>E. The third argument is given the appropriate false value for its declared type.</a:t>
            </a:r>
          </a:p>
          <a:p>
            <a:endParaRPr lang="en-US" sz="2000" b="1" i="0" u="none" strike="noStrike" baseline="0" dirty="0" smtClean="0">
              <a:latin typeface="Times New Roman" panose="02020603050405020304" pitchFamily="18" charset="0"/>
            </a:endParaRPr>
          </a:p>
          <a:p>
            <a:r>
              <a:rPr lang="en-US" sz="2000" b="1" i="0" u="none" strike="noStrike" baseline="0" dirty="0" smtClean="0">
                <a:latin typeface="Times New Roman" panose="02020603050405020304" pitchFamily="18" charset="0"/>
              </a:rPr>
              <a:t>F. An exception occurs when the method attempts to access the third argument.</a:t>
            </a:r>
            <a:endParaRPr lang="it-IT" sz="2000" b="1" dirty="0"/>
          </a:p>
        </p:txBody>
      </p:sp>
      <p:sp>
        <p:nvSpPr>
          <p:cNvPr id="3" name="Rettangolo 2"/>
          <p:cNvSpPr/>
          <p:nvPr/>
        </p:nvSpPr>
        <p:spPr>
          <a:xfrm>
            <a:off x="9053849" y="4919729"/>
            <a:ext cx="1712890" cy="73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smtClean="0">
                <a:solidFill>
                  <a:schemeClr val="tx1"/>
                </a:solidFill>
              </a:rPr>
              <a:t>A</a:t>
            </a:r>
            <a:endParaRPr lang="it-IT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5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73488" y="133158"/>
            <a:ext cx="7894749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class </a:t>
            </a:r>
            <a:r>
              <a:rPr lang="it-IT" sz="2100" b="1" i="0" u="none" strike="noStrike" baseline="0" dirty="0" err="1" smtClean="0">
                <a:latin typeface="Times New Roman" panose="02020603050405020304" pitchFamily="18" charset="0"/>
              </a:rPr>
              <a:t>Overloading</a:t>
            </a:r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 {</a:t>
            </a:r>
          </a:p>
          <a:p>
            <a:r>
              <a:rPr lang="it-IT" sz="2100" b="1" i="0" u="none" strike="noStrike" baseline="0" dirty="0" err="1" smtClean="0">
                <a:latin typeface="Times New Roman" panose="02020603050405020304" pitchFamily="18" charset="0"/>
              </a:rPr>
              <a:t>void</a:t>
            </a:r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 x (</a:t>
            </a:r>
            <a:r>
              <a:rPr lang="it-IT" sz="2100" b="1" i="0" u="none" strike="noStrike" baseline="0" dirty="0" err="1" smtClean="0">
                <a:latin typeface="Times New Roman" panose="02020603050405020304" pitchFamily="18" charset="0"/>
              </a:rPr>
              <a:t>int</a:t>
            </a:r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 i) {</a:t>
            </a:r>
          </a:p>
          <a:p>
            <a:r>
              <a:rPr lang="it-IT" sz="2100" b="1" i="0" u="none" strike="noStrike" baseline="0" dirty="0" err="1" smtClean="0">
                <a:latin typeface="Times New Roman" panose="02020603050405020304" pitchFamily="18" charset="0"/>
              </a:rPr>
              <a:t>System.out.println</a:t>
            </a:r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("</a:t>
            </a:r>
            <a:r>
              <a:rPr lang="it-IT" sz="2100" b="1" i="0" u="none" strike="noStrike" baseline="0" dirty="0" err="1" smtClean="0">
                <a:latin typeface="Times New Roman" panose="02020603050405020304" pitchFamily="18" charset="0"/>
              </a:rPr>
              <a:t>one</a:t>
            </a:r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");</a:t>
            </a:r>
          </a:p>
          <a:p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}</a:t>
            </a:r>
          </a:p>
          <a:p>
            <a:r>
              <a:rPr lang="it-IT" sz="2100" b="1" i="0" u="none" strike="noStrike" baseline="0" dirty="0" err="1" smtClean="0">
                <a:latin typeface="Times New Roman" panose="02020603050405020304" pitchFamily="18" charset="0"/>
              </a:rPr>
              <a:t>void</a:t>
            </a:r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 x (</a:t>
            </a:r>
            <a:r>
              <a:rPr lang="it-IT" sz="2100" b="1" i="0" u="none" strike="noStrike" baseline="0" dirty="0" err="1" smtClean="0">
                <a:latin typeface="Times New Roman" panose="02020603050405020304" pitchFamily="18" charset="0"/>
              </a:rPr>
              <a:t>String</a:t>
            </a:r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 s) {</a:t>
            </a:r>
          </a:p>
          <a:p>
            <a:r>
              <a:rPr lang="it-IT" sz="2100" b="1" i="0" u="none" strike="noStrike" baseline="0" dirty="0" err="1" smtClean="0">
                <a:latin typeface="Times New Roman" panose="02020603050405020304" pitchFamily="18" charset="0"/>
              </a:rPr>
              <a:t>System.out.println</a:t>
            </a:r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("</a:t>
            </a:r>
            <a:r>
              <a:rPr lang="it-IT" sz="2100" b="1" i="0" u="none" strike="noStrike" baseline="0" dirty="0" err="1" smtClean="0">
                <a:latin typeface="Times New Roman" panose="02020603050405020304" pitchFamily="18" charset="0"/>
              </a:rPr>
              <a:t>two</a:t>
            </a:r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");</a:t>
            </a:r>
          </a:p>
          <a:p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}</a:t>
            </a:r>
          </a:p>
          <a:p>
            <a:r>
              <a:rPr lang="it-IT" sz="2100" b="1" i="0" u="none" strike="noStrike" baseline="0" dirty="0" err="1" smtClean="0">
                <a:latin typeface="Times New Roman" panose="02020603050405020304" pitchFamily="18" charset="0"/>
              </a:rPr>
              <a:t>void</a:t>
            </a:r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 x (double d) {</a:t>
            </a:r>
          </a:p>
          <a:p>
            <a:r>
              <a:rPr lang="it-IT" sz="2100" b="1" i="0" u="none" strike="noStrike" baseline="0" dirty="0" err="1" smtClean="0">
                <a:latin typeface="Times New Roman" panose="02020603050405020304" pitchFamily="18" charset="0"/>
              </a:rPr>
              <a:t>System.out.println</a:t>
            </a:r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("</a:t>
            </a:r>
            <a:r>
              <a:rPr lang="it-IT" sz="2100" b="1" i="0" u="none" strike="noStrike" baseline="0" dirty="0" err="1" smtClean="0">
                <a:latin typeface="Times New Roman" panose="02020603050405020304" pitchFamily="18" charset="0"/>
              </a:rPr>
              <a:t>three</a:t>
            </a:r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");</a:t>
            </a:r>
          </a:p>
          <a:p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}</a:t>
            </a:r>
          </a:p>
          <a:p>
            <a:r>
              <a:rPr lang="en-US" sz="2100" b="1" i="0" u="none" strike="noStrike" baseline="0" dirty="0" smtClean="0">
                <a:latin typeface="Times New Roman" panose="02020603050405020304" pitchFamily="18" charset="0"/>
              </a:rPr>
              <a:t>public static void main(String[] </a:t>
            </a:r>
            <a:r>
              <a:rPr lang="en-US" sz="2100" b="1" i="0" u="none" strike="noStrike" baseline="0" dirty="0" err="1" smtClean="0">
                <a:latin typeface="Times New Roman" panose="02020603050405020304" pitchFamily="18" charset="0"/>
              </a:rPr>
              <a:t>args</a:t>
            </a:r>
            <a:r>
              <a:rPr lang="en-US" sz="2100" b="1" i="0" u="none" strike="noStrike" baseline="0" dirty="0" smtClean="0">
                <a:latin typeface="Times New Roman" panose="02020603050405020304" pitchFamily="18" charset="0"/>
              </a:rPr>
              <a:t>) {</a:t>
            </a:r>
          </a:p>
          <a:p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new </a:t>
            </a:r>
            <a:r>
              <a:rPr lang="it-IT" sz="2100" b="1" i="0" u="none" strike="noStrike" baseline="0" dirty="0" err="1" smtClean="0">
                <a:latin typeface="Times New Roman" panose="02020603050405020304" pitchFamily="18" charset="0"/>
              </a:rPr>
              <a:t>Overloading</a:t>
            </a:r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().x (4.0);</a:t>
            </a:r>
          </a:p>
          <a:p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}</a:t>
            </a:r>
          </a:p>
          <a:p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}</a:t>
            </a:r>
          </a:p>
          <a:p>
            <a:r>
              <a:rPr lang="it-IT" sz="2100" b="1" i="0" u="none" strike="noStrike" baseline="0" dirty="0" err="1" smtClean="0">
                <a:latin typeface="Times New Roman" panose="02020603050405020304" pitchFamily="18" charset="0"/>
              </a:rPr>
              <a:t>What</a:t>
            </a:r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 </a:t>
            </a:r>
            <a:r>
              <a:rPr lang="it-IT" sz="2100" b="1" i="0" u="none" strike="noStrike" baseline="0" dirty="0" err="1" smtClean="0">
                <a:latin typeface="Times New Roman" panose="02020603050405020304" pitchFamily="18" charset="0"/>
              </a:rPr>
              <a:t>is</a:t>
            </a:r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 the </a:t>
            </a:r>
            <a:r>
              <a:rPr lang="it-IT" sz="2100" b="1" i="0" u="none" strike="noStrike" baseline="0" dirty="0" err="1" smtClean="0">
                <a:latin typeface="Times New Roman" panose="02020603050405020304" pitchFamily="18" charset="0"/>
              </a:rPr>
              <a:t>result</a:t>
            </a:r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?</a:t>
            </a:r>
          </a:p>
          <a:p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A. One</a:t>
            </a:r>
          </a:p>
          <a:p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B. </a:t>
            </a:r>
            <a:r>
              <a:rPr lang="it-IT" sz="2100" b="1" i="0" u="none" strike="noStrike" baseline="0" dirty="0" err="1" smtClean="0">
                <a:latin typeface="Times New Roman" panose="02020603050405020304" pitchFamily="18" charset="0"/>
              </a:rPr>
              <a:t>Two</a:t>
            </a:r>
            <a:endParaRPr lang="it-IT" sz="2100" b="1" i="0" u="none" strike="noStrike" baseline="0" dirty="0" smtClean="0">
              <a:latin typeface="Times New Roman" panose="02020603050405020304" pitchFamily="18" charset="0"/>
            </a:endParaRPr>
          </a:p>
          <a:p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C. Three</a:t>
            </a:r>
          </a:p>
          <a:p>
            <a:r>
              <a:rPr lang="it-IT" sz="2100" b="1" i="0" u="none" strike="noStrike" baseline="0" dirty="0" smtClean="0">
                <a:latin typeface="Times New Roman" panose="02020603050405020304" pitchFamily="18" charset="0"/>
              </a:rPr>
              <a:t>D. Compilation </a:t>
            </a:r>
            <a:r>
              <a:rPr lang="it-IT" sz="2100" b="1" i="0" u="none" strike="noStrike" baseline="0" dirty="0" err="1" smtClean="0">
                <a:latin typeface="Times New Roman" panose="02020603050405020304" pitchFamily="18" charset="0"/>
              </a:rPr>
              <a:t>fails</a:t>
            </a:r>
            <a:endParaRPr lang="it-IT" sz="2100" b="1" dirty="0"/>
          </a:p>
        </p:txBody>
      </p:sp>
      <p:sp>
        <p:nvSpPr>
          <p:cNvPr id="3" name="Rettangolo 2"/>
          <p:cNvSpPr/>
          <p:nvPr/>
        </p:nvSpPr>
        <p:spPr>
          <a:xfrm>
            <a:off x="9053849" y="4919729"/>
            <a:ext cx="1712890" cy="73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smtClean="0">
                <a:solidFill>
                  <a:schemeClr val="tx1"/>
                </a:solidFill>
              </a:rPr>
              <a:t>C</a:t>
            </a:r>
            <a:endParaRPr lang="it-IT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017688" y="990325"/>
            <a:ext cx="774449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Given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the code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fragment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:</a:t>
            </a:r>
          </a:p>
          <a:p>
            <a:endParaRPr lang="it-IT" sz="2400" b="1" i="0" u="none" strike="noStrike" baseline="0" dirty="0" smtClean="0">
              <a:latin typeface="Times New Roman" panose="02020603050405020304" pitchFamily="18" charset="0"/>
            </a:endParaRPr>
          </a:p>
          <a:p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String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valid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= "true";</a:t>
            </a:r>
          </a:p>
          <a:p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if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(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valid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)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System.out.println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(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"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valid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"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);</a:t>
            </a:r>
          </a:p>
          <a:p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else </a:t>
            </a:r>
            <a:r>
              <a:rPr lang="it-IT" sz="2400" b="1" dirty="0" err="1">
                <a:latin typeface="Times New Roman" panose="02020603050405020304" pitchFamily="18" charset="0"/>
              </a:rPr>
              <a:t>S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ystem.out.println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("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not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valid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");</a:t>
            </a:r>
          </a:p>
          <a:p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What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is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the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result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?</a:t>
            </a:r>
          </a:p>
          <a:p>
            <a:endParaRPr lang="it-IT" sz="2400" b="1" dirty="0">
              <a:latin typeface="Times New Roman" panose="02020603050405020304" pitchFamily="18" charset="0"/>
            </a:endParaRPr>
          </a:p>
          <a:p>
            <a:r>
              <a:rPr lang="it-IT" sz="2400" b="1" dirty="0">
                <a:latin typeface="Times New Roman" panose="02020603050405020304" pitchFamily="18" charset="0"/>
              </a:rPr>
              <a:t>A. </a:t>
            </a:r>
            <a:r>
              <a:rPr lang="it-IT" sz="2400" b="1" dirty="0" err="1">
                <a:latin typeface="Times New Roman" panose="02020603050405020304" pitchFamily="18" charset="0"/>
              </a:rPr>
              <a:t>Valid</a:t>
            </a:r>
            <a:endParaRPr lang="it-IT" sz="2400" b="1" dirty="0">
              <a:latin typeface="Times New Roman" panose="02020603050405020304" pitchFamily="18" charset="0"/>
            </a:endParaRPr>
          </a:p>
          <a:p>
            <a:r>
              <a:rPr lang="it-IT" sz="2400" b="1" dirty="0">
                <a:latin typeface="Times New Roman" panose="02020603050405020304" pitchFamily="18" charset="0"/>
              </a:rPr>
              <a:t>B. </a:t>
            </a:r>
            <a:r>
              <a:rPr lang="it-IT" sz="2400" b="1" dirty="0" err="1">
                <a:latin typeface="Times New Roman" panose="02020603050405020304" pitchFamily="18" charset="0"/>
              </a:rPr>
              <a:t>not</a:t>
            </a:r>
            <a:r>
              <a:rPr lang="it-IT" sz="2400" b="1" dirty="0">
                <a:latin typeface="Times New Roman" panose="02020603050405020304" pitchFamily="18" charset="0"/>
              </a:rPr>
              <a:t> </a:t>
            </a:r>
            <a:r>
              <a:rPr lang="it-IT" sz="2400" b="1" dirty="0" err="1">
                <a:latin typeface="Times New Roman" panose="02020603050405020304" pitchFamily="18" charset="0"/>
              </a:rPr>
              <a:t>valid</a:t>
            </a:r>
            <a:endParaRPr lang="it-IT" sz="2400" b="1" dirty="0">
              <a:latin typeface="Times New Roman" panose="02020603050405020304" pitchFamily="18" charset="0"/>
            </a:endParaRPr>
          </a:p>
          <a:p>
            <a:r>
              <a:rPr lang="it-IT" sz="2400" b="1" dirty="0">
                <a:latin typeface="Times New Roman" panose="02020603050405020304" pitchFamily="18" charset="0"/>
              </a:rPr>
              <a:t>C. Compilation </a:t>
            </a:r>
            <a:r>
              <a:rPr lang="it-IT" sz="2400" b="1" dirty="0" err="1">
                <a:latin typeface="Times New Roman" panose="02020603050405020304" pitchFamily="18" charset="0"/>
              </a:rPr>
              <a:t>fails</a:t>
            </a:r>
            <a:endParaRPr lang="it-IT" sz="2400" b="1" dirty="0">
              <a:latin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</a:rPr>
              <a:t>D. An </a:t>
            </a:r>
            <a:r>
              <a:rPr lang="en-US" sz="2400" b="1" dirty="0" err="1">
                <a:latin typeface="Times New Roman" panose="02020603050405020304" pitchFamily="18" charset="0"/>
              </a:rPr>
              <a:t>IllegalArgumentException</a:t>
            </a:r>
            <a:r>
              <a:rPr lang="en-US" sz="2400" b="1" dirty="0">
                <a:latin typeface="Times New Roman" panose="02020603050405020304" pitchFamily="18" charset="0"/>
              </a:rPr>
              <a:t> is thrown at run time</a:t>
            </a:r>
            <a:endParaRPr lang="it-IT" sz="2400" b="1" dirty="0">
              <a:latin typeface="Times New Roman" panose="02020603050405020304" pitchFamily="18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9762185" y="2150772"/>
            <a:ext cx="1712890" cy="73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smtClean="0">
                <a:solidFill>
                  <a:schemeClr val="tx1"/>
                </a:solidFill>
              </a:rPr>
              <a:t>C</a:t>
            </a:r>
            <a:endParaRPr lang="it-IT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5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407831" y="139907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public class </a:t>
            </a:r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ScopeTest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 {</a:t>
            </a:r>
          </a:p>
          <a:p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int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 z;</a:t>
            </a:r>
          </a:p>
          <a:p>
            <a:r>
              <a:rPr lang="en-US" sz="2000" b="1" i="0" u="none" strike="noStrike" baseline="0" dirty="0" smtClean="0">
                <a:latin typeface="Times New Roman" panose="02020603050405020304" pitchFamily="18" charset="0"/>
              </a:rPr>
              <a:t>public static void main(String[] </a:t>
            </a:r>
            <a:r>
              <a:rPr lang="en-US" sz="2000" b="1" i="0" u="none" strike="noStrike" baseline="0" dirty="0" err="1" smtClean="0">
                <a:latin typeface="Times New Roman" panose="02020603050405020304" pitchFamily="18" charset="0"/>
              </a:rPr>
              <a:t>args</a:t>
            </a:r>
            <a:r>
              <a:rPr lang="en-US" sz="2000" b="1" i="0" u="none" strike="noStrike" baseline="0" dirty="0" smtClean="0">
                <a:latin typeface="Times New Roman" panose="02020603050405020304" pitchFamily="18" charset="0"/>
              </a:rPr>
              <a:t>){</a:t>
            </a:r>
          </a:p>
          <a:p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ScopeTest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 </a:t>
            </a:r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myScope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 = new </a:t>
            </a:r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ScopeTest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();</a:t>
            </a:r>
          </a:p>
          <a:p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int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 z = 6;</a:t>
            </a:r>
          </a:p>
          <a:p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System.out.println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(z);</a:t>
            </a:r>
          </a:p>
          <a:p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myScope.doStuff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();</a:t>
            </a:r>
          </a:p>
          <a:p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System.out.println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(z);</a:t>
            </a:r>
          </a:p>
          <a:p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System.out.println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(</a:t>
            </a:r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myScope.z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);</a:t>
            </a:r>
          </a:p>
          <a:p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}</a:t>
            </a:r>
          </a:p>
          <a:p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void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 </a:t>
            </a:r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doStuff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() {</a:t>
            </a:r>
          </a:p>
          <a:p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int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 z = 5;</a:t>
            </a:r>
          </a:p>
          <a:p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doStuff2();</a:t>
            </a:r>
          </a:p>
          <a:p>
            <a:r>
              <a:rPr lang="it-IT" sz="2000" b="1" dirty="0" err="1"/>
              <a:t>System.out.println</a:t>
            </a:r>
            <a:r>
              <a:rPr lang="it-IT" sz="2000" b="1" dirty="0"/>
              <a:t>(z);</a:t>
            </a:r>
          </a:p>
          <a:p>
            <a:r>
              <a:rPr lang="it-IT" sz="2000" b="1" dirty="0"/>
              <a:t>}</a:t>
            </a:r>
          </a:p>
          <a:p>
            <a:r>
              <a:rPr lang="it-IT" sz="2000" b="1" dirty="0" err="1"/>
              <a:t>v</a:t>
            </a:r>
            <a:r>
              <a:rPr lang="it-IT" sz="2000" b="1" dirty="0" err="1">
                <a:latin typeface="Times New Roman" panose="02020603050405020304" pitchFamily="18" charset="0"/>
              </a:rPr>
              <a:t>oid</a:t>
            </a:r>
            <a:r>
              <a:rPr lang="it-IT" sz="2000" b="1" dirty="0">
                <a:latin typeface="Times New Roman" panose="02020603050405020304" pitchFamily="18" charset="0"/>
              </a:rPr>
              <a:t> doStuff2() {</a:t>
            </a:r>
          </a:p>
          <a:p>
            <a:r>
              <a:rPr lang="it-IT" sz="2000" b="1" dirty="0">
                <a:latin typeface="Times New Roman" panose="02020603050405020304" pitchFamily="18" charset="0"/>
              </a:rPr>
              <a:t>z=4;</a:t>
            </a:r>
          </a:p>
          <a:p>
            <a:r>
              <a:rPr lang="it-IT" sz="2000" b="1" dirty="0">
                <a:latin typeface="Times New Roman" panose="02020603050405020304" pitchFamily="18" charset="0"/>
              </a:rPr>
              <a:t>}</a:t>
            </a:r>
          </a:p>
          <a:p>
            <a:r>
              <a:rPr lang="it-IT" sz="2000" b="1" dirty="0">
                <a:latin typeface="Times New Roman" panose="02020603050405020304" pitchFamily="18" charset="0"/>
              </a:rPr>
              <a:t>}</a:t>
            </a:r>
          </a:p>
          <a:p>
            <a:r>
              <a:rPr lang="it-IT" sz="2000" b="1" dirty="0" err="1">
                <a:latin typeface="Times New Roman" panose="02020603050405020304" pitchFamily="18" charset="0"/>
              </a:rPr>
              <a:t>What</a:t>
            </a:r>
            <a:r>
              <a:rPr lang="it-IT" sz="2000" b="1" dirty="0">
                <a:latin typeface="Times New Roman" panose="02020603050405020304" pitchFamily="18" charset="0"/>
              </a:rPr>
              <a:t> </a:t>
            </a:r>
            <a:r>
              <a:rPr lang="it-IT" sz="2000" b="1" dirty="0" err="1">
                <a:latin typeface="Times New Roman" panose="02020603050405020304" pitchFamily="18" charset="0"/>
              </a:rPr>
              <a:t>is</a:t>
            </a:r>
            <a:r>
              <a:rPr lang="it-IT" sz="2000" b="1" dirty="0">
                <a:latin typeface="Times New Roman" panose="02020603050405020304" pitchFamily="18" charset="0"/>
              </a:rPr>
              <a:t> the </a:t>
            </a:r>
            <a:r>
              <a:rPr lang="it-IT" sz="2000" b="1" dirty="0" err="1">
                <a:latin typeface="Times New Roman" panose="02020603050405020304" pitchFamily="18" charset="0"/>
              </a:rPr>
              <a:t>result</a:t>
            </a:r>
            <a:r>
              <a:rPr lang="it-IT" sz="2000" b="1" dirty="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3" name="Rettangolo 2"/>
          <p:cNvSpPr/>
          <p:nvPr/>
        </p:nvSpPr>
        <p:spPr>
          <a:xfrm>
            <a:off x="8371268" y="2228045"/>
            <a:ext cx="1712890" cy="73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smtClean="0">
                <a:solidFill>
                  <a:schemeClr val="tx1"/>
                </a:solidFill>
              </a:rPr>
              <a:t>A</a:t>
            </a:r>
            <a:endParaRPr lang="it-IT" sz="3600" b="1" dirty="0">
              <a:solidFill>
                <a:schemeClr val="tx1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893972" y="4520485"/>
            <a:ext cx="2421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A. </a:t>
            </a:r>
            <a:r>
              <a:rPr lang="it-IT" sz="2400" b="1" dirty="0" smtClean="0"/>
              <a:t> 6 </a:t>
            </a:r>
            <a:r>
              <a:rPr lang="it-IT" sz="2400" b="1" dirty="0"/>
              <a:t>5 6 4</a:t>
            </a:r>
          </a:p>
          <a:p>
            <a:r>
              <a:rPr lang="it-IT" sz="2400" b="1" dirty="0"/>
              <a:t>B. </a:t>
            </a:r>
            <a:r>
              <a:rPr lang="it-IT" sz="2400" b="1" dirty="0" smtClean="0"/>
              <a:t> 6 </a:t>
            </a:r>
            <a:r>
              <a:rPr lang="it-IT" sz="2400" b="1" dirty="0"/>
              <a:t>5 5 4</a:t>
            </a:r>
          </a:p>
          <a:p>
            <a:r>
              <a:rPr lang="it-IT" sz="2400" b="1" dirty="0"/>
              <a:t>C. </a:t>
            </a:r>
            <a:r>
              <a:rPr lang="it-IT" sz="2400" b="1" dirty="0" smtClean="0"/>
              <a:t> 6 </a:t>
            </a:r>
            <a:r>
              <a:rPr lang="it-IT" sz="2400" b="1" dirty="0"/>
              <a:t>5 6 6</a:t>
            </a:r>
          </a:p>
          <a:p>
            <a:r>
              <a:rPr lang="it-IT" sz="2400" b="1" dirty="0"/>
              <a:t>D</a:t>
            </a:r>
            <a:r>
              <a:rPr lang="it-IT" sz="2400" b="1" dirty="0" smtClean="0"/>
              <a:t>.  </a:t>
            </a:r>
            <a:r>
              <a:rPr lang="it-IT" sz="2400" b="1" dirty="0"/>
              <a:t>6 5 6 5</a:t>
            </a:r>
          </a:p>
        </p:txBody>
      </p:sp>
    </p:spTree>
    <p:extLst>
      <p:ext uri="{BB962C8B-B14F-4D97-AF65-F5344CB8AC3E}">
        <p14:creationId xmlns:p14="http://schemas.microsoft.com/office/powerpoint/2010/main" val="5317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76010" y="0"/>
            <a:ext cx="1159527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i="0" u="none" strike="noStrike" baseline="0" dirty="0" err="1" smtClean="0">
                <a:latin typeface="Times New Roman" panose="02020603050405020304" pitchFamily="18" charset="0"/>
              </a:rPr>
              <a:t>interface</a:t>
            </a:r>
            <a:r>
              <a:rPr lang="it-IT" b="1" i="0" u="none" strike="noStrike" baseline="0" dirty="0" smtClean="0">
                <a:latin typeface="Times New Roman" panose="02020603050405020304" pitchFamily="18" charset="0"/>
              </a:rPr>
              <a:t> </a:t>
            </a:r>
            <a:r>
              <a:rPr lang="it-IT" b="1" i="0" u="none" strike="noStrike" baseline="0" dirty="0" err="1" smtClean="0">
                <a:latin typeface="Times New Roman" panose="02020603050405020304" pitchFamily="18" charset="0"/>
              </a:rPr>
              <a:t>SampleClosable</a:t>
            </a:r>
            <a:r>
              <a:rPr lang="it-IT" b="1" i="0" u="none" strike="noStrike" baseline="0" dirty="0" smtClean="0">
                <a:latin typeface="Times New Roman" panose="02020603050405020304" pitchFamily="18" charset="0"/>
              </a:rPr>
              <a:t> {</a:t>
            </a:r>
          </a:p>
          <a:p>
            <a:r>
              <a:rPr lang="en-US" b="1" i="0" u="none" strike="noStrike" baseline="0" dirty="0" smtClean="0">
                <a:latin typeface="Times New Roman" panose="02020603050405020304" pitchFamily="18" charset="0"/>
              </a:rPr>
              <a:t>public void close () throws </a:t>
            </a:r>
            <a:r>
              <a:rPr lang="en-US" b="1" i="0" u="none" strike="noStrike" baseline="0" dirty="0" err="1" smtClean="0">
                <a:latin typeface="Times New Roman" panose="02020603050405020304" pitchFamily="18" charset="0"/>
              </a:rPr>
              <a:t>java.io.IOException</a:t>
            </a:r>
            <a:r>
              <a:rPr lang="en-US" b="1" i="0" u="none" strike="noStrike" baseline="0" dirty="0" smtClean="0">
                <a:latin typeface="Times New Roman" panose="02020603050405020304" pitchFamily="18" charset="0"/>
              </a:rPr>
              <a:t>;</a:t>
            </a:r>
          </a:p>
          <a:p>
            <a:r>
              <a:rPr lang="it-IT" b="1" i="0" u="none" strike="noStrike" baseline="0" dirty="0" smtClean="0">
                <a:latin typeface="Times New Roman" panose="02020603050405020304" pitchFamily="18" charset="0"/>
              </a:rPr>
              <a:t>}</a:t>
            </a:r>
          </a:p>
          <a:p>
            <a:r>
              <a:rPr lang="en-US" b="1" i="0" u="none" strike="noStrike" baseline="0" dirty="0" smtClean="0">
                <a:latin typeface="Times New Roman" panose="02020603050405020304" pitchFamily="18" charset="0"/>
              </a:rPr>
              <a:t>Which three implementations are valid?</a:t>
            </a:r>
          </a:p>
          <a:p>
            <a:endParaRPr lang="en-US" b="1" dirty="0">
              <a:latin typeface="Times New Roman" panose="02020603050405020304" pitchFamily="18" charset="0"/>
            </a:endParaRPr>
          </a:p>
          <a:p>
            <a:r>
              <a:rPr lang="en-US" b="1" dirty="0"/>
              <a:t>A. public class Test implements </a:t>
            </a:r>
            <a:r>
              <a:rPr lang="en-US" b="1" dirty="0" err="1"/>
              <a:t>SampleCloseable</a:t>
            </a:r>
            <a:r>
              <a:rPr lang="en-US" b="1" dirty="0"/>
              <a:t> { </a:t>
            </a:r>
            <a:r>
              <a:rPr lang="en-US" b="1" dirty="0" smtClean="0"/>
              <a:t>public </a:t>
            </a:r>
            <a:r>
              <a:rPr lang="en-US" b="1" dirty="0"/>
              <a:t>void close () throws</a:t>
            </a:r>
          </a:p>
          <a:p>
            <a:r>
              <a:rPr lang="it-IT" b="1" dirty="0" err="1"/>
              <a:t>java.io.IOException</a:t>
            </a:r>
            <a:r>
              <a:rPr lang="it-IT" b="1" dirty="0"/>
              <a:t> { / /do </a:t>
            </a:r>
            <a:r>
              <a:rPr lang="it-IT" b="1" dirty="0" err="1" smtClean="0"/>
              <a:t>something</a:t>
            </a:r>
            <a:endParaRPr lang="it-IT" b="1" dirty="0" smtClean="0"/>
          </a:p>
          <a:p>
            <a:r>
              <a:rPr lang="it-IT" b="1" dirty="0" smtClean="0"/>
              <a:t>}</a:t>
            </a:r>
            <a:endParaRPr lang="it-IT" b="1" dirty="0"/>
          </a:p>
          <a:p>
            <a:r>
              <a:rPr lang="it-IT" b="1" dirty="0" smtClean="0"/>
              <a:t>}</a:t>
            </a:r>
          </a:p>
          <a:p>
            <a:endParaRPr lang="it-IT" b="1" dirty="0"/>
          </a:p>
          <a:p>
            <a:r>
              <a:rPr lang="en-US" b="1" dirty="0"/>
              <a:t>B. public class Test implements </a:t>
            </a:r>
            <a:r>
              <a:rPr lang="en-US" b="1" dirty="0" err="1"/>
              <a:t>SampleCloseable</a:t>
            </a:r>
            <a:r>
              <a:rPr lang="en-US" b="1" dirty="0"/>
              <a:t> { </a:t>
            </a:r>
            <a:r>
              <a:rPr lang="en-US" b="1" dirty="0" smtClean="0"/>
              <a:t>public </a:t>
            </a:r>
            <a:r>
              <a:rPr lang="en-US" b="1" dirty="0"/>
              <a:t>void close () throws Exception {</a:t>
            </a:r>
          </a:p>
          <a:p>
            <a:r>
              <a:rPr lang="it-IT" b="1" dirty="0"/>
              <a:t>/ / do </a:t>
            </a:r>
            <a:r>
              <a:rPr lang="it-IT" b="1" dirty="0" err="1"/>
              <a:t>something</a:t>
            </a:r>
            <a:endParaRPr lang="it-IT" b="1" dirty="0"/>
          </a:p>
          <a:p>
            <a:r>
              <a:rPr lang="it-IT" b="1" dirty="0"/>
              <a:t>}</a:t>
            </a:r>
          </a:p>
          <a:p>
            <a:r>
              <a:rPr lang="it-IT" b="1" dirty="0" smtClean="0"/>
              <a:t>}</a:t>
            </a:r>
          </a:p>
          <a:p>
            <a:endParaRPr lang="it-IT" b="1" dirty="0"/>
          </a:p>
          <a:p>
            <a:r>
              <a:rPr lang="en-US" b="1" dirty="0"/>
              <a:t>C. public class Test implementations </a:t>
            </a:r>
            <a:r>
              <a:rPr lang="en-US" b="1" dirty="0" err="1"/>
              <a:t>SampleCloseable</a:t>
            </a:r>
            <a:r>
              <a:rPr lang="en-US" b="1" dirty="0"/>
              <a:t> { </a:t>
            </a:r>
            <a:r>
              <a:rPr lang="en-US" b="1" dirty="0" smtClean="0"/>
              <a:t>public </a:t>
            </a:r>
            <a:r>
              <a:rPr lang="en-US" b="1" dirty="0"/>
              <a:t>void close () throws</a:t>
            </a:r>
          </a:p>
          <a:p>
            <a:r>
              <a:rPr lang="it-IT" b="1" dirty="0" err="1"/>
              <a:t>Exception</a:t>
            </a:r>
            <a:r>
              <a:rPr lang="it-IT" b="1" dirty="0"/>
              <a:t> { / / do </a:t>
            </a:r>
            <a:r>
              <a:rPr lang="it-IT" b="1" dirty="0" err="1"/>
              <a:t>something</a:t>
            </a:r>
            <a:endParaRPr lang="it-IT" b="1" dirty="0"/>
          </a:p>
          <a:p>
            <a:r>
              <a:rPr lang="it-IT" b="1" dirty="0"/>
              <a:t>}</a:t>
            </a:r>
          </a:p>
          <a:p>
            <a:r>
              <a:rPr lang="it-IT" b="1" dirty="0" smtClean="0"/>
              <a:t>}</a:t>
            </a:r>
          </a:p>
          <a:p>
            <a:endParaRPr lang="it-IT" b="1" dirty="0"/>
          </a:p>
          <a:p>
            <a:r>
              <a:rPr lang="en-US" b="1" dirty="0"/>
              <a:t>D. public </a:t>
            </a:r>
            <a:r>
              <a:rPr lang="en-US" b="1" dirty="0" err="1"/>
              <a:t>classTest</a:t>
            </a:r>
            <a:r>
              <a:rPr lang="en-US" b="1" dirty="0"/>
              <a:t> extends </a:t>
            </a:r>
            <a:r>
              <a:rPr lang="en-US" b="1" dirty="0" err="1"/>
              <a:t>SampleCloseable</a:t>
            </a:r>
            <a:r>
              <a:rPr lang="en-US" b="1" dirty="0"/>
              <a:t> { </a:t>
            </a:r>
            <a:r>
              <a:rPr lang="en-US" b="1" dirty="0" smtClean="0"/>
              <a:t>public </a:t>
            </a:r>
            <a:r>
              <a:rPr lang="en-US" b="1" dirty="0" err="1"/>
              <a:t>voidclose</a:t>
            </a:r>
            <a:r>
              <a:rPr lang="en-US" b="1" dirty="0"/>
              <a:t> ()throws</a:t>
            </a:r>
          </a:p>
          <a:p>
            <a:r>
              <a:rPr lang="it-IT" b="1" dirty="0" err="1"/>
              <a:t>java.IO.IOException</a:t>
            </a:r>
            <a:r>
              <a:rPr lang="it-IT" b="1" dirty="0"/>
              <a:t>{ / / do </a:t>
            </a:r>
            <a:r>
              <a:rPr lang="it-IT" b="1" dirty="0" err="1"/>
              <a:t>something</a:t>
            </a:r>
            <a:endParaRPr lang="it-IT" b="1" dirty="0"/>
          </a:p>
          <a:p>
            <a:r>
              <a:rPr lang="it-IT" b="1" dirty="0"/>
              <a:t>}</a:t>
            </a:r>
          </a:p>
          <a:p>
            <a:r>
              <a:rPr lang="it-IT" b="1" dirty="0"/>
              <a:t>}</a:t>
            </a:r>
          </a:p>
        </p:txBody>
      </p:sp>
      <p:sp>
        <p:nvSpPr>
          <p:cNvPr id="3" name="Rettangolo 2"/>
          <p:cNvSpPr/>
          <p:nvPr/>
        </p:nvSpPr>
        <p:spPr>
          <a:xfrm>
            <a:off x="9633398" y="1584101"/>
            <a:ext cx="1712890" cy="73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smtClean="0">
                <a:solidFill>
                  <a:schemeClr val="tx1"/>
                </a:solidFill>
              </a:rPr>
              <a:t>D</a:t>
            </a:r>
            <a:endParaRPr lang="it-IT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32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485104" y="239564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public class DoCompare1 {</a:t>
            </a:r>
          </a:p>
          <a:p>
            <a:r>
              <a:rPr lang="en-US" sz="2000" b="1" i="0" u="none" strike="noStrike" baseline="0" dirty="0" smtClean="0">
                <a:latin typeface="Times New Roman" panose="02020603050405020304" pitchFamily="18" charset="0"/>
              </a:rPr>
              <a:t>public static void main(String[] </a:t>
            </a:r>
            <a:r>
              <a:rPr lang="en-US" sz="2000" b="1" i="0" u="none" strike="noStrike" baseline="0" dirty="0" err="1" smtClean="0">
                <a:latin typeface="Times New Roman" panose="02020603050405020304" pitchFamily="18" charset="0"/>
              </a:rPr>
              <a:t>args</a:t>
            </a:r>
            <a:r>
              <a:rPr lang="en-US" sz="2000" b="1" i="0" u="none" strike="noStrike" baseline="0" dirty="0" smtClean="0">
                <a:latin typeface="Times New Roman" panose="02020603050405020304" pitchFamily="18" charset="0"/>
              </a:rPr>
              <a:t>) {</a:t>
            </a:r>
          </a:p>
          <a:p>
            <a:r>
              <a:rPr lang="en-US" sz="2000" b="1" i="0" u="none" strike="noStrike" baseline="0" dirty="0" smtClean="0">
                <a:latin typeface="Times New Roman" panose="02020603050405020304" pitchFamily="18" charset="0"/>
              </a:rPr>
              <a:t>String[] table = {"aa", "bb", "cc"};</a:t>
            </a:r>
          </a:p>
          <a:p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for (</a:t>
            </a:r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String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 </a:t>
            </a:r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ss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: </a:t>
            </a:r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table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) {</a:t>
            </a:r>
          </a:p>
          <a:p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int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 ii = 0;</a:t>
            </a:r>
          </a:p>
          <a:p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while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 (ii &lt; </a:t>
            </a:r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table.length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) {</a:t>
            </a:r>
          </a:p>
          <a:p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System.out.println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(</a:t>
            </a:r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ss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 + ", " + ii);</a:t>
            </a:r>
          </a:p>
          <a:p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ii++;</a:t>
            </a:r>
          </a:p>
          <a:p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}</a:t>
            </a:r>
          </a:p>
          <a:p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}</a:t>
            </a:r>
          </a:p>
          <a:p>
            <a:r>
              <a:rPr lang="en-US" sz="2000" b="1" i="0" u="none" strike="noStrike" baseline="0" dirty="0" smtClean="0">
                <a:latin typeface="Times New Roman" panose="02020603050405020304" pitchFamily="18" charset="0"/>
              </a:rPr>
              <a:t>How many times is 2 printed as a part of the output?</a:t>
            </a:r>
          </a:p>
          <a:p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A. Zero</a:t>
            </a:r>
          </a:p>
          <a:p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B. Once</a:t>
            </a:r>
          </a:p>
          <a:p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C. </a:t>
            </a:r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Twice</a:t>
            </a:r>
            <a:endParaRPr lang="it-IT" sz="2000" b="1" i="0" u="none" strike="noStrike" baseline="0" dirty="0" smtClean="0">
              <a:latin typeface="Times New Roman" panose="02020603050405020304" pitchFamily="18" charset="0"/>
            </a:endParaRPr>
          </a:p>
          <a:p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D. </a:t>
            </a:r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Thrice</a:t>
            </a:r>
            <a:endParaRPr lang="it-IT" sz="2000" b="1" i="0" u="none" strike="noStrike" baseline="0" dirty="0" smtClean="0">
              <a:latin typeface="Times New Roman" panose="02020603050405020304" pitchFamily="18" charset="0"/>
            </a:endParaRPr>
          </a:p>
          <a:p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E. Compilation </a:t>
            </a:r>
            <a:r>
              <a:rPr lang="it-IT" sz="2000" b="1" i="0" u="none" strike="noStrike" baseline="0" dirty="0" err="1" smtClean="0">
                <a:latin typeface="Times New Roman" panose="02020603050405020304" pitchFamily="18" charset="0"/>
              </a:rPr>
              <a:t>fails</a:t>
            </a:r>
            <a:r>
              <a:rPr lang="it-IT" sz="2000" b="1" i="0" u="none" strike="noStrike" baseline="0" dirty="0" smtClean="0">
                <a:latin typeface="Times New Roman" panose="02020603050405020304" pitchFamily="18" charset="0"/>
              </a:rPr>
              <a:t>.</a:t>
            </a:r>
            <a:endParaRPr lang="it-IT" sz="2000" b="1" dirty="0"/>
          </a:p>
        </p:txBody>
      </p:sp>
      <p:sp>
        <p:nvSpPr>
          <p:cNvPr id="3" name="Rettangolo 2"/>
          <p:cNvSpPr/>
          <p:nvPr/>
        </p:nvSpPr>
        <p:spPr>
          <a:xfrm>
            <a:off x="9633398" y="1584101"/>
            <a:ext cx="1712890" cy="73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smtClean="0">
                <a:solidFill>
                  <a:schemeClr val="tx1"/>
                </a:solidFill>
              </a:rPr>
              <a:t>C</a:t>
            </a:r>
            <a:endParaRPr lang="it-IT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3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14646" y="51516"/>
            <a:ext cx="89551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i="0" u="none" strike="noStrike" baseline="0" dirty="0" smtClean="0">
                <a:latin typeface="Times New Roman" panose="02020603050405020304" pitchFamily="18" charset="0"/>
              </a:rPr>
              <a:t>import </a:t>
            </a:r>
            <a:r>
              <a:rPr lang="it-IT" b="1" i="0" u="none" strike="noStrike" baseline="0" dirty="0" err="1" smtClean="0">
                <a:latin typeface="Times New Roman" panose="02020603050405020304" pitchFamily="18" charset="0"/>
              </a:rPr>
              <a:t>java.io.IOException</a:t>
            </a:r>
            <a:r>
              <a:rPr lang="it-IT" b="1" i="0" u="none" strike="noStrike" baseline="0" dirty="0" smtClean="0">
                <a:latin typeface="Times New Roman" panose="02020603050405020304" pitchFamily="18" charset="0"/>
              </a:rPr>
              <a:t>;</a:t>
            </a:r>
          </a:p>
          <a:p>
            <a:r>
              <a:rPr lang="it-IT" b="1" i="0" u="none" strike="noStrike" baseline="0" dirty="0" smtClean="0">
                <a:latin typeface="Times New Roman" panose="02020603050405020304" pitchFamily="18" charset="0"/>
              </a:rPr>
              <a:t>public class Y {</a:t>
            </a:r>
          </a:p>
          <a:p>
            <a:r>
              <a:rPr lang="en-US" b="1" i="0" u="none" strike="noStrike" baseline="0" dirty="0" smtClean="0">
                <a:latin typeface="Times New Roman" panose="02020603050405020304" pitchFamily="18" charset="0"/>
              </a:rPr>
              <a:t>public static void main(String[] </a:t>
            </a:r>
            <a:r>
              <a:rPr lang="en-US" b="1" i="0" u="none" strike="noStrike" baseline="0" dirty="0" err="1" smtClean="0">
                <a:latin typeface="Times New Roman" panose="02020603050405020304" pitchFamily="18" charset="0"/>
              </a:rPr>
              <a:t>args</a:t>
            </a:r>
            <a:r>
              <a:rPr lang="en-US" b="1" i="0" u="none" strike="noStrike" baseline="0" dirty="0" smtClean="0">
                <a:latin typeface="Times New Roman" panose="02020603050405020304" pitchFamily="18" charset="0"/>
              </a:rPr>
              <a:t>) {</a:t>
            </a:r>
          </a:p>
          <a:p>
            <a:r>
              <a:rPr lang="it-IT" b="1" i="0" u="none" strike="noStrike" baseline="0" dirty="0" err="1" smtClean="0">
                <a:latin typeface="Times New Roman" panose="02020603050405020304" pitchFamily="18" charset="0"/>
              </a:rPr>
              <a:t>try</a:t>
            </a:r>
            <a:r>
              <a:rPr lang="it-IT" b="1" i="0" u="none" strike="noStrike" baseline="0" dirty="0" smtClean="0">
                <a:latin typeface="Times New Roman" panose="02020603050405020304" pitchFamily="18" charset="0"/>
              </a:rPr>
              <a:t> {</a:t>
            </a:r>
          </a:p>
          <a:p>
            <a:r>
              <a:rPr lang="it-IT" b="1" i="0" u="none" strike="noStrike" baseline="0" dirty="0" err="1" smtClean="0">
                <a:latin typeface="Times New Roman" panose="02020603050405020304" pitchFamily="18" charset="0"/>
              </a:rPr>
              <a:t>doSomething</a:t>
            </a:r>
            <a:r>
              <a:rPr lang="it-IT" b="1" i="0" u="none" strike="noStrike" baseline="0" dirty="0" smtClean="0">
                <a:latin typeface="Times New Roman" panose="02020603050405020304" pitchFamily="18" charset="0"/>
              </a:rPr>
              <a:t>();</a:t>
            </a:r>
          </a:p>
          <a:p>
            <a:r>
              <a:rPr lang="it-IT" b="1" i="0" u="none" strike="noStrike" baseline="0" dirty="0" smtClean="0">
                <a:latin typeface="Times New Roman" panose="02020603050405020304" pitchFamily="18" charset="0"/>
              </a:rPr>
              <a:t>}</a:t>
            </a:r>
          </a:p>
          <a:p>
            <a:r>
              <a:rPr lang="it-IT" b="1" i="0" u="none" strike="noStrike" baseline="0" dirty="0" smtClean="0">
                <a:latin typeface="Times New Roman" panose="02020603050405020304" pitchFamily="18" charset="0"/>
              </a:rPr>
              <a:t>catch (</a:t>
            </a:r>
            <a:r>
              <a:rPr lang="it-IT" b="1" i="0" u="none" strike="noStrike" baseline="0" dirty="0" err="1" smtClean="0">
                <a:latin typeface="Times New Roman" panose="02020603050405020304" pitchFamily="18" charset="0"/>
              </a:rPr>
              <a:t>RuntimeException</a:t>
            </a:r>
            <a:r>
              <a:rPr lang="it-IT" b="1" i="0" u="none" strike="noStrike" baseline="0" dirty="0" smtClean="0">
                <a:latin typeface="Times New Roman" panose="02020603050405020304" pitchFamily="18" charset="0"/>
              </a:rPr>
              <a:t> e) {</a:t>
            </a:r>
          </a:p>
          <a:p>
            <a:r>
              <a:rPr lang="it-IT" b="1" i="0" u="none" strike="noStrike" baseline="0" dirty="0" err="1" smtClean="0">
                <a:latin typeface="Times New Roman" panose="02020603050405020304" pitchFamily="18" charset="0"/>
              </a:rPr>
              <a:t>System.out.println</a:t>
            </a:r>
            <a:r>
              <a:rPr lang="it-IT" b="1" i="0" u="none" strike="noStrike" baseline="0" dirty="0" smtClean="0">
                <a:latin typeface="Times New Roman" panose="02020603050405020304" pitchFamily="18" charset="0"/>
              </a:rPr>
              <a:t>(e);</a:t>
            </a:r>
          </a:p>
          <a:p>
            <a:r>
              <a:rPr lang="it-IT" b="1" i="0" u="none" strike="noStrike" baseline="0" dirty="0" smtClean="0">
                <a:latin typeface="Times New Roman" panose="02020603050405020304" pitchFamily="18" charset="0"/>
              </a:rPr>
              <a:t>}</a:t>
            </a:r>
          </a:p>
          <a:p>
            <a:r>
              <a:rPr lang="it-IT" b="1" i="0" u="none" strike="noStrike" baseline="0" dirty="0" smtClean="0">
                <a:latin typeface="Times New Roman" panose="02020603050405020304" pitchFamily="18" charset="0"/>
              </a:rPr>
              <a:t>}</a:t>
            </a:r>
          </a:p>
          <a:p>
            <a:r>
              <a:rPr lang="it-IT" b="1" i="0" u="none" strike="noStrike" baseline="0" dirty="0" smtClean="0">
                <a:latin typeface="Times New Roman" panose="02020603050405020304" pitchFamily="18" charset="0"/>
              </a:rPr>
              <a:t>static </a:t>
            </a:r>
            <a:r>
              <a:rPr lang="it-IT" b="1" i="0" u="none" strike="noStrike" baseline="0" dirty="0" err="1" smtClean="0">
                <a:latin typeface="Times New Roman" panose="02020603050405020304" pitchFamily="18" charset="0"/>
              </a:rPr>
              <a:t>void</a:t>
            </a:r>
            <a:r>
              <a:rPr lang="it-IT" b="1" i="0" u="none" strike="noStrike" baseline="0" dirty="0" smtClean="0">
                <a:latin typeface="Times New Roman" panose="02020603050405020304" pitchFamily="18" charset="0"/>
              </a:rPr>
              <a:t> </a:t>
            </a:r>
            <a:r>
              <a:rPr lang="it-IT" b="1" i="0" u="none" strike="noStrike" baseline="0" dirty="0" err="1" smtClean="0">
                <a:latin typeface="Times New Roman" panose="02020603050405020304" pitchFamily="18" charset="0"/>
              </a:rPr>
              <a:t>doSomething</a:t>
            </a:r>
            <a:r>
              <a:rPr lang="it-IT" b="1" i="0" u="none" strike="noStrike" baseline="0" dirty="0" smtClean="0">
                <a:latin typeface="Times New Roman" panose="02020603050405020304" pitchFamily="18" charset="0"/>
              </a:rPr>
              <a:t>() {</a:t>
            </a:r>
          </a:p>
          <a:p>
            <a:r>
              <a:rPr lang="en-US" b="1" dirty="0"/>
              <a:t>if (</a:t>
            </a:r>
            <a:r>
              <a:rPr lang="en-US" b="1" dirty="0" err="1"/>
              <a:t>Math.random</a:t>
            </a:r>
            <a:r>
              <a:rPr lang="en-US" b="1" dirty="0"/>
              <a:t>() &gt; 0.5) throw new </a:t>
            </a:r>
            <a:r>
              <a:rPr lang="en-US" b="1" dirty="0" err="1"/>
              <a:t>IOException</a:t>
            </a:r>
            <a:r>
              <a:rPr lang="en-US" b="1" dirty="0"/>
              <a:t>();</a:t>
            </a:r>
          </a:p>
          <a:p>
            <a:r>
              <a:rPr lang="it-IT" b="1" dirty="0" err="1"/>
              <a:t>throw</a:t>
            </a:r>
            <a:r>
              <a:rPr lang="it-IT" b="1" dirty="0"/>
              <a:t> new </a:t>
            </a:r>
            <a:r>
              <a:rPr lang="it-IT" b="1" dirty="0" err="1"/>
              <a:t>RuntimeException</a:t>
            </a:r>
            <a:r>
              <a:rPr lang="it-IT" b="1" dirty="0"/>
              <a:t>();</a:t>
            </a:r>
          </a:p>
          <a:p>
            <a:r>
              <a:rPr lang="it-IT" b="1" dirty="0"/>
              <a:t>}</a:t>
            </a:r>
          </a:p>
          <a:p>
            <a:r>
              <a:rPr lang="it-IT" b="1" dirty="0"/>
              <a:t>}</a:t>
            </a:r>
          </a:p>
          <a:p>
            <a:r>
              <a:rPr lang="en-US" b="1" dirty="0"/>
              <a:t>Which two actions, used independently, will permit this class to compile?</a:t>
            </a:r>
          </a:p>
          <a:p>
            <a:r>
              <a:rPr lang="en-US" b="1" dirty="0"/>
              <a:t>A. Adding throws </a:t>
            </a:r>
            <a:r>
              <a:rPr lang="en-US" b="1" dirty="0" err="1"/>
              <a:t>IOException</a:t>
            </a:r>
            <a:r>
              <a:rPr lang="en-US" b="1" dirty="0"/>
              <a:t> to the main() method signature</a:t>
            </a:r>
          </a:p>
          <a:p>
            <a:r>
              <a:rPr lang="en-US" b="1" dirty="0"/>
              <a:t>B. Adding throws </a:t>
            </a:r>
            <a:r>
              <a:rPr lang="en-US" b="1" dirty="0" err="1"/>
              <a:t>IOException</a:t>
            </a:r>
            <a:r>
              <a:rPr lang="en-US" b="1" dirty="0"/>
              <a:t> to the </a:t>
            </a:r>
            <a:r>
              <a:rPr lang="en-US" b="1" dirty="0" err="1"/>
              <a:t>doSoomething</a:t>
            </a:r>
            <a:r>
              <a:rPr lang="en-US" b="1" dirty="0"/>
              <a:t>() method signature</a:t>
            </a:r>
          </a:p>
          <a:p>
            <a:r>
              <a:rPr lang="en-US" b="1" dirty="0"/>
              <a:t>C. Adding throws </a:t>
            </a:r>
            <a:r>
              <a:rPr lang="en-US" b="1" dirty="0" err="1"/>
              <a:t>IOException</a:t>
            </a:r>
            <a:r>
              <a:rPr lang="en-US" b="1" dirty="0"/>
              <a:t> to the main() method signature and to the </a:t>
            </a:r>
            <a:r>
              <a:rPr lang="en-US" b="1" dirty="0" err="1"/>
              <a:t>dosomething</a:t>
            </a:r>
            <a:r>
              <a:rPr lang="en-US" b="1" dirty="0"/>
              <a:t>()</a:t>
            </a:r>
          </a:p>
          <a:p>
            <a:r>
              <a:rPr lang="it-IT" b="1" dirty="0" err="1"/>
              <a:t>method</a:t>
            </a:r>
            <a:endParaRPr lang="it-IT" b="1" dirty="0"/>
          </a:p>
          <a:p>
            <a:r>
              <a:rPr lang="en-US" b="1" dirty="0"/>
              <a:t>D. Adding throws </a:t>
            </a:r>
            <a:r>
              <a:rPr lang="en-US" b="1" dirty="0" err="1"/>
              <a:t>IOException</a:t>
            </a:r>
            <a:r>
              <a:rPr lang="en-US" b="1" dirty="0"/>
              <a:t> to the </a:t>
            </a:r>
            <a:r>
              <a:rPr lang="en-US" b="1" dirty="0" err="1"/>
              <a:t>dosomething</a:t>
            </a:r>
            <a:r>
              <a:rPr lang="en-US" b="1" dirty="0"/>
              <a:t>() method signature and changing the</a:t>
            </a:r>
          </a:p>
          <a:p>
            <a:r>
              <a:rPr lang="it-IT" b="1" dirty="0"/>
              <a:t>catch </a:t>
            </a:r>
            <a:r>
              <a:rPr lang="it-IT" b="1" dirty="0" err="1"/>
              <a:t>argument</a:t>
            </a:r>
            <a:r>
              <a:rPr lang="it-IT" b="1" dirty="0"/>
              <a:t> to </a:t>
            </a:r>
            <a:r>
              <a:rPr lang="it-IT" b="1" dirty="0" err="1"/>
              <a:t>IOException</a:t>
            </a:r>
            <a:endParaRPr lang="it-IT" b="1" dirty="0"/>
          </a:p>
          <a:p>
            <a:r>
              <a:rPr lang="en-US" b="1" dirty="0"/>
              <a:t>E. Adding throws </a:t>
            </a:r>
            <a:r>
              <a:rPr lang="en-US" b="1" dirty="0" err="1"/>
              <a:t>IOException</a:t>
            </a:r>
            <a:r>
              <a:rPr lang="en-US" b="1" dirty="0"/>
              <a:t> to the main() method signature and changing the catch</a:t>
            </a:r>
          </a:p>
          <a:p>
            <a:r>
              <a:rPr lang="it-IT" b="1" dirty="0" err="1"/>
              <a:t>argument</a:t>
            </a:r>
            <a:r>
              <a:rPr lang="it-IT" b="1" dirty="0"/>
              <a:t> to </a:t>
            </a:r>
            <a:r>
              <a:rPr lang="it-IT" b="1" dirty="0" err="1"/>
              <a:t>IOException</a:t>
            </a:r>
            <a:endParaRPr lang="it-IT" b="1" dirty="0"/>
          </a:p>
        </p:txBody>
      </p:sp>
      <p:sp>
        <p:nvSpPr>
          <p:cNvPr id="3" name="Rettangolo 2"/>
          <p:cNvSpPr/>
          <p:nvPr/>
        </p:nvSpPr>
        <p:spPr>
          <a:xfrm>
            <a:off x="9633398" y="1584101"/>
            <a:ext cx="1712890" cy="73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smtClean="0">
                <a:solidFill>
                  <a:schemeClr val="tx1"/>
                </a:solidFill>
              </a:rPr>
              <a:t>C,D</a:t>
            </a:r>
            <a:endParaRPr lang="it-IT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1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077533" y="516562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class X {</a:t>
            </a:r>
          </a:p>
          <a:p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String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str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= "default";</a:t>
            </a:r>
          </a:p>
          <a:p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X(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String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s) {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str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= s;}</a:t>
            </a:r>
          </a:p>
          <a:p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void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print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() {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System.out.println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(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str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); }</a:t>
            </a:r>
          </a:p>
          <a:p>
            <a:r>
              <a:rPr lang="en-US" sz="2400" b="1" i="0" u="none" strike="noStrike" baseline="0" dirty="0" smtClean="0">
                <a:latin typeface="Times New Roman" panose="02020603050405020304" pitchFamily="18" charset="0"/>
              </a:rPr>
              <a:t>public static void main(String[] </a:t>
            </a:r>
            <a:r>
              <a:rPr lang="en-US" sz="2400" b="1" i="0" u="none" strike="noStrike" baseline="0" dirty="0" err="1" smtClean="0">
                <a:latin typeface="Times New Roman" panose="02020603050405020304" pitchFamily="18" charset="0"/>
              </a:rPr>
              <a:t>args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</a:rPr>
              <a:t>) {</a:t>
            </a:r>
          </a:p>
          <a:p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new X("hello").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print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();</a:t>
            </a:r>
          </a:p>
          <a:p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}</a:t>
            </a:r>
          </a:p>
          <a:p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}</a:t>
            </a:r>
          </a:p>
          <a:p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What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is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the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result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?</a:t>
            </a:r>
          </a:p>
          <a:p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A. hello</a:t>
            </a:r>
          </a:p>
          <a:p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B. default</a:t>
            </a:r>
          </a:p>
          <a:p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C. Compilation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fails</a:t>
            </a:r>
            <a:endParaRPr lang="it-IT" sz="2400" b="1" i="0" u="none" strike="noStrike" baseline="0" dirty="0" smtClean="0">
              <a:latin typeface="Times New Roman" panose="02020603050405020304" pitchFamily="18" charset="0"/>
            </a:endParaRPr>
          </a:p>
          <a:p>
            <a:r>
              <a:rPr lang="en-US" sz="2400" b="1" i="0" u="none" strike="noStrike" baseline="0" dirty="0" smtClean="0">
                <a:latin typeface="Times New Roman" panose="02020603050405020304" pitchFamily="18" charset="0"/>
              </a:rPr>
              <a:t>D. The program prints nothing</a:t>
            </a:r>
          </a:p>
          <a:p>
            <a:r>
              <a:rPr lang="en-US" sz="2400" b="1" i="0" u="none" strike="noStrike" baseline="0" dirty="0" smtClean="0">
                <a:latin typeface="Times New Roman" panose="02020603050405020304" pitchFamily="18" charset="0"/>
              </a:rPr>
              <a:t>E. An exception is thrown at run time</a:t>
            </a:r>
            <a:endParaRPr lang="it-IT" sz="2400" b="1" dirty="0"/>
          </a:p>
        </p:txBody>
      </p:sp>
      <p:sp>
        <p:nvSpPr>
          <p:cNvPr id="3" name="Rettangolo 2"/>
          <p:cNvSpPr/>
          <p:nvPr/>
        </p:nvSpPr>
        <p:spPr>
          <a:xfrm>
            <a:off x="9633398" y="1584101"/>
            <a:ext cx="1712890" cy="73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smtClean="0">
                <a:solidFill>
                  <a:schemeClr val="tx1"/>
                </a:solidFill>
              </a:rPr>
              <a:t>A</a:t>
            </a:r>
            <a:endParaRPr lang="it-IT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5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15910" y="300790"/>
            <a:ext cx="1217053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public class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SampleClass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{</a:t>
            </a:r>
          </a:p>
          <a:p>
            <a:r>
              <a:rPr lang="en-US" sz="2400" b="1" i="0" u="none" strike="noStrike" baseline="0" dirty="0" smtClean="0">
                <a:latin typeface="Times New Roman" panose="02020603050405020304" pitchFamily="18" charset="0"/>
              </a:rPr>
              <a:t>public static void main(String[] </a:t>
            </a:r>
            <a:r>
              <a:rPr lang="en-US" sz="2400" b="1" i="0" u="none" strike="noStrike" baseline="0" dirty="0" err="1" smtClean="0">
                <a:latin typeface="Times New Roman" panose="02020603050405020304" pitchFamily="18" charset="0"/>
              </a:rPr>
              <a:t>args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</a:rPr>
              <a:t>) { </a:t>
            </a:r>
            <a:r>
              <a:rPr lang="en-US" sz="2400" b="1" i="0" u="none" strike="noStrike" baseline="0" dirty="0" err="1" smtClean="0">
                <a:latin typeface="Times New Roman" panose="02020603050405020304" pitchFamily="18" charset="0"/>
              </a:rPr>
              <a:t>AnotherSampleClass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 err="1" smtClean="0">
                <a:latin typeface="Times New Roman" panose="02020603050405020304" pitchFamily="18" charset="0"/>
              </a:rPr>
              <a:t>asc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</a:rPr>
              <a:t> = new</a:t>
            </a:r>
          </a:p>
          <a:p>
            <a:r>
              <a:rPr lang="en-US" sz="2400" b="1" i="0" u="none" strike="noStrike" baseline="0" dirty="0" err="1" smtClean="0">
                <a:latin typeface="Times New Roman" panose="02020603050405020304" pitchFamily="18" charset="0"/>
              </a:rPr>
              <a:t>AnotherSampleClass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</a:rPr>
              <a:t>(); </a:t>
            </a:r>
            <a:r>
              <a:rPr lang="en-US" sz="2400" b="1" i="0" u="none" strike="noStrike" baseline="0" dirty="0" err="1" smtClean="0">
                <a:latin typeface="Times New Roman" panose="02020603050405020304" pitchFamily="18" charset="0"/>
              </a:rPr>
              <a:t>SampleClass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 err="1" smtClean="0">
                <a:latin typeface="Times New Roman" panose="02020603050405020304" pitchFamily="18" charset="0"/>
              </a:rPr>
              <a:t>sc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</a:rPr>
              <a:t> = new </a:t>
            </a:r>
            <a:r>
              <a:rPr lang="en-US" sz="2400" b="1" i="0" u="none" strike="noStrike" baseline="0" dirty="0" err="1" smtClean="0">
                <a:latin typeface="Times New Roman" panose="02020603050405020304" pitchFamily="18" charset="0"/>
              </a:rPr>
              <a:t>SampleClass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</a:rPr>
              <a:t>();</a:t>
            </a:r>
          </a:p>
          <a:p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// TODO code application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logic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here</a:t>
            </a:r>
            <a:endParaRPr lang="it-IT" sz="2400" b="1" i="0" u="none" strike="noStrike" baseline="0" dirty="0" smtClean="0">
              <a:latin typeface="Times New Roman" panose="02020603050405020304" pitchFamily="18" charset="0"/>
            </a:endParaRPr>
          </a:p>
          <a:p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}</a:t>
            </a:r>
          </a:p>
          <a:p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}</a:t>
            </a:r>
          </a:p>
          <a:p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class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AnotherSampleClass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extends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SampleClass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{</a:t>
            </a:r>
          </a:p>
          <a:p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}</a:t>
            </a:r>
          </a:p>
          <a:p>
            <a:r>
              <a:rPr lang="en-US" sz="2400" b="1" i="0" u="none" strike="noStrike" baseline="0" dirty="0" smtClean="0">
                <a:latin typeface="Times New Roman" panose="02020603050405020304" pitchFamily="18" charset="0"/>
              </a:rPr>
              <a:t>Which statement, when inserted into line "// TODO code application logic here ", is valid</a:t>
            </a:r>
          </a:p>
          <a:p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change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?</a:t>
            </a:r>
          </a:p>
          <a:p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A.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asc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= sc;</a:t>
            </a:r>
          </a:p>
          <a:p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B. sc =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asc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;</a:t>
            </a:r>
          </a:p>
          <a:p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C.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asc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= (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object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) sc;</a:t>
            </a:r>
          </a:p>
          <a:p>
            <a:r>
              <a:rPr lang="it-IT" sz="2400" b="1" dirty="0">
                <a:latin typeface="Times New Roman" panose="02020603050405020304" pitchFamily="18" charset="0"/>
              </a:rPr>
              <a:t>D. </a:t>
            </a:r>
            <a:r>
              <a:rPr lang="it-IT" sz="2400" b="1" dirty="0" err="1">
                <a:latin typeface="Times New Roman" panose="02020603050405020304" pitchFamily="18" charset="0"/>
              </a:rPr>
              <a:t>asc</a:t>
            </a:r>
            <a:r>
              <a:rPr lang="it-IT" sz="2400" b="1" dirty="0">
                <a:latin typeface="Times New Roman" panose="02020603050405020304" pitchFamily="18" charset="0"/>
              </a:rPr>
              <a:t>= </a:t>
            </a:r>
            <a:r>
              <a:rPr lang="it-IT" sz="2400" b="1" dirty="0" err="1">
                <a:latin typeface="Times New Roman" panose="02020603050405020304" pitchFamily="18" charset="0"/>
              </a:rPr>
              <a:t>sc.clone</a:t>
            </a:r>
            <a:r>
              <a:rPr lang="it-IT" sz="2400" b="1" dirty="0">
                <a:latin typeface="Times New Roman" panose="02020603050405020304" pitchFamily="18" charset="0"/>
              </a:rPr>
              <a:t> ()</a:t>
            </a:r>
          </a:p>
        </p:txBody>
      </p:sp>
      <p:sp>
        <p:nvSpPr>
          <p:cNvPr id="3" name="Rettangolo 2"/>
          <p:cNvSpPr/>
          <p:nvPr/>
        </p:nvSpPr>
        <p:spPr>
          <a:xfrm>
            <a:off x="8822029" y="5460642"/>
            <a:ext cx="1712890" cy="73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smtClean="0">
                <a:solidFill>
                  <a:schemeClr val="tx1"/>
                </a:solidFill>
              </a:rPr>
              <a:t>B</a:t>
            </a:r>
            <a:endParaRPr lang="it-IT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93184" y="0"/>
            <a:ext cx="668413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System.out.println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("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Result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: " + 2 + 3 + 5);</a:t>
            </a:r>
          </a:p>
          <a:p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System.out.println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("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Result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: " + 2 + 1 * 5);</a:t>
            </a:r>
          </a:p>
          <a:p>
            <a:endParaRPr lang="it-IT" sz="2400" b="1" i="0" u="none" strike="noStrike" baseline="0" dirty="0" smtClean="0">
              <a:latin typeface="Times New Roman" panose="02020603050405020304" pitchFamily="18" charset="0"/>
            </a:endParaRPr>
          </a:p>
          <a:p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What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is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 the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result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?</a:t>
            </a:r>
          </a:p>
          <a:p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A.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Result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: 10</a:t>
            </a:r>
          </a:p>
          <a:p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Result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: 30</a:t>
            </a:r>
          </a:p>
          <a:p>
            <a:endParaRPr lang="it-IT" sz="2400" b="1" i="0" u="none" strike="noStrike" baseline="0" dirty="0" smtClean="0">
              <a:latin typeface="Times New Roman" panose="02020603050405020304" pitchFamily="18" charset="0"/>
            </a:endParaRPr>
          </a:p>
          <a:p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B.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Result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: 10</a:t>
            </a:r>
          </a:p>
          <a:p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Result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: 25</a:t>
            </a:r>
          </a:p>
          <a:p>
            <a:endParaRPr lang="it-IT" sz="2400" b="1" i="0" u="none" strike="noStrike" baseline="0" dirty="0" smtClean="0">
              <a:latin typeface="Times New Roman" panose="02020603050405020304" pitchFamily="18" charset="0"/>
            </a:endParaRPr>
          </a:p>
          <a:p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C.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Result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: 235</a:t>
            </a:r>
          </a:p>
          <a:p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Result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: 25</a:t>
            </a:r>
          </a:p>
          <a:p>
            <a:endParaRPr lang="it-IT" sz="2400" b="1" i="0" u="none" strike="noStrike" baseline="0" dirty="0" smtClean="0">
              <a:latin typeface="Times New Roman" panose="02020603050405020304" pitchFamily="18" charset="0"/>
            </a:endParaRPr>
          </a:p>
          <a:p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D.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Result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: 215</a:t>
            </a:r>
          </a:p>
          <a:p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Result</a:t>
            </a:r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: 215</a:t>
            </a:r>
          </a:p>
          <a:p>
            <a:endParaRPr lang="it-IT" sz="2400" b="1" i="0" u="none" strike="noStrike" baseline="0" dirty="0" smtClean="0">
              <a:latin typeface="Times New Roman" panose="02020603050405020304" pitchFamily="18" charset="0"/>
            </a:endParaRPr>
          </a:p>
          <a:p>
            <a:r>
              <a:rPr lang="it-IT" sz="2400" b="1" i="0" u="none" strike="noStrike" baseline="0" dirty="0" smtClean="0">
                <a:latin typeface="Times New Roman" panose="02020603050405020304" pitchFamily="18" charset="0"/>
              </a:rPr>
              <a:t>E. Compilation </a:t>
            </a:r>
            <a:r>
              <a:rPr lang="it-IT" sz="2400" b="1" i="0" u="none" strike="noStrike" baseline="0" dirty="0" err="1" smtClean="0">
                <a:latin typeface="Times New Roman" panose="02020603050405020304" pitchFamily="18" charset="0"/>
              </a:rPr>
              <a:t>fails</a:t>
            </a:r>
            <a:endParaRPr lang="it-IT" sz="2400" b="1" dirty="0"/>
          </a:p>
        </p:txBody>
      </p:sp>
      <p:sp>
        <p:nvSpPr>
          <p:cNvPr id="3" name="Rettangolo 2"/>
          <p:cNvSpPr/>
          <p:nvPr/>
        </p:nvSpPr>
        <p:spPr>
          <a:xfrm>
            <a:off x="9118243" y="3644721"/>
            <a:ext cx="1712890" cy="73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smtClean="0">
                <a:solidFill>
                  <a:schemeClr val="tx1"/>
                </a:solidFill>
              </a:rPr>
              <a:t>C</a:t>
            </a:r>
            <a:endParaRPr lang="it-IT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96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1071</Words>
  <Application>Microsoft Office PowerPoint</Application>
  <PresentationFormat>Widescreen</PresentationFormat>
  <Paragraphs>228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Sincrono</dc:creator>
  <cp:lastModifiedBy>Sincrono</cp:lastModifiedBy>
  <cp:revision>9</cp:revision>
  <dcterms:created xsi:type="dcterms:W3CDTF">2019-10-18T14:32:37Z</dcterms:created>
  <dcterms:modified xsi:type="dcterms:W3CDTF">2019-10-18T15:08:13Z</dcterms:modified>
</cp:coreProperties>
</file>