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0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26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2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01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83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02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0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06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61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8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C244-10FF-46FC-8C8B-D3EA52577151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9A6E-23FC-4087-B329-38FF761D3C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06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18207" y="2185061"/>
            <a:ext cx="5759532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FF0000"/>
                </a:solidFill>
              </a:rPr>
              <a:t>Utility Java </a:t>
            </a:r>
            <a:r>
              <a:rPr lang="it-IT" sz="3600" b="1" dirty="0" err="1" smtClean="0">
                <a:solidFill>
                  <a:srgbClr val="FF0000"/>
                </a:solidFill>
              </a:rPr>
              <a:t>classes</a:t>
            </a:r>
            <a:r>
              <a:rPr lang="it-IT" sz="3600" b="1" dirty="0" smtClean="0">
                <a:solidFill>
                  <a:srgbClr val="FF0000"/>
                </a:solidFill>
              </a:rPr>
              <a:t> and </a:t>
            </a:r>
            <a:r>
              <a:rPr lang="it-IT" sz="3600" b="1" dirty="0" err="1" smtClean="0">
                <a:solidFill>
                  <a:srgbClr val="FF0000"/>
                </a:solidFill>
              </a:rPr>
              <a:t>methods</a:t>
            </a:r>
            <a:endParaRPr lang="it-IT" sz="3600" b="1" dirty="0">
              <a:solidFill>
                <a:srgbClr val="FF0000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2" y="1242265"/>
            <a:ext cx="2143125" cy="21431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33" y="399934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" y="776906"/>
            <a:ext cx="6324600" cy="300037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" y="4010149"/>
            <a:ext cx="5857875" cy="24003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3361149"/>
            <a:ext cx="5619750" cy="1038225"/>
          </a:xfrm>
          <a:prstGeom prst="rect">
            <a:avLst/>
          </a:prstGeom>
        </p:spPr>
      </p:pic>
      <p:cxnSp>
        <p:nvCxnSpPr>
          <p:cNvPr id="21" name="Connettore 2 20"/>
          <p:cNvCxnSpPr/>
          <p:nvPr/>
        </p:nvCxnSpPr>
        <p:spPr>
          <a:xfrm flipH="1" flipV="1">
            <a:off x="9963398" y="4132612"/>
            <a:ext cx="23750" cy="7956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/>
          <p:nvPr/>
        </p:nvCxnSpPr>
        <p:spPr>
          <a:xfrm rot="10800000" flipV="1">
            <a:off x="3728853" y="4904509"/>
            <a:ext cx="6246421" cy="1365662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573840" y="1427410"/>
            <a:ext cx="4900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0" i="0" dirty="0" smtClean="0">
                <a:solidFill>
                  <a:srgbClr val="29303B"/>
                </a:solidFill>
                <a:effectLst/>
                <a:latin typeface="Open Sans"/>
              </a:rPr>
              <a:t>Il metodo </a:t>
            </a:r>
            <a:r>
              <a:rPr lang="it-IT" sz="2800" b="1" dirty="0" smtClean="0">
                <a:solidFill>
                  <a:srgbClr val="FF0000"/>
                </a:solidFill>
                <a:latin typeface="Open Sans"/>
              </a:rPr>
              <a:t>equals</a:t>
            </a:r>
            <a:r>
              <a:rPr lang="it-IT" sz="2800" b="1" i="0" dirty="0" smtClean="0">
                <a:solidFill>
                  <a:srgbClr val="FF0000"/>
                </a:solidFill>
                <a:effectLst/>
                <a:latin typeface="Open Sans"/>
              </a:rPr>
              <a:t>(Object </a:t>
            </a:r>
            <a:r>
              <a:rPr lang="it-IT" sz="2800" b="1" i="0" dirty="0" err="1" smtClean="0">
                <a:solidFill>
                  <a:srgbClr val="FF0000"/>
                </a:solidFill>
                <a:effectLst/>
                <a:latin typeface="Open Sans"/>
              </a:rPr>
              <a:t>obj</a:t>
            </a:r>
            <a:r>
              <a:rPr lang="it-IT" sz="2800" b="1" i="0" dirty="0" smtClean="0">
                <a:solidFill>
                  <a:srgbClr val="FF0000"/>
                </a:solidFill>
                <a:effectLst/>
                <a:latin typeface="Open Sans"/>
              </a:rPr>
              <a:t>)</a:t>
            </a:r>
            <a:endParaRPr lang="it-IT" sz="28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99408" y="2298589"/>
            <a:ext cx="103315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Il metodo </a:t>
            </a:r>
            <a:r>
              <a:rPr lang="it-IT" b="1" i="0" dirty="0" smtClean="0">
                <a:solidFill>
                  <a:srgbClr val="29303B"/>
                </a:solidFill>
                <a:effectLst/>
                <a:latin typeface="Open Sans"/>
              </a:rPr>
              <a:t>public </a:t>
            </a:r>
            <a:r>
              <a:rPr lang="it-IT" b="1" i="0" dirty="0" err="1" smtClean="0">
                <a:solidFill>
                  <a:srgbClr val="29303B"/>
                </a:solidFill>
                <a:effectLst/>
                <a:latin typeface="Open Sans"/>
              </a:rPr>
              <a:t>boolean</a:t>
            </a:r>
            <a:r>
              <a:rPr lang="it-IT" b="1" i="0" dirty="0" smtClean="0">
                <a:solidFill>
                  <a:srgbClr val="29303B"/>
                </a:solidFill>
                <a:effectLst/>
                <a:latin typeface="Open Sans"/>
              </a:rPr>
              <a:t> equals(Object </a:t>
            </a:r>
            <a:r>
              <a:rPr lang="it-IT" b="1" i="0" dirty="0" err="1" smtClean="0">
                <a:solidFill>
                  <a:srgbClr val="29303B"/>
                </a:solidFill>
                <a:effectLst/>
                <a:latin typeface="Open Sans"/>
              </a:rPr>
              <a:t>obj</a:t>
            </a:r>
            <a:r>
              <a:rPr lang="it-IT" b="1" i="0" dirty="0" smtClean="0">
                <a:solidFill>
                  <a:srgbClr val="29303B"/>
                </a:solidFill>
                <a:effectLst/>
                <a:latin typeface="Open Sans"/>
              </a:rPr>
              <a:t>)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 consente di confrontare due oggetti tra loro, in particolare e </a:t>
            </a:r>
            <a:r>
              <a:rPr lang="it-IT" b="1" i="0" dirty="0" smtClean="0">
                <a:solidFill>
                  <a:srgbClr val="29303B"/>
                </a:solidFill>
                <a:effectLst/>
                <a:latin typeface="Open Sans"/>
              </a:rPr>
              <a:t>ritorna true se sono uguali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.</a:t>
            </a:r>
          </a:p>
          <a:p>
            <a:endParaRPr lang="it-IT" b="0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L'implementazione del metodo nella classe </a:t>
            </a:r>
            <a:r>
              <a:rPr lang="it-IT" b="0" i="0" dirty="0" smtClean="0">
                <a:solidFill>
                  <a:srgbClr val="FF0000"/>
                </a:solidFill>
                <a:effectLst/>
                <a:latin typeface="Open Sans"/>
              </a:rPr>
              <a:t>Object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 utilizza l'operatore </a:t>
            </a:r>
            <a:r>
              <a:rPr lang="it-IT" b="1" i="0" dirty="0" smtClean="0">
                <a:solidFill>
                  <a:srgbClr val="29303B"/>
                </a:solidFill>
                <a:effectLst/>
                <a:latin typeface="Open Sans"/>
              </a:rPr>
              <a:t>== 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per verificare se i due oggetti sono uguali.</a:t>
            </a:r>
          </a:p>
          <a:p>
            <a:endParaRPr lang="it-IT" b="0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r>
              <a:rPr lang="it-IT" b="1" i="1" dirty="0" smtClean="0">
                <a:solidFill>
                  <a:srgbClr val="29303B"/>
                </a:solidFill>
                <a:effectLst/>
                <a:latin typeface="Open Sans"/>
              </a:rPr>
              <a:t>L'implementazione default del metodo ritorna true se e solo se l'oggetto A e l'oggetto B sono lo stesso oggetto.</a:t>
            </a:r>
            <a:endParaRPr lang="it-IT" b="0" i="0" dirty="0">
              <a:solidFill>
                <a:srgbClr val="29303B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28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3" y="1064263"/>
            <a:ext cx="7068102" cy="343648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042067" y="2600695"/>
            <a:ext cx="4275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Questa istruzione stampa false se non facciamo l’</a:t>
            </a:r>
            <a:r>
              <a:rPr lang="it-IT" b="1" dirty="0" err="1" smtClean="0"/>
              <a:t>override</a:t>
            </a:r>
            <a:r>
              <a:rPr lang="it-IT" b="1" dirty="0" smtClean="0"/>
              <a:t> del metodo equals(Object </a:t>
            </a:r>
            <a:r>
              <a:rPr lang="it-IT" b="1" dirty="0" err="1" smtClean="0"/>
              <a:t>obj</a:t>
            </a:r>
            <a:r>
              <a:rPr lang="it-IT" b="1" dirty="0" smtClean="0"/>
              <a:t>) </a:t>
            </a:r>
            <a:endParaRPr lang="it-IT" b="1" dirty="0"/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6056416" y="3158836"/>
            <a:ext cx="973776" cy="23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7" y="4347421"/>
            <a:ext cx="6267450" cy="22479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H="1">
            <a:off x="5118269" y="3334988"/>
            <a:ext cx="1933698" cy="11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67606" y="548641"/>
            <a:ext cx="3743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0" i="0" dirty="0" smtClean="0">
                <a:solidFill>
                  <a:srgbClr val="29303B"/>
                </a:solidFill>
                <a:effectLst/>
                <a:latin typeface="Open Sans"/>
              </a:rPr>
              <a:t>Il metodo </a:t>
            </a:r>
            <a:r>
              <a:rPr lang="it-IT" sz="2800" b="1" dirty="0" err="1" smtClean="0">
                <a:solidFill>
                  <a:srgbClr val="FF0000"/>
                </a:solidFill>
                <a:latin typeface="Open Sans"/>
              </a:rPr>
              <a:t>hashCode</a:t>
            </a:r>
            <a:r>
              <a:rPr lang="it-IT" sz="2800" b="1" i="0" dirty="0" smtClean="0">
                <a:solidFill>
                  <a:srgbClr val="FF0000"/>
                </a:solidFill>
                <a:effectLst/>
                <a:latin typeface="Open Sans"/>
              </a:rPr>
              <a:t>()</a:t>
            </a:r>
            <a:endParaRPr lang="it-IT" sz="28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8" y="1248090"/>
            <a:ext cx="9877425" cy="22955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2" y="3882055"/>
            <a:ext cx="6400800" cy="22764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5667746"/>
            <a:ext cx="7219950" cy="7239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082638" y="1413164"/>
            <a:ext cx="698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Generato dal </a:t>
            </a:r>
            <a:r>
              <a:rPr lang="it-IT" sz="2000" b="1" dirty="0" err="1" smtClean="0"/>
              <a:t>tool</a:t>
            </a:r>
            <a:r>
              <a:rPr lang="it-IT" sz="2000" b="1" dirty="0" smtClean="0"/>
              <a:t> di eclipse ( generate </a:t>
            </a:r>
            <a:r>
              <a:rPr lang="it-IT" sz="2000" b="1" dirty="0" err="1" smtClean="0"/>
              <a:t>hashCode</a:t>
            </a:r>
            <a:r>
              <a:rPr lang="it-IT" sz="2000" b="1" dirty="0" smtClean="0"/>
              <a:t>() and equals() )</a:t>
            </a:r>
            <a:endParaRPr lang="it-IT" sz="2000" b="1" dirty="0"/>
          </a:p>
        </p:txBody>
      </p:sp>
      <p:cxnSp>
        <p:nvCxnSpPr>
          <p:cNvPr id="7" name="Connettore 2 6"/>
          <p:cNvCxnSpPr/>
          <p:nvPr/>
        </p:nvCxnSpPr>
        <p:spPr>
          <a:xfrm flipH="1" flipV="1">
            <a:off x="3978234" y="1613219"/>
            <a:ext cx="1163148" cy="11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3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131040"/>
            <a:ext cx="9620250" cy="321532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491346" y="546265"/>
            <a:ext cx="450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/>
              <a:t>L’operatore instanceof</a:t>
            </a:r>
            <a:endParaRPr lang="it-IT" sz="3200" b="1" dirty="0"/>
          </a:p>
        </p:txBody>
      </p:sp>
      <p:sp>
        <p:nvSpPr>
          <p:cNvPr id="4" name="Rettangolo 3"/>
          <p:cNvSpPr/>
          <p:nvPr/>
        </p:nvSpPr>
        <p:spPr>
          <a:xfrm>
            <a:off x="2693720" y="4578509"/>
            <a:ext cx="7400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0" dirty="0" smtClean="0">
                <a:solidFill>
                  <a:srgbClr val="29303B"/>
                </a:solidFill>
                <a:effectLst/>
                <a:latin typeface="Open Sans"/>
              </a:rPr>
              <a:t>Questa keyword è utilizzata spesso per prevenire eccezioni di tipo ClassCastException, perché ci consente di verificare se un oggetto è di un certo tipo prima di effettuare il cast. E' molto utilizzato, nell'</a:t>
            </a:r>
            <a:r>
              <a:rPr lang="it-IT" b="1" i="0" dirty="0" err="1" smtClean="0">
                <a:solidFill>
                  <a:srgbClr val="29303B"/>
                </a:solidFill>
                <a:effectLst/>
                <a:latin typeface="Open Sans"/>
              </a:rPr>
              <a:t>override</a:t>
            </a:r>
            <a:r>
              <a:rPr lang="it-IT" b="1" i="0" dirty="0" smtClean="0">
                <a:solidFill>
                  <a:srgbClr val="29303B"/>
                </a:solidFill>
                <a:effectLst/>
                <a:latin typeface="Open Sans"/>
              </a:rPr>
              <a:t> del metodo equals.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829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18207" y="2802566"/>
            <a:ext cx="5759532" cy="64633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bg1"/>
                </a:solidFill>
              </a:rPr>
              <a:t>La classe Object</a:t>
            </a:r>
            <a:endParaRPr lang="it-IT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959428" y="2137559"/>
            <a:ext cx="916775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0" dirty="0" smtClean="0">
                <a:solidFill>
                  <a:srgbClr val="29303B"/>
                </a:solidFill>
                <a:effectLst/>
                <a:latin typeface="Open Sans"/>
              </a:rPr>
              <a:t>La classe Object è la superclasse ereditata da tutte le classi Java, direttamente o indirettamente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.</a:t>
            </a:r>
          </a:p>
          <a:p>
            <a:endParaRPr lang="it-IT" b="0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Infatti: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quando creiamo una classe </a:t>
            </a:r>
            <a:r>
              <a:rPr lang="it-IT" sz="2000" b="1" i="0" dirty="0" smtClean="0">
                <a:solidFill>
                  <a:srgbClr val="FF0000"/>
                </a:solidFill>
                <a:effectLst/>
                <a:latin typeface="Open Sans"/>
              </a:rPr>
              <a:t>A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 che non eredita altre classi, implicitamente la classe </a:t>
            </a:r>
            <a:r>
              <a:rPr lang="it-IT" sz="2000" b="1" i="0" dirty="0" smtClean="0">
                <a:solidFill>
                  <a:srgbClr val="FF0000"/>
                </a:solidFill>
                <a:effectLst/>
                <a:latin typeface="Open Sans"/>
              </a:rPr>
              <a:t>A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 erediterà la classe </a:t>
            </a:r>
            <a:r>
              <a:rPr lang="it-IT" sz="20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Object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.</a:t>
            </a:r>
          </a:p>
          <a:p>
            <a:endParaRPr lang="it-IT" b="0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quando creiamo una classe </a:t>
            </a:r>
            <a:r>
              <a:rPr lang="it-IT" sz="2000" b="1" i="0" dirty="0" smtClean="0">
                <a:solidFill>
                  <a:srgbClr val="FF0000"/>
                </a:solidFill>
                <a:effectLst/>
                <a:latin typeface="Open Sans"/>
              </a:rPr>
              <a:t>B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 che eredita la classe </a:t>
            </a:r>
            <a:r>
              <a:rPr lang="it-IT" sz="2000" b="1" i="0" dirty="0" smtClean="0">
                <a:solidFill>
                  <a:srgbClr val="FF0000"/>
                </a:solidFill>
                <a:effectLst/>
                <a:latin typeface="Open Sans"/>
              </a:rPr>
              <a:t>A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 (che non eredita nessuna classe), A erediterà </a:t>
            </a:r>
            <a:r>
              <a:rPr lang="it-IT" sz="20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Object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 ed indirettamente anche </a:t>
            </a:r>
            <a:r>
              <a:rPr lang="it-IT" sz="2000" b="1" i="0" dirty="0" smtClean="0">
                <a:solidFill>
                  <a:srgbClr val="FF0000"/>
                </a:solidFill>
                <a:effectLst/>
                <a:latin typeface="Open Sans"/>
              </a:rPr>
              <a:t>B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 erediterà </a:t>
            </a:r>
            <a:r>
              <a:rPr lang="it-IT" sz="20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Open Sans"/>
              </a:rPr>
              <a:t>Object</a:t>
            </a:r>
            <a:r>
              <a:rPr lang="it-IT" b="0" i="0" dirty="0" smtClean="0">
                <a:solidFill>
                  <a:srgbClr val="29303B"/>
                </a:solidFill>
                <a:effectLst/>
                <a:latin typeface="Open Sans"/>
              </a:rPr>
              <a:t>.</a:t>
            </a:r>
            <a:endParaRPr lang="it-IT" b="0" i="0" dirty="0">
              <a:solidFill>
                <a:srgbClr val="29303B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237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460664" y="1277169"/>
            <a:ext cx="9155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0" i="0" dirty="0" smtClean="0">
                <a:solidFill>
                  <a:srgbClr val="29303B"/>
                </a:solidFill>
                <a:effectLst/>
                <a:latin typeface="Open Sans"/>
              </a:rPr>
              <a:t>La classe Object definisce una serie di metodi che consentono ad un oggetto, tra le altre cose, di: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i="0" dirty="0" smtClean="0">
                <a:solidFill>
                  <a:srgbClr val="29303B"/>
                </a:solidFill>
                <a:effectLst/>
                <a:latin typeface="Open Sans"/>
              </a:rPr>
              <a:t>essere convertito in stringa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i="0" dirty="0" smtClean="0">
                <a:solidFill>
                  <a:srgbClr val="29303B"/>
                </a:solidFill>
                <a:effectLst/>
                <a:latin typeface="Open Sans"/>
              </a:rPr>
              <a:t>effettuare il confronto con un altro oggetto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b="1" i="0" dirty="0" smtClean="0">
                <a:solidFill>
                  <a:srgbClr val="29303B"/>
                </a:solidFill>
                <a:effectLst/>
                <a:latin typeface="Open Sans"/>
              </a:rPr>
              <a:t>ritornare la classe dell'oggetto</a:t>
            </a:r>
            <a:endParaRPr lang="it-IT" sz="2400" b="1" i="0" dirty="0">
              <a:solidFill>
                <a:srgbClr val="29303B"/>
              </a:solidFill>
              <a:effectLst/>
              <a:latin typeface="Open Sans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460663" y="3470242"/>
            <a:ext cx="94408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I </a:t>
            </a:r>
            <a:r>
              <a:rPr lang="it-IT" sz="2000" b="1" i="0" dirty="0" smtClean="0">
                <a:solidFill>
                  <a:srgbClr val="29303B"/>
                </a:solidFill>
                <a:effectLst/>
                <a:latin typeface="Open Sans"/>
              </a:rPr>
              <a:t>metodi</a:t>
            </a: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 della classe Object </a:t>
            </a:r>
            <a:r>
              <a:rPr lang="it-IT" sz="2000" b="1" i="0" dirty="0" smtClean="0">
                <a:solidFill>
                  <a:srgbClr val="29303B"/>
                </a:solidFill>
                <a:effectLst/>
                <a:latin typeface="Open Sans"/>
              </a:rPr>
              <a:t>che possiamo invocare e sovrascrivere</a:t>
            </a: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 sono:</a:t>
            </a:r>
          </a:p>
          <a:p>
            <a:endParaRPr lang="it-IT" sz="2000" b="0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dirty="0" smtClean="0">
                <a:solidFill>
                  <a:srgbClr val="29303B"/>
                </a:solidFill>
                <a:effectLst/>
                <a:latin typeface="Open Sans"/>
              </a:rPr>
              <a:t>clone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dirty="0" smtClean="0">
                <a:solidFill>
                  <a:srgbClr val="29303B"/>
                </a:solidFill>
                <a:effectLst/>
                <a:latin typeface="Open Sans"/>
              </a:rPr>
              <a:t>equals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dirty="0" err="1" smtClean="0">
                <a:solidFill>
                  <a:srgbClr val="29303B"/>
                </a:solidFill>
                <a:effectLst/>
                <a:latin typeface="Open Sans"/>
              </a:rPr>
              <a:t>hashCode</a:t>
            </a:r>
            <a:endParaRPr lang="it-IT" sz="2000" b="1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dirty="0" err="1" smtClean="0">
                <a:solidFill>
                  <a:srgbClr val="29303B"/>
                </a:solidFill>
                <a:effectLst/>
                <a:latin typeface="Open Sans"/>
              </a:rPr>
              <a:t>finalize</a:t>
            </a:r>
            <a:endParaRPr lang="it-IT" sz="2000" b="1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dirty="0" err="1" smtClean="0">
                <a:solidFill>
                  <a:srgbClr val="29303B"/>
                </a:solidFill>
                <a:effectLst/>
                <a:latin typeface="Open Sans"/>
              </a:rPr>
              <a:t>toString</a:t>
            </a:r>
            <a:endParaRPr lang="it-IT" sz="2000" b="1" i="0" dirty="0">
              <a:solidFill>
                <a:srgbClr val="29303B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98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61142"/>
              </p:ext>
            </p:extLst>
          </p:nvPr>
        </p:nvGraphicFramePr>
        <p:xfrm>
          <a:off x="628072" y="1099667"/>
          <a:ext cx="10935856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928"/>
                <a:gridCol w="5467928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Metodo </a:t>
                      </a:r>
                      <a:endParaRPr lang="it-IT" sz="18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Descrizione </a:t>
                      </a:r>
                      <a:endParaRPr lang="it-IT" sz="18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 smtClean="0">
                          <a:solidFill>
                            <a:srgbClr val="FF0000"/>
                          </a:solidFill>
                        </a:rPr>
                        <a:t>Object clone() </a:t>
                      </a:r>
                      <a:endParaRPr lang="it-IT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Crea un clone dell’oggetto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4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it-IT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finalize</a:t>
                      </a:r>
                      <a:r>
                        <a:rPr lang="it-IT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it-IT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Invocato quando non vi sono più riferimenti attivi all’oggetto che permettano di utilizzarlo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it-IT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equals(Object) </a:t>
                      </a:r>
                      <a:endParaRPr lang="it-IT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Confronta un oggetto con un altro determinando se sono uguali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Class&lt;?&gt; </a:t>
                      </a:r>
                      <a:r>
                        <a:rPr lang="it-IT" sz="1800" b="1" dirty="0" err="1" smtClean="0"/>
                        <a:t>getClass</a:t>
                      </a:r>
                      <a:r>
                        <a:rPr lang="it-IT" sz="1800" b="1" dirty="0" smtClean="0"/>
                        <a:t>()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Ottiene la classe di appartenenza di un oggetto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it-IT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lang="it-IT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it-IT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Recupera un codice numerico univoco per l’oggetto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it-IT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it-IT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it-IT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Fornisce una versione stringa dell’oggetto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 err="1" smtClean="0"/>
                        <a:t>void</a:t>
                      </a:r>
                      <a:r>
                        <a:rPr lang="it-IT" sz="1800" b="1" dirty="0" smtClean="0"/>
                        <a:t> </a:t>
                      </a:r>
                      <a:r>
                        <a:rPr lang="it-IT" sz="1800" b="1" dirty="0" err="1" smtClean="0"/>
                        <a:t>notify</a:t>
                      </a:r>
                      <a:r>
                        <a:rPr lang="it-IT" sz="1800" b="1" dirty="0" smtClean="0"/>
                        <a:t>() , </a:t>
                      </a:r>
                      <a:r>
                        <a:rPr lang="it-IT" sz="1800" b="1" dirty="0" err="1" smtClean="0"/>
                        <a:t>void</a:t>
                      </a:r>
                      <a:r>
                        <a:rPr lang="it-IT" sz="1800" b="1" dirty="0" smtClean="0"/>
                        <a:t> </a:t>
                      </a:r>
                      <a:r>
                        <a:rPr lang="it-IT" sz="1800" b="1" dirty="0" err="1" smtClean="0"/>
                        <a:t>notifyAll</a:t>
                      </a:r>
                      <a:r>
                        <a:rPr lang="it-IT" sz="1800" b="1" dirty="0" smtClean="0"/>
                        <a:t>()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“Sveglia” uno o tutti i </a:t>
                      </a:r>
                      <a:r>
                        <a:rPr lang="it-IT" sz="1800" b="1" dirty="0" err="1" smtClean="0"/>
                        <a:t>thread</a:t>
                      </a:r>
                      <a:r>
                        <a:rPr lang="it-IT" sz="1800" b="1" dirty="0" smtClean="0"/>
                        <a:t> in attesa per la disponibilità dell’oggetto </a:t>
                      </a:r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 err="1" smtClean="0"/>
                        <a:t>void</a:t>
                      </a:r>
                      <a:r>
                        <a:rPr lang="it-IT" sz="1800" b="1" dirty="0" smtClean="0"/>
                        <a:t> </a:t>
                      </a:r>
                      <a:r>
                        <a:rPr lang="it-IT" sz="1800" b="1" dirty="0" err="1" smtClean="0"/>
                        <a:t>wait</a:t>
                      </a:r>
                      <a:r>
                        <a:rPr lang="it-IT" sz="1800" b="1" dirty="0" smtClean="0"/>
                        <a:t>() , </a:t>
                      </a:r>
                      <a:r>
                        <a:rPr lang="it-IT" sz="1800" b="1" dirty="0" err="1" smtClean="0"/>
                        <a:t>void</a:t>
                      </a:r>
                      <a:r>
                        <a:rPr lang="it-IT" sz="1800" b="1" dirty="0" smtClean="0"/>
                        <a:t> </a:t>
                      </a:r>
                      <a:r>
                        <a:rPr lang="it-IT" sz="1800" b="1" dirty="0" err="1" smtClean="0"/>
                        <a:t>wait</a:t>
                      </a:r>
                      <a:r>
                        <a:rPr lang="it-IT" sz="1800" b="1" dirty="0" smtClean="0"/>
                        <a:t>(long),</a:t>
                      </a:r>
                      <a:r>
                        <a:rPr lang="it-IT" sz="1800" b="1" baseline="0" dirty="0" smtClean="0"/>
                        <a:t> </a:t>
                      </a:r>
                      <a:r>
                        <a:rPr lang="it-IT" sz="1800" b="1" dirty="0" err="1" smtClean="0"/>
                        <a:t>void</a:t>
                      </a:r>
                      <a:r>
                        <a:rPr lang="it-IT" sz="1800" b="1" dirty="0" smtClean="0"/>
                        <a:t> </a:t>
                      </a:r>
                      <a:r>
                        <a:rPr lang="it-IT" sz="1800" b="1" dirty="0" err="1" smtClean="0"/>
                        <a:t>wait</a:t>
                      </a:r>
                      <a:r>
                        <a:rPr lang="it-IT" sz="1800" b="1" dirty="0" smtClean="0"/>
                        <a:t>(long, </a:t>
                      </a:r>
                      <a:r>
                        <a:rPr lang="it-IT" sz="1800" b="1" dirty="0" err="1" smtClean="0"/>
                        <a:t>int</a:t>
                      </a:r>
                      <a:r>
                        <a:rPr lang="it-IT" sz="1800" b="1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/>
                        <a:t>Mettono il </a:t>
                      </a:r>
                      <a:r>
                        <a:rPr lang="it-IT" sz="1800" b="1" dirty="0" err="1" smtClean="0"/>
                        <a:t>thread</a:t>
                      </a:r>
                      <a:r>
                        <a:rPr lang="it-IT" sz="1800" b="1" dirty="0" smtClean="0"/>
                        <a:t> corrente in attesa, per un tempo determinato o meno, che su un altro </a:t>
                      </a:r>
                      <a:r>
                        <a:rPr lang="it-IT" sz="1800" b="1" dirty="0" err="1" smtClean="0"/>
                        <a:t>thread</a:t>
                      </a:r>
                      <a:r>
                        <a:rPr lang="it-IT" sz="1800" b="1" dirty="0" smtClean="0"/>
                        <a:t> venga invocato un metodo tra </a:t>
                      </a:r>
                      <a:r>
                        <a:rPr lang="it-IT" sz="1800" b="1" dirty="0" err="1" smtClean="0"/>
                        <a:t>notify</a:t>
                      </a:r>
                      <a:r>
                        <a:rPr lang="it-IT" sz="1800" b="1" dirty="0" smtClean="0"/>
                        <a:t>() e </a:t>
                      </a:r>
                      <a:r>
                        <a:rPr lang="it-IT" sz="1800" b="1" dirty="0" err="1" smtClean="0"/>
                        <a:t>notifyAll</a:t>
                      </a:r>
                      <a:r>
                        <a:rPr lang="it-IT" sz="1800" b="1" dirty="0" smtClean="0"/>
                        <a:t>()</a:t>
                      </a:r>
                    </a:p>
                    <a:p>
                      <a:endParaRPr lang="it-IT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ttangolo 3"/>
          <p:cNvSpPr/>
          <p:nvPr/>
        </p:nvSpPr>
        <p:spPr>
          <a:xfrm>
            <a:off x="1187532" y="6282046"/>
            <a:ext cx="688769" cy="118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018804" y="6121131"/>
            <a:ext cx="17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Possono essere sovrascritti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145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520042" y="1784083"/>
            <a:ext cx="969026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0" i="0" dirty="0" smtClean="0">
                <a:solidFill>
                  <a:srgbClr val="29303B"/>
                </a:solidFill>
                <a:effectLst/>
                <a:latin typeface="Open Sans"/>
              </a:rPr>
              <a:t>Il metodo </a:t>
            </a:r>
            <a:r>
              <a:rPr lang="it-IT" sz="2800" b="1" i="0" dirty="0" err="1" smtClean="0">
                <a:solidFill>
                  <a:srgbClr val="FF0000"/>
                </a:solidFill>
                <a:effectLst/>
                <a:latin typeface="Open Sans"/>
              </a:rPr>
              <a:t>getClass</a:t>
            </a:r>
            <a:r>
              <a:rPr lang="it-IT" sz="2800" b="1" i="0" dirty="0" smtClean="0">
                <a:solidFill>
                  <a:srgbClr val="FF0000"/>
                </a:solidFill>
                <a:effectLst/>
                <a:latin typeface="Open Sans"/>
              </a:rPr>
              <a:t>()</a:t>
            </a:r>
          </a:p>
          <a:p>
            <a:pPr algn="ctr"/>
            <a:endParaRPr lang="it-IT" sz="2000" b="1" i="0" dirty="0" smtClean="0">
              <a:solidFill>
                <a:srgbClr val="FF0000"/>
              </a:solidFill>
              <a:effectLst/>
              <a:latin typeface="Open Sans"/>
            </a:endParaRPr>
          </a:p>
          <a:p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Ritorna un oggetto di tipo </a:t>
            </a:r>
            <a:r>
              <a:rPr lang="it-IT" sz="2000" b="1" dirty="0" err="1">
                <a:solidFill>
                  <a:srgbClr val="FF0000"/>
                </a:solidFill>
                <a:latin typeface="Open Sans"/>
              </a:rPr>
              <a:t>java.lang.Class</a:t>
            </a: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, che consente di acquisire informazioni di runtime sulle classi e sulle interfacce disponibili nella JVM.</a:t>
            </a:r>
          </a:p>
          <a:p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Un oggetto di tipo </a:t>
            </a:r>
            <a:r>
              <a:rPr lang="it-IT" sz="2000" b="1" dirty="0">
                <a:solidFill>
                  <a:srgbClr val="FF0000"/>
                </a:solidFill>
                <a:latin typeface="Open Sans"/>
              </a:rPr>
              <a:t>Class</a:t>
            </a: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 consente di accedere ad una serie di informazioni sulla classe, ad esempio:</a:t>
            </a:r>
          </a:p>
          <a:p>
            <a:endParaRPr lang="it-IT" sz="2000" b="0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il nome della classe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i metodi della classe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il nome del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i nomi delle interfacce che implementa la classe</a:t>
            </a:r>
            <a:endParaRPr lang="it-IT" sz="2000" b="0" i="0" dirty="0">
              <a:solidFill>
                <a:srgbClr val="29303B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52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186"/>
            <a:ext cx="7372350" cy="624481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590804" y="3883232"/>
            <a:ext cx="53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&lt;--- ritorna il nome della classe completo di package</a:t>
            </a:r>
          </a:p>
        </p:txBody>
      </p:sp>
      <p:sp>
        <p:nvSpPr>
          <p:cNvPr id="4" name="Rettangolo 3"/>
          <p:cNvSpPr/>
          <p:nvPr/>
        </p:nvSpPr>
        <p:spPr>
          <a:xfrm>
            <a:off x="7268857" y="4169437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 i="0" dirty="0" smtClean="0">
                <a:solidFill>
                  <a:srgbClr val="29303B"/>
                </a:solidFill>
                <a:effectLst/>
                <a:latin typeface="Monaco"/>
              </a:rPr>
              <a:t>&lt;--- ritorna solo il nome della classe, senza </a:t>
            </a:r>
            <a:r>
              <a:rPr lang="it-IT" sz="1400" b="1" i="0" dirty="0" smtClean="0">
                <a:solidFill>
                  <a:srgbClr val="B35A1B"/>
                </a:solidFill>
                <a:effectLst/>
                <a:latin typeface="Monaco"/>
              </a:rPr>
              <a:t>package</a:t>
            </a:r>
            <a:endParaRPr lang="it-IT" sz="1400" b="1" dirty="0"/>
          </a:p>
        </p:txBody>
      </p:sp>
      <p:sp>
        <p:nvSpPr>
          <p:cNvPr id="5" name="Rettangolo 4"/>
          <p:cNvSpPr/>
          <p:nvPr/>
        </p:nvSpPr>
        <p:spPr>
          <a:xfrm>
            <a:off x="6621359" y="5232116"/>
            <a:ext cx="5345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0" dirty="0" smtClean="0">
                <a:solidFill>
                  <a:srgbClr val="29303B"/>
                </a:solidFill>
                <a:effectLst/>
                <a:latin typeface="Monaco"/>
              </a:rPr>
              <a:t>&lt;--- stampa tutti i metodi della classe e delle sue superclassi (</a:t>
            </a:r>
            <a:r>
              <a:rPr lang="it-IT" b="1" i="0" dirty="0" err="1" smtClean="0">
                <a:solidFill>
                  <a:srgbClr val="29303B"/>
                </a:solidFill>
                <a:effectLst/>
                <a:latin typeface="Monaco"/>
              </a:rPr>
              <a:t>main</a:t>
            </a:r>
            <a:r>
              <a:rPr lang="it-IT" b="1" i="0" dirty="0" smtClean="0">
                <a:solidFill>
                  <a:srgbClr val="29303B"/>
                </a:solidFill>
                <a:effectLst/>
                <a:latin typeface="Monaco"/>
              </a:rPr>
              <a:t>, converti, </a:t>
            </a:r>
            <a:r>
              <a:rPr lang="it-IT" b="1" i="0" dirty="0" err="1" smtClean="0">
                <a:solidFill>
                  <a:srgbClr val="29303B"/>
                </a:solidFill>
                <a:effectLst/>
                <a:latin typeface="Monaco"/>
              </a:rPr>
              <a:t>stampaInfo</a:t>
            </a:r>
            <a:r>
              <a:rPr lang="it-IT" b="1" i="0" dirty="0" smtClean="0">
                <a:solidFill>
                  <a:srgbClr val="29303B"/>
                </a:solidFill>
                <a:effectLst/>
                <a:latin typeface="Monaco"/>
              </a:rPr>
              <a:t>, equals, ...)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625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167606" y="1379908"/>
            <a:ext cx="3381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0" i="0" dirty="0" smtClean="0">
                <a:solidFill>
                  <a:srgbClr val="29303B"/>
                </a:solidFill>
                <a:effectLst/>
                <a:latin typeface="Open Sans"/>
              </a:rPr>
              <a:t>Il metodo </a:t>
            </a:r>
            <a:r>
              <a:rPr lang="it-IT" sz="2800" b="1" i="0" dirty="0" err="1" smtClean="0">
                <a:solidFill>
                  <a:srgbClr val="FF0000"/>
                </a:solidFill>
                <a:effectLst/>
                <a:latin typeface="Open Sans"/>
              </a:rPr>
              <a:t>toString</a:t>
            </a:r>
            <a:r>
              <a:rPr lang="it-IT" sz="2800" b="1" i="0" dirty="0" smtClean="0">
                <a:solidFill>
                  <a:srgbClr val="FF0000"/>
                </a:solidFill>
                <a:effectLst/>
                <a:latin typeface="Open Sans"/>
              </a:rPr>
              <a:t>()</a:t>
            </a:r>
            <a:endParaRPr lang="it-IT" sz="28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282535" y="2136339"/>
            <a:ext cx="98327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L'implementazione del metodo </a:t>
            </a:r>
            <a:r>
              <a:rPr lang="it-IT" sz="2000" b="0" i="0" dirty="0" err="1" smtClean="0">
                <a:solidFill>
                  <a:srgbClr val="29303B"/>
                </a:solidFill>
                <a:effectLst/>
                <a:latin typeface="Open Sans"/>
              </a:rPr>
              <a:t>toString</a:t>
            </a: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() nella classe Object restituisce una rappresentazione testuale di un oggetto.</a:t>
            </a:r>
          </a:p>
          <a:p>
            <a:endParaRPr lang="it-IT" sz="2000" b="0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La stringa ritornata dal metodo ha la seguente forma: "</a:t>
            </a:r>
            <a:r>
              <a:rPr lang="it-IT" sz="2000" b="1" i="0" dirty="0" err="1" smtClean="0">
                <a:solidFill>
                  <a:srgbClr val="29303B"/>
                </a:solidFill>
                <a:effectLst/>
                <a:latin typeface="Open Sans"/>
              </a:rPr>
              <a:t>ClassName@HashCode</a:t>
            </a:r>
            <a:r>
              <a:rPr lang="it-IT" sz="2000" b="0" i="0" dirty="0" smtClean="0">
                <a:solidFill>
                  <a:srgbClr val="29303B"/>
                </a:solidFill>
                <a:effectLst/>
                <a:latin typeface="Open Sans"/>
              </a:rPr>
              <a:t>" ed è così ottenuta: </a:t>
            </a:r>
            <a:r>
              <a:rPr lang="it-IT" sz="2000" b="1" i="0" dirty="0" err="1" smtClean="0">
                <a:solidFill>
                  <a:srgbClr val="29303B"/>
                </a:solidFill>
                <a:effectLst/>
                <a:latin typeface="Open Sans"/>
              </a:rPr>
              <a:t>getClass</a:t>
            </a:r>
            <a:r>
              <a:rPr lang="it-IT" sz="2000" b="1" i="0" dirty="0" smtClean="0">
                <a:solidFill>
                  <a:srgbClr val="29303B"/>
                </a:solidFill>
                <a:effectLst/>
                <a:latin typeface="Open Sans"/>
              </a:rPr>
              <a:t>().</a:t>
            </a:r>
            <a:r>
              <a:rPr lang="it-IT" sz="2000" b="1" i="0" dirty="0" err="1" smtClean="0">
                <a:solidFill>
                  <a:srgbClr val="29303B"/>
                </a:solidFill>
                <a:effectLst/>
                <a:latin typeface="Open Sans"/>
              </a:rPr>
              <a:t>getName</a:t>
            </a:r>
            <a:r>
              <a:rPr lang="it-IT" sz="2000" b="1" i="0" dirty="0" smtClean="0">
                <a:solidFill>
                  <a:srgbClr val="29303B"/>
                </a:solidFill>
                <a:effectLst/>
                <a:latin typeface="Open Sans"/>
              </a:rPr>
              <a:t>() + "@" + </a:t>
            </a:r>
            <a:r>
              <a:rPr lang="it-IT" sz="2000" b="1" i="0" dirty="0" err="1" smtClean="0">
                <a:solidFill>
                  <a:srgbClr val="29303B"/>
                </a:solidFill>
                <a:effectLst/>
                <a:latin typeface="Open Sans"/>
              </a:rPr>
              <a:t>Integer.toHexString</a:t>
            </a:r>
            <a:r>
              <a:rPr lang="it-IT" sz="2000" b="1" i="0" dirty="0" smtClean="0">
                <a:solidFill>
                  <a:srgbClr val="29303B"/>
                </a:solidFill>
                <a:effectLst/>
                <a:latin typeface="Open Sans"/>
              </a:rPr>
              <a:t>(</a:t>
            </a:r>
            <a:r>
              <a:rPr lang="it-IT" sz="2000" b="1" i="0" dirty="0" err="1" smtClean="0">
                <a:solidFill>
                  <a:srgbClr val="29303B"/>
                </a:solidFill>
                <a:effectLst/>
                <a:latin typeface="Open Sans"/>
              </a:rPr>
              <a:t>hashCode</a:t>
            </a:r>
            <a:r>
              <a:rPr lang="it-IT" sz="2000" b="1" i="0" dirty="0" smtClean="0">
                <a:solidFill>
                  <a:srgbClr val="29303B"/>
                </a:solidFill>
                <a:effectLst/>
                <a:latin typeface="Open Sans"/>
              </a:rPr>
              <a:t>())</a:t>
            </a:r>
          </a:p>
          <a:p>
            <a:endParaRPr lang="it-IT" sz="2000" b="0" i="0" dirty="0" smtClean="0">
              <a:solidFill>
                <a:srgbClr val="29303B"/>
              </a:solidFill>
              <a:effectLst/>
              <a:latin typeface="Open Sans"/>
            </a:endParaRPr>
          </a:p>
          <a:p>
            <a:r>
              <a:rPr lang="it-IT" sz="2000" b="1" i="0" u="sng" dirty="0" smtClean="0">
                <a:solidFill>
                  <a:srgbClr val="29303B"/>
                </a:solidFill>
                <a:latin typeface="Open Sans"/>
              </a:rPr>
              <a:t>Ogni volta che un oggetto deve essere convertito in stringa, viene invocato il metodo </a:t>
            </a:r>
            <a:r>
              <a:rPr lang="it-IT" sz="2000" b="1" i="0" u="sng" dirty="0" err="1" smtClean="0">
                <a:solidFill>
                  <a:srgbClr val="29303B"/>
                </a:solidFill>
                <a:latin typeface="Open Sans"/>
              </a:rPr>
              <a:t>toString</a:t>
            </a:r>
            <a:r>
              <a:rPr lang="it-IT" sz="2000" b="1" i="0" u="sng" dirty="0" smtClean="0">
                <a:solidFill>
                  <a:srgbClr val="29303B"/>
                </a:solidFill>
                <a:latin typeface="Open Sans"/>
              </a:rPr>
              <a:t>() </a:t>
            </a:r>
            <a:endParaRPr lang="it-IT" sz="2000" b="1" i="0" u="sng" dirty="0">
              <a:solidFill>
                <a:srgbClr val="29303B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27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esentazione sincrono formazio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esentazione sincrono formazione" id="{FC016DB0-8C75-4AA9-9E08-14671BE16190}" vid="{7E3B0519-1DCD-4599-AAA2-C783D4CE5B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Template-Presentazione sincrono formazione</Template>
  <TotalTime>386</TotalTime>
  <Words>310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Monaco</vt:lpstr>
      <vt:lpstr>Open Sans</vt:lpstr>
      <vt:lpstr>Template-Presentazione sincrono formazione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Sincrono</dc:creator>
  <cp:lastModifiedBy>Sincrono</cp:lastModifiedBy>
  <cp:revision>23</cp:revision>
  <dcterms:created xsi:type="dcterms:W3CDTF">2019-02-08T08:32:57Z</dcterms:created>
  <dcterms:modified xsi:type="dcterms:W3CDTF">2019-02-08T14:59:24Z</dcterms:modified>
</cp:coreProperties>
</file>