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1" r:id="rId45"/>
    <p:sldId id="300" r:id="rId46"/>
    <p:sldId id="292"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664429A6-1852-4973-9297-179A1E9C6AC7}" type="datetimeFigureOut">
              <a:rPr lang="it-IT" smtClean="0"/>
              <a:t>01/08/2019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869652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64429A6-1852-4973-9297-179A1E9C6AC7}" type="datetimeFigureOut">
              <a:rPr lang="it-IT" smtClean="0"/>
              <a:t>01/08/2019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271051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64429A6-1852-4973-9297-179A1E9C6AC7}" type="datetimeFigureOut">
              <a:rPr lang="it-IT" smtClean="0"/>
              <a:t>01/08/2019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112388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64429A6-1852-4973-9297-179A1E9C6AC7}" type="datetimeFigureOut">
              <a:rPr lang="it-IT" smtClean="0"/>
              <a:t>01/08/2019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2610346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664429A6-1852-4973-9297-179A1E9C6AC7}" type="datetimeFigureOut">
              <a:rPr lang="it-IT" smtClean="0"/>
              <a:t>01/08/2019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324984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664429A6-1852-4973-9297-179A1E9C6AC7}" type="datetimeFigureOut">
              <a:rPr lang="it-IT" smtClean="0"/>
              <a:t>01/08/2019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411214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664429A6-1852-4973-9297-179A1E9C6AC7}" type="datetimeFigureOut">
              <a:rPr lang="it-IT" smtClean="0"/>
              <a:t>01/08/2019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66690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664429A6-1852-4973-9297-179A1E9C6AC7}" type="datetimeFigureOut">
              <a:rPr lang="it-IT" smtClean="0"/>
              <a:t>01/08/2019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76608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64429A6-1852-4973-9297-179A1E9C6AC7}" type="datetimeFigureOut">
              <a:rPr lang="it-IT" smtClean="0"/>
              <a:t>01/08/2019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416106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64429A6-1852-4973-9297-179A1E9C6AC7}" type="datetimeFigureOut">
              <a:rPr lang="it-IT" smtClean="0"/>
              <a:t>01/08/2019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343801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64429A6-1852-4973-9297-179A1E9C6AC7}" type="datetimeFigureOut">
              <a:rPr lang="it-IT" smtClean="0"/>
              <a:t>01/08/2019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ACF7CEA-C6F2-4667-AF8C-E6E2DD99E7DB}" type="slidenum">
              <a:rPr lang="it-IT" smtClean="0"/>
              <a:t>‹N›</a:t>
            </a:fld>
            <a:endParaRPr lang="it-IT"/>
          </a:p>
        </p:txBody>
      </p:sp>
    </p:spTree>
    <p:extLst>
      <p:ext uri="{BB962C8B-B14F-4D97-AF65-F5344CB8AC3E}">
        <p14:creationId xmlns:p14="http://schemas.microsoft.com/office/powerpoint/2010/main" val="378499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429A6-1852-4973-9297-179A1E9C6AC7}" type="datetimeFigureOut">
              <a:rPr lang="it-IT" smtClean="0"/>
              <a:t>01/08/2019</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F7CEA-C6F2-4667-AF8C-E6E2DD99E7DB}" type="slidenum">
              <a:rPr lang="it-IT" smtClean="0"/>
              <a:t>‹N›</a:t>
            </a:fld>
            <a:endParaRPr lang="it-IT"/>
          </a:p>
        </p:txBody>
      </p:sp>
    </p:spTree>
    <p:extLst>
      <p:ext uri="{BB962C8B-B14F-4D97-AF65-F5344CB8AC3E}">
        <p14:creationId xmlns:p14="http://schemas.microsoft.com/office/powerpoint/2010/main" val="512567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618" y="2143593"/>
            <a:ext cx="2530328" cy="2366730"/>
          </a:xfrm>
          <a:prstGeom prst="rect">
            <a:avLst/>
          </a:prstGeom>
        </p:spPr>
      </p:pic>
      <p:sp>
        <p:nvSpPr>
          <p:cNvPr id="3" name="Rettangolo arrotondato 2"/>
          <p:cNvSpPr/>
          <p:nvPr/>
        </p:nvSpPr>
        <p:spPr>
          <a:xfrm>
            <a:off x="1843838" y="4960165"/>
            <a:ext cx="7940843" cy="83419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b="1" dirty="0" smtClean="0"/>
              <a:t>JAVASCRIPT</a:t>
            </a:r>
            <a:endParaRPr lang="it-IT" sz="4000" b="1"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501" y="528151"/>
            <a:ext cx="3133725" cy="1457325"/>
          </a:xfrm>
          <a:prstGeom prst="rect">
            <a:avLst/>
          </a:prstGeom>
        </p:spPr>
      </p:pic>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79" y="479114"/>
            <a:ext cx="3457575" cy="1323975"/>
          </a:xfrm>
          <a:prstGeom prst="rect">
            <a:avLst/>
          </a:prstGeom>
        </p:spPr>
      </p:pic>
    </p:spTree>
    <p:extLst>
      <p:ext uri="{BB962C8B-B14F-4D97-AF65-F5344CB8AC3E}">
        <p14:creationId xmlns:p14="http://schemas.microsoft.com/office/powerpoint/2010/main" val="338027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679554" y="19141"/>
            <a:ext cx="10892852" cy="6817251"/>
          </a:xfrm>
          <a:prstGeom prst="rect">
            <a:avLst/>
          </a:prstGeom>
          <a:ln>
            <a:noFill/>
          </a:ln>
        </p:spPr>
        <p:txBody>
          <a:bodyPr wrap="square">
            <a:spAutoFit/>
          </a:bodyPr>
          <a:lstStyle/>
          <a:p>
            <a:r>
              <a:rPr lang="it-IT" sz="1900" b="1" dirty="0">
                <a:solidFill>
                  <a:srgbClr val="FF0000"/>
                </a:solidFill>
              </a:rPr>
              <a:t>Fasi di esecuzione di una pagina HTML e di </a:t>
            </a:r>
            <a:r>
              <a:rPr lang="it-IT" sz="1900" b="1" dirty="0" smtClean="0">
                <a:solidFill>
                  <a:srgbClr val="FF0000"/>
                </a:solidFill>
              </a:rPr>
              <a:t>JavaScript.</a:t>
            </a:r>
          </a:p>
          <a:p>
            <a:endParaRPr lang="it-IT" sz="1900" b="1" dirty="0" smtClean="0">
              <a:solidFill>
                <a:srgbClr val="FF0000"/>
              </a:solidFill>
            </a:endParaRPr>
          </a:p>
          <a:p>
            <a:pPr marL="342900" indent="-342900">
              <a:buFont typeface="Arial" panose="020B0604020202020204" pitchFamily="34" charset="0"/>
              <a:buChar char="•"/>
            </a:pPr>
            <a:r>
              <a:rPr lang="it-IT" sz="1900" b="1" dirty="0" smtClean="0"/>
              <a:t>Quando </a:t>
            </a:r>
            <a:r>
              <a:rPr lang="it-IT" sz="1900" b="1" dirty="0"/>
              <a:t>viene caricata una pagina HTML contenente del codice JavaScript avvengono i seguenti passi. Il browser crea un oggetto </a:t>
            </a:r>
            <a:r>
              <a:rPr lang="it-IT" sz="1900" b="1" dirty="0" err="1"/>
              <a:t>Document</a:t>
            </a:r>
            <a:r>
              <a:rPr lang="it-IT" sz="1900" b="1" dirty="0"/>
              <a:t> e vi collega degli oggetti </a:t>
            </a:r>
            <a:r>
              <a:rPr lang="it-IT" sz="1900" b="1" dirty="0" err="1"/>
              <a:t>Element</a:t>
            </a:r>
            <a:r>
              <a:rPr lang="it-IT" sz="1900" b="1" dirty="0"/>
              <a:t> e dei nodi di testo trovati durante il </a:t>
            </a:r>
            <a:r>
              <a:rPr lang="it-IT" sz="1900" b="1" dirty="0" err="1"/>
              <a:t>parsing</a:t>
            </a:r>
            <a:r>
              <a:rPr lang="it-IT" sz="1900" b="1" dirty="0"/>
              <a:t> della pagina web relativa. </a:t>
            </a:r>
            <a:endParaRPr lang="it-IT" sz="1900" b="1" dirty="0" smtClean="0"/>
          </a:p>
          <a:p>
            <a:endParaRPr lang="it-IT" sz="1900" b="1" dirty="0" smtClean="0"/>
          </a:p>
          <a:p>
            <a:pPr marL="342900" indent="-342900">
              <a:buFont typeface="Arial" panose="020B0604020202020204" pitchFamily="34" charset="0"/>
              <a:buChar char="•"/>
            </a:pPr>
            <a:r>
              <a:rPr lang="it-IT" sz="1900" b="1" dirty="0" smtClean="0"/>
              <a:t>Viene </a:t>
            </a:r>
            <a:r>
              <a:rPr lang="it-IT" sz="1900" b="1" dirty="0"/>
              <a:t>inoltre popolata la proprietà </a:t>
            </a:r>
            <a:r>
              <a:rPr lang="it-IT" sz="1900" b="1" dirty="0" err="1"/>
              <a:t>readyState</a:t>
            </a:r>
            <a:r>
              <a:rPr lang="it-IT" sz="1900" b="1" dirty="0"/>
              <a:t> dell’oggetto </a:t>
            </a:r>
            <a:r>
              <a:rPr lang="it-IT" sz="1900" b="1" dirty="0" err="1"/>
              <a:t>document</a:t>
            </a:r>
            <a:r>
              <a:rPr lang="it-IT" sz="1900" b="1" dirty="0"/>
              <a:t> con il valore "</a:t>
            </a:r>
            <a:r>
              <a:rPr lang="it-IT" sz="1900" b="1" dirty="0" err="1"/>
              <a:t>loading</a:t>
            </a:r>
            <a:r>
              <a:rPr lang="it-IT" sz="1900" b="1" dirty="0" smtClean="0"/>
              <a:t>".</a:t>
            </a:r>
          </a:p>
          <a:p>
            <a:endParaRPr lang="it-IT" sz="1900" b="1" dirty="0" smtClean="0"/>
          </a:p>
          <a:p>
            <a:pPr marL="342900" indent="-342900">
              <a:buFont typeface="Arial" panose="020B0604020202020204" pitchFamily="34" charset="0"/>
              <a:buChar char="•"/>
            </a:pPr>
            <a:r>
              <a:rPr lang="it-IT" sz="1900" b="1" dirty="0" smtClean="0"/>
              <a:t>Se </a:t>
            </a:r>
            <a:r>
              <a:rPr lang="it-IT" sz="1900" b="1" dirty="0"/>
              <a:t>il browser trova un elemento script senza l’attributo </a:t>
            </a:r>
            <a:r>
              <a:rPr lang="it-IT" sz="1900" b="1" dirty="0" err="1"/>
              <a:t>defer</a:t>
            </a:r>
            <a:r>
              <a:rPr lang="it-IT" sz="1900" b="1" dirty="0"/>
              <a:t> o </a:t>
            </a:r>
            <a:r>
              <a:rPr lang="it-IT" sz="1900" b="1" dirty="0" err="1"/>
              <a:t>async</a:t>
            </a:r>
            <a:r>
              <a:rPr lang="it-IT" sz="1900" b="1" dirty="0"/>
              <a:t> lo collega all’oggetto </a:t>
            </a:r>
            <a:r>
              <a:rPr lang="it-IT" sz="1900" b="1" dirty="0" err="1"/>
              <a:t>document</a:t>
            </a:r>
            <a:r>
              <a:rPr lang="it-IT" sz="1900" b="1" dirty="0"/>
              <a:t> e ne esegue il codice bloccando il rimanente </a:t>
            </a:r>
            <a:r>
              <a:rPr lang="it-IT" sz="1900" b="1" dirty="0" err="1"/>
              <a:t>parsing</a:t>
            </a:r>
            <a:r>
              <a:rPr lang="it-IT" sz="1900" b="1" dirty="0"/>
              <a:t> della pagina web. </a:t>
            </a:r>
            <a:endParaRPr lang="it-IT" sz="1900" b="1" dirty="0" smtClean="0"/>
          </a:p>
          <a:p>
            <a:endParaRPr lang="it-IT" sz="1900" b="1" dirty="0" smtClean="0"/>
          </a:p>
          <a:p>
            <a:pPr marL="342900" indent="-342900">
              <a:buFont typeface="Arial" panose="020B0604020202020204" pitchFamily="34" charset="0"/>
              <a:buChar char="•"/>
            </a:pPr>
            <a:r>
              <a:rPr lang="it-IT" sz="1900" b="1" dirty="0" smtClean="0"/>
              <a:t>Se </a:t>
            </a:r>
            <a:r>
              <a:rPr lang="it-IT" sz="1900" b="1" dirty="0"/>
              <a:t>il browser trova un elemento script con l’attributo </a:t>
            </a:r>
            <a:r>
              <a:rPr lang="it-IT" sz="1900" b="1" dirty="0" err="1"/>
              <a:t>async</a:t>
            </a:r>
            <a:r>
              <a:rPr lang="it-IT" sz="1900" b="1" dirty="0"/>
              <a:t> lo collega all’oggetto </a:t>
            </a:r>
            <a:r>
              <a:rPr lang="it-IT" sz="1900" b="1" dirty="0" err="1"/>
              <a:t>document</a:t>
            </a:r>
            <a:r>
              <a:rPr lang="it-IT" sz="1900" b="1" dirty="0"/>
              <a:t> e prova a eseguire il relativo codice non appena possibile e senza interrompere il </a:t>
            </a:r>
            <a:r>
              <a:rPr lang="it-IT" sz="1900" b="1" dirty="0" err="1"/>
              <a:t>parsing</a:t>
            </a:r>
            <a:r>
              <a:rPr lang="it-IT" sz="1900" b="1" dirty="0"/>
              <a:t> della pagina web. </a:t>
            </a:r>
            <a:endParaRPr lang="it-IT" sz="1900" b="1" dirty="0" smtClean="0"/>
          </a:p>
          <a:p>
            <a:endParaRPr lang="it-IT" sz="1900" b="1" dirty="0" smtClean="0"/>
          </a:p>
          <a:p>
            <a:pPr marL="342900" indent="-342900">
              <a:buFont typeface="Arial" panose="020B0604020202020204" pitchFamily="34" charset="0"/>
              <a:buChar char="•"/>
            </a:pPr>
            <a:r>
              <a:rPr lang="it-IT" sz="1900" b="1" dirty="0" smtClean="0"/>
              <a:t>Se </a:t>
            </a:r>
            <a:r>
              <a:rPr lang="it-IT" sz="1900" b="1" dirty="0"/>
              <a:t>il browser termina il </a:t>
            </a:r>
            <a:r>
              <a:rPr lang="it-IT" sz="1900" b="1" dirty="0" err="1"/>
              <a:t>parsing</a:t>
            </a:r>
            <a:r>
              <a:rPr lang="it-IT" sz="1900" b="1" dirty="0"/>
              <a:t> di tutta la pagina web popola la proprietà </a:t>
            </a:r>
            <a:r>
              <a:rPr lang="it-IT" sz="1900" b="1" dirty="0" err="1"/>
              <a:t>readyState</a:t>
            </a:r>
            <a:r>
              <a:rPr lang="it-IT" sz="1900" b="1" dirty="0"/>
              <a:t> dell’oggetto </a:t>
            </a:r>
            <a:r>
              <a:rPr lang="it-IT" sz="1900" b="1" dirty="0" err="1"/>
              <a:t>document</a:t>
            </a:r>
            <a:r>
              <a:rPr lang="it-IT" sz="1900" b="1" dirty="0"/>
              <a:t> con il valore "</a:t>
            </a:r>
            <a:r>
              <a:rPr lang="it-IT" sz="1900" b="1" dirty="0" err="1"/>
              <a:t>interactive</a:t>
            </a:r>
            <a:r>
              <a:rPr lang="it-IT" sz="1900" b="1" dirty="0"/>
              <a:t>" e genera un evento di tipo </a:t>
            </a:r>
            <a:r>
              <a:rPr lang="it-IT" sz="1900" b="1" dirty="0" err="1"/>
              <a:t>DOMContentLoaded</a:t>
            </a:r>
            <a:r>
              <a:rPr lang="it-IT" sz="1900" b="1" dirty="0"/>
              <a:t> sull’oggetto </a:t>
            </a:r>
            <a:r>
              <a:rPr lang="it-IT" sz="1900" b="1" dirty="0" err="1"/>
              <a:t>Document</a:t>
            </a:r>
            <a:r>
              <a:rPr lang="it-IT" sz="1900" b="1" dirty="0"/>
              <a:t>. </a:t>
            </a:r>
            <a:endParaRPr lang="it-IT" sz="1900" b="1" dirty="0" smtClean="0"/>
          </a:p>
          <a:p>
            <a:endParaRPr lang="it-IT" sz="1900" b="1" dirty="0" smtClean="0"/>
          </a:p>
          <a:p>
            <a:pPr marL="342900" indent="-342900">
              <a:buFont typeface="Arial" panose="020B0604020202020204" pitchFamily="34" charset="0"/>
              <a:buChar char="•"/>
            </a:pPr>
            <a:r>
              <a:rPr lang="it-IT" sz="1900" b="1" dirty="0" smtClean="0"/>
              <a:t>Il </a:t>
            </a:r>
            <a:r>
              <a:rPr lang="it-IT" sz="1900" b="1" dirty="0"/>
              <a:t>browser esegue il codice di un elemento script con l’attributo </a:t>
            </a:r>
            <a:r>
              <a:rPr lang="it-IT" sz="1900" b="1" dirty="0" err="1"/>
              <a:t>defer</a:t>
            </a:r>
            <a:r>
              <a:rPr lang="it-IT" sz="1900" b="1" dirty="0"/>
              <a:t> impostato. Il browser procede o continua con il caricamento di altre risorse quali per esempio dei file di immagini e attende il completamento dell’esecuzione degli script </a:t>
            </a:r>
            <a:r>
              <a:rPr lang="it-IT" sz="1900" b="1" dirty="0" err="1"/>
              <a:t>async</a:t>
            </a:r>
            <a:r>
              <a:rPr lang="it-IT" sz="1900" b="1" dirty="0"/>
              <a:t>. Al termine delle predette operazioni popola la proprietà </a:t>
            </a:r>
            <a:r>
              <a:rPr lang="it-IT" sz="1900" b="1" dirty="0" err="1"/>
              <a:t>readyState</a:t>
            </a:r>
            <a:r>
              <a:rPr lang="it-IT" sz="1900" b="1" dirty="0"/>
              <a:t> dell’oggetto </a:t>
            </a:r>
            <a:r>
              <a:rPr lang="it-IT" sz="1900" b="1" dirty="0" err="1"/>
              <a:t>document</a:t>
            </a:r>
            <a:r>
              <a:rPr lang="it-IT" sz="1900" b="1" dirty="0"/>
              <a:t> con il valore "complete" e genera un evento di tipo load sull’oggetto </a:t>
            </a:r>
            <a:r>
              <a:rPr lang="it-IT" sz="1900" b="1" dirty="0" err="1"/>
              <a:t>Window</a:t>
            </a:r>
            <a:r>
              <a:rPr lang="it-IT" sz="1900" b="1" dirty="0" smtClean="0"/>
              <a:t>.</a:t>
            </a:r>
            <a:endParaRPr lang="it-IT" sz="1900" b="1" dirty="0"/>
          </a:p>
        </p:txBody>
      </p:sp>
    </p:spTree>
    <p:extLst>
      <p:ext uri="{BB962C8B-B14F-4D97-AF65-F5344CB8AC3E}">
        <p14:creationId xmlns:p14="http://schemas.microsoft.com/office/powerpoint/2010/main" val="2711045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39843" y="615156"/>
            <a:ext cx="11542426" cy="2308324"/>
          </a:xfrm>
          <a:prstGeom prst="rect">
            <a:avLst/>
          </a:prstGeom>
          <a:ln>
            <a:solidFill>
              <a:schemeClr val="tx1"/>
            </a:solidFill>
          </a:ln>
        </p:spPr>
        <p:txBody>
          <a:bodyPr wrap="square">
            <a:spAutoFit/>
          </a:bodyPr>
          <a:lstStyle/>
          <a:p>
            <a:r>
              <a:rPr lang="it-IT" sz="2400" b="1" u="sng" dirty="0">
                <a:solidFill>
                  <a:srgbClr val="FF0000"/>
                </a:solidFill>
              </a:rPr>
              <a:t>Il Browser Object Model (BOM</a:t>
            </a:r>
            <a:r>
              <a:rPr lang="it-IT" sz="2400" b="1" u="sng" dirty="0" smtClean="0">
                <a:solidFill>
                  <a:srgbClr val="FF0000"/>
                </a:solidFill>
              </a:rPr>
              <a:t>)</a:t>
            </a:r>
          </a:p>
          <a:p>
            <a:r>
              <a:rPr lang="it-IT" sz="2400" b="1" dirty="0" smtClean="0"/>
              <a:t>Il </a:t>
            </a:r>
            <a:r>
              <a:rPr lang="it-IT" sz="2400" b="1" dirty="0"/>
              <a:t>Browser Object Model è un modello a oggetti, non standardizzato e privo di una specifica, esposto da un browser che consente di interagire e interfacciarsi con esso e con lo schermo del computer. Esso espone le funzionalità di un browser attraverso la definizione di una gerarchia di </a:t>
            </a:r>
            <a:r>
              <a:rPr lang="it-IT" sz="2400" b="1" dirty="0" smtClean="0"/>
              <a:t>oggetti, </a:t>
            </a:r>
            <a:r>
              <a:rPr lang="it-IT" sz="2400" b="1" dirty="0"/>
              <a:t>quali </a:t>
            </a:r>
            <a:r>
              <a:rPr lang="it-IT" sz="2400" b="1" dirty="0" err="1">
                <a:solidFill>
                  <a:srgbClr val="FF0000"/>
                </a:solidFill>
              </a:rPr>
              <a:t>window</a:t>
            </a:r>
            <a:r>
              <a:rPr lang="it-IT" sz="2400" b="1" dirty="0"/>
              <a:t>, </a:t>
            </a:r>
            <a:r>
              <a:rPr lang="it-IT" sz="2400" b="1" dirty="0">
                <a:solidFill>
                  <a:srgbClr val="FF0000"/>
                </a:solidFill>
              </a:rPr>
              <a:t>location</a:t>
            </a:r>
            <a:r>
              <a:rPr lang="it-IT" sz="2400" b="1" dirty="0"/>
              <a:t>, </a:t>
            </a:r>
            <a:r>
              <a:rPr lang="it-IT" sz="2400" b="1" dirty="0">
                <a:solidFill>
                  <a:srgbClr val="FF0000"/>
                </a:solidFill>
              </a:rPr>
              <a:t>navigator</a:t>
            </a:r>
            <a:r>
              <a:rPr lang="it-IT" sz="2400" b="1" dirty="0"/>
              <a:t>, </a:t>
            </a:r>
            <a:r>
              <a:rPr lang="it-IT" sz="2400" b="1" dirty="0">
                <a:solidFill>
                  <a:srgbClr val="FF0000"/>
                </a:solidFill>
              </a:rPr>
              <a:t>screen</a:t>
            </a:r>
            <a:r>
              <a:rPr lang="it-IT" sz="2400" b="1" dirty="0"/>
              <a:t> e così via, con proprietà e metodi per manipolare l’ambiente di esecuzione della pagina web</a:t>
            </a:r>
            <a:r>
              <a:rPr lang="it-IT" sz="2400" b="1" dirty="0" smtClean="0"/>
              <a:t>.</a:t>
            </a:r>
            <a:endParaRPr lang="it-IT" sz="2400" b="1" dirty="0"/>
          </a:p>
        </p:txBody>
      </p:sp>
      <p:sp>
        <p:nvSpPr>
          <p:cNvPr id="3" name="Rettangolo arrotondato 2"/>
          <p:cNvSpPr/>
          <p:nvPr/>
        </p:nvSpPr>
        <p:spPr>
          <a:xfrm>
            <a:off x="4976733" y="3552669"/>
            <a:ext cx="1963712" cy="53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WINDOW</a:t>
            </a:r>
            <a:endParaRPr lang="it-IT" dirty="0"/>
          </a:p>
        </p:txBody>
      </p:sp>
      <p:sp>
        <p:nvSpPr>
          <p:cNvPr id="4" name="Rettangolo arrotondato 3"/>
          <p:cNvSpPr/>
          <p:nvPr/>
        </p:nvSpPr>
        <p:spPr>
          <a:xfrm>
            <a:off x="1366599" y="5279032"/>
            <a:ext cx="1436558" cy="53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NAVIGATOR</a:t>
            </a:r>
            <a:endParaRPr lang="it-IT" dirty="0"/>
          </a:p>
        </p:txBody>
      </p:sp>
      <p:sp>
        <p:nvSpPr>
          <p:cNvPr id="9" name="Rettangolo arrotondato 8"/>
          <p:cNvSpPr/>
          <p:nvPr/>
        </p:nvSpPr>
        <p:spPr>
          <a:xfrm>
            <a:off x="2943064" y="5279032"/>
            <a:ext cx="1436558" cy="53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FRAMES[]</a:t>
            </a:r>
            <a:endParaRPr lang="it-IT" dirty="0"/>
          </a:p>
        </p:txBody>
      </p:sp>
      <p:sp>
        <p:nvSpPr>
          <p:cNvPr id="10" name="Rettangolo arrotondato 9"/>
          <p:cNvSpPr/>
          <p:nvPr/>
        </p:nvSpPr>
        <p:spPr>
          <a:xfrm>
            <a:off x="4519529" y="5279032"/>
            <a:ext cx="1436558" cy="53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LOCATION</a:t>
            </a:r>
            <a:endParaRPr lang="it-IT" dirty="0"/>
          </a:p>
        </p:txBody>
      </p:sp>
      <p:sp>
        <p:nvSpPr>
          <p:cNvPr id="11" name="Rettangolo arrotondato 10"/>
          <p:cNvSpPr/>
          <p:nvPr/>
        </p:nvSpPr>
        <p:spPr>
          <a:xfrm>
            <a:off x="6095994" y="5279032"/>
            <a:ext cx="1436558" cy="53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HISTORY</a:t>
            </a:r>
            <a:endParaRPr lang="it-IT" dirty="0"/>
          </a:p>
        </p:txBody>
      </p:sp>
      <p:sp>
        <p:nvSpPr>
          <p:cNvPr id="12" name="Rettangolo arrotondato 11"/>
          <p:cNvSpPr/>
          <p:nvPr/>
        </p:nvSpPr>
        <p:spPr>
          <a:xfrm>
            <a:off x="7672459" y="5279032"/>
            <a:ext cx="1436558" cy="53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DOCUMENT</a:t>
            </a:r>
            <a:endParaRPr lang="it-IT" dirty="0"/>
          </a:p>
        </p:txBody>
      </p:sp>
      <p:sp>
        <p:nvSpPr>
          <p:cNvPr id="13" name="Rettangolo arrotondato 12"/>
          <p:cNvSpPr/>
          <p:nvPr/>
        </p:nvSpPr>
        <p:spPr>
          <a:xfrm>
            <a:off x="9333866" y="5279032"/>
            <a:ext cx="1436558" cy="539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SCREEN</a:t>
            </a:r>
            <a:endParaRPr lang="it-IT" dirty="0"/>
          </a:p>
        </p:txBody>
      </p:sp>
      <p:cxnSp>
        <p:nvCxnSpPr>
          <p:cNvPr id="28" name="Connettore 4 27"/>
          <p:cNvCxnSpPr>
            <a:stCxn id="4" idx="0"/>
          </p:cNvCxnSpPr>
          <p:nvPr/>
        </p:nvCxnSpPr>
        <p:spPr>
          <a:xfrm rot="5400000" flipH="1" flipV="1">
            <a:off x="5722493" y="949379"/>
            <a:ext cx="692039" cy="79672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 name="Connettore 1 32"/>
          <p:cNvCxnSpPr>
            <a:endCxn id="13" idx="0"/>
          </p:cNvCxnSpPr>
          <p:nvPr/>
        </p:nvCxnSpPr>
        <p:spPr>
          <a:xfrm>
            <a:off x="10052145" y="4586994"/>
            <a:ext cx="0" cy="692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8255823" y="4559514"/>
            <a:ext cx="0" cy="692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ttore 1 35"/>
          <p:cNvCxnSpPr/>
          <p:nvPr/>
        </p:nvCxnSpPr>
        <p:spPr>
          <a:xfrm>
            <a:off x="6759308" y="4591994"/>
            <a:ext cx="0" cy="692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a:off x="5262791" y="4564514"/>
            <a:ext cx="0" cy="692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1 37"/>
          <p:cNvCxnSpPr/>
          <p:nvPr/>
        </p:nvCxnSpPr>
        <p:spPr>
          <a:xfrm>
            <a:off x="3646355" y="4552024"/>
            <a:ext cx="0" cy="692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ttore 1 40"/>
          <p:cNvCxnSpPr>
            <a:stCxn id="3" idx="2"/>
          </p:cNvCxnSpPr>
          <p:nvPr/>
        </p:nvCxnSpPr>
        <p:spPr>
          <a:xfrm flipH="1">
            <a:off x="5956087" y="4092315"/>
            <a:ext cx="2502" cy="4671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262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669" y="1618938"/>
            <a:ext cx="7832981" cy="4287187"/>
          </a:xfrm>
          <a:prstGeom prst="rect">
            <a:avLst/>
          </a:prstGeom>
        </p:spPr>
      </p:pic>
      <p:sp>
        <p:nvSpPr>
          <p:cNvPr id="6" name="CasellaDiTesto 5"/>
          <p:cNvSpPr txBox="1"/>
          <p:nvPr/>
        </p:nvSpPr>
        <p:spPr>
          <a:xfrm>
            <a:off x="3567659" y="775902"/>
            <a:ext cx="5486400" cy="523220"/>
          </a:xfrm>
          <a:prstGeom prst="rect">
            <a:avLst/>
          </a:prstGeom>
          <a:noFill/>
        </p:spPr>
        <p:txBody>
          <a:bodyPr wrap="square" rtlCol="0">
            <a:spAutoFit/>
          </a:bodyPr>
          <a:lstStyle/>
          <a:p>
            <a:r>
              <a:rPr lang="it-IT" sz="2800" dirty="0" smtClean="0"/>
              <a:t>DOM </a:t>
            </a:r>
            <a:r>
              <a:rPr lang="it-IT" sz="2800" dirty="0" err="1" smtClean="0"/>
              <a:t>Document</a:t>
            </a:r>
            <a:r>
              <a:rPr lang="it-IT" sz="2800" dirty="0" smtClean="0"/>
              <a:t> Object Model</a:t>
            </a:r>
            <a:endParaRPr lang="it-IT" sz="2800" dirty="0"/>
          </a:p>
        </p:txBody>
      </p:sp>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7" y="528291"/>
            <a:ext cx="1803392" cy="1686794"/>
          </a:xfrm>
          <a:prstGeom prst="rect">
            <a:avLst/>
          </a:prstGeom>
        </p:spPr>
      </p:pic>
    </p:spTree>
    <p:extLst>
      <p:ext uri="{BB962C8B-B14F-4D97-AF65-F5344CB8AC3E}">
        <p14:creationId xmlns:p14="http://schemas.microsoft.com/office/powerpoint/2010/main" val="1042251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9292" y="884420"/>
            <a:ext cx="10478124" cy="4154984"/>
          </a:xfrm>
          <a:prstGeom prst="rect">
            <a:avLst/>
          </a:prstGeom>
          <a:noFill/>
        </p:spPr>
        <p:txBody>
          <a:bodyPr wrap="square" rtlCol="0">
            <a:spAutoFit/>
          </a:bodyPr>
          <a:lstStyle/>
          <a:p>
            <a:r>
              <a:rPr lang="it-IT" sz="2400" b="1" dirty="0" smtClean="0"/>
              <a:t>Tra le funzioni più usate del DOM troviamo</a:t>
            </a:r>
          </a:p>
          <a:p>
            <a:endParaRPr lang="it-IT" sz="2400" b="1" dirty="0" smtClean="0"/>
          </a:p>
          <a:p>
            <a:pPr marL="285750" indent="-285750">
              <a:buFont typeface="Arial" panose="020B0604020202020204" pitchFamily="34" charset="0"/>
              <a:buChar char="•"/>
            </a:pPr>
            <a:r>
              <a:rPr lang="it-IT" sz="2400" b="1" dirty="0" err="1" smtClean="0"/>
              <a:t>document.getElementById</a:t>
            </a:r>
            <a:r>
              <a:rPr lang="it-IT" sz="2400" b="1" dirty="0" smtClean="0"/>
              <a:t>(</a:t>
            </a:r>
            <a:r>
              <a:rPr lang="it-IT" sz="2400" b="1" dirty="0" err="1" smtClean="0"/>
              <a:t>DOMstring</a:t>
            </a:r>
            <a:r>
              <a:rPr lang="it-IT" sz="2400" b="1" dirty="0" smtClean="0"/>
              <a:t> </a:t>
            </a:r>
            <a:r>
              <a:rPr lang="it-IT" sz="2400" b="1" dirty="0" err="1" smtClean="0"/>
              <a:t>elementId</a:t>
            </a:r>
            <a:r>
              <a:rPr lang="it-IT" sz="2400" b="1" dirty="0" smtClean="0"/>
              <a:t>)</a:t>
            </a:r>
          </a:p>
          <a:p>
            <a:pPr marL="742950" lvl="1" indent="-285750">
              <a:buFont typeface="Arial" panose="020B0604020202020204" pitchFamily="34" charset="0"/>
              <a:buChar char="•"/>
            </a:pPr>
            <a:endParaRPr lang="it-IT" sz="2400" b="1" dirty="0"/>
          </a:p>
          <a:p>
            <a:pPr marL="742950" lvl="1" indent="-285750">
              <a:buFont typeface="Arial" panose="020B0604020202020204" pitchFamily="34" charset="0"/>
              <a:buChar char="•"/>
            </a:pPr>
            <a:r>
              <a:rPr lang="it-IT" sz="2400" b="1" dirty="0" smtClean="0"/>
              <a:t>Es: &lt;div id=‘’ </a:t>
            </a:r>
            <a:r>
              <a:rPr lang="it-IT" sz="2400" b="1" dirty="0" err="1" smtClean="0"/>
              <a:t>mydiv</a:t>
            </a:r>
            <a:r>
              <a:rPr lang="it-IT" sz="2400" b="1" dirty="0" smtClean="0"/>
              <a:t> ‘’&gt;</a:t>
            </a:r>
          </a:p>
          <a:p>
            <a:pPr marL="285750" indent="-285750">
              <a:buFont typeface="Arial" panose="020B0604020202020204" pitchFamily="34" charset="0"/>
              <a:buChar char="•"/>
            </a:pPr>
            <a:endParaRPr lang="it-IT" sz="2400" b="1" dirty="0"/>
          </a:p>
          <a:p>
            <a:pPr marL="285750" indent="-285750">
              <a:buFont typeface="Arial" panose="020B0604020202020204" pitchFamily="34" charset="0"/>
              <a:buChar char="•"/>
            </a:pPr>
            <a:r>
              <a:rPr lang="it-IT" sz="2400" b="1" dirty="0" err="1" smtClean="0"/>
              <a:t>document.getElementByName</a:t>
            </a:r>
            <a:r>
              <a:rPr lang="it-IT" sz="2400" b="1" dirty="0" smtClean="0"/>
              <a:t>(</a:t>
            </a:r>
            <a:r>
              <a:rPr lang="it-IT" sz="2400" b="1" dirty="0" err="1" smtClean="0"/>
              <a:t>DOMstring</a:t>
            </a:r>
            <a:r>
              <a:rPr lang="it-IT" sz="2400" b="1" dirty="0" smtClean="0"/>
              <a:t> </a:t>
            </a:r>
            <a:r>
              <a:rPr lang="it-IT" sz="2400" b="1" dirty="0" err="1" smtClean="0"/>
              <a:t>elementName</a:t>
            </a:r>
            <a:r>
              <a:rPr lang="it-IT" sz="2400" b="1" dirty="0" smtClean="0"/>
              <a:t>)</a:t>
            </a:r>
          </a:p>
          <a:p>
            <a:pPr marL="742950" lvl="1" indent="-285750">
              <a:buFont typeface="Arial" panose="020B0604020202020204" pitchFamily="34" charset="0"/>
              <a:buChar char="•"/>
            </a:pPr>
            <a:endParaRPr lang="it-IT" sz="2400" b="1" dirty="0"/>
          </a:p>
          <a:p>
            <a:pPr marL="742950" lvl="1" indent="-285750">
              <a:buFont typeface="Arial" panose="020B0604020202020204" pitchFamily="34" charset="0"/>
              <a:buChar char="•"/>
            </a:pPr>
            <a:r>
              <a:rPr lang="it-IT" sz="2400" b="1" dirty="0" smtClean="0"/>
              <a:t>Es: &lt;</a:t>
            </a:r>
            <a:r>
              <a:rPr lang="it-IT" sz="2400" b="1" dirty="0" err="1" smtClean="0"/>
              <a:t>form</a:t>
            </a:r>
            <a:r>
              <a:rPr lang="it-IT" sz="2400" b="1" dirty="0"/>
              <a:t>&gt;</a:t>
            </a:r>
          </a:p>
          <a:p>
            <a:r>
              <a:rPr lang="it-IT" sz="2400" b="1" dirty="0" smtClean="0"/>
              <a:t>		&lt;input type=‘’’’ name=‘’</a:t>
            </a:r>
            <a:r>
              <a:rPr lang="it-IT" sz="2400" b="1" dirty="0" err="1" smtClean="0"/>
              <a:t>user</a:t>
            </a:r>
            <a:r>
              <a:rPr lang="it-IT" sz="2400" b="1" dirty="0" smtClean="0"/>
              <a:t>’’&gt;</a:t>
            </a:r>
          </a:p>
          <a:p>
            <a:pPr marL="285750" indent="-285750">
              <a:buFont typeface="Arial" panose="020B0604020202020204" pitchFamily="34" charset="0"/>
              <a:buChar char="•"/>
            </a:pPr>
            <a:endParaRPr lang="it-IT" sz="2400" b="1" dirty="0"/>
          </a:p>
        </p:txBody>
      </p:sp>
      <p:cxnSp>
        <p:nvCxnSpPr>
          <p:cNvPr id="4" name="Connettore 2 3"/>
          <p:cNvCxnSpPr/>
          <p:nvPr/>
        </p:nvCxnSpPr>
        <p:spPr>
          <a:xfrm flipH="1">
            <a:off x="4527030" y="2038662"/>
            <a:ext cx="2188563" cy="3897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p:cNvCxnSpPr/>
          <p:nvPr/>
        </p:nvCxnSpPr>
        <p:spPr>
          <a:xfrm flipH="1">
            <a:off x="5546361" y="3432748"/>
            <a:ext cx="1753849" cy="8544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Tree>
    <p:extLst>
      <p:ext uri="{BB962C8B-B14F-4D97-AF65-F5344CB8AC3E}">
        <p14:creationId xmlns:p14="http://schemas.microsoft.com/office/powerpoint/2010/main" val="4177076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99804" y="104932"/>
            <a:ext cx="9623685" cy="6740307"/>
          </a:xfrm>
          <a:prstGeom prst="rect">
            <a:avLst/>
          </a:prstGeom>
        </p:spPr>
        <p:txBody>
          <a:bodyPr wrap="square">
            <a:spAutoFit/>
          </a:bodyPr>
          <a:lstStyle/>
          <a:p>
            <a:r>
              <a:rPr lang="it-IT" sz="2400" dirty="0">
                <a:solidFill>
                  <a:srgbClr val="494949"/>
                </a:solidFill>
                <a:latin typeface="Consolas" panose="020B0609020204030204" pitchFamily="49" charset="0"/>
              </a:rPr>
              <a:t>&lt;</a:t>
            </a:r>
            <a:r>
              <a:rPr lang="it-IT" sz="2400" dirty="0">
                <a:solidFill>
                  <a:srgbClr val="3F7F7F"/>
                </a:solidFill>
                <a:latin typeface="Consolas" panose="020B0609020204030204" pitchFamily="49" charset="0"/>
              </a:rPr>
              <a:t>script</a:t>
            </a:r>
            <a:r>
              <a:rPr lang="it-IT" sz="2400" dirty="0">
                <a:solidFill>
                  <a:srgbClr val="494949"/>
                </a:solidFill>
                <a:latin typeface="Consolas" panose="020B0609020204030204" pitchFamily="49" charset="0"/>
              </a:rPr>
              <a:t>&gt;</a:t>
            </a:r>
          </a:p>
          <a:p>
            <a:endParaRPr lang="it-IT" sz="2400" dirty="0">
              <a:latin typeface="Consolas" panose="020B0609020204030204" pitchFamily="49" charset="0"/>
            </a:endParaRPr>
          </a:p>
          <a:p>
            <a:r>
              <a:rPr lang="it-IT" sz="2400" dirty="0">
                <a:solidFill>
                  <a:srgbClr val="2A00FF"/>
                </a:solidFill>
                <a:latin typeface="Consolas" panose="020B0609020204030204" pitchFamily="49" charset="0"/>
              </a:rPr>
              <a:t>x</a:t>
            </a:r>
            <a:r>
              <a:rPr lang="it-IT" sz="2400" dirty="0">
                <a:solidFill>
                  <a:srgbClr val="919191"/>
                </a:solidFill>
                <a:latin typeface="Consolas" panose="020B0609020204030204" pitchFamily="49" charset="0"/>
              </a:rPr>
              <a:t>=</a:t>
            </a:r>
            <a:r>
              <a:rPr lang="it-IT" sz="2400" dirty="0">
                <a:solidFill>
                  <a:srgbClr val="929292"/>
                </a:solidFill>
                <a:latin typeface="Consolas" panose="020B0609020204030204" pitchFamily="49" charset="0"/>
              </a:rPr>
              <a:t>"</a:t>
            </a:r>
            <a:r>
              <a:rPr lang="it-IT" sz="2400" dirty="0">
                <a:solidFill>
                  <a:srgbClr val="1290C3"/>
                </a:solidFill>
                <a:latin typeface="Consolas" panose="020B0609020204030204" pitchFamily="49" charset="0"/>
              </a:rPr>
              <a:t>testo innestato da </a:t>
            </a:r>
            <a:r>
              <a:rPr lang="it-IT" sz="2400" dirty="0" err="1">
                <a:solidFill>
                  <a:srgbClr val="1290C3"/>
                </a:solidFill>
                <a:latin typeface="Consolas" panose="020B0609020204030204" pitchFamily="49" charset="0"/>
              </a:rPr>
              <a:t>javascript</a:t>
            </a:r>
            <a:r>
              <a:rPr lang="it-IT" sz="2400" dirty="0">
                <a:solidFill>
                  <a:srgbClr val="929292"/>
                </a:solidFill>
                <a:latin typeface="Consolas" panose="020B0609020204030204" pitchFamily="49" charset="0"/>
              </a:rPr>
              <a:t>"</a:t>
            </a:r>
            <a:r>
              <a:rPr lang="it-IT" sz="2400" dirty="0">
                <a:solidFill>
                  <a:srgbClr val="494949"/>
                </a:solidFill>
                <a:latin typeface="Consolas" panose="020B0609020204030204" pitchFamily="49" charset="0"/>
              </a:rPr>
              <a:t>;</a:t>
            </a:r>
          </a:p>
          <a:p>
            <a:r>
              <a:rPr lang="it-IT" sz="2400" dirty="0">
                <a:solidFill>
                  <a:srgbClr val="2A00FF"/>
                </a:solidFill>
                <a:latin typeface="Consolas" panose="020B0609020204030204" pitchFamily="49" charset="0"/>
              </a:rPr>
              <a:t>y</a:t>
            </a:r>
            <a:r>
              <a:rPr lang="it-IT" sz="2400" dirty="0">
                <a:solidFill>
                  <a:srgbClr val="919191"/>
                </a:solidFill>
                <a:latin typeface="Consolas" panose="020B0609020204030204" pitchFamily="49" charset="0"/>
              </a:rPr>
              <a:t>=</a:t>
            </a:r>
            <a:r>
              <a:rPr lang="it-IT" sz="2400" dirty="0" err="1">
                <a:solidFill>
                  <a:srgbClr val="2A00FF"/>
                </a:solidFill>
                <a:latin typeface="Consolas" panose="020B0609020204030204" pitchFamily="49" charset="0"/>
              </a:rPr>
              <a:t>document</a:t>
            </a:r>
            <a:r>
              <a:rPr lang="it-IT" sz="2400" dirty="0" err="1">
                <a:solidFill>
                  <a:srgbClr val="494949"/>
                </a:solidFill>
                <a:latin typeface="Consolas" panose="020B0609020204030204" pitchFamily="49" charset="0"/>
              </a:rPr>
              <a:t>.</a:t>
            </a:r>
            <a:r>
              <a:rPr lang="it-IT" sz="2400" dirty="0" err="1">
                <a:solidFill>
                  <a:srgbClr val="6A3E3E"/>
                </a:solidFill>
                <a:latin typeface="Consolas" panose="020B0609020204030204" pitchFamily="49" charset="0"/>
              </a:rPr>
              <a:t>getElementById</a:t>
            </a:r>
            <a:r>
              <a:rPr lang="it-IT" sz="2400" dirty="0">
                <a:solidFill>
                  <a:srgbClr val="494949"/>
                </a:solidFill>
                <a:latin typeface="Consolas" panose="020B0609020204030204" pitchFamily="49" charset="0"/>
              </a:rPr>
              <a:t>(</a:t>
            </a:r>
            <a:r>
              <a:rPr lang="it-IT" sz="2400" dirty="0">
                <a:solidFill>
                  <a:srgbClr val="929292"/>
                </a:solidFill>
                <a:latin typeface="Consolas" panose="020B0609020204030204" pitchFamily="49" charset="0"/>
              </a:rPr>
              <a:t>"</a:t>
            </a:r>
            <a:r>
              <a:rPr lang="it-IT" sz="2400" dirty="0">
                <a:solidFill>
                  <a:srgbClr val="1290C3"/>
                </a:solidFill>
                <a:latin typeface="Consolas" panose="020B0609020204030204" pitchFamily="49" charset="0"/>
              </a:rPr>
              <a:t>a2</a:t>
            </a:r>
            <a:r>
              <a:rPr lang="it-IT" sz="2400" dirty="0">
                <a:solidFill>
                  <a:srgbClr val="929292"/>
                </a:solidFill>
                <a:latin typeface="Consolas" panose="020B0609020204030204" pitchFamily="49" charset="0"/>
              </a:rPr>
              <a:t>"</a:t>
            </a:r>
            <a:r>
              <a:rPr lang="it-IT" sz="2400" dirty="0">
                <a:solidFill>
                  <a:srgbClr val="494949"/>
                </a:solidFill>
                <a:latin typeface="Consolas" panose="020B0609020204030204" pitchFamily="49" charset="0"/>
              </a:rPr>
              <a:t>).</a:t>
            </a:r>
            <a:r>
              <a:rPr lang="it-IT" sz="2400" dirty="0" err="1">
                <a:solidFill>
                  <a:srgbClr val="2A00FF"/>
                </a:solidFill>
                <a:latin typeface="Consolas" panose="020B0609020204030204" pitchFamily="49" charset="0"/>
              </a:rPr>
              <a:t>textContent</a:t>
            </a:r>
            <a:r>
              <a:rPr lang="it-IT" sz="2400" dirty="0">
                <a:solidFill>
                  <a:srgbClr val="494949"/>
                </a:solidFill>
                <a:latin typeface="Consolas" panose="020B0609020204030204" pitchFamily="49" charset="0"/>
              </a:rPr>
              <a:t>;</a:t>
            </a:r>
          </a:p>
          <a:p>
            <a:endParaRPr lang="it-IT" sz="2400" dirty="0">
              <a:latin typeface="Consolas" panose="020B0609020204030204" pitchFamily="49" charset="0"/>
            </a:endParaRPr>
          </a:p>
          <a:p>
            <a:r>
              <a:rPr lang="it-IT" sz="2400" dirty="0" err="1">
                <a:solidFill>
                  <a:srgbClr val="808080"/>
                </a:solidFill>
                <a:latin typeface="Consolas" panose="020B0609020204030204" pitchFamily="49" charset="0"/>
              </a:rPr>
              <a:t>function</a:t>
            </a:r>
            <a:r>
              <a:rPr lang="it-IT" sz="2400" dirty="0">
                <a:solidFill>
                  <a:srgbClr val="494949"/>
                </a:solidFill>
                <a:latin typeface="Consolas" panose="020B0609020204030204" pitchFamily="49" charset="0"/>
              </a:rPr>
              <a:t> </a:t>
            </a:r>
            <a:r>
              <a:rPr lang="it-IT" sz="2400" dirty="0" err="1">
                <a:solidFill>
                  <a:srgbClr val="6A3E3E"/>
                </a:solidFill>
                <a:latin typeface="Consolas" panose="020B0609020204030204" pitchFamily="49" charset="0"/>
              </a:rPr>
              <a:t>insertText</a:t>
            </a:r>
            <a:r>
              <a:rPr lang="it-IT" sz="2400" dirty="0">
                <a:solidFill>
                  <a:srgbClr val="929292"/>
                </a:solidFill>
                <a:latin typeface="Consolas" panose="020B0609020204030204" pitchFamily="49" charset="0"/>
              </a:rPr>
              <a:t>()</a:t>
            </a:r>
            <a:r>
              <a:rPr lang="it-IT" sz="2400" dirty="0">
                <a:solidFill>
                  <a:srgbClr val="494949"/>
                </a:solidFill>
                <a:latin typeface="Consolas" panose="020B0609020204030204" pitchFamily="49" charset="0"/>
              </a:rPr>
              <a:t>{</a:t>
            </a:r>
          </a:p>
          <a:p>
            <a:endParaRPr lang="it-IT" sz="2400" dirty="0">
              <a:latin typeface="Consolas" panose="020B0609020204030204" pitchFamily="49" charset="0"/>
            </a:endParaRPr>
          </a:p>
          <a:p>
            <a:r>
              <a:rPr lang="it-IT" sz="2400" dirty="0" err="1">
                <a:solidFill>
                  <a:srgbClr val="2A00FF"/>
                </a:solidFill>
                <a:latin typeface="Consolas" panose="020B0609020204030204" pitchFamily="49" charset="0"/>
              </a:rPr>
              <a:t>document</a:t>
            </a:r>
            <a:r>
              <a:rPr lang="it-IT" sz="2400" dirty="0" err="1">
                <a:solidFill>
                  <a:srgbClr val="494949"/>
                </a:solidFill>
                <a:latin typeface="Consolas" panose="020B0609020204030204" pitchFamily="49" charset="0"/>
              </a:rPr>
              <a:t>.</a:t>
            </a:r>
            <a:r>
              <a:rPr lang="it-IT" sz="2400" dirty="0" err="1">
                <a:solidFill>
                  <a:srgbClr val="6A3E3E"/>
                </a:solidFill>
                <a:latin typeface="Consolas" panose="020B0609020204030204" pitchFamily="49" charset="0"/>
              </a:rPr>
              <a:t>getElementById</a:t>
            </a:r>
            <a:r>
              <a:rPr lang="it-IT" sz="2400" dirty="0">
                <a:solidFill>
                  <a:srgbClr val="494949"/>
                </a:solidFill>
                <a:latin typeface="Consolas" panose="020B0609020204030204" pitchFamily="49" charset="0"/>
              </a:rPr>
              <a:t>(</a:t>
            </a:r>
            <a:r>
              <a:rPr lang="it-IT" sz="2400" dirty="0">
                <a:solidFill>
                  <a:srgbClr val="929292"/>
                </a:solidFill>
                <a:latin typeface="Consolas" panose="020B0609020204030204" pitchFamily="49" charset="0"/>
              </a:rPr>
              <a:t>"</a:t>
            </a:r>
            <a:r>
              <a:rPr lang="it-IT" sz="2400" dirty="0">
                <a:solidFill>
                  <a:srgbClr val="1290C3"/>
                </a:solidFill>
                <a:latin typeface="Consolas" panose="020B0609020204030204" pitchFamily="49" charset="0"/>
              </a:rPr>
              <a:t>a2</a:t>
            </a:r>
            <a:r>
              <a:rPr lang="it-IT" sz="2400" dirty="0">
                <a:solidFill>
                  <a:srgbClr val="929292"/>
                </a:solidFill>
                <a:latin typeface="Consolas" panose="020B0609020204030204" pitchFamily="49" charset="0"/>
              </a:rPr>
              <a:t>"</a:t>
            </a:r>
            <a:r>
              <a:rPr lang="it-IT" sz="2400" dirty="0">
                <a:solidFill>
                  <a:srgbClr val="494949"/>
                </a:solidFill>
                <a:latin typeface="Consolas" panose="020B0609020204030204" pitchFamily="49" charset="0"/>
              </a:rPr>
              <a:t>).</a:t>
            </a:r>
            <a:r>
              <a:rPr lang="it-IT" sz="2400" dirty="0" err="1">
                <a:solidFill>
                  <a:srgbClr val="2A00FF"/>
                </a:solidFill>
                <a:latin typeface="Consolas" panose="020B0609020204030204" pitchFamily="49" charset="0"/>
              </a:rPr>
              <a:t>innerText</a:t>
            </a:r>
            <a:r>
              <a:rPr lang="it-IT" sz="2400" dirty="0">
                <a:solidFill>
                  <a:srgbClr val="919191"/>
                </a:solidFill>
                <a:latin typeface="Consolas" panose="020B0609020204030204" pitchFamily="49" charset="0"/>
              </a:rPr>
              <a:t>=</a:t>
            </a:r>
            <a:r>
              <a:rPr lang="it-IT" sz="2400" dirty="0">
                <a:solidFill>
                  <a:srgbClr val="2A00FF"/>
                </a:solidFill>
                <a:latin typeface="Consolas" panose="020B0609020204030204" pitchFamily="49" charset="0"/>
              </a:rPr>
              <a:t>x</a:t>
            </a:r>
            <a:r>
              <a:rPr lang="it-IT" sz="2400" dirty="0">
                <a:solidFill>
                  <a:srgbClr val="494949"/>
                </a:solidFill>
                <a:latin typeface="Consolas" panose="020B0609020204030204" pitchFamily="49" charset="0"/>
              </a:rPr>
              <a:t>;</a:t>
            </a:r>
          </a:p>
          <a:p>
            <a:endParaRPr lang="it-IT" sz="2400" dirty="0">
              <a:latin typeface="Consolas" panose="020B0609020204030204" pitchFamily="49" charset="0"/>
            </a:endParaRPr>
          </a:p>
          <a:p>
            <a:r>
              <a:rPr lang="it-IT" sz="2400" dirty="0" smtClean="0">
                <a:solidFill>
                  <a:srgbClr val="494949"/>
                </a:solidFill>
                <a:latin typeface="Consolas" panose="020B0609020204030204" pitchFamily="49" charset="0"/>
              </a:rPr>
              <a:t>}</a:t>
            </a:r>
            <a:endParaRPr lang="it-IT" sz="2400" dirty="0">
              <a:latin typeface="Consolas" panose="020B0609020204030204" pitchFamily="49" charset="0"/>
            </a:endParaRPr>
          </a:p>
          <a:p>
            <a:r>
              <a:rPr lang="it-IT" sz="2400" dirty="0">
                <a:solidFill>
                  <a:srgbClr val="494949"/>
                </a:solidFill>
                <a:latin typeface="Consolas" panose="020B0609020204030204" pitchFamily="49" charset="0"/>
              </a:rPr>
              <a:t>&lt;/</a:t>
            </a:r>
            <a:r>
              <a:rPr lang="it-IT" sz="2400" dirty="0">
                <a:solidFill>
                  <a:srgbClr val="3F7F7F"/>
                </a:solidFill>
                <a:latin typeface="Consolas" panose="020B0609020204030204" pitchFamily="49" charset="0"/>
              </a:rPr>
              <a:t>script</a:t>
            </a:r>
            <a:r>
              <a:rPr lang="it-IT" sz="2400" dirty="0" smtClean="0">
                <a:solidFill>
                  <a:srgbClr val="494949"/>
                </a:solidFill>
                <a:latin typeface="Consolas" panose="020B0609020204030204" pitchFamily="49" charset="0"/>
              </a:rPr>
              <a:t>&gt;</a:t>
            </a:r>
          </a:p>
          <a:p>
            <a:r>
              <a:rPr lang="it-IT" sz="2400" dirty="0">
                <a:solidFill>
                  <a:srgbClr val="494949"/>
                </a:solidFill>
                <a:latin typeface="Consolas" panose="020B0609020204030204" pitchFamily="49" charset="0"/>
              </a:rPr>
              <a:t>&lt;</a:t>
            </a:r>
            <a:r>
              <a:rPr lang="it-IT" sz="2400" dirty="0">
                <a:solidFill>
                  <a:srgbClr val="3F7F7F"/>
                </a:solidFill>
                <a:latin typeface="Consolas" panose="020B0609020204030204" pitchFamily="49" charset="0"/>
              </a:rPr>
              <a:t>meta</a:t>
            </a:r>
            <a:r>
              <a:rPr lang="it-IT" sz="2400" dirty="0">
                <a:solidFill>
                  <a:srgbClr val="494949"/>
                </a:solidFill>
                <a:latin typeface="Consolas" panose="020B0609020204030204" pitchFamily="49" charset="0"/>
              </a:rPr>
              <a:t> </a:t>
            </a:r>
            <a:r>
              <a:rPr lang="it-IT" sz="2400" dirty="0" err="1">
                <a:solidFill>
                  <a:srgbClr val="7F0055"/>
                </a:solidFill>
                <a:latin typeface="Consolas" panose="020B0609020204030204" pitchFamily="49" charset="0"/>
              </a:rPr>
              <a:t>charset</a:t>
            </a:r>
            <a:r>
              <a:rPr lang="it-IT" sz="2400" dirty="0">
                <a:solidFill>
                  <a:srgbClr val="494949"/>
                </a:solidFill>
                <a:latin typeface="Consolas" panose="020B0609020204030204" pitchFamily="49" charset="0"/>
              </a:rPr>
              <a:t>=</a:t>
            </a:r>
            <a:r>
              <a:rPr lang="it-IT" sz="2400" dirty="0">
                <a:solidFill>
                  <a:srgbClr val="929292"/>
                </a:solidFill>
                <a:latin typeface="Consolas" panose="020B0609020204030204" pitchFamily="49" charset="0"/>
              </a:rPr>
              <a:t>"</a:t>
            </a:r>
            <a:r>
              <a:rPr lang="it-IT" sz="2400" dirty="0">
                <a:solidFill>
                  <a:srgbClr val="1290C3"/>
                </a:solidFill>
                <a:latin typeface="Consolas" panose="020B0609020204030204" pitchFamily="49" charset="0"/>
              </a:rPr>
              <a:t>ISO-8859-1</a:t>
            </a:r>
            <a:r>
              <a:rPr lang="it-IT" sz="2400" dirty="0">
                <a:solidFill>
                  <a:srgbClr val="929292"/>
                </a:solidFill>
                <a:latin typeface="Consolas" panose="020B0609020204030204" pitchFamily="49" charset="0"/>
              </a:rPr>
              <a:t>"</a:t>
            </a:r>
            <a:r>
              <a:rPr lang="it-IT" sz="2400" dirty="0">
                <a:solidFill>
                  <a:srgbClr val="494949"/>
                </a:solidFill>
                <a:latin typeface="Consolas" panose="020B0609020204030204" pitchFamily="49" charset="0"/>
              </a:rPr>
              <a:t>&gt;</a:t>
            </a:r>
          </a:p>
          <a:p>
            <a:r>
              <a:rPr lang="it-IT" sz="2400" dirty="0">
                <a:solidFill>
                  <a:srgbClr val="494949"/>
                </a:solidFill>
                <a:latin typeface="Consolas" panose="020B0609020204030204" pitchFamily="49" charset="0"/>
              </a:rPr>
              <a:t>&lt;</a:t>
            </a:r>
            <a:r>
              <a:rPr lang="it-IT" sz="2400" dirty="0" err="1">
                <a:solidFill>
                  <a:srgbClr val="3F7F7F"/>
                </a:solidFill>
                <a:latin typeface="Consolas" panose="020B0609020204030204" pitchFamily="49" charset="0"/>
              </a:rPr>
              <a:t>title</a:t>
            </a:r>
            <a:r>
              <a:rPr lang="it-IT" sz="2400" dirty="0">
                <a:solidFill>
                  <a:srgbClr val="494949"/>
                </a:solidFill>
                <a:latin typeface="Consolas" panose="020B0609020204030204" pitchFamily="49" charset="0"/>
              </a:rPr>
              <a:t>&gt;</a:t>
            </a:r>
            <a:r>
              <a:rPr lang="it-IT" sz="2400" dirty="0" err="1">
                <a:solidFill>
                  <a:srgbClr val="494949"/>
                </a:solidFill>
                <a:latin typeface="Consolas" panose="020B0609020204030204" pitchFamily="49" charset="0"/>
              </a:rPr>
              <a:t>Insert</a:t>
            </a:r>
            <a:r>
              <a:rPr lang="it-IT" sz="2400" dirty="0">
                <a:solidFill>
                  <a:srgbClr val="494949"/>
                </a:solidFill>
                <a:latin typeface="Consolas" panose="020B0609020204030204" pitchFamily="49" charset="0"/>
              </a:rPr>
              <a:t> </a:t>
            </a:r>
            <a:r>
              <a:rPr lang="it-IT" sz="2400" dirty="0" err="1">
                <a:solidFill>
                  <a:srgbClr val="494949"/>
                </a:solidFill>
                <a:latin typeface="Consolas" panose="020B0609020204030204" pitchFamily="49" charset="0"/>
              </a:rPr>
              <a:t>title</a:t>
            </a:r>
            <a:r>
              <a:rPr lang="it-IT" sz="2400" dirty="0">
                <a:solidFill>
                  <a:srgbClr val="494949"/>
                </a:solidFill>
                <a:latin typeface="Consolas" panose="020B0609020204030204" pitchFamily="49" charset="0"/>
              </a:rPr>
              <a:t> </a:t>
            </a:r>
            <a:r>
              <a:rPr lang="it-IT" sz="2400" dirty="0" err="1">
                <a:solidFill>
                  <a:srgbClr val="494949"/>
                </a:solidFill>
                <a:latin typeface="Consolas" panose="020B0609020204030204" pitchFamily="49" charset="0"/>
              </a:rPr>
              <a:t>here</a:t>
            </a:r>
            <a:r>
              <a:rPr lang="it-IT" sz="2400" dirty="0">
                <a:solidFill>
                  <a:srgbClr val="494949"/>
                </a:solidFill>
                <a:latin typeface="Consolas" panose="020B0609020204030204" pitchFamily="49" charset="0"/>
              </a:rPr>
              <a:t>&lt;/</a:t>
            </a:r>
            <a:r>
              <a:rPr lang="it-IT" sz="2400" dirty="0" err="1">
                <a:solidFill>
                  <a:srgbClr val="3F7F7F"/>
                </a:solidFill>
                <a:latin typeface="Consolas" panose="020B0609020204030204" pitchFamily="49" charset="0"/>
              </a:rPr>
              <a:t>title</a:t>
            </a:r>
            <a:r>
              <a:rPr lang="it-IT" sz="2400" dirty="0">
                <a:solidFill>
                  <a:srgbClr val="494949"/>
                </a:solidFill>
                <a:latin typeface="Consolas" panose="020B0609020204030204" pitchFamily="49" charset="0"/>
              </a:rPr>
              <a:t>&gt;</a:t>
            </a:r>
          </a:p>
          <a:p>
            <a:r>
              <a:rPr lang="it-IT" sz="2400" dirty="0">
                <a:solidFill>
                  <a:srgbClr val="494949"/>
                </a:solidFill>
                <a:latin typeface="Consolas" panose="020B0609020204030204" pitchFamily="49" charset="0"/>
              </a:rPr>
              <a:t>&lt;/</a:t>
            </a:r>
            <a:r>
              <a:rPr lang="it-IT" sz="2400" dirty="0">
                <a:solidFill>
                  <a:srgbClr val="3F7F7F"/>
                </a:solidFill>
                <a:latin typeface="Consolas" panose="020B0609020204030204" pitchFamily="49" charset="0"/>
              </a:rPr>
              <a:t>head</a:t>
            </a:r>
            <a:r>
              <a:rPr lang="it-IT" sz="2400" dirty="0">
                <a:solidFill>
                  <a:srgbClr val="494949"/>
                </a:solidFill>
                <a:latin typeface="Consolas" panose="020B0609020204030204" pitchFamily="49" charset="0"/>
              </a:rPr>
              <a:t>&gt;</a:t>
            </a:r>
          </a:p>
          <a:p>
            <a:r>
              <a:rPr lang="it-IT" sz="2400" dirty="0">
                <a:solidFill>
                  <a:srgbClr val="494949"/>
                </a:solidFill>
                <a:latin typeface="Consolas" panose="020B0609020204030204" pitchFamily="49" charset="0"/>
              </a:rPr>
              <a:t>&lt;</a:t>
            </a:r>
            <a:r>
              <a:rPr lang="it-IT" sz="2400" dirty="0">
                <a:solidFill>
                  <a:srgbClr val="3F7F7F"/>
                </a:solidFill>
                <a:latin typeface="Consolas" panose="020B0609020204030204" pitchFamily="49" charset="0"/>
              </a:rPr>
              <a:t>body</a:t>
            </a:r>
            <a:r>
              <a:rPr lang="it-IT" sz="2400" dirty="0">
                <a:solidFill>
                  <a:srgbClr val="494949"/>
                </a:solidFill>
                <a:latin typeface="Consolas" panose="020B0609020204030204" pitchFamily="49" charset="0"/>
              </a:rPr>
              <a:t>&gt;</a:t>
            </a:r>
          </a:p>
          <a:p>
            <a:r>
              <a:rPr lang="en-US" sz="2400" dirty="0">
                <a:solidFill>
                  <a:srgbClr val="494949"/>
                </a:solidFill>
                <a:latin typeface="Consolas" panose="020B0609020204030204" pitchFamily="49" charset="0"/>
              </a:rPr>
              <a:t>&lt;</a:t>
            </a:r>
            <a:r>
              <a:rPr lang="en-US" sz="2400" dirty="0">
                <a:solidFill>
                  <a:srgbClr val="3F7F7F"/>
                </a:solidFill>
                <a:latin typeface="Consolas" panose="020B0609020204030204" pitchFamily="49" charset="0"/>
              </a:rPr>
              <a:t>p</a:t>
            </a:r>
            <a:r>
              <a:rPr lang="en-US" sz="2400" dirty="0">
                <a:solidFill>
                  <a:srgbClr val="494949"/>
                </a:solidFill>
                <a:latin typeface="Consolas" panose="020B0609020204030204" pitchFamily="49" charset="0"/>
              </a:rPr>
              <a:t> </a:t>
            </a:r>
            <a:r>
              <a:rPr lang="en-US" sz="2400" dirty="0">
                <a:solidFill>
                  <a:srgbClr val="7F0055"/>
                </a:solidFill>
                <a:latin typeface="Consolas" panose="020B0609020204030204" pitchFamily="49" charset="0"/>
              </a:rPr>
              <a:t>id</a:t>
            </a:r>
            <a:r>
              <a:rPr lang="en-US" sz="2400" dirty="0">
                <a:solidFill>
                  <a:srgbClr val="494949"/>
                </a:solidFill>
                <a:latin typeface="Consolas" panose="020B0609020204030204" pitchFamily="49" charset="0"/>
              </a:rPr>
              <a:t>=</a:t>
            </a:r>
            <a:r>
              <a:rPr lang="en-US" sz="2400" dirty="0">
                <a:solidFill>
                  <a:srgbClr val="929292"/>
                </a:solidFill>
                <a:latin typeface="Consolas" panose="020B0609020204030204" pitchFamily="49" charset="0"/>
              </a:rPr>
              <a:t>"</a:t>
            </a:r>
            <a:r>
              <a:rPr lang="en-US" sz="2400" dirty="0">
                <a:solidFill>
                  <a:srgbClr val="1290C3"/>
                </a:solidFill>
                <a:latin typeface="Consolas" panose="020B0609020204030204" pitchFamily="49" charset="0"/>
              </a:rPr>
              <a:t>a2</a:t>
            </a:r>
            <a:r>
              <a:rPr lang="en-US" sz="2400" dirty="0">
                <a:solidFill>
                  <a:srgbClr val="929292"/>
                </a:solidFill>
                <a:latin typeface="Consolas" panose="020B0609020204030204" pitchFamily="49" charset="0"/>
              </a:rPr>
              <a:t>"</a:t>
            </a:r>
            <a:r>
              <a:rPr lang="en-US" sz="2400" dirty="0">
                <a:solidFill>
                  <a:srgbClr val="494949"/>
                </a:solidFill>
                <a:latin typeface="Consolas" panose="020B0609020204030204" pitchFamily="49" charset="0"/>
              </a:rPr>
              <a:t> </a:t>
            </a:r>
            <a:r>
              <a:rPr lang="en-US" sz="2400" dirty="0" err="1" smtClean="0">
                <a:solidFill>
                  <a:srgbClr val="7F0055"/>
                </a:solidFill>
                <a:latin typeface="Consolas" panose="020B0609020204030204" pitchFamily="49" charset="0"/>
              </a:rPr>
              <a:t>onmouseover</a:t>
            </a:r>
            <a:r>
              <a:rPr lang="en-US" sz="2400" dirty="0">
                <a:solidFill>
                  <a:srgbClr val="494949"/>
                </a:solidFill>
                <a:latin typeface="Consolas" panose="020B0609020204030204" pitchFamily="49" charset="0"/>
              </a:rPr>
              <a:t>=</a:t>
            </a:r>
            <a:r>
              <a:rPr lang="en-US" sz="2400" dirty="0">
                <a:solidFill>
                  <a:srgbClr val="929292"/>
                </a:solidFill>
                <a:latin typeface="Consolas" panose="020B0609020204030204" pitchFamily="49" charset="0"/>
              </a:rPr>
              <a:t>"</a:t>
            </a:r>
            <a:r>
              <a:rPr lang="en-US" sz="2400" dirty="0" err="1">
                <a:solidFill>
                  <a:srgbClr val="1290C3"/>
                </a:solidFill>
                <a:latin typeface="Consolas" panose="020B0609020204030204" pitchFamily="49" charset="0"/>
              </a:rPr>
              <a:t>insertText</a:t>
            </a:r>
            <a:r>
              <a:rPr lang="en-US" sz="2400" dirty="0">
                <a:solidFill>
                  <a:srgbClr val="1290C3"/>
                </a:solidFill>
                <a:latin typeface="Consolas" panose="020B0609020204030204" pitchFamily="49" charset="0"/>
              </a:rPr>
              <a:t>()</a:t>
            </a:r>
            <a:r>
              <a:rPr lang="en-US" sz="2400" dirty="0">
                <a:solidFill>
                  <a:srgbClr val="929292"/>
                </a:solidFill>
                <a:latin typeface="Consolas" panose="020B0609020204030204" pitchFamily="49" charset="0"/>
              </a:rPr>
              <a:t>"</a:t>
            </a:r>
            <a:r>
              <a:rPr lang="en-US" sz="2400" dirty="0">
                <a:solidFill>
                  <a:srgbClr val="494949"/>
                </a:solidFill>
                <a:latin typeface="Consolas" panose="020B0609020204030204" pitchFamily="49" charset="0"/>
              </a:rPr>
              <a:t>&gt;default text&lt;/</a:t>
            </a:r>
            <a:r>
              <a:rPr lang="en-US" sz="2400" dirty="0">
                <a:solidFill>
                  <a:srgbClr val="3F7F7F"/>
                </a:solidFill>
                <a:latin typeface="Consolas" panose="020B0609020204030204" pitchFamily="49" charset="0"/>
              </a:rPr>
              <a:t>p</a:t>
            </a:r>
            <a:r>
              <a:rPr lang="en-US" sz="2400" dirty="0" smtClean="0">
                <a:solidFill>
                  <a:srgbClr val="494949"/>
                </a:solidFill>
                <a:latin typeface="Consolas" panose="020B0609020204030204" pitchFamily="49" charset="0"/>
              </a:rPr>
              <a:t>&gt;</a:t>
            </a:r>
            <a:endParaRPr lang="it-IT" sz="2400" dirty="0">
              <a:latin typeface="Consolas" panose="020B0609020204030204" pitchFamily="49" charset="0"/>
            </a:endParaRPr>
          </a:p>
          <a:p>
            <a:r>
              <a:rPr lang="it-IT" sz="2400" dirty="0">
                <a:solidFill>
                  <a:srgbClr val="494949"/>
                </a:solidFill>
                <a:latin typeface="Consolas" panose="020B0609020204030204" pitchFamily="49" charset="0"/>
              </a:rPr>
              <a:t>&lt;/</a:t>
            </a:r>
            <a:r>
              <a:rPr lang="it-IT" sz="2400" dirty="0">
                <a:solidFill>
                  <a:srgbClr val="3F7F7F"/>
                </a:solidFill>
                <a:latin typeface="Consolas" panose="020B0609020204030204" pitchFamily="49" charset="0"/>
              </a:rPr>
              <a:t>body</a:t>
            </a:r>
            <a:r>
              <a:rPr lang="it-IT" sz="2400" dirty="0">
                <a:solidFill>
                  <a:srgbClr val="494949"/>
                </a:solidFill>
                <a:latin typeface="Consolas" panose="020B0609020204030204" pitchFamily="49" charset="0"/>
              </a:rPr>
              <a:t>&gt;</a:t>
            </a:r>
          </a:p>
          <a:p>
            <a:r>
              <a:rPr lang="it-IT" sz="2400" dirty="0">
                <a:solidFill>
                  <a:srgbClr val="494949"/>
                </a:solidFill>
                <a:latin typeface="Consolas" panose="020B0609020204030204" pitchFamily="49" charset="0"/>
              </a:rPr>
              <a:t>&lt;/</a:t>
            </a:r>
            <a:r>
              <a:rPr lang="it-IT" sz="2400" dirty="0">
                <a:solidFill>
                  <a:srgbClr val="3F7F7F"/>
                </a:solidFill>
                <a:latin typeface="Consolas" panose="020B0609020204030204" pitchFamily="49" charset="0"/>
              </a:rPr>
              <a:t>html</a:t>
            </a:r>
            <a:r>
              <a:rPr lang="it-IT" sz="2400" dirty="0">
                <a:solidFill>
                  <a:srgbClr val="494949"/>
                </a:solidFill>
                <a:latin typeface="Consolas" panose="020B0609020204030204" pitchFamily="49" charset="0"/>
              </a:rPr>
              <a:t>&gt;</a:t>
            </a:r>
            <a:endParaRPr lang="it-IT" sz="24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cxnSp>
        <p:nvCxnSpPr>
          <p:cNvPr id="5" name="Connettore 2 4"/>
          <p:cNvCxnSpPr/>
          <p:nvPr/>
        </p:nvCxnSpPr>
        <p:spPr>
          <a:xfrm flipH="1">
            <a:off x="4317167" y="2215085"/>
            <a:ext cx="4302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ttore 1 6"/>
          <p:cNvCxnSpPr/>
          <p:nvPr/>
        </p:nvCxnSpPr>
        <p:spPr>
          <a:xfrm>
            <a:off x="8634334" y="2215085"/>
            <a:ext cx="44971" cy="2626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ttore 2 8"/>
          <p:cNvCxnSpPr/>
          <p:nvPr/>
        </p:nvCxnSpPr>
        <p:spPr>
          <a:xfrm flipH="1">
            <a:off x="6220919" y="4841823"/>
            <a:ext cx="2458386" cy="73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586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49311" y="659567"/>
            <a:ext cx="10193312" cy="5078313"/>
          </a:xfrm>
          <a:prstGeom prst="rect">
            <a:avLst/>
          </a:prstGeom>
          <a:noFill/>
        </p:spPr>
        <p:txBody>
          <a:bodyPr wrap="square" rtlCol="0">
            <a:spAutoFit/>
          </a:bodyPr>
          <a:lstStyle/>
          <a:p>
            <a:r>
              <a:rPr lang="it-IT" sz="2800" b="1" dirty="0" smtClean="0"/>
              <a:t>Un esempio d’uso del BOM</a:t>
            </a:r>
          </a:p>
          <a:p>
            <a:endParaRPr lang="it-IT" dirty="0"/>
          </a:p>
          <a:p>
            <a:r>
              <a:rPr lang="it-IT" sz="2000" b="1" dirty="0">
                <a:solidFill>
                  <a:srgbClr val="494949"/>
                </a:solidFill>
                <a:latin typeface="Consolas" panose="020B0609020204030204" pitchFamily="49" charset="0"/>
              </a:rPr>
              <a:t>&lt;</a:t>
            </a:r>
            <a:r>
              <a:rPr lang="it-IT" sz="2000" b="1" dirty="0">
                <a:solidFill>
                  <a:srgbClr val="3F7F7F"/>
                </a:solidFill>
                <a:latin typeface="Consolas" panose="020B0609020204030204" pitchFamily="49" charset="0"/>
              </a:rPr>
              <a:t>script</a:t>
            </a:r>
            <a:r>
              <a:rPr lang="it-IT" sz="2000" b="1" dirty="0">
                <a:solidFill>
                  <a:srgbClr val="494949"/>
                </a:solidFill>
                <a:latin typeface="Consolas" panose="020B0609020204030204" pitchFamily="49" charset="0"/>
              </a:rPr>
              <a:t>&gt;            </a:t>
            </a:r>
          </a:p>
          <a:p>
            <a:r>
              <a:rPr lang="it-IT" sz="2000" b="1" dirty="0">
                <a:solidFill>
                  <a:srgbClr val="494949"/>
                </a:solidFill>
                <a:latin typeface="Consolas" panose="020B0609020204030204" pitchFamily="49" charset="0"/>
              </a:rPr>
              <a:t>            </a:t>
            </a:r>
            <a:r>
              <a:rPr lang="it-IT" sz="2000" b="1" dirty="0" err="1">
                <a:solidFill>
                  <a:srgbClr val="808080"/>
                </a:solidFill>
                <a:latin typeface="Consolas" panose="020B0609020204030204" pitchFamily="49" charset="0"/>
              </a:rPr>
              <a:t>function</a:t>
            </a:r>
            <a:r>
              <a:rPr lang="it-IT" sz="2000" b="1" dirty="0">
                <a:solidFill>
                  <a:srgbClr val="494949"/>
                </a:solidFill>
                <a:latin typeface="Consolas" panose="020B0609020204030204" pitchFamily="49" charset="0"/>
              </a:rPr>
              <a:t> </a:t>
            </a:r>
            <a:r>
              <a:rPr lang="it-IT" sz="2000" b="1" dirty="0" err="1">
                <a:solidFill>
                  <a:srgbClr val="6A3E3E"/>
                </a:solidFill>
                <a:latin typeface="Consolas" panose="020B0609020204030204" pitchFamily="49" charset="0"/>
              </a:rPr>
              <a:t>newWindow</a:t>
            </a:r>
            <a:r>
              <a:rPr lang="it-IT" sz="2000" b="1" dirty="0">
                <a:solidFill>
                  <a:srgbClr val="929292"/>
                </a:solidFill>
                <a:latin typeface="Consolas" panose="020B0609020204030204" pitchFamily="49" charset="0"/>
              </a:rPr>
              <a:t>()</a:t>
            </a:r>
          </a:p>
          <a:p>
            <a:r>
              <a:rPr lang="it-IT" sz="2000" b="1" dirty="0">
                <a:solidFill>
                  <a:srgbClr val="494949"/>
                </a:solidFill>
                <a:latin typeface="Consolas" panose="020B0609020204030204" pitchFamily="49" charset="0"/>
              </a:rPr>
              <a:t>            {</a:t>
            </a:r>
          </a:p>
          <a:p>
            <a:r>
              <a:rPr lang="it-IT" sz="2000" b="1" dirty="0">
                <a:solidFill>
                  <a:srgbClr val="494949"/>
                </a:solidFill>
                <a:latin typeface="Consolas" panose="020B0609020204030204" pitchFamily="49" charset="0"/>
              </a:rPr>
              <a:t>                </a:t>
            </a:r>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nw</a:t>
            </a:r>
            <a:r>
              <a:rPr lang="it-IT" sz="2000" b="1" dirty="0">
                <a:solidFill>
                  <a:srgbClr val="494949"/>
                </a:solidFill>
                <a:latin typeface="Consolas" panose="020B0609020204030204" pitchFamily="49" charset="0"/>
              </a:rPr>
              <a:t>;</a:t>
            </a:r>
          </a:p>
          <a:p>
            <a:r>
              <a:rPr lang="it-IT" sz="2000" b="1" dirty="0">
                <a:solidFill>
                  <a:srgbClr val="494949"/>
                </a:solidFill>
                <a:latin typeface="Consolas" panose="020B0609020204030204" pitchFamily="49" charset="0"/>
              </a:rPr>
              <a:t>                </a:t>
            </a:r>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btn</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document</a:t>
            </a:r>
            <a:r>
              <a:rPr lang="it-IT" sz="2000" b="1" dirty="0" err="1">
                <a:solidFill>
                  <a:srgbClr val="494949"/>
                </a:solidFill>
                <a:latin typeface="Consolas" panose="020B0609020204030204" pitchFamily="49" charset="0"/>
              </a:rPr>
              <a:t>.</a:t>
            </a:r>
            <a:r>
              <a:rPr lang="it-IT" sz="2000" b="1" dirty="0" err="1">
                <a:solidFill>
                  <a:srgbClr val="6A3E3E"/>
                </a:solidFill>
                <a:latin typeface="Consolas" panose="020B0609020204030204" pitchFamily="49" charset="0"/>
              </a:rPr>
              <a:t>getElementById</a:t>
            </a:r>
            <a:r>
              <a:rPr lang="it-IT" sz="2000" b="1" dirty="0">
                <a:solidFill>
                  <a:srgbClr val="494949"/>
                </a:solidFill>
                <a:latin typeface="Consolas" panose="020B0609020204030204" pitchFamily="49" charset="0"/>
              </a:rPr>
              <a:t>(</a:t>
            </a:r>
            <a:r>
              <a:rPr lang="it-IT" sz="2000" b="1" dirty="0">
                <a:solidFill>
                  <a:srgbClr val="929292"/>
                </a:solidFill>
                <a:latin typeface="Consolas" panose="020B0609020204030204" pitchFamily="49" charset="0"/>
              </a:rPr>
              <a:t>"</a:t>
            </a:r>
            <a:r>
              <a:rPr lang="it-IT" sz="2000" b="1" dirty="0" err="1">
                <a:solidFill>
                  <a:srgbClr val="1290C3"/>
                </a:solidFill>
                <a:latin typeface="Consolas" panose="020B0609020204030204" pitchFamily="49" charset="0"/>
              </a:rPr>
              <a:t>nf</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a:t>
            </a:r>
          </a:p>
          <a:p>
            <a:r>
              <a:rPr lang="it-IT" sz="2000" b="1" dirty="0">
                <a:solidFill>
                  <a:srgbClr val="494949"/>
                </a:solidFill>
                <a:latin typeface="Consolas" panose="020B0609020204030204" pitchFamily="49" charset="0"/>
              </a:rPr>
              <a:t>                </a:t>
            </a:r>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btn_c</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document</a:t>
            </a:r>
            <a:r>
              <a:rPr lang="it-IT" sz="2000" b="1" dirty="0" err="1">
                <a:solidFill>
                  <a:srgbClr val="494949"/>
                </a:solidFill>
                <a:latin typeface="Consolas" panose="020B0609020204030204" pitchFamily="49" charset="0"/>
              </a:rPr>
              <a:t>.</a:t>
            </a:r>
            <a:r>
              <a:rPr lang="it-IT" sz="2000" b="1" dirty="0" err="1">
                <a:solidFill>
                  <a:srgbClr val="6A3E3E"/>
                </a:solidFill>
                <a:latin typeface="Consolas" panose="020B0609020204030204" pitchFamily="49" charset="0"/>
              </a:rPr>
              <a:t>getElementById</a:t>
            </a:r>
            <a:r>
              <a:rPr lang="it-IT" sz="2000" b="1" dirty="0">
                <a:solidFill>
                  <a:srgbClr val="494949"/>
                </a:solidFill>
                <a:latin typeface="Consolas" panose="020B0609020204030204" pitchFamily="49" charset="0"/>
              </a:rPr>
              <a:t>(</a:t>
            </a:r>
            <a:r>
              <a:rPr lang="it-IT" sz="2000" b="1" dirty="0">
                <a:solidFill>
                  <a:srgbClr val="929292"/>
                </a:solidFill>
                <a:latin typeface="Consolas" panose="020B0609020204030204" pitchFamily="49" charset="0"/>
              </a:rPr>
              <a:t>"</a:t>
            </a:r>
            <a:r>
              <a:rPr lang="it-IT" sz="2000" b="1" dirty="0" err="1">
                <a:solidFill>
                  <a:srgbClr val="1290C3"/>
                </a:solidFill>
                <a:latin typeface="Consolas" panose="020B0609020204030204" pitchFamily="49" charset="0"/>
              </a:rPr>
              <a:t>cw</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a:t>
            </a:r>
          </a:p>
          <a:p>
            <a:r>
              <a:rPr lang="it-IT" sz="2000" b="1" dirty="0">
                <a:solidFill>
                  <a:srgbClr val="494949"/>
                </a:solidFill>
                <a:latin typeface="Consolas" panose="020B0609020204030204" pitchFamily="49" charset="0"/>
              </a:rPr>
              <a:t>                </a:t>
            </a:r>
          </a:p>
          <a:p>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btn</a:t>
            </a:r>
            <a:r>
              <a:rPr lang="it-IT" sz="2000" b="1" dirty="0" err="1">
                <a:solidFill>
                  <a:srgbClr val="494949"/>
                </a:solidFill>
                <a:latin typeface="Consolas" panose="020B0609020204030204" pitchFamily="49" charset="0"/>
              </a:rPr>
              <a:t>.</a:t>
            </a:r>
            <a:r>
              <a:rPr lang="it-IT" sz="2000" b="1" dirty="0" err="1">
                <a:solidFill>
                  <a:srgbClr val="6A3E3E"/>
                </a:solidFill>
                <a:latin typeface="Consolas" panose="020B0609020204030204" pitchFamily="49" charset="0"/>
              </a:rPr>
              <a:t>addEventListener</a:t>
            </a:r>
            <a:r>
              <a:rPr lang="it-IT" sz="2000" b="1" dirty="0">
                <a:solidFill>
                  <a:srgbClr val="494949"/>
                </a:solidFill>
                <a:latin typeface="Consolas" panose="020B0609020204030204" pitchFamily="49" charset="0"/>
              </a:rPr>
              <a:t>(</a:t>
            </a:r>
            <a:r>
              <a:rPr lang="it-IT" sz="2000" b="1" dirty="0">
                <a:solidFill>
                  <a:srgbClr val="929292"/>
                </a:solidFill>
                <a:latin typeface="Consolas" panose="020B0609020204030204" pitchFamily="49" charset="0"/>
              </a:rPr>
              <a:t>"</a:t>
            </a:r>
            <a:r>
              <a:rPr lang="it-IT" sz="2000" b="1" dirty="0">
                <a:solidFill>
                  <a:srgbClr val="1290C3"/>
                </a:solidFill>
                <a:latin typeface="Consolas" panose="020B0609020204030204" pitchFamily="49" charset="0"/>
              </a:rPr>
              <a:t>click</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err="1">
                <a:solidFill>
                  <a:srgbClr val="808080"/>
                </a:solidFill>
                <a:latin typeface="Consolas" panose="020B0609020204030204" pitchFamily="49" charset="0"/>
              </a:rPr>
              <a:t>function</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apro la finestra</a:t>
            </a:r>
          </a:p>
          <a:p>
            <a:r>
              <a:rPr lang="it-IT" sz="2000" b="1" dirty="0">
                <a:solidFill>
                  <a:srgbClr val="494949"/>
                </a:solidFill>
                <a:latin typeface="Consolas" panose="020B0609020204030204" pitchFamily="49" charset="0"/>
              </a:rPr>
              <a:t>                {</a:t>
            </a:r>
          </a:p>
          <a:p>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nw</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window</a:t>
            </a:r>
            <a:r>
              <a:rPr lang="it-IT" sz="2000" b="1" dirty="0" err="1">
                <a:solidFill>
                  <a:srgbClr val="494949"/>
                </a:solidFill>
                <a:latin typeface="Consolas" panose="020B0609020204030204" pitchFamily="49" charset="0"/>
              </a:rPr>
              <a:t>.</a:t>
            </a:r>
            <a:r>
              <a:rPr lang="it-IT" sz="2000" b="1" dirty="0" err="1">
                <a:solidFill>
                  <a:srgbClr val="6A3E3E"/>
                </a:solidFill>
                <a:latin typeface="Consolas" panose="020B0609020204030204" pitchFamily="49" charset="0"/>
              </a:rPr>
              <a:t>open</a:t>
            </a:r>
            <a:r>
              <a:rPr lang="it-IT" sz="2000" b="1" dirty="0">
                <a:solidFill>
                  <a:srgbClr val="494949"/>
                </a:solidFill>
                <a:latin typeface="Consolas" panose="020B0609020204030204" pitchFamily="49" charset="0"/>
              </a:rPr>
              <a:t>(</a:t>
            </a:r>
            <a:r>
              <a:rPr lang="it-IT" sz="2000" b="1" dirty="0">
                <a:solidFill>
                  <a:srgbClr val="929292"/>
                </a:solidFill>
                <a:latin typeface="Consolas" panose="020B0609020204030204" pitchFamily="49" charset="0"/>
              </a:rPr>
              <a:t>"</a:t>
            </a:r>
            <a:r>
              <a:rPr lang="it-IT" sz="2000" b="1" dirty="0">
                <a:solidFill>
                  <a:srgbClr val="1290C3"/>
                </a:solidFill>
                <a:latin typeface="Consolas" panose="020B0609020204030204" pitchFamily="49" charset="0"/>
              </a:rPr>
              <a:t>NewWindow.html</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929292"/>
                </a:solidFill>
                <a:latin typeface="Consolas" panose="020B0609020204030204" pitchFamily="49" charset="0"/>
              </a:rPr>
              <a:t>"</a:t>
            </a:r>
            <a:r>
              <a:rPr lang="it-IT" sz="2000" b="1" dirty="0" err="1">
                <a:solidFill>
                  <a:srgbClr val="1290C3"/>
                </a:solidFill>
                <a:latin typeface="Consolas" panose="020B0609020204030204" pitchFamily="49" charset="0"/>
              </a:rPr>
              <a:t>nwin</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 </a:t>
            </a:r>
          </a:p>
          <a:p>
            <a:r>
              <a:rPr lang="it-IT" sz="2000" b="1" dirty="0">
                <a:solidFill>
                  <a:srgbClr val="494949"/>
                </a:solidFill>
                <a:latin typeface="Consolas" panose="020B0609020204030204" pitchFamily="49" charset="0"/>
              </a:rPr>
              <a:t>                    </a:t>
            </a:r>
            <a:r>
              <a:rPr lang="it-IT" sz="2000" b="1" dirty="0">
                <a:solidFill>
                  <a:srgbClr val="929292"/>
                </a:solidFill>
                <a:latin typeface="Consolas" panose="020B0609020204030204" pitchFamily="49" charset="0"/>
              </a:rPr>
              <a:t>"</a:t>
            </a:r>
            <a:r>
              <a:rPr lang="it-IT" sz="2000" b="1" dirty="0" err="1">
                <a:solidFill>
                  <a:srgbClr val="1290C3"/>
                </a:solidFill>
                <a:latin typeface="Consolas" panose="020B0609020204030204" pitchFamily="49" charset="0"/>
              </a:rPr>
              <a:t>width</a:t>
            </a:r>
            <a:r>
              <a:rPr lang="it-IT" sz="2000" b="1" dirty="0">
                <a:solidFill>
                  <a:srgbClr val="1290C3"/>
                </a:solidFill>
                <a:latin typeface="Consolas" panose="020B0609020204030204" pitchFamily="49" charset="0"/>
              </a:rPr>
              <a:t>=600,height=400,scroobars=</a:t>
            </a:r>
            <a:r>
              <a:rPr lang="it-IT" sz="2000" b="1" dirty="0" err="1">
                <a:solidFill>
                  <a:srgbClr val="1290C3"/>
                </a:solidFill>
                <a:latin typeface="Consolas" panose="020B0609020204030204" pitchFamily="49" charset="0"/>
              </a:rPr>
              <a:t>no,status</a:t>
            </a:r>
            <a:r>
              <a:rPr lang="it-IT" sz="2000" b="1" dirty="0">
                <a:solidFill>
                  <a:srgbClr val="1290C3"/>
                </a:solidFill>
                <a:latin typeface="Consolas" panose="020B0609020204030204" pitchFamily="49" charset="0"/>
              </a:rPr>
              <a:t>=no</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a:t>
            </a:r>
          </a:p>
          <a:p>
            <a:r>
              <a:rPr lang="it-IT" sz="2000" b="1" dirty="0">
                <a:solidFill>
                  <a:srgbClr val="494949"/>
                </a:solidFill>
                <a:latin typeface="Consolas" panose="020B0609020204030204" pitchFamily="49" charset="0"/>
              </a:rPr>
              <a:t>                    </a:t>
            </a:r>
          </a:p>
          <a:p>
            <a:r>
              <a:rPr lang="it-IT" sz="2000" b="1" dirty="0">
                <a:solidFill>
                  <a:srgbClr val="494949"/>
                </a:solidFill>
                <a:latin typeface="Consolas" panose="020B0609020204030204" pitchFamily="49" charset="0"/>
              </a:rPr>
              <a:t>                }, </a:t>
            </a:r>
            <a:r>
              <a:rPr lang="it-IT" sz="2000" b="1" dirty="0">
                <a:solidFill>
                  <a:srgbClr val="6A3E3E"/>
                </a:solidFill>
                <a:latin typeface="Consolas" panose="020B0609020204030204" pitchFamily="49" charset="0"/>
              </a:rPr>
              <a:t>false</a:t>
            </a:r>
            <a:r>
              <a:rPr lang="it-IT" sz="2000" b="1" dirty="0">
                <a:solidFill>
                  <a:srgbClr val="494949"/>
                </a:solidFill>
                <a:latin typeface="Consolas" panose="020B0609020204030204" pitchFamily="49" charset="0"/>
              </a:rPr>
              <a:t>) </a:t>
            </a:r>
            <a:endParaRPr lang="it-IT" sz="20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cxnSp>
        <p:nvCxnSpPr>
          <p:cNvPr id="5" name="Connettore 2 4"/>
          <p:cNvCxnSpPr/>
          <p:nvPr/>
        </p:nvCxnSpPr>
        <p:spPr>
          <a:xfrm flipV="1">
            <a:off x="779489" y="4616970"/>
            <a:ext cx="2938072" cy="899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531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9785" y="809469"/>
            <a:ext cx="11546998" cy="5509200"/>
          </a:xfrm>
          <a:prstGeom prst="rect">
            <a:avLst/>
          </a:prstGeom>
          <a:noFill/>
        </p:spPr>
        <p:txBody>
          <a:bodyPr wrap="square" rtlCol="0">
            <a:spAutoFit/>
          </a:bodyPr>
          <a:lstStyle/>
          <a:p>
            <a:pPr algn="ctr"/>
            <a:r>
              <a:rPr lang="it-IT" sz="3200" b="1" dirty="0" smtClean="0"/>
              <a:t>Sintassi </a:t>
            </a:r>
            <a:r>
              <a:rPr lang="it-IT" sz="3200" b="1" dirty="0" err="1" smtClean="0"/>
              <a:t>Javascript</a:t>
            </a:r>
            <a:r>
              <a:rPr lang="it-IT" sz="3200" b="1" dirty="0" smtClean="0"/>
              <a:t>:</a:t>
            </a:r>
          </a:p>
          <a:p>
            <a:endParaRPr lang="it-IT" sz="2000" b="1" dirty="0"/>
          </a:p>
          <a:p>
            <a:r>
              <a:rPr lang="it-IT" sz="2000" b="1" dirty="0" smtClean="0"/>
              <a:t>Dichiarazione di una variabile mediante la parola chiave </a:t>
            </a:r>
            <a:r>
              <a:rPr lang="it-IT" sz="2000" b="1" dirty="0" err="1" smtClean="0"/>
              <a:t>var</a:t>
            </a:r>
            <a:endParaRPr lang="it-IT" sz="2000" b="1" dirty="0" smtClean="0"/>
          </a:p>
          <a:p>
            <a:endParaRPr lang="it-IT" sz="2000" b="1" dirty="0"/>
          </a:p>
          <a:p>
            <a:r>
              <a:rPr lang="it-IT" sz="2000" b="1" dirty="0" smtClean="0"/>
              <a:t>&lt;script&gt;</a:t>
            </a:r>
          </a:p>
          <a:p>
            <a:r>
              <a:rPr lang="it-IT" sz="2000" b="1" dirty="0"/>
              <a:t>	</a:t>
            </a:r>
            <a:r>
              <a:rPr lang="it-IT" sz="2000" b="1" dirty="0">
                <a:solidFill>
                  <a:srgbClr val="3F7F5F"/>
                </a:solidFill>
                <a:latin typeface="Consolas" panose="020B0609020204030204" pitchFamily="49" charset="0"/>
              </a:rPr>
              <a:t>// </a:t>
            </a:r>
            <a:r>
              <a:rPr lang="it-IT" sz="2000" b="1" dirty="0" err="1">
                <a:solidFill>
                  <a:srgbClr val="3F7F5F"/>
                </a:solidFill>
                <a:latin typeface="Consolas" panose="020B0609020204030204" pitchFamily="49" charset="0"/>
              </a:rPr>
              <a:t>var</a:t>
            </a:r>
            <a:r>
              <a:rPr lang="it-IT" sz="2000" b="1" dirty="0">
                <a:solidFill>
                  <a:srgbClr val="3F7F5F"/>
                </a:solidFill>
                <a:latin typeface="Consolas" panose="020B0609020204030204" pitchFamily="49" charset="0"/>
              </a:rPr>
              <a:t> identificatore;</a:t>
            </a: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x</a:t>
            </a:r>
            <a:r>
              <a:rPr lang="it-IT" sz="2000" b="1" dirty="0">
                <a:solidFill>
                  <a:srgbClr val="494949"/>
                </a:solidFill>
                <a:latin typeface="Consolas" panose="020B0609020204030204" pitchFamily="49" charset="0"/>
              </a:rPr>
              <a:t>;</a:t>
            </a:r>
          </a:p>
          <a:p>
            <a:endParaRPr lang="it-IT" sz="2000" b="1" dirty="0">
              <a:latin typeface="Consolas" panose="020B0609020204030204" pitchFamily="49" charset="0"/>
            </a:endParaRP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identificatore_1</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valore_letterale</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identificatore_2</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valore_espressione</a:t>
            </a:r>
            <a:r>
              <a:rPr lang="it-IT" sz="2000" b="1" dirty="0">
                <a:solidFill>
                  <a:srgbClr val="494949"/>
                </a:solidFill>
                <a:latin typeface="Consolas" panose="020B0609020204030204" pitchFamily="49" charset="0"/>
              </a:rPr>
              <a:t>;</a:t>
            </a:r>
            <a:endParaRPr lang="it-IT" sz="2000" b="1" dirty="0"/>
          </a:p>
          <a:p>
            <a:r>
              <a:rPr lang="it-IT" sz="2000" b="1" dirty="0" smtClean="0"/>
              <a:t>	</a:t>
            </a:r>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number_1</a:t>
            </a:r>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CORRETTO</a:t>
            </a:r>
          </a:p>
          <a:p>
            <a:r>
              <a:rPr lang="it-IT" sz="2000" b="1" dirty="0" smtClean="0">
                <a:solidFill>
                  <a:srgbClr val="808080"/>
                </a:solidFill>
                <a:latin typeface="Consolas" panose="020B0609020204030204" pitchFamily="49" charset="0"/>
              </a:rPr>
              <a:t>	</a:t>
            </a:r>
            <a:r>
              <a:rPr lang="it-IT" sz="2000" b="1" dirty="0" err="1" smtClean="0">
                <a:solidFill>
                  <a:srgbClr val="808080"/>
                </a:solidFill>
                <a:latin typeface="Consolas" panose="020B0609020204030204" pitchFamily="49" charset="0"/>
              </a:rPr>
              <a:t>var</a:t>
            </a:r>
            <a:r>
              <a:rPr lang="it-IT" sz="2000" b="1" dirty="0" smtClean="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number</a:t>
            </a:r>
            <a:r>
              <a:rPr lang="it-IT" sz="2000" b="1" dirty="0">
                <a:solidFill>
                  <a:srgbClr val="494949"/>
                </a:solidFill>
                <a:latin typeface="Consolas" panose="020B0609020204030204" pitchFamily="49" charset="0"/>
              </a:rPr>
              <a:t> </a:t>
            </a:r>
            <a:r>
              <a:rPr lang="it-IT" sz="2000" b="1" u="sng" dirty="0">
                <a:solidFill>
                  <a:srgbClr val="494949"/>
                </a:solidFill>
                <a:latin typeface="Consolas" panose="020B0609020204030204" pitchFamily="49" charset="0"/>
              </a:rPr>
              <a:t>1; </a:t>
            </a:r>
            <a:r>
              <a:rPr lang="it-IT" sz="2000" b="1" u="sng" dirty="0">
                <a:solidFill>
                  <a:srgbClr val="3F7F5F"/>
                </a:solidFill>
                <a:latin typeface="Consolas" panose="020B0609020204030204" pitchFamily="49" charset="0"/>
              </a:rPr>
              <a:t>// ERRORE</a:t>
            </a:r>
          </a:p>
          <a:p>
            <a:r>
              <a:rPr lang="it-IT" sz="2000" b="1" dirty="0" smtClean="0">
                <a:solidFill>
                  <a:srgbClr val="808080"/>
                </a:solidFill>
                <a:latin typeface="Consolas" panose="020B0609020204030204" pitchFamily="49" charset="0"/>
              </a:rPr>
              <a:t>	</a:t>
            </a:r>
            <a:r>
              <a:rPr lang="it-IT" sz="2000" b="1" dirty="0" err="1" smtClean="0">
                <a:solidFill>
                  <a:srgbClr val="808080"/>
                </a:solidFill>
                <a:latin typeface="Consolas" panose="020B0609020204030204" pitchFamily="49" charset="0"/>
              </a:rPr>
              <a:t>var</a:t>
            </a:r>
            <a:r>
              <a:rPr lang="it-IT" sz="2000" b="1" dirty="0" smtClean="0">
                <a:solidFill>
                  <a:srgbClr val="494949"/>
                </a:solidFill>
                <a:latin typeface="Consolas" panose="020B0609020204030204" pitchFamily="49" charset="0"/>
              </a:rPr>
              <a:t> </a:t>
            </a:r>
            <a:r>
              <a:rPr lang="it-IT" sz="2000" b="1" u="sng" dirty="0">
                <a:solidFill>
                  <a:srgbClr val="494949"/>
                </a:solidFill>
                <a:latin typeface="Consolas" panose="020B0609020204030204" pitchFamily="49" charset="0"/>
              </a:rPr>
              <a:t>1</a:t>
            </a:r>
            <a:r>
              <a:rPr lang="it-IT" sz="2000" b="1" u="sng" dirty="0">
                <a:solidFill>
                  <a:srgbClr val="2A00FF"/>
                </a:solidFill>
                <a:latin typeface="Consolas" panose="020B0609020204030204" pitchFamily="49" charset="0"/>
              </a:rPr>
              <a:t>number</a:t>
            </a:r>
            <a:r>
              <a:rPr lang="it-IT" sz="2000" b="1" u="sng" dirty="0">
                <a:solidFill>
                  <a:srgbClr val="494949"/>
                </a:solidFill>
                <a:latin typeface="Consolas" panose="020B0609020204030204" pitchFamily="49" charset="0"/>
              </a:rPr>
              <a:t>;  </a:t>
            </a:r>
            <a:r>
              <a:rPr lang="it-IT" sz="2000" b="1" u="sng" dirty="0">
                <a:solidFill>
                  <a:srgbClr val="3F7F5F"/>
                </a:solidFill>
                <a:latin typeface="Consolas" panose="020B0609020204030204" pitchFamily="49" charset="0"/>
              </a:rPr>
              <a:t>// ERRORE</a:t>
            </a:r>
          </a:p>
          <a:p>
            <a:endParaRPr lang="it-IT" sz="2000" b="1" dirty="0">
              <a:latin typeface="Consolas" panose="020B0609020204030204" pitchFamily="49" charset="0"/>
            </a:endParaRPr>
          </a:p>
          <a:p>
            <a:pPr lvl="2"/>
            <a:r>
              <a:rPr lang="it-IT" sz="2000" b="1" dirty="0">
                <a:solidFill>
                  <a:srgbClr val="3F7F5F"/>
                </a:solidFill>
                <a:latin typeface="Consolas" panose="020B0609020204030204" pitchFamily="49" charset="0"/>
              </a:rPr>
              <a:t>// a e A sono variabili DIVERSE!!!</a:t>
            </a:r>
          </a:p>
          <a:p>
            <a:pPr lvl="2"/>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a</a:t>
            </a:r>
            <a:r>
              <a:rPr lang="it-IT" sz="2000" b="1" dirty="0">
                <a:solidFill>
                  <a:srgbClr val="919191"/>
                </a:solidFill>
                <a:latin typeface="Consolas" panose="020B0609020204030204" pitchFamily="49" charset="0"/>
              </a:rPr>
              <a:t>=</a:t>
            </a:r>
            <a:r>
              <a:rPr lang="it-IT" sz="2000" b="1" dirty="0">
                <a:solidFill>
                  <a:srgbClr val="B5545F"/>
                </a:solidFill>
                <a:latin typeface="Consolas" panose="020B0609020204030204" pitchFamily="49" charset="0"/>
              </a:rPr>
              <a:t>9</a:t>
            </a:r>
            <a:r>
              <a:rPr lang="it-IT" sz="2000" b="1" dirty="0">
                <a:solidFill>
                  <a:srgbClr val="494949"/>
                </a:solidFill>
                <a:latin typeface="Consolas" panose="020B0609020204030204" pitchFamily="49" charset="0"/>
              </a:rPr>
              <a:t>;</a:t>
            </a:r>
          </a:p>
          <a:p>
            <a:pPr lvl="2"/>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A</a:t>
            </a:r>
            <a:r>
              <a:rPr lang="it-IT" sz="2000" b="1" dirty="0">
                <a:solidFill>
                  <a:srgbClr val="919191"/>
                </a:solidFill>
                <a:latin typeface="Consolas" panose="020B0609020204030204" pitchFamily="49" charset="0"/>
              </a:rPr>
              <a:t>=</a:t>
            </a:r>
            <a:r>
              <a:rPr lang="it-IT" sz="2000" b="1" dirty="0">
                <a:solidFill>
                  <a:srgbClr val="B5545F"/>
                </a:solidFill>
                <a:latin typeface="Consolas" panose="020B0609020204030204" pitchFamily="49" charset="0"/>
              </a:rPr>
              <a:t>7</a:t>
            </a:r>
            <a:r>
              <a:rPr lang="it-IT" sz="2000" b="1" dirty="0">
                <a:solidFill>
                  <a:srgbClr val="494949"/>
                </a:solidFill>
                <a:latin typeface="Consolas" panose="020B0609020204030204" pitchFamily="49" charset="0"/>
              </a:rPr>
              <a:t>;</a:t>
            </a:r>
            <a:endParaRPr lang="it-IT" sz="2000" b="1" dirty="0" smtClean="0"/>
          </a:p>
          <a:p>
            <a:r>
              <a:rPr lang="it-IT" sz="2000" b="1" dirty="0" smtClean="0"/>
              <a:t>&lt;/script&gt;</a:t>
            </a:r>
            <a:endParaRPr lang="it-IT" sz="20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Tree>
    <p:extLst>
      <p:ext uri="{BB962C8B-B14F-4D97-AF65-F5344CB8AC3E}">
        <p14:creationId xmlns:p14="http://schemas.microsoft.com/office/powerpoint/2010/main" val="3069555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4950" y="152376"/>
            <a:ext cx="10792917" cy="6463308"/>
          </a:xfrm>
          <a:prstGeom prst="rect">
            <a:avLst/>
          </a:prstGeom>
        </p:spPr>
        <p:txBody>
          <a:bodyPr wrap="square">
            <a:spAutoFit/>
          </a:bodyPr>
          <a:lstStyle/>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testo</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Sono globale!</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err="1">
                <a:solidFill>
                  <a:srgbClr val="808080"/>
                </a:solidFill>
                <a:latin typeface="Consolas" panose="020B0609020204030204" pitchFamily="49" charset="0"/>
              </a:rPr>
              <a:t>function</a:t>
            </a:r>
            <a:r>
              <a:rPr lang="it-IT" b="1" dirty="0">
                <a:solidFill>
                  <a:srgbClr val="494949"/>
                </a:solidFill>
                <a:latin typeface="Consolas" panose="020B0609020204030204" pitchFamily="49" charset="0"/>
              </a:rPr>
              <a:t> </a:t>
            </a:r>
            <a:r>
              <a:rPr lang="it-IT" b="1" dirty="0" err="1">
                <a:solidFill>
                  <a:srgbClr val="6A3E3E"/>
                </a:solidFill>
                <a:latin typeface="Consolas" panose="020B0609020204030204" pitchFamily="49" charset="0"/>
              </a:rPr>
              <a:t>foo</a:t>
            </a:r>
            <a:r>
              <a:rPr lang="it-IT" b="1" dirty="0">
                <a:solidFill>
                  <a:srgbClr val="929292"/>
                </a:solidFill>
                <a:latin typeface="Consolas" panose="020B0609020204030204" pitchFamily="49" charset="0"/>
              </a:rPr>
              <a:t>()</a:t>
            </a:r>
          </a:p>
          <a:p>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testo</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Sono globale!!!</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    </a:t>
            </a:r>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2A00FF"/>
                </a:solidFill>
                <a:latin typeface="Consolas" panose="020B0609020204030204" pitchFamily="49" charset="0"/>
              </a:rPr>
              <a:t>testo</a:t>
            </a:r>
            <a:r>
              <a:rPr lang="it-IT" b="1" dirty="0">
                <a:solidFill>
                  <a:srgbClr val="494949"/>
                </a:solidFill>
                <a:latin typeface="Consolas" panose="020B0609020204030204" pitchFamily="49" charset="0"/>
              </a:rPr>
              <a:t>); </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altro_testo</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Sono ancora globale!</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    </a:t>
            </a:r>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testo</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Sono locale a </a:t>
            </a:r>
            <a:r>
              <a:rPr lang="it-IT" b="1" dirty="0" err="1">
                <a:solidFill>
                  <a:srgbClr val="1290C3"/>
                </a:solidFill>
                <a:latin typeface="Consolas" panose="020B0609020204030204" pitchFamily="49" charset="0"/>
              </a:rPr>
              <a:t>foo</a:t>
            </a:r>
            <a:r>
              <a:rPr lang="it-IT" b="1" dirty="0">
                <a:solidFill>
                  <a:srgbClr val="1290C3"/>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    </a:t>
            </a:r>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2A00FF"/>
                </a:solidFill>
                <a:latin typeface="Consolas" panose="020B0609020204030204" pitchFamily="49" charset="0"/>
              </a:rPr>
              <a:t>testo</a:t>
            </a:r>
            <a:r>
              <a:rPr lang="it-IT" b="1" dirty="0">
                <a:solidFill>
                  <a:srgbClr val="494949"/>
                </a:solidFill>
                <a:latin typeface="Consolas" panose="020B0609020204030204" pitchFamily="49" charset="0"/>
              </a:rPr>
              <a:t>);    </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    </a:t>
            </a:r>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testo_locale</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locale!</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    </a:t>
            </a:r>
            <a:r>
              <a:rPr lang="it-IT" b="1" dirty="0" err="1">
                <a:solidFill>
                  <a:srgbClr val="808080"/>
                </a:solidFill>
                <a:latin typeface="Consolas" panose="020B0609020204030204" pitchFamily="49" charset="0"/>
              </a:rPr>
              <a:t>function</a:t>
            </a:r>
            <a:r>
              <a:rPr lang="it-IT" b="1" dirty="0">
                <a:solidFill>
                  <a:srgbClr val="494949"/>
                </a:solidFill>
                <a:latin typeface="Consolas" panose="020B0609020204030204" pitchFamily="49" charset="0"/>
              </a:rPr>
              <a:t> </a:t>
            </a:r>
            <a:r>
              <a:rPr lang="it-IT" b="1" dirty="0">
                <a:solidFill>
                  <a:srgbClr val="6A3E3E"/>
                </a:solidFill>
                <a:latin typeface="Consolas" panose="020B0609020204030204" pitchFamily="49" charset="0"/>
              </a:rPr>
              <a:t>bar</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funzione innestata</a:t>
            </a:r>
          </a:p>
          <a:p>
            <a:r>
              <a:rPr lang="it-IT" b="1" dirty="0">
                <a:solidFill>
                  <a:srgbClr val="494949"/>
                </a:solidFill>
                <a:latin typeface="Consolas" panose="020B0609020204030204" pitchFamily="49" charset="0"/>
              </a:rPr>
              <a:t>    {</a:t>
            </a:r>
          </a:p>
          <a:p>
            <a:r>
              <a:rPr lang="it-IT" b="1" dirty="0">
                <a:solidFill>
                  <a:srgbClr val="494949"/>
                </a:solidFill>
                <a:latin typeface="Consolas" panose="020B0609020204030204" pitchFamily="49" charset="0"/>
              </a:rPr>
              <a:t>        </a:t>
            </a:r>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testo</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Sono locale a bar()...</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        </a:t>
            </a:r>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2A00FF"/>
                </a:solidFill>
                <a:latin typeface="Consolas" panose="020B0609020204030204" pitchFamily="49" charset="0"/>
              </a:rPr>
              <a:t>testo</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    }  </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    </a:t>
            </a:r>
            <a:r>
              <a:rPr lang="it-IT" b="1" dirty="0">
                <a:solidFill>
                  <a:srgbClr val="6A3E3E"/>
                </a:solidFill>
                <a:latin typeface="Consolas" panose="020B0609020204030204" pitchFamily="49" charset="0"/>
              </a:rPr>
              <a:t>bar</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a:t>
            </a:r>
          </a:p>
          <a:p>
            <a:r>
              <a:rPr lang="it-IT" b="1" dirty="0" err="1">
                <a:solidFill>
                  <a:srgbClr val="6A3E3E"/>
                </a:solidFill>
                <a:latin typeface="Consolas" panose="020B0609020204030204" pitchFamily="49" charset="0"/>
              </a:rPr>
              <a:t>foo</a:t>
            </a:r>
            <a:r>
              <a:rPr lang="it-IT" b="1" dirty="0">
                <a:solidFill>
                  <a:srgbClr val="494949"/>
                </a:solidFill>
                <a:latin typeface="Consolas" panose="020B0609020204030204" pitchFamily="49" charset="0"/>
              </a:rPr>
              <a:t>();</a:t>
            </a:r>
          </a:p>
          <a:p>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err="1">
                <a:solidFill>
                  <a:srgbClr val="2A00FF"/>
                </a:solidFill>
                <a:latin typeface="Consolas" panose="020B0609020204030204" pitchFamily="49" charset="0"/>
              </a:rPr>
              <a:t>testo_locale</a:t>
            </a:r>
            <a:r>
              <a:rPr lang="it-IT" b="1" dirty="0">
                <a:solidFill>
                  <a:srgbClr val="494949"/>
                </a:solidFill>
                <a:latin typeface="Consolas" panose="020B0609020204030204" pitchFamily="49" charset="0"/>
              </a:rPr>
              <a:t>);</a:t>
            </a:r>
            <a:endParaRPr lang="it-IT" b="1" dirty="0"/>
          </a:p>
        </p:txBody>
      </p:sp>
      <p:sp>
        <p:nvSpPr>
          <p:cNvPr id="3" name="Rettangolo 2"/>
          <p:cNvSpPr/>
          <p:nvPr/>
        </p:nvSpPr>
        <p:spPr>
          <a:xfrm>
            <a:off x="6235908" y="254833"/>
            <a:ext cx="2578308" cy="344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smtClean="0"/>
              <a:t>Variabile globale</a:t>
            </a:r>
            <a:endParaRPr lang="it-IT" sz="2400" dirty="0"/>
          </a:p>
        </p:txBody>
      </p:sp>
      <p:cxnSp>
        <p:nvCxnSpPr>
          <p:cNvPr id="5" name="Connettore 2 4"/>
          <p:cNvCxnSpPr>
            <a:stCxn id="3" idx="1"/>
          </p:cNvCxnSpPr>
          <p:nvPr/>
        </p:nvCxnSpPr>
        <p:spPr>
          <a:xfrm flipH="1" flipV="1">
            <a:off x="3687580" y="359764"/>
            <a:ext cx="2548328" cy="67456"/>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Tree>
    <p:extLst>
      <p:ext uri="{BB962C8B-B14F-4D97-AF65-F5344CB8AC3E}">
        <p14:creationId xmlns:p14="http://schemas.microsoft.com/office/powerpoint/2010/main" val="358457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
        <p:nvSpPr>
          <p:cNvPr id="3" name="CasellaDiTesto 2"/>
          <p:cNvSpPr txBox="1"/>
          <p:nvPr/>
        </p:nvSpPr>
        <p:spPr>
          <a:xfrm>
            <a:off x="134911" y="2042298"/>
            <a:ext cx="11741871" cy="3785652"/>
          </a:xfrm>
          <a:prstGeom prst="rect">
            <a:avLst/>
          </a:prstGeom>
          <a:noFill/>
        </p:spPr>
        <p:txBody>
          <a:bodyPr wrap="square" rtlCol="0">
            <a:spAutoFit/>
          </a:bodyPr>
          <a:lstStyle/>
          <a:p>
            <a:r>
              <a:rPr lang="it-IT" sz="2000" b="1" dirty="0" smtClean="0"/>
              <a:t>Dichiarazione di array:</a:t>
            </a:r>
          </a:p>
          <a:p>
            <a:endParaRPr lang="it-IT" sz="2000" b="1" dirty="0"/>
          </a:p>
          <a:p>
            <a:r>
              <a:rPr lang="it-IT" sz="2000" b="1" dirty="0" err="1"/>
              <a:t>var</a:t>
            </a:r>
            <a:r>
              <a:rPr lang="it-IT" sz="2000" b="1" dirty="0"/>
              <a:t> identificatore_1 = new Array(); </a:t>
            </a:r>
            <a:endParaRPr lang="it-IT" sz="2000" b="1" dirty="0" smtClean="0"/>
          </a:p>
          <a:p>
            <a:r>
              <a:rPr lang="it-IT" sz="2000" b="1" dirty="0" err="1" smtClean="0"/>
              <a:t>var</a:t>
            </a:r>
            <a:r>
              <a:rPr lang="it-IT" sz="2000" b="1" dirty="0" smtClean="0"/>
              <a:t> </a:t>
            </a:r>
            <a:r>
              <a:rPr lang="it-IT" sz="2000" b="1" dirty="0"/>
              <a:t>identificatore_2 = new Array( </a:t>
            </a:r>
            <a:r>
              <a:rPr lang="it-IT" sz="2000" b="1" dirty="0" err="1"/>
              <a:t>length</a:t>
            </a:r>
            <a:r>
              <a:rPr lang="it-IT" sz="2000" b="1" dirty="0"/>
              <a:t>); </a:t>
            </a:r>
            <a:endParaRPr lang="it-IT" sz="2000" b="1" dirty="0" smtClean="0"/>
          </a:p>
          <a:p>
            <a:r>
              <a:rPr lang="it-IT" sz="2000" b="1" dirty="0" err="1" smtClean="0"/>
              <a:t>var</a:t>
            </a:r>
            <a:r>
              <a:rPr lang="it-IT" sz="2000" b="1" dirty="0" smtClean="0"/>
              <a:t> </a:t>
            </a:r>
            <a:r>
              <a:rPr lang="it-IT" sz="2000" b="1" dirty="0"/>
              <a:t>identificatore_3 = new Array( elem1, …, </a:t>
            </a:r>
            <a:r>
              <a:rPr lang="it-IT" sz="2000" b="1" dirty="0" err="1"/>
              <a:t>elemN</a:t>
            </a:r>
            <a:r>
              <a:rPr lang="it-IT" sz="2000" b="1" dirty="0"/>
              <a:t>);</a:t>
            </a:r>
          </a:p>
          <a:p>
            <a:endParaRPr lang="it-IT" sz="2000" b="1" dirty="0"/>
          </a:p>
          <a:p>
            <a:r>
              <a:rPr lang="it-IT" sz="2000" b="1" dirty="0">
                <a:solidFill>
                  <a:srgbClr val="494949"/>
                </a:solidFill>
                <a:latin typeface="Consolas" panose="020B0609020204030204" pitchFamily="49" charset="0"/>
              </a:rPr>
              <a:t>&lt;</a:t>
            </a:r>
            <a:r>
              <a:rPr lang="it-IT" sz="2000" b="1" dirty="0">
                <a:solidFill>
                  <a:srgbClr val="3F7F7F"/>
                </a:solidFill>
                <a:latin typeface="Consolas" panose="020B0609020204030204" pitchFamily="49" charset="0"/>
              </a:rPr>
              <a:t>script</a:t>
            </a:r>
            <a:r>
              <a:rPr lang="it-IT" sz="2000" b="1" dirty="0">
                <a:solidFill>
                  <a:srgbClr val="494949"/>
                </a:solidFill>
                <a:latin typeface="Consolas" panose="020B0609020204030204" pitchFamily="49" charset="0"/>
              </a:rPr>
              <a:t>&gt;</a:t>
            </a: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a</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B5545F"/>
                </a:solidFill>
                <a:latin typeface="Consolas" panose="020B0609020204030204" pitchFamily="49" charset="0"/>
              </a:rPr>
              <a:t>1</a:t>
            </a:r>
            <a:r>
              <a:rPr lang="it-IT" sz="2000" b="1" dirty="0">
                <a:solidFill>
                  <a:srgbClr val="494949"/>
                </a:solidFill>
                <a:latin typeface="Consolas" panose="020B0609020204030204" pitchFamily="49" charset="0"/>
              </a:rPr>
              <a:t>, ,</a:t>
            </a:r>
            <a:r>
              <a:rPr lang="it-IT" sz="2000" b="1" dirty="0">
                <a:solidFill>
                  <a:srgbClr val="929292"/>
                </a:solidFill>
                <a:latin typeface="Consolas" panose="020B0609020204030204" pitchFamily="49" charset="0"/>
              </a:rPr>
              <a:t>"</a:t>
            </a:r>
            <a:r>
              <a:rPr lang="it-IT" sz="2000" b="1" dirty="0">
                <a:solidFill>
                  <a:srgbClr val="1290C3"/>
                </a:solidFill>
                <a:latin typeface="Consolas" panose="020B0609020204030204" pitchFamily="49" charset="0"/>
              </a:rPr>
              <a:t>Ciao</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6A3E3E"/>
                </a:solidFill>
                <a:latin typeface="Consolas" panose="020B0609020204030204" pitchFamily="49" charset="0"/>
              </a:rPr>
              <a:t>true</a:t>
            </a:r>
            <a:r>
              <a:rPr lang="it-IT" sz="2000" b="1" dirty="0">
                <a:solidFill>
                  <a:srgbClr val="494949"/>
                </a:solidFill>
                <a:latin typeface="Consolas" panose="020B0609020204030204" pitchFamily="49" charset="0"/>
              </a:rPr>
              <a:t>, </a:t>
            </a:r>
            <a:r>
              <a:rPr lang="it-IT" sz="2000" b="1" dirty="0">
                <a:solidFill>
                  <a:srgbClr val="B5545F"/>
                </a:solidFill>
                <a:latin typeface="Consolas" panose="020B0609020204030204" pitchFamily="49" charset="0"/>
              </a:rPr>
              <a:t>4.4</a:t>
            </a:r>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array di 5 elementi con la sintassi letterale</a:t>
            </a: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num</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B5545F"/>
                </a:solidFill>
                <a:latin typeface="Consolas" panose="020B0609020204030204" pitchFamily="49" charset="0"/>
              </a:rPr>
              <a:t>2300</a:t>
            </a:r>
            <a:r>
              <a:rPr lang="it-IT" sz="2000" b="1" dirty="0">
                <a:solidFill>
                  <a:srgbClr val="494949"/>
                </a:solidFill>
                <a:latin typeface="Consolas" panose="020B0609020204030204" pitchFamily="49" charset="0"/>
              </a:rPr>
              <a:t>;</a:t>
            </a: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b</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new</a:t>
            </a:r>
            <a:r>
              <a:rPr lang="it-IT" sz="2000" b="1" dirty="0">
                <a:solidFill>
                  <a:srgbClr val="494949"/>
                </a:solidFill>
                <a:latin typeface="Consolas" panose="020B0609020204030204" pitchFamily="49" charset="0"/>
              </a:rPr>
              <a:t> </a:t>
            </a:r>
            <a:r>
              <a:rPr lang="it-IT" sz="2000" b="1" dirty="0">
                <a:solidFill>
                  <a:srgbClr val="005032"/>
                </a:solidFill>
                <a:latin typeface="Consolas" panose="020B0609020204030204" pitchFamily="49" charset="0"/>
              </a:rPr>
              <a:t>Array</a:t>
            </a:r>
            <a:r>
              <a:rPr lang="it-IT" sz="2000" b="1" dirty="0">
                <a:solidFill>
                  <a:srgbClr val="494949"/>
                </a:solidFill>
                <a:latin typeface="Consolas" panose="020B0609020204030204" pitchFamily="49" charset="0"/>
              </a:rPr>
              <a:t>(</a:t>
            </a:r>
            <a:r>
              <a:rPr lang="it-IT" sz="2000" b="1" dirty="0">
                <a:solidFill>
                  <a:srgbClr val="929292"/>
                </a:solidFill>
                <a:latin typeface="Consolas" panose="020B0609020204030204" pitchFamily="49" charset="0"/>
              </a:rPr>
              <a:t>"</a:t>
            </a:r>
            <a:r>
              <a:rPr lang="it-IT" sz="2000" b="1" dirty="0">
                <a:solidFill>
                  <a:srgbClr val="1290C3"/>
                </a:solidFill>
                <a:latin typeface="Consolas" panose="020B0609020204030204" pitchFamily="49" charset="0"/>
              </a:rPr>
              <a:t>Pippo</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num</a:t>
            </a:r>
            <a:r>
              <a:rPr lang="it-IT" sz="2000" b="1" dirty="0">
                <a:solidFill>
                  <a:srgbClr val="494949"/>
                </a:solidFill>
                <a:latin typeface="Consolas" panose="020B0609020204030204" pitchFamily="49" charset="0"/>
              </a:rPr>
              <a:t>, </a:t>
            </a:r>
            <a:r>
              <a:rPr lang="it-IT" sz="2000" b="1" dirty="0" err="1">
                <a:solidFill>
                  <a:srgbClr val="6A3E3E"/>
                </a:solidFill>
                <a:latin typeface="Consolas" panose="020B0609020204030204" pitchFamily="49" charset="0"/>
              </a:rPr>
              <a:t>null</a:t>
            </a:r>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array di tre elementi con Array</a:t>
            </a:r>
          </a:p>
          <a:p>
            <a:endParaRPr lang="it-IT" sz="2000" b="1" dirty="0">
              <a:latin typeface="Consolas" panose="020B0609020204030204" pitchFamily="49" charset="0"/>
            </a:endParaRPr>
          </a:p>
          <a:p>
            <a:r>
              <a:rPr lang="it-IT" sz="2000" b="1" dirty="0">
                <a:solidFill>
                  <a:srgbClr val="494949"/>
                </a:solidFill>
                <a:latin typeface="Consolas" panose="020B0609020204030204" pitchFamily="49" charset="0"/>
              </a:rPr>
              <a:t>&lt;/</a:t>
            </a:r>
            <a:r>
              <a:rPr lang="it-IT" sz="2000" b="1" dirty="0">
                <a:solidFill>
                  <a:srgbClr val="3F7F7F"/>
                </a:solidFill>
                <a:latin typeface="Consolas" panose="020B0609020204030204" pitchFamily="49" charset="0"/>
              </a:rPr>
              <a:t>script</a:t>
            </a:r>
            <a:r>
              <a:rPr lang="it-IT" sz="2000" b="1" dirty="0">
                <a:solidFill>
                  <a:srgbClr val="494949"/>
                </a:solidFill>
                <a:latin typeface="Consolas" panose="020B0609020204030204" pitchFamily="49" charset="0"/>
              </a:rPr>
              <a:t>&gt;</a:t>
            </a:r>
            <a:endParaRPr lang="it-IT" sz="2000" b="1" dirty="0"/>
          </a:p>
        </p:txBody>
      </p:sp>
      <p:sp>
        <p:nvSpPr>
          <p:cNvPr id="4" name="CasellaDiTesto 3"/>
          <p:cNvSpPr txBox="1"/>
          <p:nvPr/>
        </p:nvSpPr>
        <p:spPr>
          <a:xfrm>
            <a:off x="3837482" y="528291"/>
            <a:ext cx="2863121" cy="646331"/>
          </a:xfrm>
          <a:prstGeom prst="rect">
            <a:avLst/>
          </a:prstGeom>
          <a:noFill/>
        </p:spPr>
        <p:txBody>
          <a:bodyPr wrap="square" rtlCol="0">
            <a:spAutoFit/>
          </a:bodyPr>
          <a:lstStyle/>
          <a:p>
            <a:pPr algn="ctr"/>
            <a:r>
              <a:rPr lang="it-IT" sz="3600" b="1" dirty="0"/>
              <a:t>A</a:t>
            </a:r>
            <a:r>
              <a:rPr lang="it-IT" sz="3600" b="1" dirty="0" smtClean="0"/>
              <a:t>rray</a:t>
            </a:r>
            <a:endParaRPr lang="it-IT" sz="3600" b="1" dirty="0"/>
          </a:p>
        </p:txBody>
      </p:sp>
    </p:spTree>
    <p:extLst>
      <p:ext uri="{BB962C8B-B14F-4D97-AF65-F5344CB8AC3E}">
        <p14:creationId xmlns:p14="http://schemas.microsoft.com/office/powerpoint/2010/main" val="2937187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
        <p:nvSpPr>
          <p:cNvPr id="3" name="CasellaDiTesto 2"/>
          <p:cNvSpPr txBox="1"/>
          <p:nvPr/>
        </p:nvSpPr>
        <p:spPr>
          <a:xfrm>
            <a:off x="7739710" y="-118040"/>
            <a:ext cx="2863121" cy="646331"/>
          </a:xfrm>
          <a:prstGeom prst="rect">
            <a:avLst/>
          </a:prstGeom>
          <a:noFill/>
        </p:spPr>
        <p:txBody>
          <a:bodyPr wrap="square" rtlCol="0">
            <a:spAutoFit/>
          </a:bodyPr>
          <a:lstStyle/>
          <a:p>
            <a:pPr algn="ctr"/>
            <a:r>
              <a:rPr lang="it-IT" sz="3600" b="1" dirty="0"/>
              <a:t>A</a:t>
            </a:r>
            <a:r>
              <a:rPr lang="it-IT" sz="3600" b="1" dirty="0" smtClean="0"/>
              <a:t>rray</a:t>
            </a:r>
            <a:endParaRPr lang="it-IT" sz="3600" b="1" dirty="0"/>
          </a:p>
        </p:txBody>
      </p:sp>
      <p:sp>
        <p:nvSpPr>
          <p:cNvPr id="4" name="Rettangolo 3"/>
          <p:cNvSpPr/>
          <p:nvPr/>
        </p:nvSpPr>
        <p:spPr>
          <a:xfrm>
            <a:off x="347272" y="276617"/>
            <a:ext cx="9548735" cy="1631216"/>
          </a:xfrm>
          <a:prstGeom prst="rect">
            <a:avLst/>
          </a:prstGeom>
        </p:spPr>
        <p:txBody>
          <a:bodyPr wrap="square">
            <a:spAutoFit/>
          </a:bodyPr>
          <a:lstStyle/>
          <a:p>
            <a:r>
              <a:rPr lang="it-IT" sz="2000" b="1" dirty="0">
                <a:solidFill>
                  <a:srgbClr val="494949"/>
                </a:solidFill>
                <a:latin typeface="Consolas" panose="020B0609020204030204" pitchFamily="49" charset="0"/>
              </a:rPr>
              <a:t>&lt;</a:t>
            </a:r>
            <a:r>
              <a:rPr lang="it-IT" sz="2000" b="1" dirty="0">
                <a:solidFill>
                  <a:srgbClr val="3F7F7F"/>
                </a:solidFill>
                <a:latin typeface="Consolas" panose="020B0609020204030204" pitchFamily="49" charset="0"/>
              </a:rPr>
              <a:t>script</a:t>
            </a:r>
            <a:r>
              <a:rPr lang="it-IT" sz="2000" b="1" dirty="0" smtClean="0">
                <a:solidFill>
                  <a:srgbClr val="494949"/>
                </a:solidFill>
                <a:latin typeface="Consolas" panose="020B0609020204030204" pitchFamily="49" charset="0"/>
              </a:rPr>
              <a:t>&gt;</a:t>
            </a:r>
            <a:endParaRPr lang="it-IT" sz="2000" b="1" dirty="0">
              <a:latin typeface="Consolas" panose="020B0609020204030204" pitchFamily="49" charset="0"/>
            </a:endParaRP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elem</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identificatore_array</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index</a:t>
            </a:r>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accesso in lettura </a:t>
            </a:r>
          </a:p>
          <a:p>
            <a:r>
              <a:rPr lang="it-IT" sz="2000" b="1" dirty="0" err="1">
                <a:solidFill>
                  <a:srgbClr val="2A00FF"/>
                </a:solidFill>
                <a:latin typeface="Consolas" panose="020B0609020204030204" pitchFamily="49" charset="0"/>
              </a:rPr>
              <a:t>identificatore_array</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index</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new_value</a:t>
            </a:r>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accesso in scrittura</a:t>
            </a:r>
          </a:p>
          <a:p>
            <a:endParaRPr lang="it-IT" sz="2000" b="1" dirty="0">
              <a:latin typeface="Consolas" panose="020B0609020204030204" pitchFamily="49" charset="0"/>
            </a:endParaRPr>
          </a:p>
          <a:p>
            <a:r>
              <a:rPr lang="it-IT" sz="2000" b="1" dirty="0">
                <a:solidFill>
                  <a:srgbClr val="494949"/>
                </a:solidFill>
                <a:latin typeface="Consolas" panose="020B0609020204030204" pitchFamily="49" charset="0"/>
              </a:rPr>
              <a:t>&lt;/</a:t>
            </a:r>
            <a:r>
              <a:rPr lang="it-IT" sz="2000" b="1" dirty="0">
                <a:solidFill>
                  <a:srgbClr val="3F7F7F"/>
                </a:solidFill>
                <a:latin typeface="Consolas" panose="020B0609020204030204" pitchFamily="49" charset="0"/>
              </a:rPr>
              <a:t>script</a:t>
            </a:r>
            <a:r>
              <a:rPr lang="it-IT" sz="2000" b="1" dirty="0">
                <a:solidFill>
                  <a:srgbClr val="494949"/>
                </a:solidFill>
                <a:latin typeface="Consolas" panose="020B0609020204030204" pitchFamily="49" charset="0"/>
              </a:rPr>
              <a:t>&gt;</a:t>
            </a:r>
            <a:endParaRPr lang="it-IT" sz="2000" b="1" dirty="0"/>
          </a:p>
        </p:txBody>
      </p:sp>
      <p:sp>
        <p:nvSpPr>
          <p:cNvPr id="5" name="Rettangolo 4"/>
          <p:cNvSpPr/>
          <p:nvPr/>
        </p:nvSpPr>
        <p:spPr>
          <a:xfrm>
            <a:off x="169889" y="2124715"/>
            <a:ext cx="12022111" cy="4647426"/>
          </a:xfrm>
          <a:prstGeom prst="rect">
            <a:avLst/>
          </a:prstGeom>
        </p:spPr>
        <p:txBody>
          <a:bodyPr wrap="square">
            <a:spAutoFit/>
          </a:bodyPr>
          <a:lstStyle/>
          <a:p>
            <a:r>
              <a:rPr lang="it-IT" sz="1600" b="1" dirty="0">
                <a:solidFill>
                  <a:srgbClr val="494949"/>
                </a:solidFill>
                <a:latin typeface="Consolas" panose="020B0609020204030204" pitchFamily="49" charset="0"/>
              </a:rPr>
              <a:t>&lt;</a:t>
            </a:r>
            <a:r>
              <a:rPr lang="it-IT" sz="1600" b="1" dirty="0">
                <a:solidFill>
                  <a:srgbClr val="3F7F7F"/>
                </a:solidFill>
                <a:latin typeface="Consolas" panose="020B0609020204030204" pitchFamily="49" charset="0"/>
              </a:rPr>
              <a:t>script</a:t>
            </a:r>
            <a:r>
              <a:rPr lang="it-IT" sz="1600" b="1" dirty="0">
                <a:solidFill>
                  <a:srgbClr val="494949"/>
                </a:solidFill>
                <a:latin typeface="Consolas" panose="020B0609020204030204" pitchFamily="49" charset="0"/>
              </a:rPr>
              <a:t>&gt;</a:t>
            </a:r>
          </a:p>
          <a:p>
            <a:endParaRPr lang="it-IT" sz="1600" b="1" dirty="0">
              <a:latin typeface="Consolas" panose="020B0609020204030204" pitchFamily="49" charset="0"/>
            </a:endParaRPr>
          </a:p>
          <a:p>
            <a:r>
              <a:rPr lang="en-US" sz="1600" b="1" dirty="0" err="1">
                <a:solidFill>
                  <a:srgbClr val="808080"/>
                </a:solidFill>
                <a:latin typeface="Consolas" panose="020B0609020204030204" pitchFamily="49" charset="0"/>
              </a:rPr>
              <a:t>var</a:t>
            </a:r>
            <a:r>
              <a:rPr lang="en-US" sz="1600" b="1" dirty="0">
                <a:solidFill>
                  <a:srgbClr val="494949"/>
                </a:solidFill>
                <a:latin typeface="Consolas" panose="020B0609020204030204" pitchFamily="49" charset="0"/>
              </a:rPr>
              <a:t> </a:t>
            </a:r>
            <a:r>
              <a:rPr lang="en-US" sz="1600" b="1" dirty="0">
                <a:solidFill>
                  <a:srgbClr val="2A00FF"/>
                </a:solidFill>
                <a:latin typeface="Consolas" panose="020B0609020204030204" pitchFamily="49" charset="0"/>
              </a:rPr>
              <a:t>a</a:t>
            </a:r>
            <a:r>
              <a:rPr lang="en-US" sz="1600" b="1" dirty="0">
                <a:solidFill>
                  <a:srgbClr val="494949"/>
                </a:solidFill>
                <a:latin typeface="Consolas" panose="020B0609020204030204" pitchFamily="49" charset="0"/>
              </a:rPr>
              <a:t> </a:t>
            </a:r>
            <a:r>
              <a:rPr lang="en-US" sz="1600" b="1" dirty="0">
                <a:solidFill>
                  <a:srgbClr val="919191"/>
                </a:solidFill>
                <a:latin typeface="Consolas" panose="020B0609020204030204" pitchFamily="49" charset="0"/>
              </a:rPr>
              <a:t>=</a:t>
            </a:r>
            <a:r>
              <a:rPr lang="en-US" sz="1600" b="1" dirty="0">
                <a:solidFill>
                  <a:srgbClr val="494949"/>
                </a:solidFill>
                <a:latin typeface="Consolas" panose="020B0609020204030204" pitchFamily="49" charset="0"/>
              </a:rPr>
              <a:t> </a:t>
            </a:r>
            <a:r>
              <a:rPr lang="en-US" sz="1600" b="1" dirty="0">
                <a:solidFill>
                  <a:srgbClr val="919191"/>
                </a:solidFill>
                <a:latin typeface="Consolas" panose="020B0609020204030204" pitchFamily="49" charset="0"/>
              </a:rPr>
              <a:t>new</a:t>
            </a:r>
            <a:r>
              <a:rPr lang="en-US" sz="1600" b="1" dirty="0">
                <a:solidFill>
                  <a:srgbClr val="494949"/>
                </a:solidFill>
                <a:latin typeface="Consolas" panose="020B0609020204030204" pitchFamily="49" charset="0"/>
              </a:rPr>
              <a:t> </a:t>
            </a:r>
            <a:r>
              <a:rPr lang="en-US" sz="1600" b="1" dirty="0">
                <a:solidFill>
                  <a:srgbClr val="005032"/>
                </a:solidFill>
                <a:latin typeface="Consolas" panose="020B0609020204030204" pitchFamily="49" charset="0"/>
              </a:rPr>
              <a:t>Array</a:t>
            </a:r>
            <a:r>
              <a:rPr lang="en-US" sz="1600" b="1" dirty="0">
                <a:solidFill>
                  <a:srgbClr val="494949"/>
                </a:solidFill>
                <a:latin typeface="Consolas" panose="020B0609020204030204" pitchFamily="49" charset="0"/>
              </a:rPr>
              <a:t>(</a:t>
            </a:r>
            <a:r>
              <a:rPr lang="en-US" sz="1600" b="1" dirty="0">
                <a:solidFill>
                  <a:srgbClr val="B5545F"/>
                </a:solidFill>
                <a:latin typeface="Consolas" panose="020B0609020204030204" pitchFamily="49" charset="0"/>
              </a:rPr>
              <a:t>10</a:t>
            </a:r>
            <a:r>
              <a:rPr lang="en-US" sz="1600" b="1" dirty="0">
                <a:solidFill>
                  <a:srgbClr val="494949"/>
                </a:solidFill>
                <a:latin typeface="Consolas" panose="020B0609020204030204" pitchFamily="49" charset="0"/>
              </a:rPr>
              <a:t>); </a:t>
            </a:r>
            <a:r>
              <a:rPr lang="en-US" sz="1600" b="1" dirty="0">
                <a:solidFill>
                  <a:srgbClr val="3F7F5F"/>
                </a:solidFill>
                <a:latin typeface="Consolas" panose="020B0609020204030204" pitchFamily="49" charset="0"/>
              </a:rPr>
              <a:t>// array di length 10</a:t>
            </a:r>
          </a:p>
          <a:p>
            <a:r>
              <a:rPr lang="it-IT" sz="1600" b="1" dirty="0">
                <a:solidFill>
                  <a:srgbClr val="005032"/>
                </a:solidFill>
                <a:latin typeface="Consolas" panose="020B0609020204030204" pitchFamily="49" charset="0"/>
              </a:rPr>
              <a:t>console</a:t>
            </a:r>
            <a:r>
              <a:rPr lang="it-IT" sz="1600" b="1" dirty="0">
                <a:solidFill>
                  <a:srgbClr val="494949"/>
                </a:solidFill>
                <a:latin typeface="Consolas" panose="020B0609020204030204" pitchFamily="49" charset="0"/>
              </a:rPr>
              <a:t>.</a:t>
            </a:r>
            <a:r>
              <a:rPr lang="it-IT" sz="1600" b="1" dirty="0">
                <a:solidFill>
                  <a:srgbClr val="CC7832"/>
                </a:solidFill>
                <a:latin typeface="Consolas" panose="020B0609020204030204" pitchFamily="49" charset="0"/>
              </a:rPr>
              <a:t>log</a:t>
            </a:r>
            <a:r>
              <a:rPr lang="it-IT" sz="1600" b="1" dirty="0">
                <a:solidFill>
                  <a:srgbClr val="494949"/>
                </a:solidFill>
                <a:latin typeface="Consolas" panose="020B0609020204030204" pitchFamily="49" charset="0"/>
              </a:rPr>
              <a:t>(</a:t>
            </a:r>
            <a:r>
              <a:rPr lang="it-IT" sz="1600" b="1" dirty="0">
                <a:solidFill>
                  <a:srgbClr val="929292"/>
                </a:solidFill>
                <a:latin typeface="Consolas" panose="020B0609020204030204" pitchFamily="49" charset="0"/>
              </a:rPr>
              <a:t>"</a:t>
            </a:r>
            <a:r>
              <a:rPr lang="it-IT" sz="1600" b="1" dirty="0">
                <a:solidFill>
                  <a:srgbClr val="1290C3"/>
                </a:solidFill>
                <a:latin typeface="Consolas" panose="020B0609020204030204" pitchFamily="49" charset="0"/>
              </a:rPr>
              <a:t>a[0], o l'elemento posto all'indice 0, esiste? </a:t>
            </a:r>
            <a:r>
              <a:rPr lang="it-IT" sz="1600" b="1" dirty="0">
                <a:solidFill>
                  <a:srgbClr val="929292"/>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B5545F"/>
                </a:solidFill>
                <a:latin typeface="Consolas" panose="020B0609020204030204" pitchFamily="49" charset="0"/>
              </a:rPr>
              <a:t>0</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in</a:t>
            </a:r>
            <a:r>
              <a:rPr lang="it-IT" sz="1600" b="1" dirty="0">
                <a:solidFill>
                  <a:srgbClr val="494949"/>
                </a:solidFill>
                <a:latin typeface="Consolas" panose="020B0609020204030204" pitchFamily="49" charset="0"/>
              </a:rPr>
              <a:t> </a:t>
            </a:r>
            <a:r>
              <a:rPr lang="it-IT" sz="1600" b="1" dirty="0">
                <a:solidFill>
                  <a:srgbClr val="2A00FF"/>
                </a:solidFill>
                <a:latin typeface="Consolas" panose="020B0609020204030204" pitchFamily="49" charset="0"/>
              </a:rPr>
              <a:t>a</a:t>
            </a:r>
            <a:r>
              <a:rPr lang="it-IT" sz="1600" b="1" dirty="0">
                <a:solidFill>
                  <a:srgbClr val="494949"/>
                </a:solidFill>
                <a:latin typeface="Consolas" panose="020B0609020204030204" pitchFamily="49" charset="0"/>
              </a:rPr>
              <a:t>));</a:t>
            </a:r>
          </a:p>
          <a:p>
            <a:r>
              <a:rPr lang="it-IT" sz="1600" b="1" dirty="0">
                <a:solidFill>
                  <a:srgbClr val="2A00FF"/>
                </a:solidFill>
                <a:latin typeface="Consolas" panose="020B0609020204030204" pitchFamily="49" charset="0"/>
              </a:rPr>
              <a:t>a</a:t>
            </a:r>
            <a:r>
              <a:rPr lang="it-IT" sz="1600" b="1" dirty="0">
                <a:solidFill>
                  <a:srgbClr val="494949"/>
                </a:solidFill>
                <a:latin typeface="Consolas" panose="020B0609020204030204" pitchFamily="49" charset="0"/>
              </a:rPr>
              <a:t>[</a:t>
            </a:r>
            <a:r>
              <a:rPr lang="it-IT" sz="1600" b="1" dirty="0">
                <a:solidFill>
                  <a:srgbClr val="B5545F"/>
                </a:solidFill>
                <a:latin typeface="Consolas" panose="020B0609020204030204" pitchFamily="49" charset="0"/>
              </a:rPr>
              <a:t>200</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B5545F"/>
                </a:solidFill>
                <a:latin typeface="Consolas" panose="020B0609020204030204" pitchFamily="49" charset="0"/>
              </a:rPr>
              <a:t>20</a:t>
            </a:r>
            <a:r>
              <a:rPr lang="it-IT" sz="1600" b="1" dirty="0">
                <a:solidFill>
                  <a:srgbClr val="494949"/>
                </a:solidFill>
                <a:latin typeface="Consolas" panose="020B0609020204030204" pitchFamily="49" charset="0"/>
              </a:rPr>
              <a:t>; </a:t>
            </a:r>
            <a:r>
              <a:rPr lang="it-IT" sz="1600" b="1" dirty="0">
                <a:solidFill>
                  <a:srgbClr val="3F7F5F"/>
                </a:solidFill>
                <a:latin typeface="Consolas" panose="020B0609020204030204" pitchFamily="49" charset="0"/>
              </a:rPr>
              <a:t>// assegno alla posizione 200 il valore 20</a:t>
            </a:r>
          </a:p>
          <a:p>
            <a:r>
              <a:rPr lang="en-US" sz="1600" b="1" dirty="0">
                <a:solidFill>
                  <a:srgbClr val="005032"/>
                </a:solidFill>
                <a:latin typeface="Consolas" panose="020B0609020204030204" pitchFamily="49" charset="0"/>
              </a:rPr>
              <a:t>console</a:t>
            </a:r>
            <a:r>
              <a:rPr lang="en-US" sz="1600" b="1" dirty="0">
                <a:solidFill>
                  <a:srgbClr val="494949"/>
                </a:solidFill>
                <a:latin typeface="Consolas" panose="020B0609020204030204" pitchFamily="49" charset="0"/>
              </a:rPr>
              <a:t>.</a:t>
            </a:r>
            <a:r>
              <a:rPr lang="en-US" sz="1600" b="1" dirty="0">
                <a:solidFill>
                  <a:srgbClr val="CC7832"/>
                </a:solidFill>
                <a:latin typeface="Consolas" panose="020B0609020204030204" pitchFamily="49" charset="0"/>
              </a:rPr>
              <a:t>log</a:t>
            </a:r>
            <a:r>
              <a:rPr lang="en-US" sz="1600" b="1" dirty="0">
                <a:solidFill>
                  <a:srgbClr val="494949"/>
                </a:solidFill>
                <a:latin typeface="Consolas" panose="020B0609020204030204" pitchFamily="49" charset="0"/>
              </a:rPr>
              <a:t>(</a:t>
            </a:r>
            <a:r>
              <a:rPr lang="en-US" sz="1600" b="1" dirty="0">
                <a:solidFill>
                  <a:srgbClr val="929292"/>
                </a:solidFill>
                <a:latin typeface="Consolas" panose="020B0609020204030204" pitchFamily="49" charset="0"/>
              </a:rPr>
              <a:t>"</a:t>
            </a:r>
            <a:r>
              <a:rPr lang="en-US" sz="1600" b="1" dirty="0">
                <a:solidFill>
                  <a:srgbClr val="1290C3"/>
                </a:solidFill>
                <a:latin typeface="Consolas" panose="020B0609020204030204" pitchFamily="49" charset="0"/>
              </a:rPr>
              <a:t>length di a = </a:t>
            </a:r>
            <a:r>
              <a:rPr lang="en-US" sz="1600" b="1" dirty="0">
                <a:solidFill>
                  <a:srgbClr val="929292"/>
                </a:solidFill>
                <a:latin typeface="Consolas" panose="020B0609020204030204" pitchFamily="49" charset="0"/>
              </a:rPr>
              <a:t>"</a:t>
            </a:r>
            <a:r>
              <a:rPr lang="en-US" sz="1600" b="1" dirty="0">
                <a:solidFill>
                  <a:srgbClr val="494949"/>
                </a:solidFill>
                <a:latin typeface="Consolas" panose="020B0609020204030204" pitchFamily="49" charset="0"/>
              </a:rPr>
              <a:t> </a:t>
            </a:r>
            <a:r>
              <a:rPr lang="en-US" sz="1600" b="1" dirty="0">
                <a:solidFill>
                  <a:srgbClr val="919191"/>
                </a:solidFill>
                <a:latin typeface="Consolas" panose="020B0609020204030204" pitchFamily="49" charset="0"/>
              </a:rPr>
              <a:t>+</a:t>
            </a:r>
            <a:r>
              <a:rPr lang="en-US" sz="1600" b="1" dirty="0">
                <a:solidFill>
                  <a:srgbClr val="494949"/>
                </a:solidFill>
                <a:latin typeface="Consolas" panose="020B0609020204030204" pitchFamily="49" charset="0"/>
              </a:rPr>
              <a:t> </a:t>
            </a:r>
            <a:r>
              <a:rPr lang="en-US" sz="1600" b="1" dirty="0" err="1">
                <a:solidFill>
                  <a:srgbClr val="2A00FF"/>
                </a:solidFill>
                <a:latin typeface="Consolas" panose="020B0609020204030204" pitchFamily="49" charset="0"/>
              </a:rPr>
              <a:t>a</a:t>
            </a:r>
            <a:r>
              <a:rPr lang="en-US" sz="1600" b="1" dirty="0" err="1">
                <a:solidFill>
                  <a:srgbClr val="494949"/>
                </a:solidFill>
                <a:latin typeface="Consolas" panose="020B0609020204030204" pitchFamily="49" charset="0"/>
              </a:rPr>
              <a:t>.length</a:t>
            </a:r>
            <a:r>
              <a:rPr lang="en-US" sz="1600" b="1" dirty="0">
                <a:solidFill>
                  <a:srgbClr val="494949"/>
                </a:solidFill>
                <a:latin typeface="Consolas" panose="020B0609020204030204" pitchFamily="49" charset="0"/>
              </a:rPr>
              <a:t>);</a:t>
            </a:r>
          </a:p>
          <a:p>
            <a:endParaRPr lang="it-IT" sz="1600" b="1" dirty="0">
              <a:latin typeface="Consolas" panose="020B0609020204030204" pitchFamily="49" charset="0"/>
            </a:endParaRPr>
          </a:p>
          <a:p>
            <a:r>
              <a:rPr lang="it-IT" sz="1600" b="1" dirty="0" err="1">
                <a:solidFill>
                  <a:srgbClr val="808080"/>
                </a:solidFill>
                <a:latin typeface="Consolas" panose="020B0609020204030204" pitchFamily="49" charset="0"/>
              </a:rPr>
              <a:t>var</a:t>
            </a:r>
            <a:r>
              <a:rPr lang="it-IT" sz="1600" b="1" dirty="0">
                <a:solidFill>
                  <a:srgbClr val="494949"/>
                </a:solidFill>
                <a:latin typeface="Consolas" panose="020B0609020204030204" pitchFamily="49" charset="0"/>
              </a:rPr>
              <a:t> </a:t>
            </a:r>
            <a:r>
              <a:rPr lang="it-IT" sz="1600" b="1" dirty="0">
                <a:solidFill>
                  <a:srgbClr val="2A00FF"/>
                </a:solidFill>
                <a:latin typeface="Consolas" panose="020B0609020204030204" pitchFamily="49" charset="0"/>
              </a:rPr>
              <a:t>b</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B5545F"/>
                </a:solidFill>
                <a:latin typeface="Consolas" panose="020B0609020204030204" pitchFamily="49" charset="0"/>
              </a:rPr>
              <a:t>2</a:t>
            </a:r>
            <a:r>
              <a:rPr lang="it-IT" sz="1600" b="1" dirty="0">
                <a:solidFill>
                  <a:srgbClr val="494949"/>
                </a:solidFill>
                <a:latin typeface="Consolas" panose="020B0609020204030204" pitchFamily="49" charset="0"/>
              </a:rPr>
              <a:t>, </a:t>
            </a:r>
            <a:r>
              <a:rPr lang="it-IT" sz="1600" b="1" dirty="0">
                <a:solidFill>
                  <a:srgbClr val="B5545F"/>
                </a:solidFill>
                <a:latin typeface="Consolas" panose="020B0609020204030204" pitchFamily="49" charset="0"/>
              </a:rPr>
              <a:t>10</a:t>
            </a:r>
            <a:r>
              <a:rPr lang="it-IT" sz="1600" b="1" dirty="0">
                <a:solidFill>
                  <a:srgbClr val="494949"/>
                </a:solidFill>
                <a:latin typeface="Consolas" panose="020B0609020204030204" pitchFamily="49" charset="0"/>
              </a:rPr>
              <a:t>, </a:t>
            </a:r>
            <a:r>
              <a:rPr lang="it-IT" sz="1600" b="1" dirty="0">
                <a:solidFill>
                  <a:srgbClr val="B5545F"/>
                </a:solidFill>
                <a:latin typeface="Consolas" panose="020B0609020204030204" pitchFamily="49" charset="0"/>
              </a:rPr>
              <a:t>30</a:t>
            </a:r>
            <a:r>
              <a:rPr lang="it-IT" sz="1600" b="1" dirty="0">
                <a:solidFill>
                  <a:srgbClr val="494949"/>
                </a:solidFill>
                <a:latin typeface="Consolas" panose="020B0609020204030204" pitchFamily="49" charset="0"/>
              </a:rPr>
              <a:t>]; </a:t>
            </a:r>
            <a:r>
              <a:rPr lang="it-IT" sz="1600" b="1" dirty="0">
                <a:solidFill>
                  <a:srgbClr val="3F7F5F"/>
                </a:solidFill>
                <a:latin typeface="Consolas" panose="020B0609020204030204" pitchFamily="49" charset="0"/>
              </a:rPr>
              <a:t>// array di 3 elementi</a:t>
            </a:r>
          </a:p>
          <a:p>
            <a:r>
              <a:rPr lang="it-IT" sz="1600" b="1" dirty="0" err="1">
                <a:solidFill>
                  <a:srgbClr val="808080"/>
                </a:solidFill>
                <a:latin typeface="Consolas" panose="020B0609020204030204" pitchFamily="49" charset="0"/>
              </a:rPr>
              <a:t>var</a:t>
            </a:r>
            <a:r>
              <a:rPr lang="it-IT" sz="1600" b="1" dirty="0">
                <a:solidFill>
                  <a:srgbClr val="494949"/>
                </a:solidFill>
                <a:latin typeface="Consolas" panose="020B0609020204030204" pitchFamily="49" charset="0"/>
              </a:rPr>
              <a:t> </a:t>
            </a:r>
            <a:r>
              <a:rPr lang="it-IT" sz="1600" b="1" dirty="0">
                <a:solidFill>
                  <a:srgbClr val="2A00FF"/>
                </a:solidFill>
                <a:latin typeface="Consolas" panose="020B0609020204030204" pitchFamily="49" charset="0"/>
              </a:rPr>
              <a:t>j</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2A00FF"/>
                </a:solidFill>
                <a:latin typeface="Consolas" panose="020B0609020204030204" pitchFamily="49" charset="0"/>
              </a:rPr>
              <a:t>b</a:t>
            </a:r>
            <a:r>
              <a:rPr lang="it-IT" sz="1600" b="1" dirty="0">
                <a:solidFill>
                  <a:srgbClr val="494949"/>
                </a:solidFill>
                <a:latin typeface="Consolas" panose="020B0609020204030204" pitchFamily="49" charset="0"/>
              </a:rPr>
              <a:t>[</a:t>
            </a:r>
            <a:r>
              <a:rPr lang="it-IT" sz="1600" b="1" dirty="0">
                <a:solidFill>
                  <a:srgbClr val="B5545F"/>
                </a:solidFill>
                <a:latin typeface="Consolas" panose="020B0609020204030204" pitchFamily="49" charset="0"/>
              </a:rPr>
              <a:t>0</a:t>
            </a:r>
            <a:r>
              <a:rPr lang="it-IT" sz="1600" b="1" dirty="0">
                <a:solidFill>
                  <a:srgbClr val="494949"/>
                </a:solidFill>
                <a:latin typeface="Consolas" panose="020B0609020204030204" pitchFamily="49" charset="0"/>
              </a:rPr>
              <a:t>]; </a:t>
            </a:r>
            <a:r>
              <a:rPr lang="it-IT" sz="1600" b="1" dirty="0">
                <a:solidFill>
                  <a:srgbClr val="3F7F5F"/>
                </a:solidFill>
                <a:latin typeface="Consolas" panose="020B0609020204030204" pitchFamily="49" charset="0"/>
              </a:rPr>
              <a:t>// ottengo il valore dell'elemento alla posizione 0</a:t>
            </a:r>
          </a:p>
          <a:p>
            <a:r>
              <a:rPr lang="it-IT" sz="1600" b="1" dirty="0">
                <a:solidFill>
                  <a:srgbClr val="005032"/>
                </a:solidFill>
                <a:latin typeface="Consolas" panose="020B0609020204030204" pitchFamily="49" charset="0"/>
              </a:rPr>
              <a:t>console</a:t>
            </a:r>
            <a:r>
              <a:rPr lang="it-IT" sz="1600" b="1" dirty="0">
                <a:solidFill>
                  <a:srgbClr val="494949"/>
                </a:solidFill>
                <a:latin typeface="Consolas" panose="020B0609020204030204" pitchFamily="49" charset="0"/>
              </a:rPr>
              <a:t>.</a:t>
            </a:r>
            <a:r>
              <a:rPr lang="it-IT" sz="1600" b="1" dirty="0">
                <a:solidFill>
                  <a:srgbClr val="CC7832"/>
                </a:solidFill>
                <a:latin typeface="Consolas" panose="020B0609020204030204" pitchFamily="49" charset="0"/>
              </a:rPr>
              <a:t>log</a:t>
            </a:r>
            <a:r>
              <a:rPr lang="it-IT" sz="1600" b="1" dirty="0">
                <a:solidFill>
                  <a:srgbClr val="494949"/>
                </a:solidFill>
                <a:latin typeface="Consolas" panose="020B0609020204030204" pitchFamily="49" charset="0"/>
              </a:rPr>
              <a:t>(</a:t>
            </a:r>
            <a:r>
              <a:rPr lang="it-IT" sz="1600" b="1" dirty="0">
                <a:solidFill>
                  <a:srgbClr val="929292"/>
                </a:solidFill>
                <a:latin typeface="Consolas" panose="020B0609020204030204" pitchFamily="49" charset="0"/>
              </a:rPr>
              <a:t>"</a:t>
            </a:r>
            <a:r>
              <a:rPr lang="it-IT" sz="1600" b="1" dirty="0">
                <a:solidFill>
                  <a:srgbClr val="1290C3"/>
                </a:solidFill>
                <a:latin typeface="Consolas" panose="020B0609020204030204" pitchFamily="49" charset="0"/>
              </a:rPr>
              <a:t>j contiene il valore </a:t>
            </a:r>
            <a:r>
              <a:rPr lang="it-IT" sz="1600" b="1" dirty="0">
                <a:solidFill>
                  <a:srgbClr val="929292"/>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2A00FF"/>
                </a:solidFill>
                <a:latin typeface="Consolas" panose="020B0609020204030204" pitchFamily="49" charset="0"/>
              </a:rPr>
              <a:t>j</a:t>
            </a:r>
            <a:r>
              <a:rPr lang="it-IT" sz="1600" b="1" dirty="0">
                <a:solidFill>
                  <a:srgbClr val="494949"/>
                </a:solidFill>
                <a:latin typeface="Consolas" panose="020B0609020204030204" pitchFamily="49" charset="0"/>
              </a:rPr>
              <a:t>);</a:t>
            </a:r>
          </a:p>
          <a:p>
            <a:endParaRPr lang="it-IT" sz="1600" b="1" dirty="0">
              <a:latin typeface="Consolas" panose="020B0609020204030204" pitchFamily="49" charset="0"/>
            </a:endParaRPr>
          </a:p>
          <a:p>
            <a:r>
              <a:rPr lang="it-IT" sz="1600" b="1" dirty="0" err="1">
                <a:solidFill>
                  <a:srgbClr val="2A00FF"/>
                </a:solidFill>
                <a:latin typeface="Consolas" panose="020B0609020204030204" pitchFamily="49" charset="0"/>
              </a:rPr>
              <a:t>b</a:t>
            </a:r>
            <a:r>
              <a:rPr lang="it-IT" sz="1600" b="1" dirty="0" err="1">
                <a:solidFill>
                  <a:srgbClr val="494949"/>
                </a:solidFill>
                <a:latin typeface="Consolas" panose="020B0609020204030204" pitchFamily="49" charset="0"/>
              </a:rPr>
              <a:t>.length</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B5545F"/>
                </a:solidFill>
                <a:latin typeface="Consolas" panose="020B0609020204030204" pitchFamily="49" charset="0"/>
              </a:rPr>
              <a:t>2</a:t>
            </a:r>
            <a:r>
              <a:rPr lang="it-IT" sz="1600" b="1" dirty="0">
                <a:solidFill>
                  <a:srgbClr val="494949"/>
                </a:solidFill>
                <a:latin typeface="Consolas" panose="020B0609020204030204" pitchFamily="49" charset="0"/>
              </a:rPr>
              <a:t>; </a:t>
            </a:r>
            <a:r>
              <a:rPr lang="it-IT" sz="1600" b="1" dirty="0">
                <a:solidFill>
                  <a:srgbClr val="3F7F5F"/>
                </a:solidFill>
                <a:latin typeface="Consolas" panose="020B0609020204030204" pitchFamily="49" charset="0"/>
              </a:rPr>
              <a:t>// nuova dimensione dell'array</a:t>
            </a:r>
          </a:p>
          <a:p>
            <a:r>
              <a:rPr lang="it-IT" sz="1600" b="1" dirty="0">
                <a:solidFill>
                  <a:srgbClr val="005032"/>
                </a:solidFill>
                <a:latin typeface="Consolas" panose="020B0609020204030204" pitchFamily="49" charset="0"/>
              </a:rPr>
              <a:t>console</a:t>
            </a:r>
            <a:r>
              <a:rPr lang="it-IT" sz="1600" b="1" dirty="0">
                <a:solidFill>
                  <a:srgbClr val="494949"/>
                </a:solidFill>
                <a:latin typeface="Consolas" panose="020B0609020204030204" pitchFamily="49" charset="0"/>
              </a:rPr>
              <a:t>.</a:t>
            </a:r>
            <a:r>
              <a:rPr lang="it-IT" sz="1600" b="1" dirty="0">
                <a:solidFill>
                  <a:srgbClr val="CC7832"/>
                </a:solidFill>
                <a:latin typeface="Consolas" panose="020B0609020204030204" pitchFamily="49" charset="0"/>
              </a:rPr>
              <a:t>log</a:t>
            </a:r>
            <a:r>
              <a:rPr lang="it-IT" sz="1600" b="1" dirty="0">
                <a:solidFill>
                  <a:srgbClr val="494949"/>
                </a:solidFill>
                <a:latin typeface="Consolas" panose="020B0609020204030204" pitchFamily="49" charset="0"/>
              </a:rPr>
              <a:t>(</a:t>
            </a:r>
            <a:r>
              <a:rPr lang="it-IT" sz="1600" b="1" dirty="0">
                <a:solidFill>
                  <a:srgbClr val="2A00FF"/>
                </a:solidFill>
                <a:latin typeface="Consolas" panose="020B0609020204030204" pitchFamily="49" charset="0"/>
              </a:rPr>
              <a:t>b</a:t>
            </a:r>
            <a:r>
              <a:rPr lang="it-IT" sz="1600" b="1" dirty="0">
                <a:solidFill>
                  <a:srgbClr val="494949"/>
                </a:solidFill>
                <a:latin typeface="Consolas" panose="020B0609020204030204" pitchFamily="49" charset="0"/>
              </a:rPr>
              <a:t>);</a:t>
            </a:r>
          </a:p>
          <a:p>
            <a:endParaRPr lang="it-IT" sz="1600" b="1" dirty="0">
              <a:latin typeface="Consolas" panose="020B0609020204030204" pitchFamily="49" charset="0"/>
            </a:endParaRPr>
          </a:p>
          <a:p>
            <a:r>
              <a:rPr lang="it-IT" sz="1600" b="1" dirty="0">
                <a:solidFill>
                  <a:srgbClr val="2A00FF"/>
                </a:solidFill>
                <a:latin typeface="Consolas" panose="020B0609020204030204" pitchFamily="49" charset="0"/>
              </a:rPr>
              <a:t>b</a:t>
            </a:r>
            <a:r>
              <a:rPr lang="it-IT" sz="1600" b="1" dirty="0">
                <a:solidFill>
                  <a:srgbClr val="494949"/>
                </a:solidFill>
                <a:latin typeface="Consolas" panose="020B0609020204030204" pitchFamily="49" charset="0"/>
              </a:rPr>
              <a:t>[</a:t>
            </a:r>
            <a:r>
              <a:rPr lang="it-IT" sz="1600" b="1" dirty="0">
                <a:solidFill>
                  <a:srgbClr val="B5545F"/>
                </a:solidFill>
                <a:latin typeface="Consolas" panose="020B0609020204030204" pitchFamily="49" charset="0"/>
              </a:rPr>
              <a:t>4</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B5545F"/>
                </a:solidFill>
                <a:latin typeface="Consolas" panose="020B0609020204030204" pitchFamily="49" charset="0"/>
              </a:rPr>
              <a:t>300</a:t>
            </a:r>
            <a:r>
              <a:rPr lang="it-IT" sz="1600" b="1" dirty="0">
                <a:solidFill>
                  <a:srgbClr val="494949"/>
                </a:solidFill>
                <a:latin typeface="Consolas" panose="020B0609020204030204" pitchFamily="49" charset="0"/>
              </a:rPr>
              <a:t>; </a:t>
            </a:r>
            <a:r>
              <a:rPr lang="it-IT" sz="1600" b="1" dirty="0">
                <a:solidFill>
                  <a:srgbClr val="3F7F5F"/>
                </a:solidFill>
                <a:latin typeface="Consolas" panose="020B0609020204030204" pitchFamily="49" charset="0"/>
              </a:rPr>
              <a:t>// nuovo valore alla posizione 4</a:t>
            </a:r>
          </a:p>
          <a:p>
            <a:r>
              <a:rPr lang="it-IT" sz="1600" b="1" dirty="0">
                <a:solidFill>
                  <a:srgbClr val="005032"/>
                </a:solidFill>
                <a:latin typeface="Consolas" panose="020B0609020204030204" pitchFamily="49" charset="0"/>
              </a:rPr>
              <a:t>console</a:t>
            </a:r>
            <a:r>
              <a:rPr lang="it-IT" sz="1600" b="1" dirty="0">
                <a:solidFill>
                  <a:srgbClr val="494949"/>
                </a:solidFill>
                <a:latin typeface="Consolas" panose="020B0609020204030204" pitchFamily="49" charset="0"/>
              </a:rPr>
              <a:t>.</a:t>
            </a:r>
            <a:r>
              <a:rPr lang="it-IT" sz="1600" b="1" dirty="0">
                <a:solidFill>
                  <a:srgbClr val="CC7832"/>
                </a:solidFill>
                <a:latin typeface="Consolas" panose="020B0609020204030204" pitchFamily="49" charset="0"/>
              </a:rPr>
              <a:t>log</a:t>
            </a:r>
            <a:r>
              <a:rPr lang="it-IT" sz="1600" b="1" dirty="0">
                <a:solidFill>
                  <a:srgbClr val="494949"/>
                </a:solidFill>
                <a:latin typeface="Consolas" panose="020B0609020204030204" pitchFamily="49" charset="0"/>
              </a:rPr>
              <a:t>(</a:t>
            </a:r>
            <a:r>
              <a:rPr lang="it-IT" sz="1600" b="1" dirty="0">
                <a:solidFill>
                  <a:srgbClr val="2A00FF"/>
                </a:solidFill>
                <a:latin typeface="Consolas" panose="020B0609020204030204" pitchFamily="49" charset="0"/>
              </a:rPr>
              <a:t>b</a:t>
            </a:r>
            <a:r>
              <a:rPr lang="it-IT" sz="1600" b="1" dirty="0">
                <a:solidFill>
                  <a:srgbClr val="494949"/>
                </a:solidFill>
                <a:latin typeface="Consolas" panose="020B0609020204030204" pitchFamily="49" charset="0"/>
              </a:rPr>
              <a:t>);</a:t>
            </a:r>
          </a:p>
          <a:p>
            <a:endParaRPr lang="it-IT" sz="1600" b="1" dirty="0">
              <a:latin typeface="Consolas" panose="020B0609020204030204" pitchFamily="49" charset="0"/>
            </a:endParaRPr>
          </a:p>
          <a:p>
            <a:r>
              <a:rPr lang="it-IT" sz="1600" b="1" dirty="0">
                <a:solidFill>
                  <a:srgbClr val="494949"/>
                </a:solidFill>
                <a:latin typeface="Consolas" panose="020B0609020204030204" pitchFamily="49" charset="0"/>
              </a:rPr>
              <a:t>&lt;/</a:t>
            </a:r>
            <a:r>
              <a:rPr lang="it-IT" sz="1600" b="1" dirty="0">
                <a:solidFill>
                  <a:srgbClr val="3F7F7F"/>
                </a:solidFill>
                <a:latin typeface="Consolas" panose="020B0609020204030204" pitchFamily="49" charset="0"/>
              </a:rPr>
              <a:t>script</a:t>
            </a:r>
            <a:r>
              <a:rPr lang="it-IT" sz="1600" b="1" dirty="0">
                <a:solidFill>
                  <a:srgbClr val="494949"/>
                </a:solidFill>
                <a:latin typeface="Consolas" panose="020B0609020204030204" pitchFamily="49" charset="0"/>
              </a:rPr>
              <a:t>&gt;</a:t>
            </a:r>
            <a:endParaRPr lang="it-IT" sz="1600" b="1" dirty="0"/>
          </a:p>
        </p:txBody>
      </p:sp>
    </p:spTree>
    <p:extLst>
      <p:ext uri="{BB962C8B-B14F-4D97-AF65-F5344CB8AC3E}">
        <p14:creationId xmlns:p14="http://schemas.microsoft.com/office/powerpoint/2010/main" val="269708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38269" y="794479"/>
            <a:ext cx="6895475" cy="5632311"/>
          </a:xfrm>
          <a:prstGeom prst="rect">
            <a:avLst/>
          </a:prstGeom>
          <a:noFill/>
          <a:ln>
            <a:noFill/>
          </a:ln>
        </p:spPr>
        <p:txBody>
          <a:bodyPr wrap="square" rtlCol="0">
            <a:spAutoFit/>
          </a:bodyPr>
          <a:lstStyle/>
          <a:p>
            <a:r>
              <a:rPr lang="it-IT" sz="2000" b="1" dirty="0" smtClean="0"/>
              <a:t>Caratteristiche:</a:t>
            </a:r>
          </a:p>
          <a:p>
            <a:endParaRPr lang="it-IT" sz="2000" b="1" dirty="0"/>
          </a:p>
          <a:p>
            <a:r>
              <a:rPr lang="it-IT" sz="2000" b="1" dirty="0" smtClean="0"/>
              <a:t>È imperativo, perché consente di scrivere un programma come un insieme di istruzioni o comandi da eseguire. </a:t>
            </a:r>
          </a:p>
          <a:p>
            <a:endParaRPr lang="it-IT" sz="2000" b="1" dirty="0" smtClean="0"/>
          </a:p>
          <a:p>
            <a:r>
              <a:rPr lang="it-IT" sz="2000" b="1" dirty="0" smtClean="0"/>
              <a:t>È strutturato, perché consente di scrivere un programma avvalendosi delle comuni strutture sequenziali, selettive e iterative. </a:t>
            </a:r>
          </a:p>
          <a:p>
            <a:endParaRPr lang="it-IT" sz="2000" b="1" dirty="0" smtClean="0"/>
          </a:p>
          <a:p>
            <a:r>
              <a:rPr lang="it-IT" sz="2000" b="1" dirty="0" smtClean="0"/>
              <a:t>È procedurale, perché possiamo dividere il codice in blocchi definiti funzioni.</a:t>
            </a:r>
          </a:p>
          <a:p>
            <a:endParaRPr lang="it-IT" sz="2000" b="1" dirty="0" smtClean="0"/>
          </a:p>
          <a:p>
            <a:r>
              <a:rPr lang="it-IT" sz="2000" b="1" dirty="0" smtClean="0"/>
              <a:t> È funzionale, perché le funzioni sono trattate come first-class </a:t>
            </a:r>
            <a:r>
              <a:rPr lang="it-IT" sz="2000" b="1" dirty="0" err="1" smtClean="0"/>
              <a:t>objects</a:t>
            </a:r>
            <a:r>
              <a:rPr lang="it-IT" sz="2000" b="1" dirty="0" smtClean="0"/>
              <a:t>, ovvero hanno proprietà e metodi, e le stesse sono viste come dei “dati”, ossia è lecito passarle come argomenti ad altre funzioni, restituirle come valori da altre funzioni e </a:t>
            </a:r>
            <a:r>
              <a:rPr lang="it-IT" sz="2000" b="1" dirty="0"/>
              <a:t>assegnarle come valori a variabili.</a:t>
            </a:r>
          </a:p>
          <a:p>
            <a:endParaRPr lang="it-IT" sz="2000" b="1" dirty="0" smtClean="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60" y="545781"/>
            <a:ext cx="1803392" cy="1686794"/>
          </a:xfrm>
          <a:prstGeom prst="rect">
            <a:avLst/>
          </a:prstGeom>
        </p:spPr>
      </p:pic>
    </p:spTree>
    <p:extLst>
      <p:ext uri="{BB962C8B-B14F-4D97-AF65-F5344CB8AC3E}">
        <p14:creationId xmlns:p14="http://schemas.microsoft.com/office/powerpoint/2010/main" val="4253733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44708" y="922423"/>
            <a:ext cx="6096000" cy="2585323"/>
          </a:xfrm>
          <a:prstGeom prst="rect">
            <a:avLst/>
          </a:prstGeom>
        </p:spPr>
        <p:txBody>
          <a:bodyPr>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1</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pPr lvl="1"/>
            <a:r>
              <a:rPr lang="it-IT" b="1" dirty="0">
                <a:solidFill>
                  <a:srgbClr val="3F7F5F"/>
                </a:solidFill>
                <a:latin typeface="Consolas" panose="020B0609020204030204" pitchFamily="49" charset="0"/>
              </a:rPr>
              <a:t>// a </a:t>
            </a:r>
            <a:r>
              <a:rPr lang="it-IT" b="1" dirty="0" err="1">
                <a:solidFill>
                  <a:srgbClr val="3F7F5F"/>
                </a:solidFill>
                <a:latin typeface="Consolas" panose="020B0609020204030204" pitchFamily="49" charset="0"/>
              </a:rPr>
              <a:t>e'</a:t>
            </a:r>
            <a:r>
              <a:rPr lang="it-IT" b="1" dirty="0">
                <a:solidFill>
                  <a:srgbClr val="3F7F5F"/>
                </a:solidFill>
                <a:latin typeface="Consolas" panose="020B0609020204030204" pitchFamily="49" charset="0"/>
              </a:rPr>
              <a:t> minore di 10?</a:t>
            </a:r>
          </a:p>
          <a:p>
            <a:pPr lvl="1"/>
            <a:r>
              <a:rPr lang="it-IT" b="1" dirty="0" err="1">
                <a:solidFill>
                  <a:srgbClr val="7F0055"/>
                </a:solidFill>
                <a:latin typeface="Consolas" panose="020B0609020204030204" pitchFamily="49" charset="0"/>
              </a:rPr>
              <a:t>if</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&lt;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10</a:t>
            </a:r>
            <a:r>
              <a:rPr lang="it-IT" b="1" dirty="0">
                <a:solidFill>
                  <a:srgbClr val="494949"/>
                </a:solidFill>
                <a:latin typeface="Consolas" panose="020B0609020204030204" pitchFamily="49" charset="0"/>
              </a:rPr>
              <a:t>)</a:t>
            </a:r>
          </a:p>
          <a:p>
            <a:pPr lvl="1"/>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a &lt; 10</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sz="24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
        <p:nvSpPr>
          <p:cNvPr id="4" name="CasellaDiTesto 3"/>
          <p:cNvSpPr txBox="1"/>
          <p:nvPr/>
        </p:nvSpPr>
        <p:spPr>
          <a:xfrm>
            <a:off x="3492708" y="374754"/>
            <a:ext cx="4601981" cy="523220"/>
          </a:xfrm>
          <a:prstGeom prst="rect">
            <a:avLst/>
          </a:prstGeom>
          <a:noFill/>
        </p:spPr>
        <p:txBody>
          <a:bodyPr wrap="square" rtlCol="0">
            <a:spAutoFit/>
          </a:bodyPr>
          <a:lstStyle/>
          <a:p>
            <a:pPr algn="ctr"/>
            <a:r>
              <a:rPr lang="it-IT" sz="2800" b="1" dirty="0" smtClean="0"/>
              <a:t>Strutture di controllo</a:t>
            </a:r>
            <a:endParaRPr lang="it-IT" sz="2800" b="1" dirty="0"/>
          </a:p>
        </p:txBody>
      </p:sp>
      <p:sp>
        <p:nvSpPr>
          <p:cNvPr id="5" name="Rettangolo 4"/>
          <p:cNvSpPr/>
          <p:nvPr/>
        </p:nvSpPr>
        <p:spPr>
          <a:xfrm>
            <a:off x="444708" y="3532195"/>
            <a:ext cx="9248931" cy="2862322"/>
          </a:xfrm>
          <a:prstGeom prst="rect">
            <a:avLst/>
          </a:prstGeom>
        </p:spPr>
        <p:txBody>
          <a:bodyPr wrap="square">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5</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err="1">
                <a:solidFill>
                  <a:srgbClr val="7F0055"/>
                </a:solidFill>
                <a:latin typeface="Consolas" panose="020B0609020204030204" pitchFamily="49" charset="0"/>
              </a:rPr>
              <a:t>if</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&gt;=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10</a:t>
            </a:r>
            <a:r>
              <a:rPr lang="it-IT" b="1" dirty="0">
                <a:solidFill>
                  <a:srgbClr val="494949"/>
                </a:solidFill>
                <a:latin typeface="Consolas" panose="020B0609020204030204" pitchFamily="49" charset="0"/>
              </a:rPr>
              <a:t>)</a:t>
            </a:r>
          </a:p>
          <a:p>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a &gt;= 10</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eseguita se a è maggiore o uguale a 10</a:t>
            </a:r>
          </a:p>
          <a:p>
            <a:r>
              <a:rPr lang="it-IT" b="1" dirty="0">
                <a:solidFill>
                  <a:srgbClr val="7F0055"/>
                </a:solidFill>
                <a:latin typeface="Consolas" panose="020B0609020204030204" pitchFamily="49" charset="0"/>
              </a:rPr>
              <a:t>else</a:t>
            </a:r>
          </a:p>
          <a:p>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a &lt; 10</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eseguita in caso contrario</a:t>
            </a:r>
          </a:p>
          <a:p>
            <a:endParaRPr lang="it-IT" b="1" dirty="0">
              <a:latin typeface="Consolas" panose="020B0609020204030204" pitchFamily="49" charset="0"/>
            </a:endParaRP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b="1" dirty="0"/>
          </a:p>
        </p:txBody>
      </p:sp>
      <p:sp>
        <p:nvSpPr>
          <p:cNvPr id="6" name="Ovale 5"/>
          <p:cNvSpPr/>
          <p:nvPr/>
        </p:nvSpPr>
        <p:spPr>
          <a:xfrm>
            <a:off x="7734925" y="1409075"/>
            <a:ext cx="854439" cy="67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dirty="0" smtClean="0"/>
              <a:t>1</a:t>
            </a:r>
            <a:endParaRPr lang="it-IT" sz="3200" b="1" dirty="0"/>
          </a:p>
        </p:txBody>
      </p:sp>
    </p:spTree>
    <p:extLst>
      <p:ext uri="{BB962C8B-B14F-4D97-AF65-F5344CB8AC3E}">
        <p14:creationId xmlns:p14="http://schemas.microsoft.com/office/powerpoint/2010/main" val="4233032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
        <p:nvSpPr>
          <p:cNvPr id="3" name="CasellaDiTesto 2"/>
          <p:cNvSpPr txBox="1"/>
          <p:nvPr/>
        </p:nvSpPr>
        <p:spPr>
          <a:xfrm>
            <a:off x="3492708" y="374754"/>
            <a:ext cx="4601981" cy="523220"/>
          </a:xfrm>
          <a:prstGeom prst="rect">
            <a:avLst/>
          </a:prstGeom>
          <a:noFill/>
        </p:spPr>
        <p:txBody>
          <a:bodyPr wrap="square" rtlCol="0">
            <a:spAutoFit/>
          </a:bodyPr>
          <a:lstStyle/>
          <a:p>
            <a:pPr algn="ctr"/>
            <a:r>
              <a:rPr lang="it-IT" sz="2800" b="1" dirty="0" smtClean="0"/>
              <a:t>Strutture di controllo  IF</a:t>
            </a:r>
            <a:endParaRPr lang="it-IT" sz="2800" b="1" dirty="0"/>
          </a:p>
        </p:txBody>
      </p:sp>
      <p:sp>
        <p:nvSpPr>
          <p:cNvPr id="4" name="Ovale 3"/>
          <p:cNvSpPr/>
          <p:nvPr/>
        </p:nvSpPr>
        <p:spPr>
          <a:xfrm>
            <a:off x="7734925" y="1409075"/>
            <a:ext cx="854439" cy="67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dirty="0" smtClean="0"/>
              <a:t>2</a:t>
            </a:r>
            <a:endParaRPr lang="it-IT" sz="3200" b="1" dirty="0"/>
          </a:p>
        </p:txBody>
      </p:sp>
      <p:sp>
        <p:nvSpPr>
          <p:cNvPr id="5" name="Rettangolo 4"/>
          <p:cNvSpPr/>
          <p:nvPr/>
        </p:nvSpPr>
        <p:spPr>
          <a:xfrm>
            <a:off x="494676" y="2215085"/>
            <a:ext cx="7854846" cy="2585323"/>
          </a:xfrm>
          <a:prstGeom prst="rect">
            <a:avLst/>
          </a:prstGeom>
        </p:spPr>
        <p:txBody>
          <a:bodyPr wrap="square">
            <a:spAutoFit/>
          </a:bodyPr>
          <a:lstStyle/>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3</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  </a:t>
            </a:r>
          </a:p>
          <a:p>
            <a:r>
              <a:rPr lang="it-IT" b="1" dirty="0" err="1">
                <a:solidFill>
                  <a:srgbClr val="7F0055"/>
                </a:solidFill>
                <a:latin typeface="Consolas" panose="020B0609020204030204" pitchFamily="49" charset="0"/>
              </a:rPr>
              <a:t>if</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&gt;=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10</a:t>
            </a:r>
            <a:r>
              <a:rPr lang="it-IT" b="1" dirty="0">
                <a:solidFill>
                  <a:srgbClr val="494949"/>
                </a:solidFill>
                <a:latin typeface="Consolas" panose="020B0609020204030204" pitchFamily="49" charset="0"/>
              </a:rPr>
              <a:t>)</a:t>
            </a:r>
          </a:p>
          <a:p>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a &gt;= 10</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eseguita se a è maggiore o uguale di 10</a:t>
            </a:r>
          </a:p>
          <a:p>
            <a:r>
              <a:rPr lang="it-IT" b="1" dirty="0">
                <a:solidFill>
                  <a:srgbClr val="7F0055"/>
                </a:solidFill>
                <a:latin typeface="Consolas" panose="020B0609020204030204" pitchFamily="49" charset="0"/>
              </a:rPr>
              <a:t>else</a:t>
            </a:r>
            <a:r>
              <a:rPr lang="it-IT" b="1" dirty="0">
                <a:solidFill>
                  <a:srgbClr val="494949"/>
                </a:solidFill>
                <a:latin typeface="Consolas" panose="020B0609020204030204" pitchFamily="49" charset="0"/>
              </a:rPr>
              <a:t> </a:t>
            </a:r>
            <a:r>
              <a:rPr lang="it-IT" b="1" dirty="0" err="1">
                <a:solidFill>
                  <a:srgbClr val="7F0055"/>
                </a:solidFill>
                <a:latin typeface="Consolas" panose="020B0609020204030204" pitchFamily="49" charset="0"/>
              </a:rPr>
              <a:t>if</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&gt;=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5</a:t>
            </a:r>
            <a:r>
              <a:rPr lang="it-IT" b="1" dirty="0">
                <a:solidFill>
                  <a:srgbClr val="494949"/>
                </a:solidFill>
                <a:latin typeface="Consolas" panose="020B0609020204030204" pitchFamily="49" charset="0"/>
              </a:rPr>
              <a:t>)</a:t>
            </a:r>
          </a:p>
          <a:p>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a &gt;= 5 e a &lt; 10</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r>
              <a:rPr lang="it-IT" b="1" dirty="0">
                <a:solidFill>
                  <a:srgbClr val="7F0055"/>
                </a:solidFill>
                <a:latin typeface="Consolas" panose="020B0609020204030204" pitchFamily="49" charset="0"/>
              </a:rPr>
              <a:t>else</a:t>
            </a:r>
            <a:r>
              <a:rPr lang="it-IT" b="1" dirty="0">
                <a:solidFill>
                  <a:srgbClr val="494949"/>
                </a:solidFill>
                <a:latin typeface="Consolas" panose="020B0609020204030204" pitchFamily="49" charset="0"/>
              </a:rPr>
              <a:t> </a:t>
            </a:r>
            <a:r>
              <a:rPr lang="it-IT" b="1" dirty="0" err="1">
                <a:solidFill>
                  <a:srgbClr val="7F0055"/>
                </a:solidFill>
                <a:latin typeface="Consolas" panose="020B0609020204030204" pitchFamily="49" charset="0"/>
              </a:rPr>
              <a:t>if</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&gt;=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0</a:t>
            </a:r>
            <a:r>
              <a:rPr lang="it-IT" b="1" dirty="0">
                <a:solidFill>
                  <a:srgbClr val="494949"/>
                </a:solidFill>
                <a:latin typeface="Consolas" panose="020B0609020204030204" pitchFamily="49" charset="0"/>
              </a:rPr>
              <a:t>)</a:t>
            </a:r>
          </a:p>
          <a:p>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a &gt;= 0 e a &lt; 5</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endParaRPr lang="it-IT" sz="2400" b="1" dirty="0"/>
          </a:p>
        </p:txBody>
      </p:sp>
    </p:spTree>
    <p:extLst>
      <p:ext uri="{BB962C8B-B14F-4D97-AF65-F5344CB8AC3E}">
        <p14:creationId xmlns:p14="http://schemas.microsoft.com/office/powerpoint/2010/main" val="3219694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89939" y="58847"/>
            <a:ext cx="5876145" cy="6740307"/>
          </a:xfrm>
          <a:prstGeom prst="rect">
            <a:avLst/>
          </a:prstGeom>
        </p:spPr>
        <p:txBody>
          <a:bodyPr wrap="square">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number</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4</a:t>
            </a:r>
            <a:r>
              <a:rPr lang="it-IT" b="1" dirty="0">
                <a:solidFill>
                  <a:srgbClr val="494949"/>
                </a:solidFill>
                <a:latin typeface="Consolas" panose="020B0609020204030204" pitchFamily="49" charset="0"/>
              </a:rPr>
              <a: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c1</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1</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c2</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2</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pPr lvl="2"/>
            <a:r>
              <a:rPr lang="it-IT" b="1" dirty="0">
                <a:solidFill>
                  <a:srgbClr val="3F7F5F"/>
                </a:solidFill>
                <a:latin typeface="Consolas" panose="020B0609020204030204" pitchFamily="49" charset="0"/>
              </a:rPr>
              <a:t>// valuto </a:t>
            </a:r>
            <a:r>
              <a:rPr lang="it-IT" b="1" dirty="0" err="1">
                <a:solidFill>
                  <a:srgbClr val="3F7F5F"/>
                </a:solidFill>
                <a:latin typeface="Consolas" panose="020B0609020204030204" pitchFamily="49" charset="0"/>
              </a:rPr>
              <a:t>number</a:t>
            </a:r>
            <a:endParaRPr lang="it-IT" b="1" dirty="0">
              <a:solidFill>
                <a:srgbClr val="3F7F5F"/>
              </a:solidFill>
              <a:latin typeface="Consolas" panose="020B0609020204030204" pitchFamily="49" charset="0"/>
            </a:endParaRPr>
          </a:p>
          <a:p>
            <a:pPr lvl="2"/>
            <a:r>
              <a:rPr lang="it-IT" b="1" dirty="0" err="1">
                <a:solidFill>
                  <a:srgbClr val="7F0055"/>
                </a:solidFill>
                <a:latin typeface="Consolas" panose="020B0609020204030204" pitchFamily="49" charset="0"/>
              </a:rPr>
              <a:t>switch</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number</a:t>
            </a:r>
            <a:r>
              <a:rPr lang="it-IT" b="1" dirty="0">
                <a:solidFill>
                  <a:srgbClr val="494949"/>
                </a:solidFill>
                <a:latin typeface="Consolas" panose="020B0609020204030204" pitchFamily="49" charset="0"/>
              </a:rPr>
              <a:t>)</a:t>
            </a:r>
          </a:p>
          <a:p>
            <a:pPr lvl="2"/>
            <a:r>
              <a:rPr lang="it-IT" b="1" dirty="0">
                <a:solidFill>
                  <a:srgbClr val="494949"/>
                </a:solidFill>
                <a:latin typeface="Consolas" panose="020B0609020204030204" pitchFamily="49" charset="0"/>
              </a:rPr>
              <a:t>{</a:t>
            </a:r>
          </a:p>
          <a:p>
            <a:pPr lvl="2"/>
            <a:r>
              <a:rPr lang="it-IT" b="1" dirty="0">
                <a:solidFill>
                  <a:srgbClr val="7F0055"/>
                </a:solidFill>
                <a:latin typeface="Consolas" panose="020B0609020204030204" pitchFamily="49" charset="0"/>
              </a:rPr>
              <a:t>case</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c1</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vale 1?</a:t>
            </a:r>
          </a:p>
          <a:p>
            <a:pPr lvl="2"/>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err="1">
                <a:solidFill>
                  <a:srgbClr val="1290C3"/>
                </a:solidFill>
                <a:latin typeface="Consolas" panose="020B0609020204030204" pitchFamily="49" charset="0"/>
              </a:rPr>
              <a:t>Number</a:t>
            </a:r>
            <a:r>
              <a:rPr lang="it-IT" b="1" dirty="0">
                <a:solidFill>
                  <a:srgbClr val="1290C3"/>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1</a:t>
            </a:r>
            <a:r>
              <a:rPr lang="it-IT" b="1" dirty="0">
                <a:solidFill>
                  <a:srgbClr val="494949"/>
                </a:solidFill>
                <a:latin typeface="Consolas" panose="020B0609020204030204" pitchFamily="49" charset="0"/>
              </a:rPr>
              <a:t>);</a:t>
            </a:r>
          </a:p>
          <a:p>
            <a:pPr lvl="2"/>
            <a:r>
              <a:rPr lang="it-IT" b="1" dirty="0">
                <a:solidFill>
                  <a:srgbClr val="7F0055"/>
                </a:solidFill>
                <a:latin typeface="Consolas" panose="020B0609020204030204" pitchFamily="49" charset="0"/>
              </a:rPr>
              <a:t>break</a:t>
            </a:r>
            <a:r>
              <a:rPr lang="it-IT" b="1" dirty="0">
                <a:solidFill>
                  <a:srgbClr val="494949"/>
                </a:solidFill>
                <a:latin typeface="Consolas" panose="020B0609020204030204" pitchFamily="49" charset="0"/>
              </a:rPr>
              <a:t>;</a:t>
            </a:r>
          </a:p>
          <a:p>
            <a:pPr lvl="2"/>
            <a:r>
              <a:rPr lang="it-IT" b="1" dirty="0">
                <a:solidFill>
                  <a:srgbClr val="7F0055"/>
                </a:solidFill>
                <a:latin typeface="Consolas" panose="020B0609020204030204" pitchFamily="49" charset="0"/>
              </a:rPr>
              <a:t>case</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c2</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vale 2?</a:t>
            </a:r>
          </a:p>
          <a:p>
            <a:pPr lvl="2"/>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err="1">
                <a:solidFill>
                  <a:srgbClr val="1290C3"/>
                </a:solidFill>
                <a:latin typeface="Consolas" panose="020B0609020204030204" pitchFamily="49" charset="0"/>
              </a:rPr>
              <a:t>Number</a:t>
            </a:r>
            <a:r>
              <a:rPr lang="it-IT" b="1" dirty="0">
                <a:solidFill>
                  <a:srgbClr val="1290C3"/>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2</a:t>
            </a:r>
            <a:r>
              <a:rPr lang="it-IT" b="1" dirty="0">
                <a:solidFill>
                  <a:srgbClr val="494949"/>
                </a:solidFill>
                <a:latin typeface="Consolas" panose="020B0609020204030204" pitchFamily="49" charset="0"/>
              </a:rPr>
              <a:t>);</a:t>
            </a:r>
          </a:p>
          <a:p>
            <a:pPr lvl="2"/>
            <a:r>
              <a:rPr lang="it-IT" b="1" dirty="0">
                <a:solidFill>
                  <a:srgbClr val="7F0055"/>
                </a:solidFill>
                <a:latin typeface="Consolas" panose="020B0609020204030204" pitchFamily="49" charset="0"/>
              </a:rPr>
              <a:t>break</a:t>
            </a:r>
            <a:r>
              <a:rPr lang="it-IT" b="1" dirty="0">
                <a:solidFill>
                  <a:srgbClr val="494949"/>
                </a:solidFill>
                <a:latin typeface="Consolas" panose="020B0609020204030204" pitchFamily="49" charset="0"/>
              </a:rPr>
              <a:t>;</a:t>
            </a:r>
          </a:p>
          <a:p>
            <a:pPr lvl="2"/>
            <a:r>
              <a:rPr lang="it-IT" b="1" dirty="0">
                <a:solidFill>
                  <a:srgbClr val="7F0055"/>
                </a:solidFill>
                <a:latin typeface="Consolas" panose="020B0609020204030204" pitchFamily="49" charset="0"/>
              </a:rPr>
              <a:t>case</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3</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vale 3?</a:t>
            </a:r>
          </a:p>
          <a:p>
            <a:pPr lvl="2"/>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err="1">
                <a:solidFill>
                  <a:srgbClr val="1290C3"/>
                </a:solidFill>
                <a:latin typeface="Consolas" panose="020B0609020204030204" pitchFamily="49" charset="0"/>
              </a:rPr>
              <a:t>Number</a:t>
            </a:r>
            <a:r>
              <a:rPr lang="it-IT" b="1" dirty="0">
                <a:solidFill>
                  <a:srgbClr val="1290C3"/>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3</a:t>
            </a:r>
            <a:r>
              <a:rPr lang="it-IT" b="1" dirty="0">
                <a:solidFill>
                  <a:srgbClr val="494949"/>
                </a:solidFill>
                <a:latin typeface="Consolas" panose="020B0609020204030204" pitchFamily="49" charset="0"/>
              </a:rPr>
              <a:t>);</a:t>
            </a:r>
          </a:p>
          <a:p>
            <a:pPr lvl="2"/>
            <a:r>
              <a:rPr lang="it-IT" b="1" dirty="0">
                <a:solidFill>
                  <a:srgbClr val="7F0055"/>
                </a:solidFill>
                <a:latin typeface="Consolas" panose="020B0609020204030204" pitchFamily="49" charset="0"/>
              </a:rPr>
              <a:t>break</a:t>
            </a:r>
            <a:r>
              <a:rPr lang="it-IT" b="1" dirty="0">
                <a:solidFill>
                  <a:srgbClr val="494949"/>
                </a:solidFill>
                <a:latin typeface="Consolas" panose="020B0609020204030204" pitchFamily="49" charset="0"/>
              </a:rPr>
              <a:t>;</a:t>
            </a:r>
          </a:p>
          <a:p>
            <a:pPr lvl="2"/>
            <a:r>
              <a:rPr lang="it-IT" b="1" dirty="0">
                <a:solidFill>
                  <a:srgbClr val="7F0055"/>
                </a:solidFill>
                <a:latin typeface="Consolas" panose="020B0609020204030204" pitchFamily="49" charset="0"/>
              </a:rPr>
              <a:t>case</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4</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vale 4?</a:t>
            </a:r>
          </a:p>
          <a:p>
            <a:pPr lvl="2"/>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err="1">
                <a:solidFill>
                  <a:srgbClr val="1290C3"/>
                </a:solidFill>
                <a:latin typeface="Consolas" panose="020B0609020204030204" pitchFamily="49" charset="0"/>
              </a:rPr>
              <a:t>Number</a:t>
            </a:r>
            <a:r>
              <a:rPr lang="it-IT" b="1" dirty="0">
                <a:solidFill>
                  <a:srgbClr val="1290C3"/>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4</a:t>
            </a:r>
            <a:r>
              <a:rPr lang="it-IT" b="1" dirty="0">
                <a:solidFill>
                  <a:srgbClr val="494949"/>
                </a:solidFill>
                <a:latin typeface="Consolas" panose="020B0609020204030204" pitchFamily="49" charset="0"/>
              </a:rPr>
              <a:t>);</a:t>
            </a:r>
          </a:p>
          <a:p>
            <a:pPr lvl="2"/>
            <a:r>
              <a:rPr lang="it-IT" b="1" dirty="0">
                <a:solidFill>
                  <a:srgbClr val="7F0055"/>
                </a:solidFill>
                <a:latin typeface="Consolas" panose="020B0609020204030204" pitchFamily="49" charset="0"/>
              </a:rPr>
              <a:t>break</a:t>
            </a:r>
            <a:r>
              <a:rPr lang="it-IT" b="1" dirty="0">
                <a:solidFill>
                  <a:srgbClr val="494949"/>
                </a:solidFill>
                <a:latin typeface="Consolas" panose="020B0609020204030204" pitchFamily="49" charset="0"/>
              </a:rPr>
              <a:t>;</a:t>
            </a:r>
          </a:p>
          <a:p>
            <a:pPr lvl="2"/>
            <a:r>
              <a:rPr lang="it-IT" b="1" dirty="0">
                <a:solidFill>
                  <a:srgbClr val="7F0055"/>
                </a:solidFill>
                <a:latin typeface="Consolas" panose="020B0609020204030204" pitchFamily="49" charset="0"/>
              </a:rPr>
              <a:t>default</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nessuna corrispondenza?</a:t>
            </a:r>
          </a:p>
          <a:p>
            <a:pPr lvl="2"/>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err="1">
                <a:solidFill>
                  <a:srgbClr val="1290C3"/>
                </a:solidFill>
                <a:latin typeface="Consolas" panose="020B0609020204030204" pitchFamily="49" charset="0"/>
              </a:rPr>
              <a:t>Number</a:t>
            </a:r>
            <a:r>
              <a:rPr lang="it-IT" b="1" dirty="0">
                <a:solidFill>
                  <a:srgbClr val="1290C3"/>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none</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pPr lvl="2"/>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
        <p:nvSpPr>
          <p:cNvPr id="4" name="CasellaDiTesto 3"/>
          <p:cNvSpPr txBox="1"/>
          <p:nvPr/>
        </p:nvSpPr>
        <p:spPr>
          <a:xfrm>
            <a:off x="4661941" y="266681"/>
            <a:ext cx="4601981" cy="523220"/>
          </a:xfrm>
          <a:prstGeom prst="rect">
            <a:avLst/>
          </a:prstGeom>
          <a:noFill/>
        </p:spPr>
        <p:txBody>
          <a:bodyPr wrap="square" rtlCol="0">
            <a:spAutoFit/>
          </a:bodyPr>
          <a:lstStyle/>
          <a:p>
            <a:pPr algn="ctr"/>
            <a:r>
              <a:rPr lang="it-IT" sz="2800" b="1" dirty="0" smtClean="0"/>
              <a:t>Strutture di controllo SWITCH</a:t>
            </a:r>
            <a:endParaRPr lang="it-IT" sz="2800" b="1" dirty="0"/>
          </a:p>
        </p:txBody>
      </p:sp>
    </p:spTree>
    <p:extLst>
      <p:ext uri="{BB962C8B-B14F-4D97-AF65-F5344CB8AC3E}">
        <p14:creationId xmlns:p14="http://schemas.microsoft.com/office/powerpoint/2010/main" val="758336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29848" y="528291"/>
            <a:ext cx="6096000" cy="2585323"/>
          </a:xfrm>
          <a:prstGeom prst="rect">
            <a:avLst/>
          </a:prstGeom>
        </p:spPr>
        <p:txBody>
          <a:bodyPr>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8</a:t>
            </a:r>
            <a:r>
              <a:rPr lang="it-IT" b="1" dirty="0">
                <a:solidFill>
                  <a:srgbClr val="494949"/>
                </a:solidFill>
                <a:latin typeface="Consolas" panose="020B0609020204030204" pitchFamily="49" charset="0"/>
              </a:rPr>
              <a: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res</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err="1">
                <a:solidFill>
                  <a:srgbClr val="7F0055"/>
                </a:solidFill>
                <a:latin typeface="Consolas" panose="020B0609020204030204" pitchFamily="49" charset="0"/>
              </a:rPr>
              <a:t>while</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&gt;=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0</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finché a &gt;= 0 </a:t>
            </a:r>
            <a:r>
              <a:rPr lang="it-IT" b="1" dirty="0" err="1">
                <a:solidFill>
                  <a:srgbClr val="3F7F5F"/>
                </a:solidFill>
                <a:latin typeface="Consolas" panose="020B0609020204030204" pitchFamily="49" charset="0"/>
              </a:rPr>
              <a:t>cicla</a:t>
            </a:r>
            <a:endParaRPr lang="it-IT" b="1" dirty="0">
              <a:solidFill>
                <a:srgbClr val="3F7F5F"/>
              </a:solidFill>
              <a:latin typeface="Consolas" panose="020B0609020204030204" pitchFamily="49" charset="0"/>
            </a:endParaRPr>
          </a:p>
          <a:p>
            <a:r>
              <a:rPr lang="it-IT" b="1" dirty="0">
                <a:solidFill>
                  <a:srgbClr val="2A00FF"/>
                </a:solidFill>
                <a:latin typeface="Consolas" panose="020B0609020204030204" pitchFamily="49" charset="0"/>
              </a:rPr>
              <a:t>res</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a</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a = </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res</a:t>
            </a:r>
            <a:r>
              <a:rPr lang="it-IT" b="1" dirty="0" smtClean="0">
                <a:solidFill>
                  <a:srgbClr val="494949"/>
                </a:solidFill>
                <a:latin typeface="Consolas" panose="020B0609020204030204" pitchFamily="49" charset="0"/>
              </a:rPr>
              <a:t>);</a:t>
            </a:r>
            <a:endParaRPr lang="it-IT" b="1" dirty="0">
              <a:latin typeface="Consolas" panose="020B0609020204030204" pitchFamily="49" charset="0"/>
            </a:endParaRPr>
          </a:p>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b="1" dirty="0"/>
          </a:p>
        </p:txBody>
      </p:sp>
      <p:sp>
        <p:nvSpPr>
          <p:cNvPr id="3" name="CasellaDiTesto 2"/>
          <p:cNvSpPr txBox="1"/>
          <p:nvPr/>
        </p:nvSpPr>
        <p:spPr>
          <a:xfrm>
            <a:off x="4017364" y="299803"/>
            <a:ext cx="5831174" cy="461665"/>
          </a:xfrm>
          <a:prstGeom prst="rect">
            <a:avLst/>
          </a:prstGeom>
          <a:noFill/>
        </p:spPr>
        <p:txBody>
          <a:bodyPr wrap="square" rtlCol="0">
            <a:spAutoFit/>
          </a:bodyPr>
          <a:lstStyle/>
          <a:p>
            <a:r>
              <a:rPr lang="it-IT" sz="2400" b="1" dirty="0" smtClean="0"/>
              <a:t>Struttura di iterazione WHILE / DO WHILE</a:t>
            </a:r>
            <a:endParaRPr lang="it-IT" sz="2400" b="1"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
        <p:nvSpPr>
          <p:cNvPr id="7" name="Rettangolo 6"/>
          <p:cNvSpPr/>
          <p:nvPr/>
        </p:nvSpPr>
        <p:spPr>
          <a:xfrm>
            <a:off x="229848" y="3390613"/>
            <a:ext cx="6096000" cy="3293209"/>
          </a:xfrm>
          <a:prstGeom prst="rect">
            <a:avLst/>
          </a:prstGeom>
        </p:spPr>
        <p:txBody>
          <a:bodyPr>
            <a:spAutoFit/>
          </a:bodyPr>
          <a:lstStyle/>
          <a:p>
            <a:r>
              <a:rPr lang="it-IT" sz="1600" b="1" dirty="0">
                <a:solidFill>
                  <a:srgbClr val="494949"/>
                </a:solidFill>
                <a:latin typeface="Consolas" panose="020B0609020204030204" pitchFamily="49" charset="0"/>
              </a:rPr>
              <a:t>&lt;</a:t>
            </a:r>
            <a:r>
              <a:rPr lang="it-IT" sz="1600" b="1" dirty="0">
                <a:solidFill>
                  <a:srgbClr val="3F7F7F"/>
                </a:solidFill>
                <a:latin typeface="Consolas" panose="020B0609020204030204" pitchFamily="49" charset="0"/>
              </a:rPr>
              <a:t>script</a:t>
            </a:r>
            <a:r>
              <a:rPr lang="it-IT" sz="1600" b="1" dirty="0">
                <a:solidFill>
                  <a:srgbClr val="494949"/>
                </a:solidFill>
                <a:latin typeface="Consolas" panose="020B0609020204030204" pitchFamily="49" charset="0"/>
              </a:rPr>
              <a:t>&gt;</a:t>
            </a:r>
          </a:p>
          <a:p>
            <a:r>
              <a:rPr lang="it-IT" sz="1600" b="1" dirty="0" err="1">
                <a:solidFill>
                  <a:srgbClr val="808080"/>
                </a:solidFill>
                <a:latin typeface="Consolas" panose="020B0609020204030204" pitchFamily="49" charset="0"/>
              </a:rPr>
              <a:t>var</a:t>
            </a:r>
            <a:r>
              <a:rPr lang="it-IT" sz="1600" b="1" dirty="0">
                <a:solidFill>
                  <a:srgbClr val="494949"/>
                </a:solidFill>
                <a:latin typeface="Consolas" panose="020B0609020204030204" pitchFamily="49" charset="0"/>
              </a:rPr>
              <a:t> </a:t>
            </a:r>
            <a:r>
              <a:rPr lang="it-IT" sz="1600" b="1" dirty="0">
                <a:solidFill>
                  <a:srgbClr val="2A00FF"/>
                </a:solidFill>
                <a:latin typeface="Consolas" panose="020B0609020204030204" pitchFamily="49" charset="0"/>
              </a:rPr>
              <a:t>a</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B5545F"/>
                </a:solidFill>
                <a:latin typeface="Consolas" panose="020B0609020204030204" pitchFamily="49" charset="0"/>
              </a:rPr>
              <a:t>8</a:t>
            </a:r>
            <a:r>
              <a:rPr lang="it-IT" sz="1600" b="1" dirty="0">
                <a:solidFill>
                  <a:srgbClr val="494949"/>
                </a:solidFill>
                <a:latin typeface="Consolas" panose="020B0609020204030204" pitchFamily="49" charset="0"/>
              </a:rPr>
              <a:t>;</a:t>
            </a:r>
          </a:p>
          <a:p>
            <a:r>
              <a:rPr lang="it-IT" sz="1600" b="1" dirty="0" err="1">
                <a:solidFill>
                  <a:srgbClr val="808080"/>
                </a:solidFill>
                <a:latin typeface="Consolas" panose="020B0609020204030204" pitchFamily="49" charset="0"/>
              </a:rPr>
              <a:t>var</a:t>
            </a:r>
            <a:r>
              <a:rPr lang="it-IT" sz="1600" b="1" dirty="0">
                <a:solidFill>
                  <a:srgbClr val="494949"/>
                </a:solidFill>
                <a:latin typeface="Consolas" panose="020B0609020204030204" pitchFamily="49" charset="0"/>
              </a:rPr>
              <a:t> </a:t>
            </a:r>
            <a:r>
              <a:rPr lang="it-IT" sz="1600" b="1" dirty="0">
                <a:solidFill>
                  <a:srgbClr val="2A00FF"/>
                </a:solidFill>
                <a:latin typeface="Consolas" panose="020B0609020204030204" pitchFamily="49" charset="0"/>
              </a:rPr>
              <a:t>res</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929292"/>
                </a:solidFill>
                <a:latin typeface="Consolas" panose="020B0609020204030204" pitchFamily="49" charset="0"/>
              </a:rPr>
              <a:t>""</a:t>
            </a:r>
            <a:r>
              <a:rPr lang="it-IT" sz="1600" b="1" dirty="0">
                <a:solidFill>
                  <a:srgbClr val="494949"/>
                </a:solidFill>
                <a:latin typeface="Consolas" panose="020B0609020204030204" pitchFamily="49" charset="0"/>
              </a:rPr>
              <a:t>;</a:t>
            </a:r>
          </a:p>
          <a:p>
            <a:endParaRPr lang="it-IT" sz="1600" b="1" dirty="0">
              <a:latin typeface="Consolas" panose="020B0609020204030204" pitchFamily="49" charset="0"/>
            </a:endParaRPr>
          </a:p>
          <a:p>
            <a:r>
              <a:rPr lang="it-IT" sz="1600" b="1" dirty="0">
                <a:solidFill>
                  <a:srgbClr val="7F0055"/>
                </a:solidFill>
                <a:latin typeface="Consolas" panose="020B0609020204030204" pitchFamily="49" charset="0"/>
              </a:rPr>
              <a:t>do</a:t>
            </a:r>
          </a:p>
          <a:p>
            <a:r>
              <a:rPr lang="it-IT" sz="1600" b="1" dirty="0">
                <a:solidFill>
                  <a:srgbClr val="494949"/>
                </a:solidFill>
                <a:latin typeface="Consolas" panose="020B0609020204030204" pitchFamily="49" charset="0"/>
              </a:rPr>
              <a:t>{</a:t>
            </a:r>
          </a:p>
          <a:p>
            <a:r>
              <a:rPr lang="it-IT" sz="1600" b="1" dirty="0">
                <a:solidFill>
                  <a:srgbClr val="2A00FF"/>
                </a:solidFill>
                <a:latin typeface="Consolas" panose="020B0609020204030204" pitchFamily="49" charset="0"/>
              </a:rPr>
              <a:t>res</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2A00FF"/>
                </a:solidFill>
                <a:latin typeface="Consolas" panose="020B0609020204030204" pitchFamily="49" charset="0"/>
              </a:rPr>
              <a:t>a</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929292"/>
                </a:solidFill>
                <a:latin typeface="Consolas" panose="020B0609020204030204" pitchFamily="49" charset="0"/>
              </a:rPr>
              <a:t>"</a:t>
            </a:r>
            <a:r>
              <a:rPr lang="it-IT" sz="1600" b="1" dirty="0">
                <a:solidFill>
                  <a:srgbClr val="1290C3"/>
                </a:solidFill>
                <a:latin typeface="Consolas" panose="020B0609020204030204" pitchFamily="49" charset="0"/>
              </a:rPr>
              <a:t> </a:t>
            </a:r>
            <a:r>
              <a:rPr lang="it-IT" sz="1600" b="1" dirty="0">
                <a:solidFill>
                  <a:srgbClr val="929292"/>
                </a:solidFill>
                <a:latin typeface="Consolas" panose="020B0609020204030204" pitchFamily="49" charset="0"/>
              </a:rPr>
              <a:t>"</a:t>
            </a:r>
            <a:r>
              <a:rPr lang="it-IT" sz="1600" b="1" dirty="0">
                <a:solidFill>
                  <a:srgbClr val="494949"/>
                </a:solidFill>
                <a:latin typeface="Consolas" panose="020B0609020204030204" pitchFamily="49" charset="0"/>
              </a:rPr>
              <a:t>;</a:t>
            </a:r>
          </a:p>
          <a:p>
            <a:r>
              <a:rPr lang="it-IT" sz="1600" b="1" dirty="0">
                <a:solidFill>
                  <a:srgbClr val="494949"/>
                </a:solidFill>
                <a:latin typeface="Consolas" panose="020B0609020204030204" pitchFamily="49" charset="0"/>
              </a:rPr>
              <a:t>}</a:t>
            </a:r>
          </a:p>
          <a:p>
            <a:r>
              <a:rPr lang="it-IT" sz="1600" b="1" dirty="0" err="1">
                <a:solidFill>
                  <a:srgbClr val="7F0055"/>
                </a:solidFill>
                <a:latin typeface="Consolas" panose="020B0609020204030204" pitchFamily="49" charset="0"/>
              </a:rPr>
              <a:t>while</a:t>
            </a:r>
            <a:r>
              <a:rPr lang="it-IT" sz="1600" b="1" dirty="0">
                <a:solidFill>
                  <a:srgbClr val="494949"/>
                </a:solidFill>
                <a:latin typeface="Consolas" panose="020B0609020204030204" pitchFamily="49" charset="0"/>
              </a:rPr>
              <a:t> (</a:t>
            </a:r>
            <a:r>
              <a:rPr lang="it-IT" sz="1600" b="1" dirty="0">
                <a:solidFill>
                  <a:srgbClr val="2A00FF"/>
                </a:solidFill>
                <a:latin typeface="Consolas" panose="020B0609020204030204" pitchFamily="49" charset="0"/>
              </a:rPr>
              <a:t>a</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&gt;=</a:t>
            </a:r>
            <a:r>
              <a:rPr lang="it-IT" sz="1600" b="1" dirty="0">
                <a:solidFill>
                  <a:srgbClr val="494949"/>
                </a:solidFill>
                <a:latin typeface="Consolas" panose="020B0609020204030204" pitchFamily="49" charset="0"/>
              </a:rPr>
              <a:t> </a:t>
            </a:r>
            <a:r>
              <a:rPr lang="it-IT" sz="1600" b="1" dirty="0">
                <a:solidFill>
                  <a:srgbClr val="B5545F"/>
                </a:solidFill>
                <a:latin typeface="Consolas" panose="020B0609020204030204" pitchFamily="49" charset="0"/>
              </a:rPr>
              <a:t>0</a:t>
            </a:r>
            <a:r>
              <a:rPr lang="it-IT" sz="1600" b="1" dirty="0">
                <a:solidFill>
                  <a:srgbClr val="494949"/>
                </a:solidFill>
                <a:latin typeface="Consolas" panose="020B0609020204030204" pitchFamily="49" charset="0"/>
              </a:rPr>
              <a:t>); </a:t>
            </a:r>
            <a:r>
              <a:rPr lang="it-IT" sz="1600" b="1" dirty="0">
                <a:solidFill>
                  <a:srgbClr val="3F7F5F"/>
                </a:solidFill>
                <a:latin typeface="Consolas" panose="020B0609020204030204" pitchFamily="49" charset="0"/>
              </a:rPr>
              <a:t>// finché a &gt;= 0 </a:t>
            </a:r>
            <a:r>
              <a:rPr lang="it-IT" sz="1600" b="1" dirty="0" err="1">
                <a:solidFill>
                  <a:srgbClr val="3F7F5F"/>
                </a:solidFill>
                <a:latin typeface="Consolas" panose="020B0609020204030204" pitchFamily="49" charset="0"/>
              </a:rPr>
              <a:t>cicla</a:t>
            </a:r>
            <a:endParaRPr lang="it-IT" sz="1600" b="1" dirty="0">
              <a:solidFill>
                <a:srgbClr val="3F7F5F"/>
              </a:solidFill>
              <a:latin typeface="Consolas" panose="020B0609020204030204" pitchFamily="49" charset="0"/>
            </a:endParaRPr>
          </a:p>
          <a:p>
            <a:endParaRPr lang="it-IT" sz="1600" b="1" dirty="0">
              <a:latin typeface="Consolas" panose="020B0609020204030204" pitchFamily="49" charset="0"/>
            </a:endParaRPr>
          </a:p>
          <a:p>
            <a:r>
              <a:rPr lang="it-IT" sz="1600" b="1" dirty="0">
                <a:solidFill>
                  <a:srgbClr val="005032"/>
                </a:solidFill>
                <a:latin typeface="Consolas" panose="020B0609020204030204" pitchFamily="49" charset="0"/>
              </a:rPr>
              <a:t>console</a:t>
            </a:r>
            <a:r>
              <a:rPr lang="it-IT" sz="1600" b="1" dirty="0">
                <a:solidFill>
                  <a:srgbClr val="494949"/>
                </a:solidFill>
                <a:latin typeface="Consolas" panose="020B0609020204030204" pitchFamily="49" charset="0"/>
              </a:rPr>
              <a:t>.</a:t>
            </a:r>
            <a:r>
              <a:rPr lang="it-IT" sz="1600" b="1" dirty="0">
                <a:solidFill>
                  <a:srgbClr val="CC7832"/>
                </a:solidFill>
                <a:latin typeface="Consolas" panose="020B0609020204030204" pitchFamily="49" charset="0"/>
              </a:rPr>
              <a:t>log</a:t>
            </a:r>
            <a:r>
              <a:rPr lang="it-IT" sz="1600" b="1" dirty="0">
                <a:solidFill>
                  <a:srgbClr val="494949"/>
                </a:solidFill>
                <a:latin typeface="Consolas" panose="020B0609020204030204" pitchFamily="49" charset="0"/>
              </a:rPr>
              <a:t>(</a:t>
            </a:r>
            <a:r>
              <a:rPr lang="it-IT" sz="1600" b="1" dirty="0">
                <a:solidFill>
                  <a:srgbClr val="929292"/>
                </a:solidFill>
                <a:latin typeface="Consolas" panose="020B0609020204030204" pitchFamily="49" charset="0"/>
              </a:rPr>
              <a:t>"</a:t>
            </a:r>
            <a:r>
              <a:rPr lang="it-IT" sz="1600" b="1" dirty="0">
                <a:solidFill>
                  <a:srgbClr val="1290C3"/>
                </a:solidFill>
                <a:latin typeface="Consolas" panose="020B0609020204030204" pitchFamily="49" charset="0"/>
              </a:rPr>
              <a:t>a = </a:t>
            </a:r>
            <a:r>
              <a:rPr lang="it-IT" sz="1600" b="1" dirty="0">
                <a:solidFill>
                  <a:srgbClr val="929292"/>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919191"/>
                </a:solidFill>
                <a:latin typeface="Consolas" panose="020B0609020204030204" pitchFamily="49" charset="0"/>
              </a:rPr>
              <a:t>+</a:t>
            </a:r>
            <a:r>
              <a:rPr lang="it-IT" sz="1600" b="1" dirty="0">
                <a:solidFill>
                  <a:srgbClr val="494949"/>
                </a:solidFill>
                <a:latin typeface="Consolas" panose="020B0609020204030204" pitchFamily="49" charset="0"/>
              </a:rPr>
              <a:t> </a:t>
            </a:r>
            <a:r>
              <a:rPr lang="it-IT" sz="1600" b="1" dirty="0">
                <a:solidFill>
                  <a:srgbClr val="2A00FF"/>
                </a:solidFill>
                <a:latin typeface="Consolas" panose="020B0609020204030204" pitchFamily="49" charset="0"/>
              </a:rPr>
              <a:t>res</a:t>
            </a:r>
            <a:r>
              <a:rPr lang="it-IT" sz="1600" b="1" dirty="0">
                <a:solidFill>
                  <a:srgbClr val="494949"/>
                </a:solidFill>
                <a:latin typeface="Consolas" panose="020B0609020204030204" pitchFamily="49" charset="0"/>
              </a:rPr>
              <a:t>);</a:t>
            </a:r>
          </a:p>
          <a:p>
            <a:endParaRPr lang="it-IT" sz="1600" b="1" dirty="0">
              <a:latin typeface="Consolas" panose="020B0609020204030204" pitchFamily="49" charset="0"/>
            </a:endParaRPr>
          </a:p>
          <a:p>
            <a:r>
              <a:rPr lang="it-IT" sz="1600" b="1" dirty="0">
                <a:solidFill>
                  <a:srgbClr val="494949"/>
                </a:solidFill>
                <a:latin typeface="Consolas" panose="020B0609020204030204" pitchFamily="49" charset="0"/>
              </a:rPr>
              <a:t>&lt;/</a:t>
            </a:r>
            <a:r>
              <a:rPr lang="it-IT" sz="1600" b="1" dirty="0">
                <a:solidFill>
                  <a:srgbClr val="3F7F7F"/>
                </a:solidFill>
                <a:latin typeface="Consolas" panose="020B0609020204030204" pitchFamily="49" charset="0"/>
              </a:rPr>
              <a:t>script</a:t>
            </a:r>
            <a:r>
              <a:rPr lang="it-IT" sz="1600" b="1" dirty="0">
                <a:solidFill>
                  <a:srgbClr val="494949"/>
                </a:solidFill>
                <a:latin typeface="Consolas" panose="020B0609020204030204" pitchFamily="49" charset="0"/>
              </a:rPr>
              <a:t>&gt;</a:t>
            </a:r>
            <a:endParaRPr lang="it-IT" sz="2000" b="1" dirty="0"/>
          </a:p>
        </p:txBody>
      </p:sp>
    </p:spTree>
    <p:extLst>
      <p:ext uri="{BB962C8B-B14F-4D97-AF65-F5344CB8AC3E}">
        <p14:creationId xmlns:p14="http://schemas.microsoft.com/office/powerpoint/2010/main" val="6547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24721" y="1371688"/>
            <a:ext cx="6096000" cy="3447098"/>
          </a:xfrm>
          <a:prstGeom prst="rect">
            <a:avLst/>
          </a:prstGeom>
        </p:spPr>
        <p:txBody>
          <a:bodyPr>
            <a:spAutoFit/>
          </a:bodyPr>
          <a:lstStyle/>
          <a:p>
            <a:r>
              <a:rPr lang="it-IT" sz="2000" b="1" dirty="0">
                <a:solidFill>
                  <a:srgbClr val="494949"/>
                </a:solidFill>
                <a:latin typeface="Consolas" panose="020B0609020204030204" pitchFamily="49" charset="0"/>
              </a:rPr>
              <a:t>&lt;</a:t>
            </a:r>
            <a:r>
              <a:rPr lang="it-IT" sz="2000" b="1" dirty="0">
                <a:solidFill>
                  <a:srgbClr val="3F7F7F"/>
                </a:solidFill>
                <a:latin typeface="Consolas" panose="020B0609020204030204" pitchFamily="49" charset="0"/>
              </a:rPr>
              <a:t>script</a:t>
            </a:r>
            <a:r>
              <a:rPr lang="it-IT" sz="2000" b="1" dirty="0">
                <a:solidFill>
                  <a:srgbClr val="494949"/>
                </a:solidFill>
                <a:latin typeface="Consolas" panose="020B0609020204030204" pitchFamily="49" charset="0"/>
              </a:rPr>
              <a:t>&gt;</a:t>
            </a: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a</a:t>
            </a:r>
            <a:r>
              <a:rPr lang="it-IT" sz="2000" b="1" dirty="0">
                <a:solidFill>
                  <a:srgbClr val="494949"/>
                </a:solidFill>
                <a:latin typeface="Consolas" panose="020B0609020204030204" pitchFamily="49" charset="0"/>
              </a:rPr>
              <a:t>;</a:t>
            </a: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res</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a:t>
            </a:r>
          </a:p>
          <a:p>
            <a:endParaRPr lang="it-IT" sz="2000" b="1" dirty="0">
              <a:latin typeface="Consolas" panose="020B0609020204030204" pitchFamily="49" charset="0"/>
            </a:endParaRPr>
          </a:p>
          <a:p>
            <a:r>
              <a:rPr lang="it-IT" sz="2000" b="1" dirty="0">
                <a:solidFill>
                  <a:srgbClr val="7F0055"/>
                </a:solidFill>
                <a:latin typeface="Consolas" panose="020B0609020204030204" pitchFamily="49" charset="0"/>
              </a:rPr>
              <a:t>for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a</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B5545F"/>
                </a:solidFill>
                <a:latin typeface="Consolas" panose="020B0609020204030204" pitchFamily="49" charset="0"/>
              </a:rPr>
              <a:t>8</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a</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&gt;=</a:t>
            </a:r>
            <a:r>
              <a:rPr lang="it-IT" sz="2000" b="1" dirty="0">
                <a:solidFill>
                  <a:srgbClr val="494949"/>
                </a:solidFill>
                <a:latin typeface="Consolas" panose="020B0609020204030204" pitchFamily="49" charset="0"/>
              </a:rPr>
              <a:t> </a:t>
            </a:r>
            <a:r>
              <a:rPr lang="it-IT" sz="2000" b="1" dirty="0">
                <a:solidFill>
                  <a:srgbClr val="B5545F"/>
                </a:solidFill>
                <a:latin typeface="Consolas" panose="020B0609020204030204" pitchFamily="49" charset="0"/>
              </a:rPr>
              <a:t>0</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a</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finché a &gt;= 0 </a:t>
            </a:r>
            <a:r>
              <a:rPr lang="it-IT" sz="2000" b="1" dirty="0" err="1">
                <a:solidFill>
                  <a:srgbClr val="3F7F5F"/>
                </a:solidFill>
                <a:latin typeface="Consolas" panose="020B0609020204030204" pitchFamily="49" charset="0"/>
              </a:rPr>
              <a:t>cicliamo</a:t>
            </a:r>
            <a:r>
              <a:rPr lang="it-IT" sz="2000" b="1" dirty="0">
                <a:solidFill>
                  <a:srgbClr val="3F7F5F"/>
                </a:solidFill>
                <a:latin typeface="Consolas" panose="020B0609020204030204" pitchFamily="49" charset="0"/>
              </a:rPr>
              <a:t>...</a:t>
            </a:r>
          </a:p>
          <a:p>
            <a:r>
              <a:rPr lang="it-IT" sz="2000" b="1" dirty="0">
                <a:solidFill>
                  <a:srgbClr val="2A00FF"/>
                </a:solidFill>
                <a:latin typeface="Consolas" panose="020B0609020204030204" pitchFamily="49" charset="0"/>
              </a:rPr>
              <a:t>res</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a</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929292"/>
                </a:solidFill>
                <a:latin typeface="Consolas" panose="020B0609020204030204" pitchFamily="49" charset="0"/>
              </a:rPr>
              <a:t>"</a:t>
            </a:r>
            <a:r>
              <a:rPr lang="it-IT" sz="2000" b="1" dirty="0">
                <a:solidFill>
                  <a:srgbClr val="1290C3"/>
                </a:solidFill>
                <a:latin typeface="Consolas" panose="020B0609020204030204" pitchFamily="49" charset="0"/>
              </a:rPr>
              <a:t> </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a:t>
            </a:r>
          </a:p>
          <a:p>
            <a:endParaRPr lang="it-IT" sz="2000" b="1" dirty="0">
              <a:latin typeface="Consolas" panose="020B0609020204030204" pitchFamily="49" charset="0"/>
            </a:endParaRPr>
          </a:p>
          <a:p>
            <a:r>
              <a:rPr lang="it-IT" sz="2000" b="1" dirty="0">
                <a:solidFill>
                  <a:srgbClr val="005032"/>
                </a:solidFill>
                <a:latin typeface="Consolas" panose="020B0609020204030204" pitchFamily="49" charset="0"/>
              </a:rPr>
              <a:t>console</a:t>
            </a:r>
            <a:r>
              <a:rPr lang="it-IT" sz="2000" b="1" dirty="0">
                <a:solidFill>
                  <a:srgbClr val="494949"/>
                </a:solidFill>
                <a:latin typeface="Consolas" panose="020B0609020204030204" pitchFamily="49" charset="0"/>
              </a:rPr>
              <a:t>.</a:t>
            </a:r>
            <a:r>
              <a:rPr lang="it-IT" sz="2000" b="1" dirty="0">
                <a:solidFill>
                  <a:srgbClr val="CC7832"/>
                </a:solidFill>
                <a:latin typeface="Consolas" panose="020B0609020204030204" pitchFamily="49" charset="0"/>
              </a:rPr>
              <a:t>log</a:t>
            </a:r>
            <a:r>
              <a:rPr lang="it-IT" sz="2000" b="1" dirty="0">
                <a:solidFill>
                  <a:srgbClr val="494949"/>
                </a:solidFill>
                <a:latin typeface="Consolas" panose="020B0609020204030204" pitchFamily="49" charset="0"/>
              </a:rPr>
              <a:t>(</a:t>
            </a:r>
            <a:r>
              <a:rPr lang="it-IT" sz="2000" b="1" dirty="0">
                <a:solidFill>
                  <a:srgbClr val="929292"/>
                </a:solidFill>
                <a:latin typeface="Consolas" panose="020B0609020204030204" pitchFamily="49" charset="0"/>
              </a:rPr>
              <a:t>"</a:t>
            </a:r>
            <a:r>
              <a:rPr lang="it-IT" sz="2000" b="1" dirty="0">
                <a:solidFill>
                  <a:srgbClr val="1290C3"/>
                </a:solidFill>
                <a:latin typeface="Consolas" panose="020B0609020204030204" pitchFamily="49" charset="0"/>
              </a:rPr>
              <a:t>a = </a:t>
            </a:r>
            <a:r>
              <a:rPr lang="it-IT" sz="2000" b="1" dirty="0">
                <a:solidFill>
                  <a:srgbClr val="929292"/>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res</a:t>
            </a:r>
            <a:r>
              <a:rPr lang="it-IT" sz="2000" b="1" dirty="0">
                <a:solidFill>
                  <a:srgbClr val="494949"/>
                </a:solidFill>
                <a:latin typeface="Consolas" panose="020B0609020204030204" pitchFamily="49" charset="0"/>
              </a:rPr>
              <a:t>);</a:t>
            </a:r>
          </a:p>
          <a:p>
            <a:endParaRPr lang="it-IT" sz="2000" b="1" dirty="0">
              <a:latin typeface="Consolas" panose="020B0609020204030204" pitchFamily="49" charset="0"/>
            </a:endParaRPr>
          </a:p>
          <a:p>
            <a:r>
              <a:rPr lang="it-IT" sz="2000" b="1" dirty="0">
                <a:solidFill>
                  <a:srgbClr val="494949"/>
                </a:solidFill>
                <a:latin typeface="Consolas" panose="020B0609020204030204" pitchFamily="49" charset="0"/>
              </a:rPr>
              <a:t>&lt;/</a:t>
            </a:r>
            <a:r>
              <a:rPr lang="it-IT" sz="2000" b="1" dirty="0">
                <a:solidFill>
                  <a:srgbClr val="3F7F7F"/>
                </a:solidFill>
                <a:latin typeface="Consolas" panose="020B0609020204030204" pitchFamily="49" charset="0"/>
              </a:rPr>
              <a:t>script</a:t>
            </a:r>
            <a:r>
              <a:rPr lang="it-IT" sz="2000" b="1" dirty="0">
                <a:solidFill>
                  <a:srgbClr val="494949"/>
                </a:solidFill>
                <a:latin typeface="Consolas" panose="020B0609020204030204" pitchFamily="49" charset="0"/>
              </a:rPr>
              <a:t>&gt;</a:t>
            </a:r>
            <a:endParaRPr lang="it-IT" sz="2000" b="1" dirty="0"/>
          </a:p>
        </p:txBody>
      </p:sp>
      <p:sp>
        <p:nvSpPr>
          <p:cNvPr id="3" name="CasellaDiTesto 2"/>
          <p:cNvSpPr txBox="1"/>
          <p:nvPr/>
        </p:nvSpPr>
        <p:spPr>
          <a:xfrm>
            <a:off x="4017364" y="299803"/>
            <a:ext cx="5831174" cy="461665"/>
          </a:xfrm>
          <a:prstGeom prst="rect">
            <a:avLst/>
          </a:prstGeom>
          <a:noFill/>
        </p:spPr>
        <p:txBody>
          <a:bodyPr wrap="square" rtlCol="0">
            <a:spAutoFit/>
          </a:bodyPr>
          <a:lstStyle/>
          <a:p>
            <a:pPr algn="just"/>
            <a:r>
              <a:rPr lang="it-IT" sz="2400" b="1" dirty="0" smtClean="0"/>
              <a:t>Struttura di iterazione FOR</a:t>
            </a:r>
            <a:endParaRPr lang="it-IT" sz="2400" b="1"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Tree>
    <p:extLst>
      <p:ext uri="{BB962C8B-B14F-4D97-AF65-F5344CB8AC3E}">
        <p14:creationId xmlns:p14="http://schemas.microsoft.com/office/powerpoint/2010/main" val="2761952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9980" y="744167"/>
            <a:ext cx="11152682" cy="5909310"/>
          </a:xfrm>
          <a:prstGeom prst="rect">
            <a:avLst/>
          </a:prstGeom>
        </p:spPr>
        <p:txBody>
          <a:bodyPr wrap="square">
            <a:spAutoFit/>
          </a:bodyPr>
          <a:lstStyle/>
          <a:p>
            <a:r>
              <a:rPr lang="it-IT" sz="2000" b="1" dirty="0">
                <a:solidFill>
                  <a:srgbClr val="494949"/>
                </a:solidFill>
                <a:latin typeface="Consolas" panose="020B0609020204030204" pitchFamily="49" charset="0"/>
              </a:rPr>
              <a:t>&lt;</a:t>
            </a:r>
            <a:r>
              <a:rPr lang="it-IT" sz="2000" b="1" dirty="0">
                <a:solidFill>
                  <a:srgbClr val="3F7F7F"/>
                </a:solidFill>
                <a:latin typeface="Consolas" panose="020B0609020204030204" pitchFamily="49" charset="0"/>
              </a:rPr>
              <a:t>script</a:t>
            </a:r>
            <a:r>
              <a:rPr lang="it-IT" sz="2000" b="1" dirty="0">
                <a:solidFill>
                  <a:srgbClr val="494949"/>
                </a:solidFill>
                <a:latin typeface="Consolas" panose="020B0609020204030204" pitchFamily="49" charset="0"/>
              </a:rPr>
              <a:t>&gt;</a:t>
            </a: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a</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B5545F"/>
                </a:solidFill>
                <a:latin typeface="Consolas" panose="020B0609020204030204" pitchFamily="49" charset="0"/>
              </a:rPr>
              <a:t>1</a:t>
            </a:r>
            <a:r>
              <a:rPr lang="it-IT" sz="2000" b="1" dirty="0">
                <a:solidFill>
                  <a:srgbClr val="494949"/>
                </a:solidFill>
                <a:latin typeface="Consolas" panose="020B0609020204030204" pitchFamily="49" charset="0"/>
              </a:rPr>
              <a:t>, </a:t>
            </a:r>
            <a:r>
              <a:rPr lang="it-IT" sz="2000" b="1" dirty="0">
                <a:solidFill>
                  <a:srgbClr val="B5545F"/>
                </a:solidFill>
                <a:latin typeface="Consolas" panose="020B0609020204030204" pitchFamily="49" charset="0"/>
              </a:rPr>
              <a:t>2</a:t>
            </a:r>
            <a:r>
              <a:rPr lang="it-IT" sz="2000" b="1" dirty="0">
                <a:solidFill>
                  <a:srgbClr val="494949"/>
                </a:solidFill>
                <a:latin typeface="Consolas" panose="020B0609020204030204" pitchFamily="49" charset="0"/>
              </a:rPr>
              <a:t>, </a:t>
            </a:r>
            <a:r>
              <a:rPr lang="it-IT" sz="2000" b="1" dirty="0">
                <a:solidFill>
                  <a:srgbClr val="B5545F"/>
                </a:solidFill>
                <a:latin typeface="Consolas" panose="020B0609020204030204" pitchFamily="49" charset="0"/>
              </a:rPr>
              <a:t>3</a:t>
            </a:r>
            <a:r>
              <a:rPr lang="it-IT" sz="2000" b="1" dirty="0">
                <a:solidFill>
                  <a:srgbClr val="494949"/>
                </a:solidFill>
                <a:latin typeface="Consolas" panose="020B0609020204030204" pitchFamily="49" charset="0"/>
              </a:rPr>
              <a:t>];</a:t>
            </a: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b</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 </a:t>
            </a:r>
            <a:r>
              <a:rPr lang="it-IT" sz="2000" b="1" dirty="0">
                <a:solidFill>
                  <a:srgbClr val="2A00FF"/>
                </a:solidFill>
                <a:latin typeface="Consolas" panose="020B0609020204030204" pitchFamily="49" charset="0"/>
              </a:rPr>
              <a:t>i</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B5545F"/>
                </a:solidFill>
                <a:latin typeface="Consolas" panose="020B0609020204030204" pitchFamily="49" charset="0"/>
              </a:rPr>
              <a:t>0</a:t>
            </a:r>
            <a:r>
              <a:rPr lang="it-IT" sz="2000" b="1" dirty="0">
                <a:solidFill>
                  <a:srgbClr val="494949"/>
                </a:solidFill>
                <a:latin typeface="Consolas" panose="020B0609020204030204" pitchFamily="49" charset="0"/>
              </a:rPr>
              <a:t>;</a:t>
            </a:r>
          </a:p>
          <a:p>
            <a:endParaRPr lang="it-IT" sz="2000" b="1" dirty="0">
              <a:latin typeface="Consolas" panose="020B0609020204030204" pitchFamily="49" charset="0"/>
            </a:endParaRPr>
          </a:p>
          <a:p>
            <a:r>
              <a:rPr lang="it-IT" sz="2000" b="1" dirty="0">
                <a:solidFill>
                  <a:srgbClr val="7F0055"/>
                </a:solidFill>
                <a:latin typeface="Consolas" panose="020B0609020204030204" pitchFamily="49" charset="0"/>
              </a:rPr>
              <a:t>for</a:t>
            </a:r>
            <a:r>
              <a:rPr lang="it-IT" sz="2000" b="1" dirty="0">
                <a:solidFill>
                  <a:srgbClr val="494949"/>
                </a:solidFill>
                <a:latin typeface="Consolas" panose="020B0609020204030204" pitchFamily="49" charset="0"/>
              </a:rPr>
              <a:t>(</a:t>
            </a:r>
            <a:r>
              <a:rPr lang="it-IT" sz="2000" b="1" dirty="0">
                <a:solidFill>
                  <a:srgbClr val="2A00FF"/>
                </a:solidFill>
                <a:latin typeface="Consolas" panose="020B0609020204030204" pitchFamily="49" charset="0"/>
              </a:rPr>
              <a:t>b</a:t>
            </a:r>
            <a:r>
              <a:rPr lang="it-IT" sz="2000" b="1" dirty="0">
                <a:solidFill>
                  <a:srgbClr val="494949"/>
                </a:solidFill>
                <a:latin typeface="Consolas" panose="020B0609020204030204" pitchFamily="49" charset="0"/>
              </a:rPr>
              <a:t>[</a:t>
            </a:r>
            <a:r>
              <a:rPr lang="it-IT" sz="2000" b="1" dirty="0">
                <a:solidFill>
                  <a:srgbClr val="2A00FF"/>
                </a:solidFill>
                <a:latin typeface="Consolas" panose="020B0609020204030204" pitchFamily="49" charset="0"/>
              </a:rPr>
              <a:t>i</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in</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a</a:t>
            </a:r>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pone il nome delle proprietà di a nell'array b</a:t>
            </a:r>
          </a:p>
          <a:p>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istruzione nulla! */</a:t>
            </a:r>
          </a:p>
          <a:p>
            <a:endParaRPr lang="it-IT" sz="2000" b="1" dirty="0">
              <a:latin typeface="Consolas" panose="020B0609020204030204" pitchFamily="49" charset="0"/>
            </a:endParaRPr>
          </a:p>
          <a:p>
            <a:r>
              <a:rPr lang="it-IT" sz="2000" b="1" dirty="0">
                <a:solidFill>
                  <a:srgbClr val="005032"/>
                </a:solidFill>
                <a:latin typeface="Consolas" panose="020B0609020204030204" pitchFamily="49" charset="0"/>
              </a:rPr>
              <a:t>console</a:t>
            </a:r>
            <a:r>
              <a:rPr lang="it-IT" sz="2000" b="1" dirty="0">
                <a:solidFill>
                  <a:srgbClr val="494949"/>
                </a:solidFill>
                <a:latin typeface="Consolas" panose="020B0609020204030204" pitchFamily="49" charset="0"/>
              </a:rPr>
              <a:t>.</a:t>
            </a:r>
            <a:r>
              <a:rPr lang="it-IT" sz="2000" b="1" dirty="0">
                <a:solidFill>
                  <a:srgbClr val="CC7832"/>
                </a:solidFill>
                <a:latin typeface="Consolas" panose="020B0609020204030204" pitchFamily="49" charset="0"/>
              </a:rPr>
              <a:t>log</a:t>
            </a:r>
            <a:r>
              <a:rPr lang="it-IT" sz="2000" b="1" dirty="0">
                <a:solidFill>
                  <a:srgbClr val="494949"/>
                </a:solidFill>
                <a:latin typeface="Consolas" panose="020B0609020204030204" pitchFamily="49" charset="0"/>
              </a:rPr>
              <a:t>(</a:t>
            </a:r>
            <a:r>
              <a:rPr lang="it-IT" sz="2000" b="1" dirty="0">
                <a:solidFill>
                  <a:srgbClr val="2A00FF"/>
                </a:solidFill>
                <a:latin typeface="Consolas" panose="020B0609020204030204" pitchFamily="49" charset="0"/>
              </a:rPr>
              <a:t>b</a:t>
            </a:r>
            <a:r>
              <a:rPr lang="it-IT" sz="2000" b="1" dirty="0">
                <a:solidFill>
                  <a:srgbClr val="494949"/>
                </a:solidFill>
                <a:latin typeface="Consolas" panose="020B0609020204030204" pitchFamily="49" charset="0"/>
              </a:rPr>
              <a:t>);</a:t>
            </a:r>
          </a:p>
          <a:p>
            <a:endParaRPr lang="it-IT" sz="2000" b="1" dirty="0">
              <a:latin typeface="Consolas" panose="020B0609020204030204" pitchFamily="49" charset="0"/>
            </a:endParaRP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obj</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 : </a:t>
            </a:r>
            <a:r>
              <a:rPr lang="it-IT" sz="2000" b="1" dirty="0">
                <a:solidFill>
                  <a:srgbClr val="B5545F"/>
                </a:solidFill>
                <a:latin typeface="Consolas" panose="020B0609020204030204" pitchFamily="49" charset="0"/>
              </a:rPr>
              <a:t>4</a:t>
            </a:r>
            <a:r>
              <a:rPr lang="it-IT" sz="2000" b="1" dirty="0">
                <a:solidFill>
                  <a:srgbClr val="494949"/>
                </a:solidFill>
                <a:latin typeface="Consolas" panose="020B0609020204030204" pitchFamily="49" charset="0"/>
              </a:rPr>
              <a:t>, b : </a:t>
            </a:r>
            <a:r>
              <a:rPr lang="it-IT" sz="2000" b="1" dirty="0">
                <a:solidFill>
                  <a:srgbClr val="B5545F"/>
                </a:solidFill>
                <a:latin typeface="Consolas" panose="020B0609020204030204" pitchFamily="49" charset="0"/>
              </a:rPr>
              <a:t>5</a:t>
            </a:r>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un oggetto</a:t>
            </a:r>
          </a:p>
          <a:p>
            <a:endParaRPr lang="it-IT" sz="2000" b="1" dirty="0">
              <a:latin typeface="Consolas" panose="020B0609020204030204" pitchFamily="49" charset="0"/>
            </a:endParaRP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k</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i</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B5545F"/>
                </a:solidFill>
                <a:latin typeface="Consolas" panose="020B0609020204030204" pitchFamily="49" charset="0"/>
              </a:rPr>
              <a:t>0</a:t>
            </a:r>
            <a:r>
              <a:rPr lang="it-IT" sz="2000" b="1" dirty="0">
                <a:solidFill>
                  <a:srgbClr val="494949"/>
                </a:solidFill>
                <a:latin typeface="Consolas" panose="020B0609020204030204" pitchFamily="49" charset="0"/>
              </a:rPr>
              <a:t>;</a:t>
            </a:r>
          </a:p>
          <a:p>
            <a:r>
              <a:rPr lang="it-IT" sz="2000" b="1" dirty="0" err="1">
                <a:solidFill>
                  <a:srgbClr val="808080"/>
                </a:solidFill>
                <a:latin typeface="Consolas" panose="020B0609020204030204" pitchFamily="49" charset="0"/>
              </a:rPr>
              <a:t>var</a:t>
            </a:r>
            <a:r>
              <a:rPr lang="it-IT" sz="2000" b="1" dirty="0">
                <a:solidFill>
                  <a:srgbClr val="494949"/>
                </a:solidFill>
                <a:latin typeface="Consolas" panose="020B0609020204030204" pitchFamily="49" charset="0"/>
              </a:rPr>
              <a:t> </a:t>
            </a:r>
            <a:r>
              <a:rPr lang="it-IT" sz="2000" b="1" dirty="0">
                <a:solidFill>
                  <a:srgbClr val="2A00FF"/>
                </a:solidFill>
                <a:latin typeface="Consolas" panose="020B0609020204030204" pitchFamily="49" charset="0"/>
              </a:rPr>
              <a:t>c</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p>
          <a:p>
            <a:r>
              <a:rPr lang="it-IT" sz="2000" b="1" dirty="0">
                <a:solidFill>
                  <a:srgbClr val="7F0055"/>
                </a:solidFill>
                <a:latin typeface="Consolas" panose="020B0609020204030204" pitchFamily="49" charset="0"/>
              </a:rPr>
              <a:t>for</a:t>
            </a:r>
            <a:r>
              <a:rPr lang="it-IT" sz="2000" b="1" dirty="0">
                <a:solidFill>
                  <a:srgbClr val="494949"/>
                </a:solidFill>
                <a:latin typeface="Consolas" panose="020B0609020204030204" pitchFamily="49" charset="0"/>
              </a:rPr>
              <a:t>(</a:t>
            </a:r>
            <a:r>
              <a:rPr lang="it-IT" sz="2000" b="1" dirty="0">
                <a:solidFill>
                  <a:srgbClr val="2A00FF"/>
                </a:solidFill>
                <a:latin typeface="Consolas" panose="020B0609020204030204" pitchFamily="49" charset="0"/>
              </a:rPr>
              <a:t>k</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in</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obj</a:t>
            </a:r>
            <a:r>
              <a:rPr lang="it-IT" sz="2000" b="1" dirty="0">
                <a:solidFill>
                  <a:srgbClr val="494949"/>
                </a:solidFill>
                <a:latin typeface="Consolas" panose="020B0609020204030204" pitchFamily="49" charset="0"/>
              </a:rPr>
              <a:t>) </a:t>
            </a:r>
            <a:r>
              <a:rPr lang="it-IT" sz="2000" b="1" dirty="0">
                <a:solidFill>
                  <a:srgbClr val="3F7F5F"/>
                </a:solidFill>
                <a:latin typeface="Consolas" panose="020B0609020204030204" pitchFamily="49" charset="0"/>
              </a:rPr>
              <a:t>// pone il valore delle proprietà dell'oggetto </a:t>
            </a:r>
            <a:r>
              <a:rPr lang="it-IT" sz="2000" b="1" dirty="0" err="1">
                <a:solidFill>
                  <a:srgbClr val="3F7F5F"/>
                </a:solidFill>
                <a:latin typeface="Consolas" panose="020B0609020204030204" pitchFamily="49" charset="0"/>
              </a:rPr>
              <a:t>obj</a:t>
            </a:r>
            <a:r>
              <a:rPr lang="it-IT" sz="2000" b="1" dirty="0">
                <a:solidFill>
                  <a:srgbClr val="3F7F5F"/>
                </a:solidFill>
                <a:latin typeface="Consolas" panose="020B0609020204030204" pitchFamily="49" charset="0"/>
              </a:rPr>
              <a:t> nell'array c</a:t>
            </a:r>
          </a:p>
          <a:p>
            <a:r>
              <a:rPr lang="it-IT" sz="2000" b="1" dirty="0">
                <a:solidFill>
                  <a:srgbClr val="2A00FF"/>
                </a:solidFill>
                <a:latin typeface="Consolas" panose="020B0609020204030204" pitchFamily="49" charset="0"/>
              </a:rPr>
              <a:t>c</a:t>
            </a:r>
            <a:r>
              <a:rPr lang="it-IT" sz="2000" b="1" dirty="0">
                <a:solidFill>
                  <a:srgbClr val="494949"/>
                </a:solidFill>
                <a:latin typeface="Consolas" panose="020B0609020204030204" pitchFamily="49" charset="0"/>
              </a:rPr>
              <a:t>[</a:t>
            </a:r>
            <a:r>
              <a:rPr lang="it-IT" sz="2000" b="1" dirty="0">
                <a:solidFill>
                  <a:srgbClr val="2A00FF"/>
                </a:solidFill>
                <a:latin typeface="Consolas" panose="020B0609020204030204" pitchFamily="49" charset="0"/>
              </a:rPr>
              <a:t>i</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a:solidFill>
                  <a:srgbClr val="919191"/>
                </a:solidFill>
                <a:latin typeface="Consolas" panose="020B0609020204030204" pitchFamily="49" charset="0"/>
              </a:rPr>
              <a:t>=</a:t>
            </a:r>
            <a:r>
              <a:rPr lang="it-IT" sz="2000" b="1" dirty="0">
                <a:solidFill>
                  <a:srgbClr val="494949"/>
                </a:solidFill>
                <a:latin typeface="Consolas" panose="020B0609020204030204" pitchFamily="49" charset="0"/>
              </a:rPr>
              <a:t> </a:t>
            </a:r>
            <a:r>
              <a:rPr lang="it-IT" sz="2000" b="1" dirty="0" err="1">
                <a:solidFill>
                  <a:srgbClr val="2A00FF"/>
                </a:solidFill>
                <a:latin typeface="Consolas" panose="020B0609020204030204" pitchFamily="49" charset="0"/>
              </a:rPr>
              <a:t>obj</a:t>
            </a:r>
            <a:r>
              <a:rPr lang="it-IT" sz="2000" b="1" dirty="0">
                <a:solidFill>
                  <a:srgbClr val="494949"/>
                </a:solidFill>
                <a:latin typeface="Consolas" panose="020B0609020204030204" pitchFamily="49" charset="0"/>
              </a:rPr>
              <a:t>[</a:t>
            </a:r>
            <a:r>
              <a:rPr lang="it-IT" sz="2000" b="1" dirty="0">
                <a:solidFill>
                  <a:srgbClr val="2A00FF"/>
                </a:solidFill>
                <a:latin typeface="Consolas" panose="020B0609020204030204" pitchFamily="49" charset="0"/>
              </a:rPr>
              <a:t>k</a:t>
            </a:r>
            <a:r>
              <a:rPr lang="it-IT" sz="2000" b="1" dirty="0">
                <a:solidFill>
                  <a:srgbClr val="494949"/>
                </a:solidFill>
                <a:latin typeface="Consolas" panose="020B0609020204030204" pitchFamily="49" charset="0"/>
              </a:rPr>
              <a:t>];</a:t>
            </a:r>
          </a:p>
          <a:p>
            <a:endParaRPr lang="it-IT" sz="2000" b="1" dirty="0">
              <a:latin typeface="Consolas" panose="020B0609020204030204" pitchFamily="49" charset="0"/>
            </a:endParaRPr>
          </a:p>
          <a:p>
            <a:r>
              <a:rPr lang="it-IT" sz="2000" b="1" dirty="0">
                <a:solidFill>
                  <a:srgbClr val="005032"/>
                </a:solidFill>
                <a:latin typeface="Consolas" panose="020B0609020204030204" pitchFamily="49" charset="0"/>
              </a:rPr>
              <a:t>console</a:t>
            </a:r>
            <a:r>
              <a:rPr lang="it-IT" sz="2000" b="1" dirty="0">
                <a:solidFill>
                  <a:srgbClr val="494949"/>
                </a:solidFill>
                <a:latin typeface="Consolas" panose="020B0609020204030204" pitchFamily="49" charset="0"/>
              </a:rPr>
              <a:t>.</a:t>
            </a:r>
            <a:r>
              <a:rPr lang="it-IT" sz="2000" b="1" dirty="0">
                <a:solidFill>
                  <a:srgbClr val="CC7832"/>
                </a:solidFill>
                <a:latin typeface="Consolas" panose="020B0609020204030204" pitchFamily="49" charset="0"/>
              </a:rPr>
              <a:t>log</a:t>
            </a:r>
            <a:r>
              <a:rPr lang="it-IT" sz="2000" b="1" dirty="0">
                <a:solidFill>
                  <a:srgbClr val="494949"/>
                </a:solidFill>
                <a:latin typeface="Consolas" panose="020B0609020204030204" pitchFamily="49" charset="0"/>
              </a:rPr>
              <a:t>(</a:t>
            </a:r>
            <a:r>
              <a:rPr lang="it-IT" sz="2000" b="1" dirty="0">
                <a:solidFill>
                  <a:srgbClr val="2A00FF"/>
                </a:solidFill>
                <a:latin typeface="Consolas" panose="020B0609020204030204" pitchFamily="49" charset="0"/>
              </a:rPr>
              <a:t>c</a:t>
            </a:r>
            <a:r>
              <a:rPr lang="it-IT" sz="2000" b="1" dirty="0">
                <a:solidFill>
                  <a:srgbClr val="494949"/>
                </a:solidFill>
                <a:latin typeface="Consolas" panose="020B0609020204030204" pitchFamily="49" charset="0"/>
              </a:rPr>
              <a:t>);</a:t>
            </a:r>
          </a:p>
          <a:p>
            <a:endParaRPr lang="it-IT" sz="2000" b="1" dirty="0">
              <a:latin typeface="Consolas" panose="020B0609020204030204" pitchFamily="49" charset="0"/>
            </a:endParaRPr>
          </a:p>
          <a:p>
            <a:r>
              <a:rPr lang="it-IT" sz="2000" b="1" dirty="0">
                <a:solidFill>
                  <a:srgbClr val="494949"/>
                </a:solidFill>
                <a:latin typeface="Consolas" panose="020B0609020204030204" pitchFamily="49" charset="0"/>
              </a:rPr>
              <a:t>&lt;/</a:t>
            </a:r>
            <a:r>
              <a:rPr lang="it-IT" sz="2000" b="1" dirty="0">
                <a:solidFill>
                  <a:srgbClr val="3F7F7F"/>
                </a:solidFill>
                <a:latin typeface="Consolas" panose="020B0609020204030204" pitchFamily="49" charset="0"/>
              </a:rPr>
              <a:t>script</a:t>
            </a:r>
            <a:r>
              <a:rPr lang="it-IT" sz="2000" b="1" dirty="0">
                <a:solidFill>
                  <a:srgbClr val="494949"/>
                </a:solidFill>
                <a:latin typeface="Consolas" panose="020B0609020204030204" pitchFamily="49" charset="0"/>
              </a:rPr>
              <a:t>&gt;</a:t>
            </a:r>
            <a:endParaRPr lang="it-IT" sz="2000" b="1" dirty="0"/>
          </a:p>
        </p:txBody>
      </p:sp>
      <p:sp>
        <p:nvSpPr>
          <p:cNvPr id="3" name="CasellaDiTesto 2"/>
          <p:cNvSpPr txBox="1"/>
          <p:nvPr/>
        </p:nvSpPr>
        <p:spPr>
          <a:xfrm>
            <a:off x="4017364" y="299803"/>
            <a:ext cx="5831174" cy="461665"/>
          </a:xfrm>
          <a:prstGeom prst="rect">
            <a:avLst/>
          </a:prstGeom>
          <a:noFill/>
        </p:spPr>
        <p:txBody>
          <a:bodyPr wrap="square" rtlCol="0">
            <a:spAutoFit/>
          </a:bodyPr>
          <a:lstStyle/>
          <a:p>
            <a:pPr algn="just"/>
            <a:r>
              <a:rPr lang="it-IT" sz="2400" b="1" dirty="0" smtClean="0"/>
              <a:t>Struttura di iterazione FOR/IN</a:t>
            </a:r>
            <a:endParaRPr lang="it-IT" sz="2400" b="1"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Tree>
    <p:extLst>
      <p:ext uri="{BB962C8B-B14F-4D97-AF65-F5344CB8AC3E}">
        <p14:creationId xmlns:p14="http://schemas.microsoft.com/office/powerpoint/2010/main" val="805968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
        <p:nvSpPr>
          <p:cNvPr id="3" name="CasellaDiTesto 2"/>
          <p:cNvSpPr txBox="1"/>
          <p:nvPr/>
        </p:nvSpPr>
        <p:spPr>
          <a:xfrm>
            <a:off x="3582649" y="314793"/>
            <a:ext cx="4497049" cy="523220"/>
          </a:xfrm>
          <a:prstGeom prst="rect">
            <a:avLst/>
          </a:prstGeom>
          <a:noFill/>
        </p:spPr>
        <p:txBody>
          <a:bodyPr wrap="square" rtlCol="0">
            <a:spAutoFit/>
          </a:bodyPr>
          <a:lstStyle/>
          <a:p>
            <a:pPr algn="ctr"/>
            <a:r>
              <a:rPr lang="it-IT" sz="2800" b="1" dirty="0" smtClean="0"/>
              <a:t>Le funzioni</a:t>
            </a:r>
            <a:endParaRPr lang="it-IT" sz="2800" b="1" dirty="0"/>
          </a:p>
        </p:txBody>
      </p:sp>
      <p:sp>
        <p:nvSpPr>
          <p:cNvPr id="4" name="Rettangolo 3"/>
          <p:cNvSpPr/>
          <p:nvPr/>
        </p:nvSpPr>
        <p:spPr>
          <a:xfrm>
            <a:off x="329782" y="2041662"/>
            <a:ext cx="10178323" cy="2862322"/>
          </a:xfrm>
          <a:prstGeom prst="rect">
            <a:avLst/>
          </a:prstGeom>
        </p:spPr>
        <p:txBody>
          <a:bodyPr wrap="square">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pPr lvl="1"/>
            <a:r>
              <a:rPr lang="it-IT" b="1" dirty="0" err="1">
                <a:solidFill>
                  <a:srgbClr val="808080"/>
                </a:solidFill>
                <a:latin typeface="Consolas" panose="020B0609020204030204" pitchFamily="49" charset="0"/>
              </a:rPr>
              <a:t>function</a:t>
            </a:r>
            <a:r>
              <a:rPr lang="it-IT" b="1" dirty="0">
                <a:solidFill>
                  <a:srgbClr val="494949"/>
                </a:solidFill>
                <a:latin typeface="Consolas" panose="020B0609020204030204" pitchFamily="49" charset="0"/>
              </a:rPr>
              <a:t> </a:t>
            </a:r>
            <a:r>
              <a:rPr lang="it-IT" b="1" dirty="0">
                <a:solidFill>
                  <a:srgbClr val="6A3E3E"/>
                </a:solidFill>
                <a:latin typeface="Consolas" panose="020B0609020204030204" pitchFamily="49" charset="0"/>
              </a:rPr>
              <a:t>sum</a:t>
            </a:r>
            <a:r>
              <a:rPr lang="it-IT" b="1" dirty="0">
                <a:solidFill>
                  <a:srgbClr val="929292"/>
                </a:solidFill>
                <a:latin typeface="Consolas" panose="020B0609020204030204" pitchFamily="49" charset="0"/>
              </a:rPr>
              <a:t>(</a:t>
            </a:r>
            <a:r>
              <a:rPr lang="it-IT" b="1" dirty="0">
                <a:solidFill>
                  <a:srgbClr val="2A00FF"/>
                </a:solidFill>
                <a:latin typeface="Consolas" panose="020B0609020204030204" pitchFamily="49" charset="0"/>
              </a:rPr>
              <a:t>x</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y</a:t>
            </a:r>
            <a:r>
              <a:rPr lang="it-IT" b="1" dirty="0">
                <a:solidFill>
                  <a:srgbClr val="929292"/>
                </a:solidFill>
                <a:latin typeface="Consolas" panose="020B0609020204030204" pitchFamily="49" charset="0"/>
              </a:rPr>
              <a:t>)</a:t>
            </a:r>
          </a:p>
          <a:p>
            <a:pPr lvl="1"/>
            <a:r>
              <a:rPr lang="it-IT" b="1" dirty="0">
                <a:solidFill>
                  <a:srgbClr val="494949"/>
                </a:solidFill>
                <a:latin typeface="Consolas" panose="020B0609020204030204" pitchFamily="49" charset="0"/>
              </a:rPr>
              <a:t>{</a:t>
            </a:r>
          </a:p>
          <a:p>
            <a:pPr lvl="2"/>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tot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x</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y</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x e y si comportano come delle variabili locali!</a:t>
            </a:r>
          </a:p>
          <a:p>
            <a:pPr lvl="2"/>
            <a:r>
              <a:rPr lang="it-IT" b="1" dirty="0" err="1">
                <a:solidFill>
                  <a:srgbClr val="7F0055"/>
                </a:solidFill>
                <a:latin typeface="Consolas" panose="020B0609020204030204" pitchFamily="49" charset="0"/>
              </a:rPr>
              <a:t>return</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x</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y</a:t>
            </a:r>
            <a:r>
              <a:rPr lang="it-IT" b="1" dirty="0" smtClean="0">
                <a:solidFill>
                  <a:srgbClr val="494949"/>
                </a:solidFill>
                <a:latin typeface="Consolas" panose="020B0609020204030204" pitchFamily="49" charset="0"/>
              </a:rPr>
              <a:t>;</a:t>
            </a:r>
          </a:p>
          <a:p>
            <a:pPr lvl="2"/>
            <a:endParaRPr lang="it-IT" b="1" dirty="0">
              <a:solidFill>
                <a:srgbClr val="494949"/>
              </a:solidFill>
              <a:latin typeface="Consolas" panose="020B0609020204030204" pitchFamily="49" charset="0"/>
            </a:endParaRPr>
          </a:p>
          <a:p>
            <a:pPr lvl="2"/>
            <a:r>
              <a:rPr lang="it-IT" dirty="0">
                <a:solidFill>
                  <a:srgbClr val="005032"/>
                </a:solidFill>
                <a:latin typeface="Consolas" panose="020B0609020204030204" pitchFamily="49" charset="0"/>
              </a:rPr>
              <a:t>console</a:t>
            </a:r>
            <a:r>
              <a:rPr lang="it-IT" dirty="0">
                <a:solidFill>
                  <a:srgbClr val="494949"/>
                </a:solidFill>
                <a:latin typeface="Consolas" panose="020B0609020204030204" pitchFamily="49" charset="0"/>
              </a:rPr>
              <a:t>.</a:t>
            </a:r>
            <a:r>
              <a:rPr lang="it-IT" dirty="0">
                <a:solidFill>
                  <a:srgbClr val="CC7832"/>
                </a:solidFill>
                <a:latin typeface="Consolas" panose="020B0609020204030204" pitchFamily="49" charset="0"/>
              </a:rPr>
              <a:t>log</a:t>
            </a:r>
            <a:r>
              <a:rPr lang="it-IT" dirty="0">
                <a:solidFill>
                  <a:srgbClr val="494949"/>
                </a:solidFill>
                <a:latin typeface="Consolas" panose="020B0609020204030204" pitchFamily="49" charset="0"/>
              </a:rPr>
              <a:t>( </a:t>
            </a:r>
            <a:r>
              <a:rPr lang="it-IT" dirty="0">
                <a:solidFill>
                  <a:srgbClr val="6A3E3E"/>
                </a:solidFill>
                <a:latin typeface="Consolas" panose="020B0609020204030204" pitchFamily="49" charset="0"/>
              </a:rPr>
              <a:t>sum</a:t>
            </a:r>
            <a:r>
              <a:rPr lang="it-IT" dirty="0">
                <a:solidFill>
                  <a:srgbClr val="494949"/>
                </a:solidFill>
                <a:latin typeface="Consolas" panose="020B0609020204030204" pitchFamily="49" charset="0"/>
              </a:rPr>
              <a:t>(</a:t>
            </a:r>
            <a:r>
              <a:rPr lang="it-IT" dirty="0">
                <a:solidFill>
                  <a:srgbClr val="B5545F"/>
                </a:solidFill>
                <a:latin typeface="Consolas" panose="020B0609020204030204" pitchFamily="49" charset="0"/>
              </a:rPr>
              <a:t>10</a:t>
            </a:r>
            <a:r>
              <a:rPr lang="it-IT" dirty="0">
                <a:solidFill>
                  <a:srgbClr val="494949"/>
                </a:solidFill>
                <a:latin typeface="Consolas" panose="020B0609020204030204" pitchFamily="49" charset="0"/>
              </a:rPr>
              <a:t>,</a:t>
            </a:r>
            <a:r>
              <a:rPr lang="it-IT" dirty="0">
                <a:solidFill>
                  <a:srgbClr val="B5545F"/>
                </a:solidFill>
                <a:latin typeface="Consolas" panose="020B0609020204030204" pitchFamily="49" charset="0"/>
              </a:rPr>
              <a:t>5</a:t>
            </a:r>
            <a:r>
              <a:rPr lang="it-IT" dirty="0">
                <a:solidFill>
                  <a:srgbClr val="494949"/>
                </a:solidFill>
                <a:latin typeface="Consolas" panose="020B0609020204030204" pitchFamily="49" charset="0"/>
              </a:rPr>
              <a:t>) );</a:t>
            </a:r>
            <a:endParaRPr lang="it-IT" b="1" dirty="0">
              <a:solidFill>
                <a:srgbClr val="494949"/>
              </a:solidFill>
              <a:latin typeface="Consolas" panose="020B0609020204030204" pitchFamily="49" charset="0"/>
            </a:endParaRPr>
          </a:p>
          <a:p>
            <a:pPr lvl="1"/>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sz="2400" b="1" dirty="0"/>
          </a:p>
        </p:txBody>
      </p:sp>
    </p:spTree>
    <p:extLst>
      <p:ext uri="{BB962C8B-B14F-4D97-AF65-F5344CB8AC3E}">
        <p14:creationId xmlns:p14="http://schemas.microsoft.com/office/powerpoint/2010/main" val="2189095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7583" y="1661718"/>
            <a:ext cx="11092721" cy="4832092"/>
          </a:xfrm>
          <a:prstGeom prst="rect">
            <a:avLst/>
          </a:prstGeom>
        </p:spPr>
        <p:txBody>
          <a:bodyPr wrap="square">
            <a:spAutoFit/>
          </a:bodyPr>
          <a:lstStyle/>
          <a:p>
            <a:r>
              <a:rPr lang="it-IT" sz="2200" b="1" dirty="0"/>
              <a:t>Per quanto riguarda la gestione dei parametri di una funzione il linguaggio JavaScript è abbastanza flessibile; </a:t>
            </a:r>
            <a:endParaRPr lang="it-IT" sz="2200" b="1" dirty="0" smtClean="0"/>
          </a:p>
          <a:p>
            <a:r>
              <a:rPr lang="it-IT" sz="2200" b="1" dirty="0" smtClean="0"/>
              <a:t>infatti</a:t>
            </a:r>
            <a:r>
              <a:rPr lang="it-IT" sz="2200" b="1" dirty="0"/>
              <a:t>, se per qualcuno di essi non si passa l’equivalente argomento allora nel parametro sarà contenuto il valore </a:t>
            </a:r>
            <a:r>
              <a:rPr lang="it-IT" sz="2200" b="1" dirty="0" err="1">
                <a:solidFill>
                  <a:srgbClr val="FF0000"/>
                </a:solidFill>
                <a:effectLst>
                  <a:outerShdw blurRad="38100" dist="38100" dir="2700000" algn="tl">
                    <a:srgbClr val="000000">
                      <a:alpha val="43137"/>
                    </a:srgbClr>
                  </a:outerShdw>
                </a:effectLst>
              </a:rPr>
              <a:t>undefined</a:t>
            </a:r>
            <a:r>
              <a:rPr lang="it-IT" sz="2200" b="1" dirty="0"/>
              <a:t>. Se, </a:t>
            </a:r>
            <a:r>
              <a:rPr lang="it-IT" sz="2200" b="1" dirty="0" smtClean="0"/>
              <a:t>invece, si </a:t>
            </a:r>
            <a:r>
              <a:rPr lang="it-IT" sz="2200" b="1" dirty="0"/>
              <a:t>passano più argomenti dei parametri richiesti gli stessi saranno, semplicemente, ignorati</a:t>
            </a:r>
            <a:r>
              <a:rPr lang="it-IT" sz="2200" b="1" dirty="0" smtClean="0"/>
              <a:t>.</a:t>
            </a:r>
          </a:p>
          <a:p>
            <a:r>
              <a:rPr lang="it-IT" sz="2200" b="1" dirty="0"/>
              <a:t>All’interno del body di una funzione è implicitamente presente l’identificatore </a:t>
            </a:r>
            <a:r>
              <a:rPr lang="it-IT" sz="2200" b="1" u="sng" dirty="0" err="1">
                <a:solidFill>
                  <a:srgbClr val="FF0000"/>
                </a:solidFill>
              </a:rPr>
              <a:t>arguments</a:t>
            </a:r>
            <a:r>
              <a:rPr lang="it-IT" sz="2200" b="1" dirty="0"/>
              <a:t>, che si riferisce all’oggetto </a:t>
            </a:r>
            <a:r>
              <a:rPr lang="it-IT" sz="2200" b="1" u="sng" dirty="0" err="1">
                <a:solidFill>
                  <a:srgbClr val="FF0000"/>
                </a:solidFill>
              </a:rPr>
              <a:t>Arguments</a:t>
            </a:r>
            <a:r>
              <a:rPr lang="it-IT" sz="2200" b="1" dirty="0">
                <a:solidFill>
                  <a:srgbClr val="FF0000"/>
                </a:solidFill>
              </a:rPr>
              <a:t> </a:t>
            </a:r>
            <a:r>
              <a:rPr lang="it-IT" sz="2200" b="1" dirty="0"/>
              <a:t>e fornisce, tramite una sintassi “ad array”, l’accesso agli argomenti passati a una funzione. Per esempio, scrivere </a:t>
            </a:r>
            <a:r>
              <a:rPr lang="it-IT" sz="2200" b="1" u="sng" dirty="0" err="1">
                <a:solidFill>
                  <a:srgbClr val="FF0000"/>
                </a:solidFill>
              </a:rPr>
              <a:t>arguments</a:t>
            </a:r>
            <a:r>
              <a:rPr lang="it-IT" sz="2200" b="1" u="sng" dirty="0">
                <a:solidFill>
                  <a:srgbClr val="FF0000"/>
                </a:solidFill>
              </a:rPr>
              <a:t>[ 0] </a:t>
            </a:r>
            <a:r>
              <a:rPr lang="it-IT" sz="2200" b="1" dirty="0"/>
              <a:t>consentirà l’accesso al primo argomento passato. Inoltre, esso ha anche le proprietà </a:t>
            </a:r>
            <a:r>
              <a:rPr lang="it-IT" sz="2200" b="1" dirty="0" err="1">
                <a:solidFill>
                  <a:srgbClr val="FF0000"/>
                </a:solidFill>
              </a:rPr>
              <a:t>length</a:t>
            </a:r>
            <a:r>
              <a:rPr lang="it-IT" sz="2200" b="1" dirty="0"/>
              <a:t>, che ritorna il numero di argomenti passati, e </a:t>
            </a:r>
            <a:r>
              <a:rPr lang="it-IT" sz="2200" b="1" dirty="0" err="1"/>
              <a:t>callee</a:t>
            </a:r>
            <a:r>
              <a:rPr lang="it-IT" sz="2200" b="1" dirty="0"/>
              <a:t>, che si riferisce alla corrente funzione chiamata. </a:t>
            </a:r>
            <a:endParaRPr lang="it-IT" sz="2200" b="1" dirty="0" smtClean="0"/>
          </a:p>
          <a:p>
            <a:endParaRPr lang="it-IT" sz="2200" b="1" dirty="0" smtClean="0"/>
          </a:p>
          <a:p>
            <a:r>
              <a:rPr lang="it-IT" sz="2200" b="1" dirty="0" smtClean="0"/>
              <a:t>In </a:t>
            </a:r>
            <a:r>
              <a:rPr lang="it-IT" sz="2200" b="1" dirty="0"/>
              <a:t>definitiva grazie a esso possiamo definire delle funzioni che possono accettare un numero variabile di argomenti non conosciuto a priori. Tale tipo di funzioni è conosciuto come </a:t>
            </a:r>
            <a:r>
              <a:rPr lang="it-IT" sz="2200" b="1" dirty="0" err="1"/>
              <a:t>varargs</a:t>
            </a:r>
            <a:r>
              <a:rPr lang="it-IT" sz="2200" b="1" dirty="0"/>
              <a:t> </a:t>
            </a:r>
            <a:r>
              <a:rPr lang="it-IT" sz="2200" b="1" dirty="0" err="1"/>
              <a:t>function</a:t>
            </a:r>
            <a:r>
              <a:rPr lang="it-IT" sz="2200" b="1" dirty="0"/>
              <a:t> o </a:t>
            </a:r>
            <a:r>
              <a:rPr lang="it-IT" sz="2200" b="1" dirty="0" err="1"/>
              <a:t>variadic</a:t>
            </a:r>
            <a:r>
              <a:rPr lang="it-IT" sz="2200" b="1" dirty="0"/>
              <a:t> </a:t>
            </a:r>
            <a:r>
              <a:rPr lang="it-IT" sz="2200" b="1" dirty="0" err="1"/>
              <a:t>function</a:t>
            </a:r>
            <a:r>
              <a:rPr lang="it-IT" sz="2200" b="1" dirty="0" smtClean="0"/>
              <a:t>.</a:t>
            </a:r>
            <a:endParaRPr lang="it-IT" sz="22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608" y="139814"/>
            <a:ext cx="1389051" cy="1299242"/>
          </a:xfrm>
          <a:prstGeom prst="rect">
            <a:avLst/>
          </a:prstGeom>
        </p:spPr>
      </p:pic>
      <p:sp>
        <p:nvSpPr>
          <p:cNvPr id="4" name="CasellaDiTesto 3"/>
          <p:cNvSpPr txBox="1"/>
          <p:nvPr/>
        </p:nvSpPr>
        <p:spPr>
          <a:xfrm>
            <a:off x="3582649" y="314793"/>
            <a:ext cx="4497049" cy="523220"/>
          </a:xfrm>
          <a:prstGeom prst="rect">
            <a:avLst/>
          </a:prstGeom>
          <a:noFill/>
        </p:spPr>
        <p:txBody>
          <a:bodyPr wrap="square" rtlCol="0">
            <a:spAutoFit/>
          </a:bodyPr>
          <a:lstStyle/>
          <a:p>
            <a:pPr algn="ctr"/>
            <a:r>
              <a:rPr lang="it-IT" sz="2800" b="1" dirty="0" smtClean="0"/>
              <a:t>Le funzioni</a:t>
            </a:r>
            <a:endParaRPr lang="it-IT" sz="2800" b="1" dirty="0"/>
          </a:p>
        </p:txBody>
      </p:sp>
      <p:sp>
        <p:nvSpPr>
          <p:cNvPr id="5" name="Freccia a destra 4"/>
          <p:cNvSpPr/>
          <p:nvPr/>
        </p:nvSpPr>
        <p:spPr>
          <a:xfrm>
            <a:off x="11182662" y="6235908"/>
            <a:ext cx="594997" cy="404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28410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39647" y="1332292"/>
            <a:ext cx="8259580" cy="4247317"/>
          </a:xfrm>
          <a:prstGeom prst="rect">
            <a:avLst/>
          </a:prstGeom>
        </p:spPr>
        <p:txBody>
          <a:bodyPr wrap="square">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r>
              <a:rPr lang="it-IT" b="1" dirty="0" err="1">
                <a:solidFill>
                  <a:srgbClr val="808080"/>
                </a:solidFill>
                <a:latin typeface="Consolas" panose="020B0609020204030204" pitchFamily="49" charset="0"/>
              </a:rPr>
              <a:t>function</a:t>
            </a:r>
            <a:r>
              <a:rPr lang="it-IT" b="1" dirty="0">
                <a:solidFill>
                  <a:srgbClr val="494949"/>
                </a:solidFill>
                <a:latin typeface="Consolas" panose="020B0609020204030204" pitchFamily="49" charset="0"/>
              </a:rPr>
              <a:t> </a:t>
            </a:r>
            <a:r>
              <a:rPr lang="it-IT" b="1" dirty="0">
                <a:solidFill>
                  <a:srgbClr val="6A3E3E"/>
                </a:solidFill>
                <a:latin typeface="Consolas" panose="020B0609020204030204" pitchFamily="49" charset="0"/>
              </a:rPr>
              <a:t>sum</a:t>
            </a:r>
            <a:r>
              <a:rPr lang="it-IT" b="1" dirty="0">
                <a:solidFill>
                  <a:srgbClr val="929292"/>
                </a:solidFill>
                <a:latin typeface="Consolas" panose="020B0609020204030204" pitchFamily="49" charset="0"/>
              </a:rPr>
              <a:t>()</a:t>
            </a:r>
          </a:p>
          <a:p>
            <a:r>
              <a:rPr lang="it-IT" b="1" dirty="0">
                <a:solidFill>
                  <a:srgbClr val="494949"/>
                </a:solidFill>
                <a:latin typeface="Consolas" panose="020B0609020204030204" pitchFamily="49" charset="0"/>
              </a:rPr>
              <a: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total</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0</a:t>
            </a:r>
            <a:r>
              <a:rPr lang="it-IT" b="1" dirty="0">
                <a:solidFill>
                  <a:srgbClr val="494949"/>
                </a:solidFill>
                <a:latin typeface="Consolas" panose="020B0609020204030204" pitchFamily="49" charset="0"/>
              </a:rPr>
              <a: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a:t>
            </a:r>
          </a:p>
          <a:p>
            <a:r>
              <a:rPr lang="it-IT" b="1" dirty="0">
                <a:solidFill>
                  <a:srgbClr val="7F0055"/>
                </a:solidFill>
                <a:latin typeface="Consolas" panose="020B0609020204030204" pitchFamily="49" charset="0"/>
              </a:rPr>
              <a:t>for</a:t>
            </a:r>
            <a:r>
              <a:rPr lang="it-IT" b="1" dirty="0">
                <a:solidFill>
                  <a:srgbClr val="494949"/>
                </a:solidFill>
                <a:latin typeface="Consolas" panose="020B0609020204030204" pitchFamily="49" charset="0"/>
              </a:rPr>
              <a:t>(</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0</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&lt;</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arguments</a:t>
            </a:r>
            <a:r>
              <a:rPr lang="it-IT" b="1" dirty="0" err="1">
                <a:solidFill>
                  <a:srgbClr val="494949"/>
                </a:solidFill>
                <a:latin typeface="Consolas" panose="020B0609020204030204" pitchFamily="49" charset="0"/>
              </a:rPr>
              <a:t>.length</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ix</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a:t>
            </a:r>
          </a:p>
          <a:p>
            <a:r>
              <a:rPr lang="it-IT" b="1" dirty="0" err="1">
                <a:solidFill>
                  <a:srgbClr val="2A00FF"/>
                </a:solidFill>
                <a:latin typeface="Consolas" panose="020B0609020204030204" pitchFamily="49" charset="0"/>
              </a:rPr>
              <a:t>total</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arguments</a:t>
            </a:r>
            <a:r>
              <a:rPr lang="it-IT" b="1" dirty="0">
                <a:solidFill>
                  <a:srgbClr val="494949"/>
                </a:solidFill>
                <a:latin typeface="Consolas" panose="020B0609020204030204" pitchFamily="49" charset="0"/>
              </a:rPr>
              <a:t>[</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err="1">
                <a:solidFill>
                  <a:srgbClr val="7F0055"/>
                </a:solidFill>
                <a:latin typeface="Consolas" panose="020B0609020204030204" pitchFamily="49" charset="0"/>
              </a:rPr>
              <a:t>return</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total</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6A3E3E"/>
                </a:solidFill>
                <a:latin typeface="Consolas" panose="020B0609020204030204" pitchFamily="49" charset="0"/>
              </a:rPr>
              <a:t>sum</a:t>
            </a:r>
            <a:r>
              <a:rPr lang="it-IT" b="1" dirty="0">
                <a:solidFill>
                  <a:srgbClr val="494949"/>
                </a:solidFill>
                <a:latin typeface="Consolas" panose="020B0609020204030204" pitchFamily="49" charset="0"/>
              </a:rPr>
              <a:t>(</a:t>
            </a:r>
            <a:r>
              <a:rPr lang="it-IT" b="1" dirty="0">
                <a:solidFill>
                  <a:srgbClr val="B5545F"/>
                </a:solidFill>
                <a:latin typeface="Consolas" panose="020B0609020204030204" pitchFamily="49" charset="0"/>
              </a:rPr>
              <a:t>3</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6</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ritorna 9</a:t>
            </a:r>
          </a:p>
          <a:p>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6A3E3E"/>
                </a:solidFill>
                <a:latin typeface="Consolas" panose="020B0609020204030204" pitchFamily="49" charset="0"/>
              </a:rPr>
              <a:t>sum</a:t>
            </a:r>
            <a:r>
              <a:rPr lang="it-IT" b="1" dirty="0">
                <a:solidFill>
                  <a:srgbClr val="494949"/>
                </a:solidFill>
                <a:latin typeface="Consolas" panose="020B0609020204030204" pitchFamily="49" charset="0"/>
              </a:rPr>
              <a:t>(</a:t>
            </a:r>
            <a:r>
              <a:rPr lang="it-IT" b="1" dirty="0">
                <a:solidFill>
                  <a:srgbClr val="B5545F"/>
                </a:solidFill>
                <a:latin typeface="Consolas" panose="020B0609020204030204" pitchFamily="49" charset="0"/>
              </a:rPr>
              <a:t>1</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2</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3</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4</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5</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ritorna 15</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sz="24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608" y="139814"/>
            <a:ext cx="1389051" cy="1299242"/>
          </a:xfrm>
          <a:prstGeom prst="rect">
            <a:avLst/>
          </a:prstGeom>
        </p:spPr>
      </p:pic>
      <p:sp>
        <p:nvSpPr>
          <p:cNvPr id="4" name="CasellaDiTesto 3"/>
          <p:cNvSpPr txBox="1"/>
          <p:nvPr/>
        </p:nvSpPr>
        <p:spPr>
          <a:xfrm>
            <a:off x="3582649" y="314793"/>
            <a:ext cx="4497049" cy="523220"/>
          </a:xfrm>
          <a:prstGeom prst="rect">
            <a:avLst/>
          </a:prstGeom>
          <a:noFill/>
        </p:spPr>
        <p:txBody>
          <a:bodyPr wrap="square" rtlCol="0">
            <a:spAutoFit/>
          </a:bodyPr>
          <a:lstStyle/>
          <a:p>
            <a:pPr algn="ctr"/>
            <a:r>
              <a:rPr lang="it-IT" sz="2800" b="1" dirty="0" smtClean="0"/>
              <a:t>Le funzioni</a:t>
            </a:r>
            <a:endParaRPr lang="it-IT" sz="2800" b="1" dirty="0"/>
          </a:p>
        </p:txBody>
      </p:sp>
    </p:spTree>
    <p:extLst>
      <p:ext uri="{BB962C8B-B14F-4D97-AF65-F5344CB8AC3E}">
        <p14:creationId xmlns:p14="http://schemas.microsoft.com/office/powerpoint/2010/main" val="15143633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4870" y="-44970"/>
            <a:ext cx="11842229" cy="6863417"/>
          </a:xfrm>
          <a:prstGeom prst="rect">
            <a:avLst/>
          </a:prstGeom>
        </p:spPr>
        <p:txBody>
          <a:bodyPr wrap="square">
            <a:spAutoFit/>
          </a:bodyPr>
          <a:lstStyle/>
          <a:p>
            <a:r>
              <a:rPr lang="it-IT" sz="2000" b="1" dirty="0"/>
              <a:t>Funzioni come dati </a:t>
            </a:r>
            <a:endParaRPr lang="it-IT" sz="2000" b="1" dirty="0" smtClean="0"/>
          </a:p>
          <a:p>
            <a:r>
              <a:rPr lang="it-IT" sz="2000" b="1" dirty="0" smtClean="0"/>
              <a:t>Per </a:t>
            </a:r>
            <a:r>
              <a:rPr lang="it-IT" sz="2000" b="1" dirty="0"/>
              <a:t>JavaScript le funzioni sono degli oggetti, ossia sono considerabili come dei dati. Ciò significa che possiamo compiere le seguenti operazioni. </a:t>
            </a:r>
            <a:endParaRPr lang="it-IT" sz="2000" b="1" dirty="0" smtClean="0"/>
          </a:p>
          <a:p>
            <a:pPr marL="342900" indent="-342900">
              <a:buFont typeface="Arial" panose="020B0604020202020204" pitchFamily="34" charset="0"/>
              <a:buChar char="•"/>
            </a:pPr>
            <a:r>
              <a:rPr lang="it-IT" sz="2000" b="1" dirty="0" smtClean="0"/>
              <a:t>Una </a:t>
            </a:r>
            <a:r>
              <a:rPr lang="it-IT" sz="2000" b="1" dirty="0"/>
              <a:t>funzione può essere passata come valore a una qualsiasi variabile ed essere invocata tramite quest’ultima </a:t>
            </a:r>
            <a:r>
              <a:rPr lang="it-IT" sz="2000" b="1" dirty="0" smtClean="0"/>
              <a:t>perché</a:t>
            </a:r>
            <a:r>
              <a:rPr lang="it-IT" sz="2000" b="1" dirty="0"/>
              <a:t>, in effetti, tale variabile conterrà un riferimento ovvero un puntatore alla funzione assegnata; pertanto usare la variabile riferimento oppure usare direttamente la funzione implica la stessa cosa, ossia far eseguire il blocco di codice relativo. </a:t>
            </a:r>
            <a:endParaRPr lang="it-IT" sz="2000" b="1" dirty="0" smtClean="0"/>
          </a:p>
          <a:p>
            <a:pPr marL="342900" indent="-342900">
              <a:buFont typeface="Arial" panose="020B0604020202020204" pitchFamily="34" charset="0"/>
              <a:buChar char="•"/>
            </a:pPr>
            <a:r>
              <a:rPr lang="it-IT" sz="2000" b="1" dirty="0" smtClean="0"/>
              <a:t>Una </a:t>
            </a:r>
            <a:r>
              <a:rPr lang="it-IT" sz="2000" b="1" dirty="0"/>
              <a:t>funzione può essere passata come argomento a un parametro di un’altra funzione </a:t>
            </a:r>
            <a:r>
              <a:rPr lang="it-IT" sz="2000" b="1" dirty="0" smtClean="0"/>
              <a:t>. </a:t>
            </a:r>
            <a:r>
              <a:rPr lang="it-IT" sz="2000" b="1" dirty="0"/>
              <a:t>In letteratura ciò è conosciuto con il termine di </a:t>
            </a:r>
            <a:r>
              <a:rPr lang="it-IT" sz="2000" b="1" dirty="0" err="1"/>
              <a:t>callback</a:t>
            </a:r>
            <a:r>
              <a:rPr lang="it-IT" sz="2000" b="1" dirty="0"/>
              <a:t> </a:t>
            </a:r>
            <a:r>
              <a:rPr lang="it-IT" sz="2000" b="1" dirty="0" err="1"/>
              <a:t>function</a:t>
            </a:r>
            <a:r>
              <a:rPr lang="it-IT" sz="2000" b="1" dirty="0"/>
              <a:t>. Se abbiamo una funzione X cui viene passata come argomento una funzione Y e poi per il tramite di X eseguiamo Y, allora diremo che Y è una funzione di </a:t>
            </a:r>
            <a:r>
              <a:rPr lang="it-IT" sz="2000" b="1" dirty="0" err="1"/>
              <a:t>callback</a:t>
            </a:r>
            <a:r>
              <a:rPr lang="it-IT" sz="2000" b="1" dirty="0"/>
              <a:t>. </a:t>
            </a:r>
            <a:endParaRPr lang="it-IT" sz="2000" b="1" dirty="0" smtClean="0"/>
          </a:p>
          <a:p>
            <a:pPr marL="342900" indent="-342900">
              <a:buFont typeface="Arial" panose="020B0604020202020204" pitchFamily="34" charset="0"/>
              <a:buChar char="•"/>
            </a:pPr>
            <a:r>
              <a:rPr lang="it-IT" sz="2000" b="1" dirty="0" smtClean="0"/>
              <a:t>Il </a:t>
            </a:r>
            <a:r>
              <a:rPr lang="it-IT" sz="2000" b="1" dirty="0"/>
              <a:t>passaggio o l’assegnamento di un riferimento di una funzione può avvenire utilizzando il suo nome o identificativo oppure creando una funzione definita come anonima, ossia senza nome, tramite una sintassi letterale </a:t>
            </a:r>
            <a:r>
              <a:rPr lang="it-IT" sz="2000" b="1" dirty="0" smtClean="0"/>
              <a:t>. </a:t>
            </a:r>
          </a:p>
          <a:p>
            <a:pPr marL="342900" indent="-342900">
              <a:buFont typeface="Arial" panose="020B0604020202020204" pitchFamily="34" charset="0"/>
              <a:buChar char="•"/>
            </a:pPr>
            <a:r>
              <a:rPr lang="it-IT" sz="2000" b="1" dirty="0" smtClean="0"/>
              <a:t>Una </a:t>
            </a:r>
            <a:r>
              <a:rPr lang="it-IT" sz="2000" b="1" dirty="0"/>
              <a:t>funzione può anche essere invocata contestualmente all’atto della sua definizione (self-</a:t>
            </a:r>
            <a:r>
              <a:rPr lang="it-IT" sz="2000" b="1" dirty="0" err="1"/>
              <a:t>invoking</a:t>
            </a:r>
            <a:r>
              <a:rPr lang="it-IT" sz="2000" b="1" dirty="0"/>
              <a:t> </a:t>
            </a:r>
            <a:r>
              <a:rPr lang="it-IT" sz="2000" b="1" dirty="0" err="1"/>
              <a:t>function</a:t>
            </a:r>
            <a:r>
              <a:rPr lang="it-IT" sz="2000" b="1" dirty="0"/>
              <a:t>), scrivendola in una coppia di parentesi tonde, cui far seguire un’altra coppia di parentesi tonde che rappresentano l’operatore di invocazione di funzione </a:t>
            </a:r>
            <a:r>
              <a:rPr lang="it-IT" sz="2000" b="1" dirty="0" smtClean="0"/>
              <a:t>medesima. </a:t>
            </a:r>
            <a:r>
              <a:rPr lang="it-IT" sz="2000" b="1" dirty="0"/>
              <a:t>Generalmente tali funzioni si utilizzano per creare dei contesti di esecuzione privata dove non si creeranno mai delle variabili globali e con lo scopo di compiere delle operazioni di inizializzazione o che devono essere eseguire solo una volta. </a:t>
            </a:r>
            <a:endParaRPr lang="it-IT" sz="2000" b="1" dirty="0" smtClean="0"/>
          </a:p>
          <a:p>
            <a:pPr marL="342900" indent="-342900">
              <a:buFont typeface="Arial" panose="020B0604020202020204" pitchFamily="34" charset="0"/>
              <a:buChar char="•"/>
            </a:pPr>
            <a:r>
              <a:rPr lang="it-IT" sz="2000" b="1" dirty="0" smtClean="0"/>
              <a:t>È </a:t>
            </a:r>
            <a:r>
              <a:rPr lang="it-IT" sz="2000" b="1" dirty="0"/>
              <a:t>possibile definire una funzione all’interno di un’altra funzione (</a:t>
            </a:r>
            <a:r>
              <a:rPr lang="it-IT" sz="2000" b="1" dirty="0" err="1"/>
              <a:t>inner</a:t>
            </a:r>
            <a:r>
              <a:rPr lang="it-IT" sz="2000" b="1" dirty="0"/>
              <a:t> </a:t>
            </a:r>
            <a:r>
              <a:rPr lang="it-IT" sz="2000" b="1" dirty="0" err="1"/>
              <a:t>function</a:t>
            </a:r>
            <a:r>
              <a:rPr lang="it-IT" sz="2000" b="1" dirty="0"/>
              <a:t>); in questo caso la funzione più interna vedrà le variabili delle funzioni più esterne ma non sarà visibile al di fuori della funzione che la include, ossia sarà per essa </a:t>
            </a:r>
            <a:r>
              <a:rPr lang="it-IT" sz="2000" b="1" dirty="0" smtClean="0"/>
              <a:t>privata</a:t>
            </a:r>
            <a:endParaRPr lang="it-IT" sz="2000" b="1" dirty="0"/>
          </a:p>
        </p:txBody>
      </p:sp>
    </p:spTree>
    <p:extLst>
      <p:ext uri="{BB962C8B-B14F-4D97-AF65-F5344CB8AC3E}">
        <p14:creationId xmlns:p14="http://schemas.microsoft.com/office/powerpoint/2010/main" val="2401885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083633" y="322135"/>
            <a:ext cx="9668655" cy="6370975"/>
          </a:xfrm>
          <a:prstGeom prst="rect">
            <a:avLst/>
          </a:prstGeom>
        </p:spPr>
        <p:txBody>
          <a:bodyPr wrap="square">
            <a:spAutoFit/>
          </a:bodyPr>
          <a:lstStyle/>
          <a:p>
            <a:r>
              <a:rPr lang="it-IT" sz="2400" b="1" dirty="0" smtClean="0"/>
              <a:t>Caratteristiche:</a:t>
            </a:r>
          </a:p>
          <a:p>
            <a:r>
              <a:rPr lang="it-IT" sz="2400" b="1" dirty="0" smtClean="0"/>
              <a:t>È basato sugli oggetti, perché è possibile definire delle entità dotate di membri dato e membri metodo.</a:t>
            </a:r>
          </a:p>
          <a:p>
            <a:endParaRPr lang="it-IT" sz="2400" b="1" dirty="0"/>
          </a:p>
          <a:p>
            <a:r>
              <a:rPr lang="it-IT" sz="2400" b="1" dirty="0" smtClean="0"/>
              <a:t> È orientato agli oggetti, perché è possibile avvalersi dei potenti costrutti dell’ereditarietà e dell’aggregazione. </a:t>
            </a:r>
          </a:p>
          <a:p>
            <a:r>
              <a:rPr lang="it-IT" sz="2400" b="1" dirty="0" smtClean="0"/>
              <a:t>È basato sui prototipi, perché non esistono classi ma solo oggetti che fungono da prototipi ossia da sorta di “modelli” di oggetti cui ereditare delle proprietà.</a:t>
            </a:r>
          </a:p>
          <a:p>
            <a:r>
              <a:rPr lang="it-IT" sz="2400" b="1" dirty="0" smtClean="0"/>
              <a:t> È a tipizzazione dinamica, perché il type </a:t>
            </a:r>
            <a:r>
              <a:rPr lang="it-IT" sz="2400" b="1" dirty="0" err="1" smtClean="0"/>
              <a:t>checking</a:t>
            </a:r>
            <a:r>
              <a:rPr lang="it-IT" sz="2400" b="1" dirty="0" smtClean="0"/>
              <a:t>, ossia il controllo dei tipi, così come la type </a:t>
            </a:r>
            <a:r>
              <a:rPr lang="it-IT" sz="2400" b="1" dirty="0" err="1" smtClean="0"/>
              <a:t>conversion</a:t>
            </a:r>
            <a:r>
              <a:rPr lang="it-IT" sz="2400" b="1" dirty="0" smtClean="0"/>
              <a:t>, ossia la conversione tra i tipi, sono effettuati automaticamente e a runtime.</a:t>
            </a:r>
          </a:p>
          <a:p>
            <a:r>
              <a:rPr lang="it-IT" sz="2400" b="1" dirty="0" smtClean="0"/>
              <a:t> È a tipizzazione debole (</a:t>
            </a:r>
            <a:r>
              <a:rPr lang="it-IT" sz="2400" b="1" dirty="0" err="1" smtClean="0"/>
              <a:t>weakly</a:t>
            </a:r>
            <a:r>
              <a:rPr lang="it-IT" sz="2400" b="1" dirty="0" smtClean="0"/>
              <a:t> </a:t>
            </a:r>
            <a:r>
              <a:rPr lang="it-IT" sz="2400" b="1" dirty="0" err="1" smtClean="0"/>
              <a:t>typed</a:t>
            </a:r>
            <a:r>
              <a:rPr lang="it-IT" sz="2400" b="1" dirty="0" smtClean="0"/>
              <a:t> o </a:t>
            </a:r>
            <a:r>
              <a:rPr lang="it-IT" sz="2400" b="1" dirty="0" err="1" smtClean="0"/>
              <a:t>loosely</a:t>
            </a:r>
            <a:r>
              <a:rPr lang="it-IT" sz="2400" b="1" dirty="0" smtClean="0"/>
              <a:t> </a:t>
            </a:r>
            <a:r>
              <a:rPr lang="it-IT" sz="2400" b="1" dirty="0" err="1" smtClean="0"/>
              <a:t>typed</a:t>
            </a:r>
            <a:r>
              <a:rPr lang="it-IT" sz="2400" b="1" dirty="0" smtClean="0"/>
              <a:t>), perché le variabili non sono dichiarate con un tipo predefinito e nelle stesse, in tempi successivi, possono essere contenuti valori di tipo diverso: oggetti, stringhe, numeri e così via.</a:t>
            </a:r>
          </a:p>
          <a:p>
            <a:endParaRPr lang="it-IT" sz="2400" b="1" dirty="0" smtClean="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11" y="588252"/>
            <a:ext cx="1803392" cy="1686794"/>
          </a:xfrm>
          <a:prstGeom prst="rect">
            <a:avLst/>
          </a:prstGeom>
        </p:spPr>
      </p:pic>
    </p:spTree>
    <p:extLst>
      <p:ext uri="{BB962C8B-B14F-4D97-AF65-F5344CB8AC3E}">
        <p14:creationId xmlns:p14="http://schemas.microsoft.com/office/powerpoint/2010/main" val="36726586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14662" y="1347279"/>
            <a:ext cx="8089692" cy="4247317"/>
          </a:xfrm>
          <a:prstGeom prst="rect">
            <a:avLst/>
          </a:prstGeom>
        </p:spPr>
        <p:txBody>
          <a:bodyPr wrap="square">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pPr lvl="2"/>
            <a:r>
              <a:rPr lang="it-IT" b="1" dirty="0" err="1">
                <a:solidFill>
                  <a:srgbClr val="808080"/>
                </a:solidFill>
                <a:latin typeface="Consolas" panose="020B0609020204030204" pitchFamily="49" charset="0"/>
              </a:rPr>
              <a:t>function</a:t>
            </a:r>
            <a:r>
              <a:rPr lang="it-IT" b="1" dirty="0">
                <a:solidFill>
                  <a:srgbClr val="494949"/>
                </a:solidFill>
                <a:latin typeface="Consolas" panose="020B0609020204030204" pitchFamily="49" charset="0"/>
              </a:rPr>
              <a:t> </a:t>
            </a:r>
            <a:r>
              <a:rPr lang="it-IT" b="1" dirty="0">
                <a:solidFill>
                  <a:srgbClr val="6A3E3E"/>
                </a:solidFill>
                <a:latin typeface="Consolas" panose="020B0609020204030204" pitchFamily="49" charset="0"/>
              </a:rPr>
              <a:t>sum</a:t>
            </a:r>
            <a:r>
              <a:rPr lang="it-IT" b="1" dirty="0">
                <a:solidFill>
                  <a:srgbClr val="929292"/>
                </a:solidFill>
                <a:latin typeface="Consolas" panose="020B0609020204030204" pitchFamily="49" charset="0"/>
              </a:rPr>
              <a:t>()</a:t>
            </a:r>
          </a:p>
          <a:p>
            <a:pPr lvl="2"/>
            <a:r>
              <a:rPr lang="it-IT" b="1" dirty="0">
                <a:solidFill>
                  <a:srgbClr val="494949"/>
                </a:solidFill>
                <a:latin typeface="Consolas" panose="020B0609020204030204" pitchFamily="49" charset="0"/>
              </a:rPr>
              <a:t>{</a:t>
            </a:r>
          </a:p>
          <a:p>
            <a:pPr lvl="2"/>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total</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0</a:t>
            </a:r>
            <a:r>
              <a:rPr lang="it-IT" b="1" dirty="0">
                <a:solidFill>
                  <a:srgbClr val="494949"/>
                </a:solidFill>
                <a:latin typeface="Consolas" panose="020B0609020204030204" pitchFamily="49" charset="0"/>
              </a:rPr>
              <a:t>;</a:t>
            </a:r>
          </a:p>
          <a:p>
            <a:pPr lvl="2"/>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a:t>
            </a:r>
          </a:p>
          <a:p>
            <a:pPr lvl="2"/>
            <a:r>
              <a:rPr lang="it-IT" b="1" dirty="0">
                <a:solidFill>
                  <a:srgbClr val="7F0055"/>
                </a:solidFill>
                <a:latin typeface="Consolas" panose="020B0609020204030204" pitchFamily="49" charset="0"/>
              </a:rPr>
              <a:t>for</a:t>
            </a:r>
            <a:r>
              <a:rPr lang="it-IT" b="1" dirty="0">
                <a:solidFill>
                  <a:srgbClr val="494949"/>
                </a:solidFill>
                <a:latin typeface="Consolas" panose="020B0609020204030204" pitchFamily="49" charset="0"/>
              </a:rPr>
              <a:t>(</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0</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&lt;</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arguments</a:t>
            </a:r>
            <a:r>
              <a:rPr lang="it-IT" b="1" dirty="0" err="1">
                <a:solidFill>
                  <a:srgbClr val="494949"/>
                </a:solidFill>
                <a:latin typeface="Consolas" panose="020B0609020204030204" pitchFamily="49" charset="0"/>
              </a:rPr>
              <a:t>.length</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ix</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a:t>
            </a:r>
          </a:p>
          <a:p>
            <a:pPr lvl="2"/>
            <a:r>
              <a:rPr lang="it-IT" b="1" dirty="0" err="1">
                <a:solidFill>
                  <a:srgbClr val="2A00FF"/>
                </a:solidFill>
                <a:latin typeface="Consolas" panose="020B0609020204030204" pitchFamily="49" charset="0"/>
              </a:rPr>
              <a:t>total</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arguments</a:t>
            </a:r>
            <a:r>
              <a:rPr lang="it-IT" b="1" dirty="0">
                <a:solidFill>
                  <a:srgbClr val="494949"/>
                </a:solidFill>
                <a:latin typeface="Consolas" panose="020B0609020204030204" pitchFamily="49" charset="0"/>
              </a:rPr>
              <a:t>[</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a:t>
            </a:r>
          </a:p>
          <a:p>
            <a:pPr lvl="2"/>
            <a:endParaRPr lang="it-IT" b="1" dirty="0">
              <a:latin typeface="Consolas" panose="020B0609020204030204" pitchFamily="49" charset="0"/>
            </a:endParaRPr>
          </a:p>
          <a:p>
            <a:pPr lvl="2"/>
            <a:r>
              <a:rPr lang="it-IT" b="1" dirty="0" err="1">
                <a:solidFill>
                  <a:srgbClr val="7F0055"/>
                </a:solidFill>
                <a:latin typeface="Consolas" panose="020B0609020204030204" pitchFamily="49" charset="0"/>
              </a:rPr>
              <a:t>return</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total</a:t>
            </a:r>
            <a:r>
              <a:rPr lang="it-IT" b="1" dirty="0">
                <a:solidFill>
                  <a:srgbClr val="494949"/>
                </a:solidFill>
                <a:latin typeface="Consolas" panose="020B0609020204030204" pitchFamily="49" charset="0"/>
              </a:rPr>
              <a:t>;</a:t>
            </a:r>
          </a:p>
          <a:p>
            <a:pPr lvl="2"/>
            <a:r>
              <a:rPr lang="it-IT" b="1" dirty="0">
                <a:solidFill>
                  <a:srgbClr val="494949"/>
                </a:solidFill>
                <a:latin typeface="Consolas" panose="020B0609020204030204" pitchFamily="49" charset="0"/>
              </a:rPr>
              <a:t>}</a:t>
            </a:r>
          </a:p>
          <a:p>
            <a:pPr lvl="2"/>
            <a:endParaRPr lang="it-IT" b="1" dirty="0">
              <a:latin typeface="Consolas" panose="020B0609020204030204" pitchFamily="49" charset="0"/>
            </a:endParaRPr>
          </a:p>
          <a:p>
            <a:pPr lvl="2"/>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ref</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sum</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passiamo la funzione sum come dato</a:t>
            </a:r>
          </a:p>
          <a:p>
            <a:pPr lvl="2"/>
            <a:r>
              <a:rPr lang="it-IT" b="1" dirty="0">
                <a:solidFill>
                  <a:srgbClr val="6A3E3E"/>
                </a:solidFill>
                <a:latin typeface="Consolas" panose="020B0609020204030204" pitchFamily="49" charset="0"/>
              </a:rPr>
              <a:t>ref</a:t>
            </a:r>
            <a:r>
              <a:rPr lang="it-IT" b="1" dirty="0">
                <a:solidFill>
                  <a:srgbClr val="494949"/>
                </a:solidFill>
                <a:latin typeface="Consolas" panose="020B0609020204030204" pitchFamily="49" charset="0"/>
              </a:rPr>
              <a:t>(</a:t>
            </a:r>
            <a:r>
              <a:rPr lang="it-IT" b="1" dirty="0">
                <a:solidFill>
                  <a:srgbClr val="B5545F"/>
                </a:solidFill>
                <a:latin typeface="Consolas" panose="020B0609020204030204" pitchFamily="49" charset="0"/>
              </a:rPr>
              <a:t>2</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5</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invochiamo sum tramite ref e ritorna 7</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sz="2400" b="1" dirty="0"/>
          </a:p>
        </p:txBody>
      </p:sp>
      <p:sp>
        <p:nvSpPr>
          <p:cNvPr id="3" name="Rettangolo 2"/>
          <p:cNvSpPr/>
          <p:nvPr/>
        </p:nvSpPr>
        <p:spPr>
          <a:xfrm>
            <a:off x="4296873" y="261291"/>
            <a:ext cx="2660152" cy="461665"/>
          </a:xfrm>
          <a:prstGeom prst="rect">
            <a:avLst/>
          </a:prstGeom>
        </p:spPr>
        <p:txBody>
          <a:bodyPr wrap="none">
            <a:spAutoFit/>
          </a:bodyPr>
          <a:lstStyle/>
          <a:p>
            <a:r>
              <a:rPr lang="it-IT" sz="2400" b="1" dirty="0"/>
              <a:t>Funzioni come dati </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608" y="139814"/>
            <a:ext cx="1389051" cy="1299242"/>
          </a:xfrm>
          <a:prstGeom prst="rect">
            <a:avLst/>
          </a:prstGeom>
        </p:spPr>
      </p:pic>
    </p:spTree>
    <p:extLst>
      <p:ext uri="{BB962C8B-B14F-4D97-AF65-F5344CB8AC3E}">
        <p14:creationId xmlns:p14="http://schemas.microsoft.com/office/powerpoint/2010/main" val="1674359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4873" y="470517"/>
            <a:ext cx="8964118" cy="6186309"/>
          </a:xfrm>
          <a:prstGeom prst="rect">
            <a:avLst/>
          </a:prstGeom>
        </p:spPr>
        <p:txBody>
          <a:bodyPr wrap="square">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r>
              <a:rPr lang="it-IT" b="1" dirty="0" err="1">
                <a:solidFill>
                  <a:srgbClr val="808080"/>
                </a:solidFill>
                <a:latin typeface="Consolas" panose="020B0609020204030204" pitchFamily="49" charset="0"/>
              </a:rPr>
              <a:t>function</a:t>
            </a:r>
            <a:r>
              <a:rPr lang="it-IT" b="1" dirty="0">
                <a:solidFill>
                  <a:srgbClr val="494949"/>
                </a:solidFill>
                <a:latin typeface="Consolas" panose="020B0609020204030204" pitchFamily="49" charset="0"/>
              </a:rPr>
              <a:t> </a:t>
            </a:r>
            <a:r>
              <a:rPr lang="it-IT" b="1" dirty="0">
                <a:solidFill>
                  <a:srgbClr val="6A3E3E"/>
                </a:solidFill>
                <a:latin typeface="Consolas" panose="020B0609020204030204" pitchFamily="49" charset="0"/>
              </a:rPr>
              <a:t>sum</a:t>
            </a:r>
            <a:r>
              <a:rPr lang="it-IT" b="1" dirty="0">
                <a:solidFill>
                  <a:srgbClr val="929292"/>
                </a:solidFill>
                <a:latin typeface="Consolas" panose="020B0609020204030204" pitchFamily="49" charset="0"/>
              </a:rPr>
              <a:t>(</a:t>
            </a:r>
            <a:r>
              <a:rPr lang="it-IT" b="1" dirty="0">
                <a:solidFill>
                  <a:srgbClr val="2A00FF"/>
                </a:solidFill>
                <a:latin typeface="Consolas" panose="020B0609020204030204" pitchFamily="49" charset="0"/>
              </a:rPr>
              <a:t>data</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done</a:t>
            </a:r>
            <a:r>
              <a:rPr lang="it-IT" b="1" dirty="0">
                <a:solidFill>
                  <a:srgbClr val="929292"/>
                </a:solidFill>
                <a:latin typeface="Consolas" panose="020B0609020204030204" pitchFamily="49" charset="0"/>
              </a:rPr>
              <a:t>)</a:t>
            </a:r>
          </a:p>
          <a:p>
            <a:r>
              <a:rPr lang="it-IT" b="1" dirty="0">
                <a:solidFill>
                  <a:srgbClr val="494949"/>
                </a:solidFill>
                <a:latin typeface="Consolas" panose="020B0609020204030204" pitchFamily="49" charset="0"/>
              </a:rPr>
              <a: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total</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0</a:t>
            </a:r>
            <a:r>
              <a:rPr lang="it-IT" b="1" dirty="0">
                <a:solidFill>
                  <a:srgbClr val="494949"/>
                </a:solidFill>
                <a:latin typeface="Consolas" panose="020B0609020204030204" pitchFamily="49" charset="0"/>
              </a:rPr>
              <a: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a:t>
            </a:r>
          </a:p>
          <a:p>
            <a:r>
              <a:rPr lang="it-IT" b="1" dirty="0">
                <a:solidFill>
                  <a:srgbClr val="7F0055"/>
                </a:solidFill>
                <a:latin typeface="Consolas" panose="020B0609020204030204" pitchFamily="49" charset="0"/>
              </a:rPr>
              <a:t>for</a:t>
            </a:r>
            <a:r>
              <a:rPr lang="it-IT" b="1" dirty="0">
                <a:solidFill>
                  <a:srgbClr val="494949"/>
                </a:solidFill>
                <a:latin typeface="Consolas" panose="020B0609020204030204" pitchFamily="49" charset="0"/>
              </a:rPr>
              <a:t>(</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0</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&lt;</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data</a:t>
            </a:r>
            <a:r>
              <a:rPr lang="it-IT" b="1" dirty="0" err="1">
                <a:solidFill>
                  <a:srgbClr val="494949"/>
                </a:solidFill>
                <a:latin typeface="Consolas" panose="020B0609020204030204" pitchFamily="49" charset="0"/>
              </a:rPr>
              <a:t>.length</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ix</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a:t>
            </a:r>
          </a:p>
          <a:p>
            <a:r>
              <a:rPr lang="it-IT" b="1" dirty="0" err="1">
                <a:solidFill>
                  <a:srgbClr val="2A00FF"/>
                </a:solidFill>
                <a:latin typeface="Consolas" panose="020B0609020204030204" pitchFamily="49" charset="0"/>
              </a:rPr>
              <a:t>total</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data</a:t>
            </a:r>
            <a:r>
              <a:rPr lang="it-IT" b="1" dirty="0">
                <a:solidFill>
                  <a:srgbClr val="494949"/>
                </a:solidFill>
                <a:latin typeface="Consolas" panose="020B0609020204030204" pitchFamily="49" charset="0"/>
              </a:rPr>
              <a:t>[</a:t>
            </a:r>
            <a:r>
              <a:rPr lang="it-IT" b="1" dirty="0">
                <a:solidFill>
                  <a:srgbClr val="2A00FF"/>
                </a:solidFill>
                <a:latin typeface="Consolas" panose="020B0609020204030204" pitchFamily="49" charset="0"/>
              </a:rPr>
              <a:t>ix</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err="1">
                <a:solidFill>
                  <a:srgbClr val="7F0055"/>
                </a:solidFill>
                <a:latin typeface="Consolas" panose="020B0609020204030204" pitchFamily="49" charset="0"/>
              </a:rPr>
              <a:t>if</a:t>
            </a:r>
            <a:r>
              <a:rPr lang="it-IT" b="1" dirty="0">
                <a:solidFill>
                  <a:srgbClr val="494949"/>
                </a:solidFill>
                <a:latin typeface="Consolas" panose="020B0609020204030204" pitchFamily="49" charset="0"/>
              </a:rPr>
              <a:t>(</a:t>
            </a:r>
            <a:r>
              <a:rPr lang="it-IT" b="1" dirty="0" err="1">
                <a:solidFill>
                  <a:srgbClr val="2A00FF"/>
                </a:solidFill>
                <a:latin typeface="Consolas" panose="020B0609020204030204" pitchFamily="49" charset="0"/>
              </a:rPr>
              <a:t>total</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&gt;</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0</a:t>
            </a:r>
            <a:r>
              <a:rPr lang="it-IT" b="1" dirty="0">
                <a:solidFill>
                  <a:srgbClr val="494949"/>
                </a:solidFill>
                <a:latin typeface="Consolas" panose="020B0609020204030204" pitchFamily="49" charset="0"/>
              </a:rPr>
              <a:t>)</a:t>
            </a:r>
          </a:p>
          <a:p>
            <a:r>
              <a:rPr lang="it-IT" b="1" dirty="0" err="1">
                <a:solidFill>
                  <a:srgbClr val="7F0055"/>
                </a:solidFill>
                <a:latin typeface="Consolas" panose="020B0609020204030204" pitchFamily="49" charset="0"/>
              </a:rPr>
              <a:t>return</a:t>
            </a:r>
            <a:r>
              <a:rPr lang="it-IT" b="1" dirty="0">
                <a:solidFill>
                  <a:srgbClr val="494949"/>
                </a:solidFill>
                <a:latin typeface="Consolas" panose="020B0609020204030204" pitchFamily="49" charset="0"/>
              </a:rPr>
              <a:t> </a:t>
            </a:r>
            <a:r>
              <a:rPr lang="it-IT" b="1" dirty="0" err="1">
                <a:solidFill>
                  <a:srgbClr val="6A3E3E"/>
                </a:solidFill>
                <a:latin typeface="Consolas" panose="020B0609020204030204" pitchFamily="49" charset="0"/>
              </a:rPr>
              <a:t>done</a:t>
            </a:r>
            <a:r>
              <a:rPr lang="it-IT" b="1" dirty="0">
                <a:solidFill>
                  <a:srgbClr val="494949"/>
                </a:solidFill>
                <a:latin typeface="Consolas" panose="020B0609020204030204" pitchFamily="49" charset="0"/>
              </a:rPr>
              <a:t>(</a:t>
            </a:r>
            <a:r>
              <a:rPr lang="it-IT" b="1" dirty="0" err="1">
                <a:solidFill>
                  <a:srgbClr val="2A00FF"/>
                </a:solidFill>
                <a:latin typeface="Consolas" panose="020B0609020204030204" pitchFamily="49" charset="0"/>
              </a:rPr>
              <a:t>total</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chiamo la </a:t>
            </a:r>
            <a:r>
              <a:rPr lang="it-IT" b="1" dirty="0" err="1">
                <a:solidFill>
                  <a:srgbClr val="3F7F5F"/>
                </a:solidFill>
                <a:latin typeface="Consolas" panose="020B0609020204030204" pitchFamily="49" charset="0"/>
              </a:rPr>
              <a:t>callback</a:t>
            </a:r>
            <a:r>
              <a:rPr lang="it-IT" b="1" dirty="0">
                <a:solidFill>
                  <a:srgbClr val="3F7F5F"/>
                </a:solidFill>
                <a:latin typeface="Consolas" panose="020B0609020204030204" pitchFamily="49" charset="0"/>
              </a:rPr>
              <a:t> riferita dal parametro </a:t>
            </a:r>
            <a:r>
              <a:rPr lang="it-IT" b="1" dirty="0" err="1">
                <a:solidFill>
                  <a:srgbClr val="3F7F5F"/>
                </a:solidFill>
                <a:latin typeface="Consolas" panose="020B0609020204030204" pitchFamily="49" charset="0"/>
              </a:rPr>
              <a:t>done</a:t>
            </a:r>
            <a:endParaRPr lang="it-IT" b="1" dirty="0">
              <a:solidFill>
                <a:srgbClr val="3F7F5F"/>
              </a:solidFill>
              <a:latin typeface="Consolas" panose="020B0609020204030204" pitchFamily="49" charset="0"/>
            </a:endParaRPr>
          </a:p>
          <a:p>
            <a:r>
              <a:rPr lang="it-IT" b="1" dirty="0">
                <a:solidFill>
                  <a:srgbClr val="7F0055"/>
                </a:solidFill>
                <a:latin typeface="Consolas" panose="020B0609020204030204" pitchFamily="49" charset="0"/>
              </a:rPr>
              <a:t>else</a:t>
            </a:r>
          </a:p>
          <a:p>
            <a:r>
              <a:rPr lang="it-IT" b="1" dirty="0" err="1">
                <a:solidFill>
                  <a:srgbClr val="7F0055"/>
                </a:solidFill>
                <a:latin typeface="Consolas" panose="020B0609020204030204" pitchFamily="49" charset="0"/>
              </a:rPr>
              <a:t>return</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B5545F"/>
                </a:solidFill>
                <a:latin typeface="Consolas" panose="020B0609020204030204" pitchFamily="49" charset="0"/>
              </a:rPr>
              <a:t>1</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errore di somma</a:t>
            </a:r>
          </a:p>
          <a:p>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err="1">
                <a:solidFill>
                  <a:srgbClr val="808080"/>
                </a:solidFill>
                <a:latin typeface="Consolas" panose="020B0609020204030204" pitchFamily="49" charset="0"/>
              </a:rPr>
              <a:t>function</a:t>
            </a:r>
            <a:r>
              <a:rPr lang="it-IT" b="1" dirty="0">
                <a:solidFill>
                  <a:srgbClr val="494949"/>
                </a:solidFill>
                <a:latin typeface="Consolas" panose="020B0609020204030204" pitchFamily="49" charset="0"/>
              </a:rPr>
              <a:t> </a:t>
            </a:r>
            <a:r>
              <a:rPr lang="it-IT" b="1" dirty="0" err="1">
                <a:solidFill>
                  <a:srgbClr val="6A3E3E"/>
                </a:solidFill>
                <a:latin typeface="Consolas" panose="020B0609020204030204" pitchFamily="49" charset="0"/>
              </a:rPr>
              <a:t>done</a:t>
            </a:r>
            <a:r>
              <a:rPr lang="it-IT" b="1" dirty="0">
                <a:solidFill>
                  <a:srgbClr val="929292"/>
                </a:solidFill>
                <a:latin typeface="Consolas" panose="020B0609020204030204" pitchFamily="49" charset="0"/>
              </a:rPr>
              <a:t>(</a:t>
            </a:r>
            <a:r>
              <a:rPr lang="it-IT" b="1" dirty="0">
                <a:solidFill>
                  <a:srgbClr val="2A00FF"/>
                </a:solidFill>
                <a:latin typeface="Consolas" panose="020B0609020204030204" pitchFamily="49" charset="0"/>
              </a:rPr>
              <a:t>p</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p>
          <a:p>
            <a:r>
              <a:rPr lang="it-IT" b="1" dirty="0">
                <a:solidFill>
                  <a:srgbClr val="494949"/>
                </a:solidFill>
                <a:latin typeface="Consolas" panose="020B0609020204030204" pitchFamily="49" charset="0"/>
              </a:rPr>
              <a:t>{</a:t>
            </a:r>
          </a:p>
          <a:p>
            <a:r>
              <a:rPr lang="it-IT" b="1" dirty="0" err="1">
                <a:solidFill>
                  <a:srgbClr val="7F0055"/>
                </a:solidFill>
                <a:latin typeface="Consolas" panose="020B0609020204030204" pitchFamily="49" charset="0"/>
              </a:rPr>
              <a:t>return</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La somma è : </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p</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a:solidFill>
                  <a:srgbClr val="6A3E3E"/>
                </a:solidFill>
                <a:latin typeface="Consolas" panose="020B0609020204030204" pitchFamily="49" charset="0"/>
              </a:rPr>
              <a:t>sum</a:t>
            </a:r>
            <a:r>
              <a:rPr lang="it-IT" b="1" dirty="0">
                <a:solidFill>
                  <a:srgbClr val="494949"/>
                </a:solidFill>
                <a:latin typeface="Consolas" panose="020B0609020204030204" pitchFamily="49" charset="0"/>
              </a:rPr>
              <a:t>([</a:t>
            </a:r>
            <a:r>
              <a:rPr lang="it-IT" b="1" dirty="0">
                <a:solidFill>
                  <a:srgbClr val="B5545F"/>
                </a:solidFill>
                <a:latin typeface="Consolas" panose="020B0609020204030204" pitchFamily="49" charset="0"/>
              </a:rPr>
              <a:t>12</a:t>
            </a:r>
            <a:r>
              <a:rPr lang="it-IT" b="1" dirty="0">
                <a:solidFill>
                  <a:srgbClr val="494949"/>
                </a:solidFill>
                <a:latin typeface="Consolas" panose="020B0609020204030204" pitchFamily="49" charset="0"/>
              </a:rPr>
              <a:t>, </a:t>
            </a:r>
            <a:r>
              <a:rPr lang="it-IT" b="1" dirty="0">
                <a:solidFill>
                  <a:srgbClr val="B5545F"/>
                </a:solidFill>
                <a:latin typeface="Consolas" panose="020B0609020204030204" pitchFamily="49" charset="0"/>
              </a:rPr>
              <a:t>35</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done</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sz="2400" b="1" dirty="0"/>
          </a:p>
        </p:txBody>
      </p:sp>
      <p:sp>
        <p:nvSpPr>
          <p:cNvPr id="3" name="Rettangolo 2"/>
          <p:cNvSpPr/>
          <p:nvPr/>
        </p:nvSpPr>
        <p:spPr>
          <a:xfrm>
            <a:off x="4296873" y="261291"/>
            <a:ext cx="2660152" cy="461665"/>
          </a:xfrm>
          <a:prstGeom prst="rect">
            <a:avLst/>
          </a:prstGeom>
        </p:spPr>
        <p:txBody>
          <a:bodyPr wrap="none">
            <a:spAutoFit/>
          </a:bodyPr>
          <a:lstStyle/>
          <a:p>
            <a:r>
              <a:rPr lang="it-IT" sz="2400" b="1" dirty="0"/>
              <a:t>Funzioni come dati </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608" y="139814"/>
            <a:ext cx="1389051" cy="1299242"/>
          </a:xfrm>
          <a:prstGeom prst="rect">
            <a:avLst/>
          </a:prstGeom>
        </p:spPr>
      </p:pic>
    </p:spTree>
    <p:extLst>
      <p:ext uri="{BB962C8B-B14F-4D97-AF65-F5344CB8AC3E}">
        <p14:creationId xmlns:p14="http://schemas.microsoft.com/office/powerpoint/2010/main" val="1568521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29653" y="1865319"/>
            <a:ext cx="10203304" cy="2862322"/>
          </a:xfrm>
          <a:prstGeom prst="rect">
            <a:avLst/>
          </a:prstGeom>
        </p:spPr>
        <p:txBody>
          <a:bodyPr wrap="square">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6A3E3E"/>
                </a:solidFill>
                <a:latin typeface="Consolas" panose="020B0609020204030204" pitchFamily="49" charset="0"/>
              </a:rPr>
              <a:t>j</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err="1">
                <a:solidFill>
                  <a:srgbClr val="808080"/>
                </a:solidFill>
                <a:latin typeface="Consolas" panose="020B0609020204030204" pitchFamily="49" charset="0"/>
              </a:rPr>
              <a:t>function</a:t>
            </a:r>
            <a:r>
              <a:rPr lang="it-IT" b="1" dirty="0">
                <a:solidFill>
                  <a:srgbClr val="929292"/>
                </a:solidFill>
                <a:latin typeface="Consolas" panose="020B0609020204030204" pitchFamily="49" charset="0"/>
              </a:rPr>
              <a:t>(</a:t>
            </a:r>
            <a:r>
              <a:rPr lang="it-IT" b="1" dirty="0">
                <a:solidFill>
                  <a:srgbClr val="2A00FF"/>
                </a:solidFill>
                <a:latin typeface="Consolas" panose="020B0609020204030204" pitchFamily="49" charset="0"/>
              </a:rPr>
              <a:t>data</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funzione senza nome ovvero senza alcun identificatore</a:t>
            </a:r>
          </a:p>
          <a:p>
            <a:r>
              <a:rPr lang="it-IT" b="1" dirty="0">
                <a:solidFill>
                  <a:srgbClr val="494949"/>
                </a:solidFill>
                <a:latin typeface="Consolas" panose="020B0609020204030204" pitchFamily="49" charset="0"/>
              </a:rPr>
              <a:t>{</a:t>
            </a:r>
          </a:p>
          <a:p>
            <a:r>
              <a:rPr lang="it-IT" b="1" dirty="0" err="1">
                <a:solidFill>
                  <a:srgbClr val="7F0055"/>
                </a:solidFill>
                <a:latin typeface="Consolas" panose="020B0609020204030204" pitchFamily="49" charset="0"/>
              </a:rPr>
              <a:t>return</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data</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6A3E3E"/>
                </a:solidFill>
                <a:latin typeface="Consolas" panose="020B0609020204030204" pitchFamily="49" charset="0"/>
              </a:rPr>
              <a:t>j</a:t>
            </a:r>
            <a:r>
              <a:rPr lang="it-IT" b="1" dirty="0">
                <a:solidFill>
                  <a:srgbClr val="494949"/>
                </a:solidFill>
                <a:latin typeface="Consolas" panose="020B0609020204030204" pitchFamily="49" charset="0"/>
              </a:rPr>
              <a:t>(</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Test</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j si riferisce alla funzione anonima passata come riferimento</a:t>
            </a:r>
          </a:p>
          <a:p>
            <a:endParaRPr lang="it-IT" b="1" dirty="0">
              <a:latin typeface="Consolas" panose="020B0609020204030204" pitchFamily="49" charset="0"/>
            </a:endParaRP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sz="2400" b="1" dirty="0"/>
          </a:p>
        </p:txBody>
      </p:sp>
      <p:sp>
        <p:nvSpPr>
          <p:cNvPr id="3" name="Rettangolo 2"/>
          <p:cNvSpPr/>
          <p:nvPr/>
        </p:nvSpPr>
        <p:spPr>
          <a:xfrm>
            <a:off x="4296873" y="261291"/>
            <a:ext cx="2660152" cy="461665"/>
          </a:xfrm>
          <a:prstGeom prst="rect">
            <a:avLst/>
          </a:prstGeom>
        </p:spPr>
        <p:txBody>
          <a:bodyPr wrap="none">
            <a:spAutoFit/>
          </a:bodyPr>
          <a:lstStyle/>
          <a:p>
            <a:r>
              <a:rPr lang="it-IT" sz="2400" b="1" dirty="0"/>
              <a:t>Funzioni come dati </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608" y="139814"/>
            <a:ext cx="1389051" cy="1299242"/>
          </a:xfrm>
          <a:prstGeom prst="rect">
            <a:avLst/>
          </a:prstGeom>
        </p:spPr>
      </p:pic>
    </p:spTree>
    <p:extLst>
      <p:ext uri="{BB962C8B-B14F-4D97-AF65-F5344CB8AC3E}">
        <p14:creationId xmlns:p14="http://schemas.microsoft.com/office/powerpoint/2010/main" val="2501518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24656" y="2026354"/>
            <a:ext cx="8439462" cy="4154984"/>
          </a:xfrm>
          <a:prstGeom prst="rect">
            <a:avLst/>
          </a:prstGeom>
          <a:noFill/>
        </p:spPr>
        <p:txBody>
          <a:bodyPr wrap="square" rtlCol="0">
            <a:spAutoFit/>
          </a:bodyPr>
          <a:lstStyle/>
          <a:p>
            <a:r>
              <a:rPr lang="it-IT" sz="2400" b="1" dirty="0" smtClean="0"/>
              <a:t>Tra le funzioni più usate del DOM troviamo</a:t>
            </a:r>
          </a:p>
          <a:p>
            <a:endParaRPr lang="it-IT" sz="2400" b="1" dirty="0" smtClean="0"/>
          </a:p>
          <a:p>
            <a:pPr marL="285750" indent="-285750">
              <a:buFont typeface="Arial" panose="020B0604020202020204" pitchFamily="34" charset="0"/>
              <a:buChar char="•"/>
            </a:pPr>
            <a:r>
              <a:rPr lang="it-IT" sz="2400" b="1" dirty="0" err="1" smtClean="0"/>
              <a:t>document.getElementById</a:t>
            </a:r>
            <a:r>
              <a:rPr lang="it-IT" sz="2400" b="1" dirty="0" smtClean="0"/>
              <a:t>(</a:t>
            </a:r>
            <a:r>
              <a:rPr lang="it-IT" sz="2400" b="1" dirty="0" err="1" smtClean="0"/>
              <a:t>DOMstring</a:t>
            </a:r>
            <a:r>
              <a:rPr lang="it-IT" sz="2400" b="1" dirty="0" smtClean="0"/>
              <a:t> </a:t>
            </a:r>
            <a:r>
              <a:rPr lang="it-IT" sz="2400" b="1" dirty="0" err="1" smtClean="0"/>
              <a:t>elementId</a:t>
            </a:r>
            <a:r>
              <a:rPr lang="it-IT" sz="2400" b="1" dirty="0" smtClean="0"/>
              <a:t>)</a:t>
            </a:r>
          </a:p>
          <a:p>
            <a:pPr marL="742950" lvl="1" indent="-285750">
              <a:buFont typeface="Arial" panose="020B0604020202020204" pitchFamily="34" charset="0"/>
              <a:buChar char="•"/>
            </a:pPr>
            <a:endParaRPr lang="it-IT" sz="2400" b="1" dirty="0"/>
          </a:p>
          <a:p>
            <a:pPr marL="742950" lvl="1" indent="-285750">
              <a:buFont typeface="Arial" panose="020B0604020202020204" pitchFamily="34" charset="0"/>
              <a:buChar char="•"/>
            </a:pPr>
            <a:r>
              <a:rPr lang="it-IT" sz="2400" b="1" dirty="0" smtClean="0"/>
              <a:t>Es: &lt;div id=‘’ </a:t>
            </a:r>
            <a:r>
              <a:rPr lang="it-IT" sz="2400" b="1" dirty="0" err="1" smtClean="0"/>
              <a:t>mydiv</a:t>
            </a:r>
            <a:r>
              <a:rPr lang="it-IT" sz="2400" b="1" dirty="0" smtClean="0"/>
              <a:t> ‘’&gt;</a:t>
            </a:r>
          </a:p>
          <a:p>
            <a:pPr marL="285750" indent="-285750">
              <a:buFont typeface="Arial" panose="020B0604020202020204" pitchFamily="34" charset="0"/>
              <a:buChar char="•"/>
            </a:pPr>
            <a:endParaRPr lang="it-IT" sz="2400" b="1" dirty="0"/>
          </a:p>
          <a:p>
            <a:pPr marL="285750" indent="-285750">
              <a:buFont typeface="Arial" panose="020B0604020202020204" pitchFamily="34" charset="0"/>
              <a:buChar char="•"/>
            </a:pPr>
            <a:r>
              <a:rPr lang="it-IT" sz="2400" b="1" dirty="0" err="1" smtClean="0"/>
              <a:t>document.getElementByName</a:t>
            </a:r>
            <a:r>
              <a:rPr lang="it-IT" sz="2400" b="1" dirty="0" smtClean="0"/>
              <a:t>(</a:t>
            </a:r>
            <a:r>
              <a:rPr lang="it-IT" sz="2400" b="1" dirty="0" err="1" smtClean="0"/>
              <a:t>DOMstring</a:t>
            </a:r>
            <a:r>
              <a:rPr lang="it-IT" sz="2400" b="1" dirty="0" smtClean="0"/>
              <a:t> </a:t>
            </a:r>
            <a:r>
              <a:rPr lang="it-IT" sz="2400" b="1" dirty="0" err="1" smtClean="0"/>
              <a:t>elementName</a:t>
            </a:r>
            <a:r>
              <a:rPr lang="it-IT" sz="2400" b="1" dirty="0" smtClean="0"/>
              <a:t>)</a:t>
            </a:r>
          </a:p>
          <a:p>
            <a:pPr marL="742950" lvl="1" indent="-285750">
              <a:buFont typeface="Arial" panose="020B0604020202020204" pitchFamily="34" charset="0"/>
              <a:buChar char="•"/>
            </a:pPr>
            <a:endParaRPr lang="it-IT" sz="2400" b="1" dirty="0"/>
          </a:p>
          <a:p>
            <a:pPr marL="742950" lvl="1" indent="-285750">
              <a:buFont typeface="Arial" panose="020B0604020202020204" pitchFamily="34" charset="0"/>
              <a:buChar char="•"/>
            </a:pPr>
            <a:r>
              <a:rPr lang="it-IT" sz="2400" b="1" dirty="0" smtClean="0"/>
              <a:t>Es: &lt;</a:t>
            </a:r>
            <a:r>
              <a:rPr lang="it-IT" sz="2400" b="1" dirty="0" err="1" smtClean="0"/>
              <a:t>form</a:t>
            </a:r>
            <a:r>
              <a:rPr lang="it-IT" sz="2400" b="1" dirty="0"/>
              <a:t>&gt;</a:t>
            </a:r>
          </a:p>
          <a:p>
            <a:r>
              <a:rPr lang="it-IT" sz="2400" b="1" dirty="0" smtClean="0"/>
              <a:t>		&lt;input type=‘’’’ name=‘’</a:t>
            </a:r>
            <a:r>
              <a:rPr lang="it-IT" sz="2400" b="1" dirty="0" err="1" smtClean="0"/>
              <a:t>user</a:t>
            </a:r>
            <a:r>
              <a:rPr lang="it-IT" sz="2400" b="1" dirty="0" smtClean="0"/>
              <a:t>’’&gt;</a:t>
            </a:r>
          </a:p>
          <a:p>
            <a:pPr marL="285750" indent="-285750">
              <a:buFont typeface="Arial" panose="020B0604020202020204" pitchFamily="34" charset="0"/>
              <a:buChar char="•"/>
            </a:pPr>
            <a:endParaRPr lang="it-IT" sz="24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
        <p:nvSpPr>
          <p:cNvPr id="4" name="CasellaDiTesto 3"/>
          <p:cNvSpPr txBox="1"/>
          <p:nvPr/>
        </p:nvSpPr>
        <p:spPr>
          <a:xfrm>
            <a:off x="674556" y="528291"/>
            <a:ext cx="8919149" cy="523220"/>
          </a:xfrm>
          <a:prstGeom prst="rect">
            <a:avLst/>
          </a:prstGeom>
          <a:noFill/>
        </p:spPr>
        <p:txBody>
          <a:bodyPr wrap="square" rtlCol="0">
            <a:spAutoFit/>
          </a:bodyPr>
          <a:lstStyle/>
          <a:p>
            <a:r>
              <a:rPr lang="it-IT" sz="2800" b="1" dirty="0" smtClean="0"/>
              <a:t>Riprendiamo la selezione degli elementi di un documento</a:t>
            </a:r>
            <a:endParaRPr lang="it-IT" sz="2800" b="1" dirty="0"/>
          </a:p>
        </p:txBody>
      </p:sp>
    </p:spTree>
    <p:extLst>
      <p:ext uri="{BB962C8B-B14F-4D97-AF65-F5344CB8AC3E}">
        <p14:creationId xmlns:p14="http://schemas.microsoft.com/office/powerpoint/2010/main" val="287214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
        <p:nvSpPr>
          <p:cNvPr id="3" name="CasellaDiTesto 2"/>
          <p:cNvSpPr txBox="1"/>
          <p:nvPr/>
        </p:nvSpPr>
        <p:spPr>
          <a:xfrm>
            <a:off x="674556" y="528291"/>
            <a:ext cx="8919149" cy="523220"/>
          </a:xfrm>
          <a:prstGeom prst="rect">
            <a:avLst/>
          </a:prstGeom>
          <a:noFill/>
        </p:spPr>
        <p:txBody>
          <a:bodyPr wrap="square" rtlCol="0">
            <a:spAutoFit/>
          </a:bodyPr>
          <a:lstStyle/>
          <a:p>
            <a:r>
              <a:rPr lang="it-IT" sz="2800" b="1" dirty="0" smtClean="0"/>
              <a:t>Altre tecniche di selezione degli elementi di un documento</a:t>
            </a:r>
            <a:endParaRPr lang="it-IT" sz="2800" b="1" dirty="0"/>
          </a:p>
        </p:txBody>
      </p:sp>
      <p:sp>
        <p:nvSpPr>
          <p:cNvPr id="4" name="Rettangolo 3"/>
          <p:cNvSpPr/>
          <p:nvPr/>
        </p:nvSpPr>
        <p:spPr>
          <a:xfrm>
            <a:off x="359764" y="1476772"/>
            <a:ext cx="9983449" cy="2308324"/>
          </a:xfrm>
          <a:prstGeom prst="rect">
            <a:avLst/>
          </a:prstGeom>
        </p:spPr>
        <p:txBody>
          <a:bodyPr wrap="square">
            <a:spAutoFit/>
          </a:bodyPr>
          <a:lstStyle/>
          <a:p>
            <a:pPr marL="285750" indent="-285750">
              <a:buFont typeface="Arial" panose="020B0604020202020204" pitchFamily="34" charset="0"/>
              <a:buChar char="•"/>
            </a:pPr>
            <a:r>
              <a:rPr lang="it-IT" sz="2400" b="1" dirty="0" err="1">
                <a:solidFill>
                  <a:srgbClr val="FF0000"/>
                </a:solidFill>
              </a:rPr>
              <a:t>NodeList</a:t>
            </a:r>
            <a:r>
              <a:rPr lang="it-IT" sz="2400" b="1" dirty="0">
                <a:solidFill>
                  <a:srgbClr val="FF0000"/>
                </a:solidFill>
              </a:rPr>
              <a:t> </a:t>
            </a:r>
            <a:r>
              <a:rPr lang="it-IT" sz="2400" b="1" dirty="0" err="1">
                <a:solidFill>
                  <a:srgbClr val="FF0000"/>
                </a:solidFill>
              </a:rPr>
              <a:t>querySelectorAll</a:t>
            </a:r>
            <a:r>
              <a:rPr lang="it-IT" sz="2400" b="1" dirty="0">
                <a:solidFill>
                  <a:srgbClr val="FF0000"/>
                </a:solidFill>
              </a:rPr>
              <a:t>( </a:t>
            </a:r>
            <a:r>
              <a:rPr lang="it-IT" sz="2400" b="1" dirty="0" err="1">
                <a:solidFill>
                  <a:srgbClr val="FF0000"/>
                </a:solidFill>
              </a:rPr>
              <a:t>DOMString</a:t>
            </a:r>
            <a:r>
              <a:rPr lang="it-IT" sz="2400" b="1" dirty="0">
                <a:solidFill>
                  <a:srgbClr val="FF0000"/>
                </a:solidFill>
              </a:rPr>
              <a:t> </a:t>
            </a:r>
            <a:r>
              <a:rPr lang="it-IT" sz="2400" b="1" dirty="0" err="1">
                <a:solidFill>
                  <a:srgbClr val="FF0000"/>
                </a:solidFill>
              </a:rPr>
              <a:t>selectors</a:t>
            </a:r>
            <a:r>
              <a:rPr lang="it-IT" sz="2400" b="1" dirty="0">
                <a:solidFill>
                  <a:srgbClr val="FF0000"/>
                </a:solidFill>
              </a:rPr>
              <a:t>): </a:t>
            </a:r>
            <a:endParaRPr lang="it-IT" sz="2400" b="1" dirty="0" smtClean="0">
              <a:solidFill>
                <a:srgbClr val="FF0000"/>
              </a:solidFill>
            </a:endParaRPr>
          </a:p>
          <a:p>
            <a:endParaRPr lang="it-IT" sz="2400" b="1" dirty="0" smtClean="0">
              <a:solidFill>
                <a:srgbClr val="FF0000"/>
              </a:solidFill>
            </a:endParaRPr>
          </a:p>
          <a:p>
            <a:r>
              <a:rPr lang="it-IT" sz="2400" b="1" dirty="0"/>
              <a:t>R</a:t>
            </a:r>
            <a:r>
              <a:rPr lang="it-IT" sz="2400" b="1" dirty="0" smtClean="0"/>
              <a:t>itorna </a:t>
            </a:r>
            <a:r>
              <a:rPr lang="it-IT" sz="2400" b="1" dirty="0"/>
              <a:t>un oggetto di tipo </a:t>
            </a:r>
            <a:r>
              <a:rPr lang="it-IT" sz="2400" b="1" dirty="0" err="1"/>
              <a:t>NodeList</a:t>
            </a:r>
            <a:r>
              <a:rPr lang="it-IT" sz="2400" b="1" dirty="0"/>
              <a:t>, laddove ogni elemento dell’array è un elemento HTML che soddisfa i criteri selettivi impostati tramite il parametro </a:t>
            </a:r>
            <a:r>
              <a:rPr lang="it-IT" sz="2400" b="1" dirty="0" err="1"/>
              <a:t>selectors</a:t>
            </a:r>
            <a:r>
              <a:rPr lang="it-IT" sz="2400" b="1" dirty="0"/>
              <a:t>. Se non vi sono elementi trovati allora l’oggetto </a:t>
            </a:r>
            <a:r>
              <a:rPr lang="it-IT" sz="2400" b="1" dirty="0" err="1"/>
              <a:t>NodeList</a:t>
            </a:r>
            <a:r>
              <a:rPr lang="it-IT" sz="2400" b="1" dirty="0"/>
              <a:t> sarà un array vuoto</a:t>
            </a:r>
            <a:r>
              <a:rPr lang="it-IT" sz="2400" b="1" dirty="0" smtClean="0"/>
              <a:t>.</a:t>
            </a:r>
            <a:endParaRPr lang="it-IT" sz="2400" b="1" dirty="0"/>
          </a:p>
        </p:txBody>
      </p:sp>
      <p:sp>
        <p:nvSpPr>
          <p:cNvPr id="5" name="Rettangolo 4"/>
          <p:cNvSpPr/>
          <p:nvPr/>
        </p:nvSpPr>
        <p:spPr>
          <a:xfrm>
            <a:off x="479685" y="3951743"/>
            <a:ext cx="11517018" cy="2862322"/>
          </a:xfrm>
          <a:prstGeom prst="rect">
            <a:avLst/>
          </a:prstGeom>
        </p:spPr>
        <p:txBody>
          <a:bodyPr wrap="square">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r>
              <a:rPr lang="it-IT" b="1" dirty="0">
                <a:solidFill>
                  <a:srgbClr val="3F7F5F"/>
                </a:solidFill>
                <a:latin typeface="Consolas" panose="020B0609020204030204" pitchFamily="49" charset="0"/>
              </a:rPr>
              <a:t>// seleziona tutti i </a:t>
            </a:r>
            <a:r>
              <a:rPr lang="it-IT" b="1" dirty="0" err="1">
                <a:solidFill>
                  <a:srgbClr val="3F7F5F"/>
                </a:solidFill>
                <a:latin typeface="Consolas" panose="020B0609020204030204" pitchFamily="49" charset="0"/>
              </a:rPr>
              <a:t>tr</a:t>
            </a:r>
            <a:r>
              <a:rPr lang="it-IT" b="1" dirty="0">
                <a:solidFill>
                  <a:srgbClr val="3F7F5F"/>
                </a:solidFill>
                <a:latin typeface="Consolas" panose="020B0609020204030204" pitchFamily="49" charset="0"/>
              </a:rPr>
              <a:t> discendenti arbitrari (</a:t>
            </a:r>
            <a:r>
              <a:rPr lang="it-IT" b="1" dirty="0" err="1">
                <a:solidFill>
                  <a:srgbClr val="3F7F5F"/>
                </a:solidFill>
                <a:latin typeface="Consolas" panose="020B0609020204030204" pitchFamily="49" charset="0"/>
              </a:rPr>
              <a:t>descendant</a:t>
            </a:r>
            <a:r>
              <a:rPr lang="it-IT" b="1" dirty="0">
                <a:solidFill>
                  <a:srgbClr val="3F7F5F"/>
                </a:solidFill>
                <a:latin typeface="Consolas" panose="020B0609020204030204" pitchFamily="49" charset="0"/>
              </a:rPr>
              <a:t> combinator)</a:t>
            </a:r>
          </a:p>
          <a:p>
            <a:r>
              <a:rPr lang="it-IT" b="1" dirty="0">
                <a:solidFill>
                  <a:srgbClr val="3F7F5F"/>
                </a:solidFill>
                <a:latin typeface="Consolas" panose="020B0609020204030204" pitchFamily="49" charset="0"/>
              </a:rPr>
              <a:t>// dell'elemento </a:t>
            </a:r>
            <a:r>
              <a:rPr lang="it-IT" b="1" dirty="0" err="1">
                <a:solidFill>
                  <a:srgbClr val="3F7F5F"/>
                </a:solidFill>
                <a:latin typeface="Consolas" panose="020B0609020204030204" pitchFamily="49" charset="0"/>
              </a:rPr>
              <a:t>table</a:t>
            </a:r>
            <a:r>
              <a:rPr lang="it-IT" b="1" dirty="0">
                <a:solidFill>
                  <a:srgbClr val="3F7F5F"/>
                </a:solidFill>
                <a:latin typeface="Consolas" panose="020B0609020204030204" pitchFamily="49" charset="0"/>
              </a:rPr>
              <a:t> con id </a:t>
            </a:r>
            <a:r>
              <a:rPr lang="it-IT" b="1" dirty="0" err="1">
                <a:solidFill>
                  <a:srgbClr val="3F7F5F"/>
                </a:solidFill>
                <a:latin typeface="Consolas" panose="020B0609020204030204" pitchFamily="49" charset="0"/>
              </a:rPr>
              <a:t>the_table</a:t>
            </a:r>
            <a:r>
              <a:rPr lang="it-IT" b="1" dirty="0">
                <a:solidFill>
                  <a:srgbClr val="3F7F5F"/>
                </a:solidFill>
                <a:latin typeface="Consolas" panose="020B0609020204030204" pitchFamily="49" charset="0"/>
              </a:rPr>
              <a:t> (</a:t>
            </a:r>
            <a:r>
              <a:rPr lang="it-IT" b="1" dirty="0" err="1">
                <a:solidFill>
                  <a:srgbClr val="3F7F5F"/>
                </a:solidFill>
                <a:latin typeface="Consolas" panose="020B0609020204030204" pitchFamily="49" charset="0"/>
              </a:rPr>
              <a:t>dependent</a:t>
            </a:r>
            <a:r>
              <a:rPr lang="it-IT" b="1" dirty="0">
                <a:solidFill>
                  <a:srgbClr val="3F7F5F"/>
                </a:solidFill>
                <a:latin typeface="Consolas" panose="020B0609020204030204" pitchFamily="49" charset="0"/>
              </a:rPr>
              <a:t> id)</a:t>
            </a:r>
          </a:p>
          <a:p>
            <a:r>
              <a:rPr lang="en-US" b="1" dirty="0" err="1">
                <a:solidFill>
                  <a:srgbClr val="808080"/>
                </a:solidFill>
                <a:latin typeface="Consolas" panose="020B0609020204030204" pitchFamily="49" charset="0"/>
              </a:rPr>
              <a:t>var</a:t>
            </a:r>
            <a:r>
              <a:rPr lang="en-US" b="1" dirty="0">
                <a:solidFill>
                  <a:srgbClr val="494949"/>
                </a:solidFill>
                <a:latin typeface="Consolas" panose="020B0609020204030204" pitchFamily="49" charset="0"/>
              </a:rPr>
              <a:t> </a:t>
            </a:r>
            <a:r>
              <a:rPr lang="en-US" b="1" dirty="0">
                <a:solidFill>
                  <a:srgbClr val="2A00FF"/>
                </a:solidFill>
                <a:latin typeface="Consolas" panose="020B0609020204030204" pitchFamily="49" charset="0"/>
              </a:rPr>
              <a:t>_</a:t>
            </a:r>
            <a:r>
              <a:rPr lang="en-US" b="1" dirty="0" err="1">
                <a:solidFill>
                  <a:srgbClr val="2A00FF"/>
                </a:solidFill>
                <a:latin typeface="Consolas" panose="020B0609020204030204" pitchFamily="49" charset="0"/>
              </a:rPr>
              <a:t>trs</a:t>
            </a:r>
            <a:r>
              <a:rPr lang="en-US" b="1" dirty="0">
                <a:solidFill>
                  <a:srgbClr val="494949"/>
                </a:solidFill>
                <a:latin typeface="Consolas" panose="020B0609020204030204" pitchFamily="49" charset="0"/>
              </a:rPr>
              <a:t> </a:t>
            </a:r>
            <a:r>
              <a:rPr lang="en-US" b="1" dirty="0">
                <a:solidFill>
                  <a:srgbClr val="919191"/>
                </a:solidFill>
                <a:latin typeface="Consolas" panose="020B0609020204030204" pitchFamily="49" charset="0"/>
              </a:rPr>
              <a:t>=</a:t>
            </a:r>
            <a:r>
              <a:rPr lang="en-US" b="1" dirty="0">
                <a:solidFill>
                  <a:srgbClr val="494949"/>
                </a:solidFill>
                <a:latin typeface="Consolas" panose="020B0609020204030204" pitchFamily="49" charset="0"/>
              </a:rPr>
              <a:t> </a:t>
            </a:r>
            <a:r>
              <a:rPr lang="en-US" b="1" dirty="0" err="1">
                <a:solidFill>
                  <a:srgbClr val="2A00FF"/>
                </a:solidFill>
                <a:latin typeface="Consolas" panose="020B0609020204030204" pitchFamily="49" charset="0"/>
              </a:rPr>
              <a:t>document</a:t>
            </a:r>
            <a:r>
              <a:rPr lang="en-US" b="1" dirty="0" err="1">
                <a:solidFill>
                  <a:srgbClr val="494949"/>
                </a:solidFill>
                <a:latin typeface="Consolas" panose="020B0609020204030204" pitchFamily="49" charset="0"/>
              </a:rPr>
              <a:t>.</a:t>
            </a:r>
            <a:r>
              <a:rPr lang="en-US" b="1" dirty="0" err="1">
                <a:solidFill>
                  <a:srgbClr val="6A3E3E"/>
                </a:solidFill>
                <a:latin typeface="Consolas" panose="020B0609020204030204" pitchFamily="49" charset="0"/>
              </a:rPr>
              <a:t>querySelectorAll</a:t>
            </a:r>
            <a:r>
              <a:rPr lang="en-US" b="1" dirty="0">
                <a:solidFill>
                  <a:srgbClr val="494949"/>
                </a:solidFill>
                <a:latin typeface="Consolas" panose="020B0609020204030204" pitchFamily="49" charset="0"/>
              </a:rPr>
              <a:t>(</a:t>
            </a:r>
            <a:r>
              <a:rPr lang="en-US" b="1" dirty="0">
                <a:solidFill>
                  <a:srgbClr val="929292"/>
                </a:solidFill>
                <a:latin typeface="Consolas" panose="020B0609020204030204" pitchFamily="49" charset="0"/>
              </a:rPr>
              <a:t>"</a:t>
            </a:r>
            <a:r>
              <a:rPr lang="en-US" b="1" dirty="0" err="1">
                <a:solidFill>
                  <a:srgbClr val="1290C3"/>
                </a:solidFill>
                <a:latin typeface="Consolas" panose="020B0609020204030204" pitchFamily="49" charset="0"/>
              </a:rPr>
              <a:t>table#the_table</a:t>
            </a:r>
            <a:r>
              <a:rPr lang="en-US" b="1" dirty="0">
                <a:solidFill>
                  <a:srgbClr val="1290C3"/>
                </a:solidFill>
                <a:latin typeface="Consolas" panose="020B0609020204030204" pitchFamily="49" charset="0"/>
              </a:rPr>
              <a:t> </a:t>
            </a:r>
            <a:r>
              <a:rPr lang="en-US" b="1" dirty="0" err="1">
                <a:solidFill>
                  <a:srgbClr val="1290C3"/>
                </a:solidFill>
                <a:latin typeface="Consolas" panose="020B0609020204030204" pitchFamily="49" charset="0"/>
              </a:rPr>
              <a:t>tr</a:t>
            </a:r>
            <a:r>
              <a:rPr lang="en-US" b="1" dirty="0">
                <a:solidFill>
                  <a:srgbClr val="929292"/>
                </a:solidFill>
                <a:latin typeface="Consolas" panose="020B0609020204030204" pitchFamily="49" charset="0"/>
              </a:rPr>
              <a:t>"</a:t>
            </a:r>
            <a:r>
              <a:rPr lang="en-US" b="1" dirty="0">
                <a:solidFill>
                  <a:srgbClr val="494949"/>
                </a:solidFill>
                <a:latin typeface="Consolas" panose="020B0609020204030204" pitchFamily="49" charset="0"/>
              </a:rPr>
              <a:t>); </a:t>
            </a:r>
          </a:p>
          <a:p>
            <a:endParaRPr lang="it-IT" b="1" dirty="0">
              <a:latin typeface="Consolas" panose="020B0609020204030204" pitchFamily="49" charset="0"/>
            </a:endParaRPr>
          </a:p>
          <a:p>
            <a:r>
              <a:rPr lang="it-IT" b="1" dirty="0">
                <a:solidFill>
                  <a:srgbClr val="3F7F5F"/>
                </a:solidFill>
                <a:latin typeface="Consolas" panose="020B0609020204030204" pitchFamily="49" charset="0"/>
              </a:rPr>
              <a:t>// seleziona il secondo elemento </a:t>
            </a:r>
            <a:r>
              <a:rPr lang="it-IT" b="1" dirty="0" err="1">
                <a:solidFill>
                  <a:srgbClr val="3F7F5F"/>
                </a:solidFill>
                <a:latin typeface="Consolas" panose="020B0609020204030204" pitchFamily="49" charset="0"/>
              </a:rPr>
              <a:t>td</a:t>
            </a:r>
            <a:r>
              <a:rPr lang="it-IT" b="1" dirty="0">
                <a:solidFill>
                  <a:srgbClr val="3F7F5F"/>
                </a:solidFill>
                <a:latin typeface="Consolas" panose="020B0609020204030204" pitchFamily="49" charset="0"/>
              </a:rPr>
              <a:t> figlio dell'elemento </a:t>
            </a:r>
            <a:r>
              <a:rPr lang="it-IT" b="1" dirty="0" err="1">
                <a:solidFill>
                  <a:srgbClr val="3F7F5F"/>
                </a:solidFill>
                <a:latin typeface="Consolas" panose="020B0609020204030204" pitchFamily="49" charset="0"/>
              </a:rPr>
              <a:t>tr</a:t>
            </a:r>
            <a:endParaRPr lang="it-IT" b="1" dirty="0">
              <a:solidFill>
                <a:srgbClr val="3F7F5F"/>
              </a:solidFill>
              <a:latin typeface="Consolas" panose="020B0609020204030204" pitchFamily="49" charset="0"/>
            </a:endParaRPr>
          </a:p>
          <a:p>
            <a:r>
              <a:rPr lang="it-IT" b="1" dirty="0">
                <a:solidFill>
                  <a:srgbClr val="3F7F5F"/>
                </a:solidFill>
                <a:latin typeface="Consolas" panose="020B0609020204030204" pitchFamily="49" charset="0"/>
              </a:rPr>
              <a:t>// cui il metodo è applicato</a:t>
            </a:r>
          </a:p>
          <a:p>
            <a:r>
              <a:rPr lang="en-US" b="1" dirty="0" err="1">
                <a:solidFill>
                  <a:srgbClr val="808080"/>
                </a:solidFill>
                <a:latin typeface="Consolas" panose="020B0609020204030204" pitchFamily="49" charset="0"/>
              </a:rPr>
              <a:t>var</a:t>
            </a:r>
            <a:r>
              <a:rPr lang="en-US" b="1" dirty="0">
                <a:solidFill>
                  <a:srgbClr val="494949"/>
                </a:solidFill>
                <a:latin typeface="Consolas" panose="020B0609020204030204" pitchFamily="49" charset="0"/>
              </a:rPr>
              <a:t> </a:t>
            </a:r>
            <a:r>
              <a:rPr lang="en-US" b="1" dirty="0">
                <a:solidFill>
                  <a:srgbClr val="2A00FF"/>
                </a:solidFill>
                <a:latin typeface="Consolas" panose="020B0609020204030204" pitchFamily="49" charset="0"/>
              </a:rPr>
              <a:t>_td</a:t>
            </a:r>
            <a:r>
              <a:rPr lang="en-US" b="1" dirty="0">
                <a:solidFill>
                  <a:srgbClr val="494949"/>
                </a:solidFill>
                <a:latin typeface="Consolas" panose="020B0609020204030204" pitchFamily="49" charset="0"/>
              </a:rPr>
              <a:t> </a:t>
            </a:r>
            <a:r>
              <a:rPr lang="en-US" b="1" dirty="0">
                <a:solidFill>
                  <a:srgbClr val="919191"/>
                </a:solidFill>
                <a:latin typeface="Consolas" panose="020B0609020204030204" pitchFamily="49" charset="0"/>
              </a:rPr>
              <a:t>=</a:t>
            </a:r>
            <a:r>
              <a:rPr lang="en-US" b="1" dirty="0">
                <a:solidFill>
                  <a:srgbClr val="494949"/>
                </a:solidFill>
                <a:latin typeface="Consolas" panose="020B0609020204030204" pitchFamily="49" charset="0"/>
              </a:rPr>
              <a:t> </a:t>
            </a:r>
            <a:r>
              <a:rPr lang="en-US" b="1" dirty="0">
                <a:solidFill>
                  <a:srgbClr val="2A00FF"/>
                </a:solidFill>
                <a:latin typeface="Consolas" panose="020B0609020204030204" pitchFamily="49" charset="0"/>
              </a:rPr>
              <a:t>_</a:t>
            </a:r>
            <a:r>
              <a:rPr lang="en-US" b="1" dirty="0" err="1">
                <a:solidFill>
                  <a:srgbClr val="2A00FF"/>
                </a:solidFill>
                <a:latin typeface="Consolas" panose="020B0609020204030204" pitchFamily="49" charset="0"/>
              </a:rPr>
              <a:t>trs</a:t>
            </a:r>
            <a:r>
              <a:rPr lang="en-US" b="1" dirty="0">
                <a:solidFill>
                  <a:srgbClr val="494949"/>
                </a:solidFill>
                <a:latin typeface="Consolas" panose="020B0609020204030204" pitchFamily="49" charset="0"/>
              </a:rPr>
              <a:t>[</a:t>
            </a:r>
            <a:r>
              <a:rPr lang="en-US" b="1" dirty="0">
                <a:solidFill>
                  <a:srgbClr val="B5545F"/>
                </a:solidFill>
                <a:latin typeface="Consolas" panose="020B0609020204030204" pitchFamily="49" charset="0"/>
              </a:rPr>
              <a:t>0</a:t>
            </a:r>
            <a:r>
              <a:rPr lang="en-US" b="1" dirty="0">
                <a:solidFill>
                  <a:srgbClr val="494949"/>
                </a:solidFill>
                <a:latin typeface="Consolas" panose="020B0609020204030204" pitchFamily="49" charset="0"/>
              </a:rPr>
              <a:t>].</a:t>
            </a:r>
            <a:r>
              <a:rPr lang="en-US" b="1" dirty="0" err="1">
                <a:solidFill>
                  <a:srgbClr val="6A3E3E"/>
                </a:solidFill>
                <a:latin typeface="Consolas" panose="020B0609020204030204" pitchFamily="49" charset="0"/>
              </a:rPr>
              <a:t>querySelector</a:t>
            </a:r>
            <a:r>
              <a:rPr lang="en-US" b="1" dirty="0">
                <a:solidFill>
                  <a:srgbClr val="494949"/>
                </a:solidFill>
                <a:latin typeface="Consolas" panose="020B0609020204030204" pitchFamily="49" charset="0"/>
              </a:rPr>
              <a:t>(</a:t>
            </a:r>
            <a:r>
              <a:rPr lang="en-US" b="1" dirty="0">
                <a:solidFill>
                  <a:srgbClr val="929292"/>
                </a:solidFill>
                <a:latin typeface="Consolas" panose="020B0609020204030204" pitchFamily="49" charset="0"/>
              </a:rPr>
              <a:t>"</a:t>
            </a:r>
            <a:r>
              <a:rPr lang="en-US" b="1" dirty="0" err="1">
                <a:solidFill>
                  <a:srgbClr val="1290C3"/>
                </a:solidFill>
                <a:latin typeface="Consolas" panose="020B0609020204030204" pitchFamily="49" charset="0"/>
              </a:rPr>
              <a:t>td:nth-child</a:t>
            </a:r>
            <a:r>
              <a:rPr lang="en-US" b="1" dirty="0">
                <a:solidFill>
                  <a:srgbClr val="1290C3"/>
                </a:solidFill>
                <a:latin typeface="Consolas" panose="020B0609020204030204" pitchFamily="49" charset="0"/>
              </a:rPr>
              <a:t>(2)</a:t>
            </a:r>
            <a:r>
              <a:rPr lang="en-US" b="1" dirty="0">
                <a:solidFill>
                  <a:srgbClr val="929292"/>
                </a:solidFill>
                <a:latin typeface="Consolas" panose="020B0609020204030204" pitchFamily="49" charset="0"/>
              </a:rPr>
              <a:t>"</a:t>
            </a:r>
            <a:r>
              <a:rPr lang="en-US"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sz="2400" b="1" dirty="0"/>
          </a:p>
        </p:txBody>
      </p:sp>
    </p:spTree>
    <p:extLst>
      <p:ext uri="{BB962C8B-B14F-4D97-AF65-F5344CB8AC3E}">
        <p14:creationId xmlns:p14="http://schemas.microsoft.com/office/powerpoint/2010/main" val="2936896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19365" y="2994365"/>
            <a:ext cx="11557417" cy="1692771"/>
          </a:xfrm>
          <a:prstGeom prst="rect">
            <a:avLst/>
          </a:prstGeom>
        </p:spPr>
        <p:txBody>
          <a:bodyPr wrap="square">
            <a:spAutoFit/>
          </a:bodyPr>
          <a:lstStyle/>
          <a:p>
            <a:pPr marL="342900" indent="-342900">
              <a:buFont typeface="Arial" panose="020B0604020202020204" pitchFamily="34" charset="0"/>
              <a:buChar char="•"/>
            </a:pPr>
            <a:r>
              <a:rPr lang="it-IT" sz="2400" b="1" dirty="0" err="1">
                <a:solidFill>
                  <a:srgbClr val="FF0000"/>
                </a:solidFill>
              </a:rPr>
              <a:t>Element</a:t>
            </a:r>
            <a:r>
              <a:rPr lang="it-IT" sz="2400" b="1" dirty="0">
                <a:solidFill>
                  <a:srgbClr val="FF0000"/>
                </a:solidFill>
              </a:rPr>
              <a:t> </a:t>
            </a:r>
            <a:r>
              <a:rPr lang="it-IT" sz="2400" b="1" dirty="0" err="1">
                <a:solidFill>
                  <a:srgbClr val="FF0000"/>
                </a:solidFill>
              </a:rPr>
              <a:t>querySelector</a:t>
            </a:r>
            <a:r>
              <a:rPr lang="it-IT" sz="2400" b="1" dirty="0">
                <a:solidFill>
                  <a:srgbClr val="FF0000"/>
                </a:solidFill>
              </a:rPr>
              <a:t>( </a:t>
            </a:r>
            <a:r>
              <a:rPr lang="it-IT" sz="2400" b="1" dirty="0" err="1">
                <a:solidFill>
                  <a:srgbClr val="FF0000"/>
                </a:solidFill>
              </a:rPr>
              <a:t>DOMString</a:t>
            </a:r>
            <a:r>
              <a:rPr lang="it-IT" sz="2400" b="1" dirty="0">
                <a:solidFill>
                  <a:srgbClr val="FF0000"/>
                </a:solidFill>
              </a:rPr>
              <a:t> </a:t>
            </a:r>
            <a:r>
              <a:rPr lang="it-IT" sz="2400" b="1" dirty="0" err="1">
                <a:solidFill>
                  <a:srgbClr val="FF0000"/>
                </a:solidFill>
              </a:rPr>
              <a:t>selectors</a:t>
            </a:r>
            <a:r>
              <a:rPr lang="it-IT" sz="2400" b="1" dirty="0">
                <a:solidFill>
                  <a:srgbClr val="FF0000"/>
                </a:solidFill>
              </a:rPr>
              <a:t>): </a:t>
            </a:r>
            <a:endParaRPr lang="it-IT" sz="2400" b="1" dirty="0" smtClean="0">
              <a:solidFill>
                <a:srgbClr val="FF0000"/>
              </a:solidFill>
            </a:endParaRPr>
          </a:p>
          <a:p>
            <a:endParaRPr lang="it-IT" sz="2400" b="1" dirty="0" smtClean="0">
              <a:solidFill>
                <a:srgbClr val="FF0000"/>
              </a:solidFill>
            </a:endParaRPr>
          </a:p>
          <a:p>
            <a:r>
              <a:rPr lang="it-IT" sz="2800" b="1" dirty="0" smtClean="0"/>
              <a:t>Ritorna </a:t>
            </a:r>
            <a:r>
              <a:rPr lang="it-IT" sz="2800" b="1" dirty="0"/>
              <a:t>il primo elemento che soddisfa i criteri selettivi impostati tramite il parametro </a:t>
            </a:r>
            <a:r>
              <a:rPr lang="it-IT" sz="2800" b="1" dirty="0" err="1"/>
              <a:t>selectors</a:t>
            </a:r>
            <a:r>
              <a:rPr lang="it-IT" sz="2800" b="1" dirty="0"/>
              <a:t> oppure il valore </a:t>
            </a:r>
            <a:r>
              <a:rPr lang="it-IT" sz="2800" b="1" dirty="0" err="1"/>
              <a:t>null</a:t>
            </a:r>
            <a:r>
              <a:rPr lang="it-IT" sz="2800" b="1" dirty="0"/>
              <a:t> se non è trovato alcun elemento</a:t>
            </a:r>
            <a:r>
              <a:rPr lang="it-IT" sz="2800" b="1" dirty="0" smtClean="0"/>
              <a:t>.</a:t>
            </a:r>
            <a:endParaRPr lang="it-IT" sz="28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
        <p:nvSpPr>
          <p:cNvPr id="4" name="CasellaDiTesto 3"/>
          <p:cNvSpPr txBox="1"/>
          <p:nvPr/>
        </p:nvSpPr>
        <p:spPr>
          <a:xfrm>
            <a:off x="674556" y="528291"/>
            <a:ext cx="8919149" cy="523220"/>
          </a:xfrm>
          <a:prstGeom prst="rect">
            <a:avLst/>
          </a:prstGeom>
          <a:noFill/>
        </p:spPr>
        <p:txBody>
          <a:bodyPr wrap="square" rtlCol="0">
            <a:spAutoFit/>
          </a:bodyPr>
          <a:lstStyle/>
          <a:p>
            <a:r>
              <a:rPr lang="it-IT" sz="2800" b="1" dirty="0" smtClean="0"/>
              <a:t>Altre tecniche di selezione degli elementi di un documento</a:t>
            </a:r>
            <a:endParaRPr lang="it-IT" sz="2800" b="1" dirty="0"/>
          </a:p>
        </p:txBody>
      </p:sp>
      <p:sp>
        <p:nvSpPr>
          <p:cNvPr id="5" name="Freccia a destra 4"/>
          <p:cNvSpPr/>
          <p:nvPr/>
        </p:nvSpPr>
        <p:spPr>
          <a:xfrm>
            <a:off x="10792918" y="4687136"/>
            <a:ext cx="749508" cy="859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09830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394692"/>
            <a:ext cx="12087069" cy="6463308"/>
          </a:xfrm>
          <a:prstGeom prst="rect">
            <a:avLst/>
          </a:prstGeom>
        </p:spPr>
        <p:txBody>
          <a:bodyPr wrap="square">
            <a:spAutoFit/>
          </a:bodyPr>
          <a:lstStyle/>
          <a:p>
            <a:r>
              <a:rPr lang="it-IT" b="1" dirty="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p>
          <a:p>
            <a:r>
              <a:rPr lang="it-IT" b="1" dirty="0">
                <a:solidFill>
                  <a:srgbClr val="3F7F5F"/>
                </a:solidFill>
                <a:latin typeface="Consolas" panose="020B0609020204030204" pitchFamily="49" charset="0"/>
              </a:rPr>
              <a:t>// seleziono l'elemento </a:t>
            </a:r>
            <a:r>
              <a:rPr lang="it-IT" b="1" dirty="0" err="1">
                <a:solidFill>
                  <a:srgbClr val="3F7F5F"/>
                </a:solidFill>
                <a:latin typeface="Consolas" panose="020B0609020204030204" pitchFamily="49" charset="0"/>
              </a:rPr>
              <a:t>label</a:t>
            </a:r>
            <a:r>
              <a:rPr lang="it-IT" b="1" dirty="0">
                <a:solidFill>
                  <a:srgbClr val="3F7F5F"/>
                </a:solidFill>
                <a:latin typeface="Consolas" panose="020B0609020204030204" pitchFamily="49" charset="0"/>
              </a:rPr>
              <a:t> con attributo for uguale a maschio</a:t>
            </a:r>
          </a:p>
          <a:p>
            <a:r>
              <a:rPr lang="pt-BR" b="1" dirty="0">
                <a:solidFill>
                  <a:srgbClr val="808080"/>
                </a:solidFill>
                <a:latin typeface="Consolas" panose="020B0609020204030204" pitchFamily="49" charset="0"/>
              </a:rPr>
              <a:t>var</a:t>
            </a:r>
            <a:r>
              <a:rPr lang="pt-BR" b="1" dirty="0">
                <a:solidFill>
                  <a:srgbClr val="494949"/>
                </a:solidFill>
                <a:latin typeface="Consolas" panose="020B0609020204030204" pitchFamily="49" charset="0"/>
              </a:rPr>
              <a:t> </a:t>
            </a:r>
            <a:r>
              <a:rPr lang="pt-BR" b="1" dirty="0">
                <a:solidFill>
                  <a:srgbClr val="2A00FF"/>
                </a:solidFill>
                <a:latin typeface="Consolas" panose="020B0609020204030204" pitchFamily="49" charset="0"/>
              </a:rPr>
              <a:t>label</a:t>
            </a:r>
            <a:r>
              <a:rPr lang="pt-BR" b="1" dirty="0">
                <a:solidFill>
                  <a:srgbClr val="494949"/>
                </a:solidFill>
                <a:latin typeface="Consolas" panose="020B0609020204030204" pitchFamily="49" charset="0"/>
              </a:rPr>
              <a:t> </a:t>
            </a:r>
            <a:r>
              <a:rPr lang="pt-BR" b="1" dirty="0">
                <a:solidFill>
                  <a:srgbClr val="919191"/>
                </a:solidFill>
                <a:latin typeface="Consolas" panose="020B0609020204030204" pitchFamily="49" charset="0"/>
              </a:rPr>
              <a:t>=</a:t>
            </a:r>
            <a:r>
              <a:rPr lang="pt-BR" b="1" dirty="0">
                <a:solidFill>
                  <a:srgbClr val="494949"/>
                </a:solidFill>
                <a:latin typeface="Consolas" panose="020B0609020204030204" pitchFamily="49" charset="0"/>
              </a:rPr>
              <a:t> </a:t>
            </a:r>
            <a:r>
              <a:rPr lang="pt-BR" b="1" dirty="0">
                <a:solidFill>
                  <a:srgbClr val="2A00FF"/>
                </a:solidFill>
                <a:latin typeface="Consolas" panose="020B0609020204030204" pitchFamily="49" charset="0"/>
              </a:rPr>
              <a:t>document</a:t>
            </a:r>
            <a:r>
              <a:rPr lang="pt-BR" b="1" dirty="0">
                <a:solidFill>
                  <a:srgbClr val="494949"/>
                </a:solidFill>
                <a:latin typeface="Consolas" panose="020B0609020204030204" pitchFamily="49" charset="0"/>
              </a:rPr>
              <a:t>.</a:t>
            </a:r>
            <a:r>
              <a:rPr lang="pt-BR" b="1" dirty="0">
                <a:solidFill>
                  <a:srgbClr val="6A3E3E"/>
                </a:solidFill>
                <a:latin typeface="Consolas" panose="020B0609020204030204" pitchFamily="49" charset="0"/>
              </a:rPr>
              <a:t>querySelector</a:t>
            </a:r>
            <a:r>
              <a:rPr lang="pt-BR" b="1" dirty="0">
                <a:solidFill>
                  <a:srgbClr val="494949"/>
                </a:solidFill>
                <a:latin typeface="Consolas" panose="020B0609020204030204" pitchFamily="49" charset="0"/>
              </a:rPr>
              <a:t>(</a:t>
            </a:r>
            <a:r>
              <a:rPr lang="pt-BR" b="1" dirty="0">
                <a:solidFill>
                  <a:srgbClr val="929292"/>
                </a:solidFill>
                <a:latin typeface="Consolas" panose="020B0609020204030204" pitchFamily="49" charset="0"/>
              </a:rPr>
              <a:t>"</a:t>
            </a:r>
            <a:r>
              <a:rPr lang="pt-BR" b="1" dirty="0">
                <a:solidFill>
                  <a:srgbClr val="1290C3"/>
                </a:solidFill>
                <a:latin typeface="Consolas" panose="020B0609020204030204" pitchFamily="49" charset="0"/>
              </a:rPr>
              <a:t>label[for='maschio']</a:t>
            </a:r>
            <a:r>
              <a:rPr lang="pt-BR" b="1" dirty="0">
                <a:solidFill>
                  <a:srgbClr val="929292"/>
                </a:solidFill>
                <a:latin typeface="Consolas" panose="020B0609020204030204" pitchFamily="49" charset="0"/>
              </a:rPr>
              <a:t>"</a:t>
            </a:r>
            <a:r>
              <a:rPr lang="pt-BR"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3F7F5F"/>
                </a:solidFill>
                <a:latin typeface="Consolas" panose="020B0609020204030204" pitchFamily="49" charset="0"/>
              </a:rPr>
              <a:t>// ottengo un oggetto di tipo </a:t>
            </a:r>
            <a:r>
              <a:rPr lang="it-IT" b="1" dirty="0" err="1">
                <a:solidFill>
                  <a:srgbClr val="3F7F5F"/>
                </a:solidFill>
                <a:latin typeface="Consolas" panose="020B0609020204030204" pitchFamily="49" charset="0"/>
              </a:rPr>
              <a:t>ClientRect</a:t>
            </a:r>
            <a:r>
              <a:rPr lang="it-IT" b="1" dirty="0">
                <a:solidFill>
                  <a:srgbClr val="3F7F5F"/>
                </a:solidFill>
                <a:latin typeface="Consolas" panose="020B0609020204030204" pitchFamily="49" charset="0"/>
              </a:rPr>
              <a:t> che espone utili proprietà:</a:t>
            </a:r>
          </a:p>
          <a:p>
            <a:r>
              <a:rPr lang="it-IT" b="1" dirty="0">
                <a:solidFill>
                  <a:srgbClr val="3F7F5F"/>
                </a:solidFill>
                <a:latin typeface="Consolas" panose="020B0609020204030204" pitchFamily="49" charset="0"/>
              </a:rPr>
              <a:t>// </a:t>
            </a:r>
            <a:r>
              <a:rPr lang="it-IT" b="1" dirty="0" err="1">
                <a:solidFill>
                  <a:srgbClr val="3F7F5F"/>
                </a:solidFill>
                <a:latin typeface="Consolas" panose="020B0609020204030204" pitchFamily="49" charset="0"/>
              </a:rPr>
              <a:t>left</a:t>
            </a:r>
            <a:r>
              <a:rPr lang="it-IT" b="1" dirty="0">
                <a:solidFill>
                  <a:srgbClr val="3F7F5F"/>
                </a:solidFill>
                <a:latin typeface="Consolas" panose="020B0609020204030204" pitchFamily="49" charset="0"/>
              </a:rPr>
              <a:t>, top, </a:t>
            </a:r>
            <a:r>
              <a:rPr lang="it-IT" b="1" dirty="0" err="1">
                <a:solidFill>
                  <a:srgbClr val="3F7F5F"/>
                </a:solidFill>
                <a:latin typeface="Consolas" panose="020B0609020204030204" pitchFamily="49" charset="0"/>
              </a:rPr>
              <a:t>width</a:t>
            </a:r>
            <a:r>
              <a:rPr lang="it-IT" b="1" dirty="0">
                <a:solidFill>
                  <a:srgbClr val="3F7F5F"/>
                </a:solidFill>
                <a:latin typeface="Consolas" panose="020B0609020204030204" pitchFamily="49" charset="0"/>
              </a:rPr>
              <a:t>, ecc.</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obj_rect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label</a:t>
            </a:r>
            <a:r>
              <a:rPr lang="it-IT" b="1" dirty="0" err="1">
                <a:solidFill>
                  <a:srgbClr val="494949"/>
                </a:solidFill>
                <a:latin typeface="Consolas" panose="020B0609020204030204" pitchFamily="49" charset="0"/>
              </a:rPr>
              <a:t>.</a:t>
            </a:r>
            <a:r>
              <a:rPr lang="it-IT" b="1" dirty="0" err="1">
                <a:solidFill>
                  <a:srgbClr val="6A3E3E"/>
                </a:solidFill>
                <a:latin typeface="Consolas" panose="020B0609020204030204" pitchFamily="49" charset="0"/>
              </a:rPr>
              <a:t>getBoundingClientRect</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3F7F5F"/>
                </a:solidFill>
                <a:latin typeface="Consolas" panose="020B0609020204030204" pitchFamily="49" charset="0"/>
              </a:rPr>
              <a:t>// proprietà del rettangolo di contenimento dell'elemento </a:t>
            </a:r>
            <a:r>
              <a:rPr lang="it-IT" b="1" dirty="0" err="1">
                <a:solidFill>
                  <a:srgbClr val="3F7F5F"/>
                </a:solidFill>
                <a:latin typeface="Consolas" panose="020B0609020204030204" pitchFamily="49" charset="0"/>
              </a:rPr>
              <a:t>label</a:t>
            </a:r>
            <a:endParaRPr lang="it-IT" b="1" dirty="0">
              <a:solidFill>
                <a:srgbClr val="3F7F5F"/>
              </a:solidFill>
              <a:latin typeface="Consolas" panose="020B0609020204030204" pitchFamily="49" charset="0"/>
            </a:endParaRP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prop</a:t>
            </a:r>
            <a:r>
              <a:rPr lang="it-IT" b="1" dirty="0">
                <a:solidFill>
                  <a:srgbClr val="494949"/>
                </a:solidFill>
                <a:latin typeface="Consolas" panose="020B0609020204030204" pitchFamily="49" charset="0"/>
              </a:rPr>
              <a:t>;</a:t>
            </a:r>
          </a:p>
          <a:p>
            <a:r>
              <a:rPr lang="it-IT" b="1" dirty="0">
                <a:solidFill>
                  <a:srgbClr val="7F0055"/>
                </a:solidFill>
                <a:latin typeface="Consolas" panose="020B0609020204030204" pitchFamily="49" charset="0"/>
              </a:rPr>
              <a:t>for</a:t>
            </a:r>
            <a:r>
              <a:rPr lang="it-IT" b="1" dirty="0">
                <a:solidFill>
                  <a:srgbClr val="494949"/>
                </a:solidFill>
                <a:latin typeface="Consolas" panose="020B0609020204030204" pitchFamily="49" charset="0"/>
              </a:rPr>
              <a:t>(</a:t>
            </a:r>
            <a:r>
              <a:rPr lang="it-IT" b="1" dirty="0" err="1">
                <a:solidFill>
                  <a:srgbClr val="2A00FF"/>
                </a:solidFill>
                <a:latin typeface="Consolas" panose="020B0609020204030204" pitchFamily="49" charset="0"/>
              </a:rPr>
              <a:t>prop</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in</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obj_rect</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dato che le proprietà sono valori float visualizziamo solo 2 cifre</a:t>
            </a:r>
          </a:p>
          <a:p>
            <a:r>
              <a:rPr lang="it-IT" b="1" dirty="0">
                <a:solidFill>
                  <a:srgbClr val="494949"/>
                </a:solidFill>
                <a:latin typeface="Consolas" panose="020B0609020204030204" pitchFamily="49" charset="0"/>
              </a:rPr>
              <a:t>    </a:t>
            </a:r>
            <a:r>
              <a:rPr lang="it-IT" b="1" dirty="0">
                <a:solidFill>
                  <a:srgbClr val="3F7F5F"/>
                </a:solidFill>
                <a:latin typeface="Consolas" panose="020B0609020204030204" pitchFamily="49" charset="0"/>
              </a:rPr>
              <a:t>// decimali dopo il punto di separazione dalla parte intera...</a:t>
            </a:r>
          </a:p>
          <a:p>
            <a:r>
              <a:rPr lang="it-IT" b="1" dirty="0">
                <a:solidFill>
                  <a:srgbClr val="494949"/>
                </a:solidFill>
                <a:latin typeface="Consolas" panose="020B0609020204030204" pitchFamily="49" charset="0"/>
              </a:rPr>
              <a:t>    </a:t>
            </a:r>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_val</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err="1">
                <a:solidFill>
                  <a:srgbClr val="005032"/>
                </a:solidFill>
                <a:latin typeface="Consolas" panose="020B0609020204030204" pitchFamily="49" charset="0"/>
              </a:rPr>
              <a:t>Number</a:t>
            </a:r>
            <a:r>
              <a:rPr lang="it-IT" b="1" dirty="0">
                <a:solidFill>
                  <a:srgbClr val="494949"/>
                </a:solidFill>
                <a:latin typeface="Consolas" panose="020B0609020204030204" pitchFamily="49" charset="0"/>
              </a:rPr>
              <a:t>(</a:t>
            </a:r>
            <a:r>
              <a:rPr lang="it-IT" b="1" dirty="0" err="1">
                <a:solidFill>
                  <a:srgbClr val="2A00FF"/>
                </a:solidFill>
                <a:latin typeface="Consolas" panose="020B0609020204030204" pitchFamily="49" charset="0"/>
              </a:rPr>
              <a:t>obj_rect</a:t>
            </a:r>
            <a:r>
              <a:rPr lang="it-IT" b="1" dirty="0">
                <a:solidFill>
                  <a:srgbClr val="494949"/>
                </a:solidFill>
                <a:latin typeface="Consolas" panose="020B0609020204030204" pitchFamily="49" charset="0"/>
              </a:rPr>
              <a:t>[</a:t>
            </a:r>
            <a:r>
              <a:rPr lang="it-IT" b="1" dirty="0" err="1">
                <a:solidFill>
                  <a:srgbClr val="2A00FF"/>
                </a:solidFill>
                <a:latin typeface="Consolas" panose="020B0609020204030204" pitchFamily="49" charset="0"/>
              </a:rPr>
              <a:t>prop</a:t>
            </a:r>
            <a:r>
              <a:rPr lang="it-IT" b="1" dirty="0">
                <a:solidFill>
                  <a:srgbClr val="494949"/>
                </a:solidFill>
                <a:latin typeface="Consolas" panose="020B0609020204030204" pitchFamily="49" charset="0"/>
              </a:rPr>
              <a:t>]).</a:t>
            </a:r>
            <a:r>
              <a:rPr lang="it-IT" b="1" dirty="0" err="1">
                <a:solidFill>
                  <a:srgbClr val="6A3E3E"/>
                </a:solidFill>
                <a:latin typeface="Consolas" panose="020B0609020204030204" pitchFamily="49" charset="0"/>
              </a:rPr>
              <a:t>toFixed</a:t>
            </a:r>
            <a:r>
              <a:rPr lang="it-IT" b="1" dirty="0">
                <a:solidFill>
                  <a:srgbClr val="494949"/>
                </a:solidFill>
                <a:latin typeface="Consolas" panose="020B0609020204030204" pitchFamily="49" charset="0"/>
              </a:rPr>
              <a:t>(</a:t>
            </a:r>
            <a:r>
              <a:rPr lang="it-IT" b="1" dirty="0">
                <a:solidFill>
                  <a:srgbClr val="B5545F"/>
                </a:solidFill>
                <a:latin typeface="Consolas" panose="020B0609020204030204" pitchFamily="49" charset="0"/>
              </a:rPr>
              <a:t>2</a:t>
            </a:r>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494949"/>
                </a:solidFill>
                <a:latin typeface="Consolas" panose="020B0609020204030204" pitchFamily="49" charset="0"/>
              </a:rPr>
              <a:t>    </a:t>
            </a:r>
            <a:r>
              <a:rPr lang="it-IT" b="1" dirty="0">
                <a:solidFill>
                  <a:srgbClr val="005032"/>
                </a:solidFill>
                <a:latin typeface="Consolas" panose="020B0609020204030204" pitchFamily="49" charset="0"/>
              </a:rPr>
              <a:t>console</a:t>
            </a:r>
            <a:r>
              <a:rPr lang="it-IT" b="1" dirty="0">
                <a:solidFill>
                  <a:srgbClr val="494949"/>
                </a:solidFill>
                <a:latin typeface="Consolas" panose="020B0609020204030204" pitchFamily="49" charset="0"/>
              </a:rPr>
              <a:t>.</a:t>
            </a:r>
            <a:r>
              <a:rPr lang="it-IT" b="1" dirty="0">
                <a:solidFill>
                  <a:srgbClr val="CC7832"/>
                </a:solidFill>
                <a:latin typeface="Consolas" panose="020B0609020204030204" pitchFamily="49" charset="0"/>
              </a:rPr>
              <a:t>log</a:t>
            </a:r>
            <a:r>
              <a:rPr lang="it-IT" b="1" dirty="0">
                <a:solidFill>
                  <a:srgbClr val="494949"/>
                </a:solidFill>
                <a:latin typeface="Consolas" panose="020B0609020204030204" pitchFamily="49" charset="0"/>
              </a:rPr>
              <a:t>(</a:t>
            </a:r>
            <a:r>
              <a:rPr lang="it-IT" b="1" dirty="0" err="1">
                <a:solidFill>
                  <a:srgbClr val="2A00FF"/>
                </a:solidFill>
                <a:latin typeface="Consolas" panose="020B0609020204030204" pitchFamily="49" charset="0"/>
              </a:rPr>
              <a:t>prop</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a:solidFill>
                  <a:srgbClr val="1290C3"/>
                </a:solidFill>
                <a:latin typeface="Consolas" panose="020B0609020204030204" pitchFamily="49" charset="0"/>
              </a:rPr>
              <a:t> = </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_val</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a:solidFill>
                  <a:srgbClr val="929292"/>
                </a:solidFill>
                <a:latin typeface="Consolas" panose="020B0609020204030204" pitchFamily="49" charset="0"/>
              </a:rPr>
              <a:t>"</a:t>
            </a:r>
            <a:r>
              <a:rPr lang="it-IT" b="1" dirty="0" err="1">
                <a:solidFill>
                  <a:srgbClr val="1290C3"/>
                </a:solidFill>
                <a:latin typeface="Consolas" panose="020B0609020204030204" pitchFamily="49" charset="0"/>
              </a:rPr>
              <a:t>px</a:t>
            </a:r>
            <a:r>
              <a:rPr lang="it-IT" b="1" dirty="0">
                <a:solidFill>
                  <a:srgbClr val="929292"/>
                </a:solidFill>
                <a:latin typeface="Consolas" panose="020B0609020204030204" pitchFamily="49" charset="0"/>
              </a:rPr>
              <a:t>"</a:t>
            </a:r>
            <a:r>
              <a:rPr lang="it-IT" b="1" dirty="0">
                <a:solidFill>
                  <a:srgbClr val="494949"/>
                </a:solidFill>
                <a:latin typeface="Consolas" panose="020B0609020204030204" pitchFamily="49" charset="0"/>
              </a:rPr>
              <a:t>);</a:t>
            </a:r>
          </a:p>
          <a:p>
            <a:r>
              <a:rPr lang="it-IT" b="1" dirty="0">
                <a:solidFill>
                  <a:srgbClr val="494949"/>
                </a:solidFill>
                <a:latin typeface="Consolas" panose="020B0609020204030204" pitchFamily="49" charset="0"/>
              </a:rPr>
              <a:t>}</a:t>
            </a:r>
          </a:p>
          <a:p>
            <a:endParaRPr lang="it-IT" b="1" dirty="0">
              <a:latin typeface="Consolas" panose="020B0609020204030204" pitchFamily="49" charset="0"/>
            </a:endParaRPr>
          </a:p>
          <a:p>
            <a:r>
              <a:rPr lang="it-IT" b="1" dirty="0">
                <a:solidFill>
                  <a:srgbClr val="3F7F5F"/>
                </a:solidFill>
                <a:latin typeface="Consolas" panose="020B0609020204030204" pitchFamily="49" charset="0"/>
              </a:rPr>
              <a:t>// seleziono l'elemento </a:t>
            </a:r>
            <a:r>
              <a:rPr lang="it-IT" b="1" dirty="0" err="1">
                <a:solidFill>
                  <a:srgbClr val="3F7F5F"/>
                </a:solidFill>
                <a:latin typeface="Consolas" panose="020B0609020204030204" pitchFamily="49" charset="0"/>
              </a:rPr>
              <a:t>label</a:t>
            </a:r>
            <a:r>
              <a:rPr lang="it-IT" b="1" dirty="0">
                <a:solidFill>
                  <a:srgbClr val="3F7F5F"/>
                </a:solidFill>
                <a:latin typeface="Consolas" panose="020B0609020204030204" pitchFamily="49" charset="0"/>
              </a:rPr>
              <a:t>, nuovamente, </a:t>
            </a:r>
            <a:r>
              <a:rPr lang="it-IT" b="1" dirty="0" err="1">
                <a:solidFill>
                  <a:srgbClr val="3F7F5F"/>
                </a:solidFill>
                <a:latin typeface="Consolas" panose="020B0609020204030204" pitchFamily="49" charset="0"/>
              </a:rPr>
              <a:t>utlizzando</a:t>
            </a:r>
            <a:r>
              <a:rPr lang="it-IT" b="1" dirty="0">
                <a:solidFill>
                  <a:srgbClr val="3F7F5F"/>
                </a:solidFill>
                <a:latin typeface="Consolas" panose="020B0609020204030204" pitchFamily="49" charset="0"/>
              </a:rPr>
              <a:t> i valori</a:t>
            </a:r>
          </a:p>
          <a:p>
            <a:r>
              <a:rPr lang="it-IT" b="1" dirty="0">
                <a:solidFill>
                  <a:srgbClr val="3F7F5F"/>
                </a:solidFill>
                <a:latin typeface="Consolas" panose="020B0609020204030204" pitchFamily="49" charset="0"/>
              </a:rPr>
              <a:t>// delle sue coordinate </a:t>
            </a:r>
            <a:r>
              <a:rPr lang="it-IT" b="1" dirty="0" err="1">
                <a:solidFill>
                  <a:srgbClr val="3F7F5F"/>
                </a:solidFill>
                <a:latin typeface="Consolas" panose="020B0609020204030204" pitchFamily="49" charset="0"/>
              </a:rPr>
              <a:t>left</a:t>
            </a:r>
            <a:r>
              <a:rPr lang="it-IT" b="1" dirty="0">
                <a:solidFill>
                  <a:srgbClr val="3F7F5F"/>
                </a:solidFill>
                <a:latin typeface="Consolas" panose="020B0609020204030204" pitchFamily="49" charset="0"/>
              </a:rPr>
              <a:t> e top</a:t>
            </a:r>
          </a:p>
          <a:p>
            <a:r>
              <a:rPr lang="it-IT" b="1" dirty="0" err="1">
                <a:solidFill>
                  <a:srgbClr val="808080"/>
                </a:solidFill>
                <a:latin typeface="Consolas" panose="020B0609020204030204" pitchFamily="49" charset="0"/>
              </a:rPr>
              <a:t>var</a:t>
            </a:r>
            <a:r>
              <a:rPr lang="it-IT" b="1" dirty="0">
                <a:solidFill>
                  <a:srgbClr val="494949"/>
                </a:solidFill>
                <a:latin typeface="Consolas" panose="020B0609020204030204" pitchFamily="49" charset="0"/>
              </a:rPr>
              <a:t> </a:t>
            </a:r>
            <a:r>
              <a:rPr lang="it-IT" b="1" dirty="0">
                <a:solidFill>
                  <a:srgbClr val="2A00FF"/>
                </a:solidFill>
                <a:latin typeface="Consolas" panose="020B0609020204030204" pitchFamily="49" charset="0"/>
              </a:rPr>
              <a:t>_</a:t>
            </a:r>
            <a:r>
              <a:rPr lang="it-IT" b="1" dirty="0" err="1">
                <a:solidFill>
                  <a:srgbClr val="2A00FF"/>
                </a:solidFill>
                <a:latin typeface="Consolas" panose="020B0609020204030204" pitchFamily="49" charset="0"/>
              </a:rPr>
              <a:t>label</a:t>
            </a:r>
            <a:r>
              <a:rPr lang="it-IT" b="1" dirty="0">
                <a:solidFill>
                  <a:srgbClr val="494949"/>
                </a:solidFill>
                <a:latin typeface="Consolas" panose="020B0609020204030204" pitchFamily="49" charset="0"/>
              </a:rPr>
              <a:t> </a:t>
            </a:r>
            <a:r>
              <a:rPr lang="it-IT" b="1" dirty="0">
                <a:solidFill>
                  <a:srgbClr val="919191"/>
                </a:solidFill>
                <a:latin typeface="Consolas" panose="020B0609020204030204" pitchFamily="49" charset="0"/>
              </a:rPr>
              <a:t>=</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document</a:t>
            </a:r>
            <a:r>
              <a:rPr lang="it-IT" b="1" dirty="0" err="1">
                <a:solidFill>
                  <a:srgbClr val="494949"/>
                </a:solidFill>
                <a:latin typeface="Consolas" panose="020B0609020204030204" pitchFamily="49" charset="0"/>
              </a:rPr>
              <a:t>.</a:t>
            </a:r>
            <a:r>
              <a:rPr lang="it-IT" b="1" dirty="0" err="1">
                <a:solidFill>
                  <a:srgbClr val="6A3E3E"/>
                </a:solidFill>
                <a:latin typeface="Consolas" panose="020B0609020204030204" pitchFamily="49" charset="0"/>
              </a:rPr>
              <a:t>elementFromPoint</a:t>
            </a:r>
            <a:r>
              <a:rPr lang="it-IT" b="1" dirty="0">
                <a:solidFill>
                  <a:srgbClr val="494949"/>
                </a:solidFill>
                <a:latin typeface="Consolas" panose="020B0609020204030204" pitchFamily="49" charset="0"/>
              </a:rPr>
              <a:t>(</a:t>
            </a:r>
            <a:r>
              <a:rPr lang="it-IT" b="1" dirty="0" err="1">
                <a:solidFill>
                  <a:srgbClr val="2A00FF"/>
                </a:solidFill>
                <a:latin typeface="Consolas" panose="020B0609020204030204" pitchFamily="49" charset="0"/>
              </a:rPr>
              <a:t>obj_rect</a:t>
            </a:r>
            <a:r>
              <a:rPr lang="it-IT" b="1" dirty="0" err="1">
                <a:solidFill>
                  <a:srgbClr val="494949"/>
                </a:solidFill>
                <a:latin typeface="Consolas" panose="020B0609020204030204" pitchFamily="49" charset="0"/>
              </a:rPr>
              <a:t>.</a:t>
            </a:r>
            <a:r>
              <a:rPr lang="it-IT" b="1" dirty="0" err="1">
                <a:solidFill>
                  <a:srgbClr val="2A00FF"/>
                </a:solidFill>
                <a:latin typeface="Consolas" panose="020B0609020204030204" pitchFamily="49" charset="0"/>
              </a:rPr>
              <a:t>left</a:t>
            </a:r>
            <a:r>
              <a:rPr lang="it-IT" b="1" dirty="0">
                <a:solidFill>
                  <a:srgbClr val="494949"/>
                </a:solidFill>
                <a:latin typeface="Consolas" panose="020B0609020204030204" pitchFamily="49" charset="0"/>
              </a:rPr>
              <a:t>, </a:t>
            </a:r>
            <a:r>
              <a:rPr lang="it-IT" b="1" dirty="0" err="1">
                <a:solidFill>
                  <a:srgbClr val="2A00FF"/>
                </a:solidFill>
                <a:latin typeface="Consolas" panose="020B0609020204030204" pitchFamily="49" charset="0"/>
              </a:rPr>
              <a:t>obj_rect</a:t>
            </a:r>
            <a:r>
              <a:rPr lang="it-IT" b="1" dirty="0" err="1">
                <a:solidFill>
                  <a:srgbClr val="494949"/>
                </a:solidFill>
                <a:latin typeface="Consolas" panose="020B0609020204030204" pitchFamily="49" charset="0"/>
              </a:rPr>
              <a:t>.</a:t>
            </a:r>
            <a:r>
              <a:rPr lang="it-IT" b="1" dirty="0" err="1">
                <a:solidFill>
                  <a:srgbClr val="2A00FF"/>
                </a:solidFill>
                <a:latin typeface="Consolas" panose="020B0609020204030204" pitchFamily="49" charset="0"/>
              </a:rPr>
              <a:t>top</a:t>
            </a:r>
            <a:r>
              <a:rPr lang="it-IT" b="1" dirty="0">
                <a:solidFill>
                  <a:srgbClr val="494949"/>
                </a:solidFill>
                <a:latin typeface="Consolas" panose="020B0609020204030204" pitchFamily="49" charset="0"/>
              </a:rPr>
              <a:t>);</a:t>
            </a:r>
          </a:p>
          <a:p>
            <a:r>
              <a:rPr lang="it-IT" b="1" dirty="0" smtClean="0">
                <a:solidFill>
                  <a:srgbClr val="494949"/>
                </a:solidFill>
                <a:latin typeface="Consolas" panose="020B0609020204030204" pitchFamily="49" charset="0"/>
              </a:rPr>
              <a:t>&lt;/</a:t>
            </a:r>
            <a:r>
              <a:rPr lang="it-IT" b="1" dirty="0">
                <a:solidFill>
                  <a:srgbClr val="3F7F7F"/>
                </a:solidFill>
                <a:latin typeface="Consolas" panose="020B0609020204030204" pitchFamily="49" charset="0"/>
              </a:rPr>
              <a:t>script</a:t>
            </a:r>
            <a:r>
              <a:rPr lang="it-IT" b="1" dirty="0">
                <a:solidFill>
                  <a:srgbClr val="494949"/>
                </a:solidFill>
                <a:latin typeface="Consolas" panose="020B0609020204030204" pitchFamily="49" charset="0"/>
              </a:rPr>
              <a:t>&gt;</a:t>
            </a:r>
            <a:endParaRPr lang="it-IT" sz="24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Tree>
    <p:extLst>
      <p:ext uri="{BB962C8B-B14F-4D97-AF65-F5344CB8AC3E}">
        <p14:creationId xmlns:p14="http://schemas.microsoft.com/office/powerpoint/2010/main" val="2944130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79881" y="359765"/>
            <a:ext cx="10058401" cy="5847755"/>
          </a:xfrm>
          <a:prstGeom prst="rect">
            <a:avLst/>
          </a:prstGeom>
        </p:spPr>
        <p:txBody>
          <a:bodyPr wrap="square">
            <a:spAutoFit/>
          </a:bodyPr>
          <a:lstStyle/>
          <a:p>
            <a:r>
              <a:rPr lang="it-IT" sz="2200" b="1" u="sng" dirty="0" smtClean="0">
                <a:solidFill>
                  <a:srgbClr val="FF0000"/>
                </a:solidFill>
              </a:rPr>
              <a:t>Gestione degli eventi</a:t>
            </a:r>
          </a:p>
          <a:p>
            <a:r>
              <a:rPr lang="it-IT" sz="2200" dirty="0" smtClean="0"/>
              <a:t>Nell’ambito </a:t>
            </a:r>
            <a:r>
              <a:rPr lang="it-IT" sz="2200" dirty="0"/>
              <a:t>della programmazione lato client gli eventi rappresentano, principalmente, l’elemento fondamentale attraverso il quale è possibile gestire l’iterazione di un utente con la finestra del browser, con il documento contenuto nella finestra e con qualsiasi elemento </a:t>
            </a:r>
            <a:r>
              <a:rPr lang="it-IT" sz="2200" dirty="0" err="1"/>
              <a:t>renderizzato</a:t>
            </a:r>
            <a:r>
              <a:rPr lang="it-IT" sz="2200" dirty="0"/>
              <a:t> all’interno del documento medesimo</a:t>
            </a:r>
            <a:r>
              <a:rPr lang="it-IT" sz="2200" dirty="0" smtClean="0"/>
              <a:t>.</a:t>
            </a:r>
          </a:p>
          <a:p>
            <a:endParaRPr lang="it-IT" sz="2200" dirty="0" smtClean="0"/>
          </a:p>
          <a:p>
            <a:r>
              <a:rPr lang="it-IT" sz="2200" dirty="0"/>
              <a:t>Per quanto concerne la programmazione di applicazioni web i browser adottano il modello di gestione degli eventi così come formalizzato dalla specifica del </a:t>
            </a:r>
            <a:r>
              <a:rPr lang="it-IT" sz="2200" b="1" dirty="0">
                <a:solidFill>
                  <a:srgbClr val="FF0000"/>
                </a:solidFill>
              </a:rPr>
              <a:t>W3C, denominata </a:t>
            </a:r>
            <a:r>
              <a:rPr lang="it-IT" sz="2200" b="1" dirty="0" err="1">
                <a:solidFill>
                  <a:srgbClr val="FF0000"/>
                </a:solidFill>
              </a:rPr>
              <a:t>Document</a:t>
            </a:r>
            <a:r>
              <a:rPr lang="it-IT" sz="2200" b="1" dirty="0">
                <a:solidFill>
                  <a:srgbClr val="FF0000"/>
                </a:solidFill>
              </a:rPr>
              <a:t> Object Model (DOM) Level 3 </a:t>
            </a:r>
            <a:r>
              <a:rPr lang="it-IT" sz="2200" b="1" dirty="0" err="1">
                <a:solidFill>
                  <a:srgbClr val="FF0000"/>
                </a:solidFill>
              </a:rPr>
              <a:t>Events</a:t>
            </a:r>
            <a:r>
              <a:rPr lang="it-IT" sz="2200" b="1" dirty="0">
                <a:solidFill>
                  <a:srgbClr val="FF0000"/>
                </a:solidFill>
              </a:rPr>
              <a:t> </a:t>
            </a:r>
            <a:r>
              <a:rPr lang="it-IT" sz="2200" b="1" dirty="0" err="1">
                <a:solidFill>
                  <a:srgbClr val="FF0000"/>
                </a:solidFill>
              </a:rPr>
              <a:t>Specification</a:t>
            </a:r>
            <a:r>
              <a:rPr lang="it-IT" sz="2200" dirty="0"/>
              <a:t>, che definisce una serie di regole e interfacce per la realizzazione di sistemi di eventi, generici e indipendenti dalla piattaforma e dal linguaggio, che consentono: </a:t>
            </a:r>
            <a:endParaRPr lang="it-IT" sz="2200" dirty="0" smtClean="0"/>
          </a:p>
          <a:p>
            <a:endParaRPr lang="it-IT" sz="2200" dirty="0" smtClean="0"/>
          </a:p>
          <a:p>
            <a:r>
              <a:rPr lang="it-IT" sz="2200" dirty="0" smtClean="0"/>
              <a:t>di </a:t>
            </a:r>
            <a:r>
              <a:rPr lang="it-IT" sz="2200" dirty="0"/>
              <a:t>registrare dei gestori per gli eventi; di descrivere come gli eventi “fluiscono” attraverso i nodi di una struttura ad albero di elementi; </a:t>
            </a:r>
            <a:endParaRPr lang="it-IT" sz="2200" dirty="0" smtClean="0"/>
          </a:p>
          <a:p>
            <a:endParaRPr lang="it-IT" sz="2200" dirty="0"/>
          </a:p>
          <a:p>
            <a:r>
              <a:rPr lang="it-IT" sz="2200" dirty="0" smtClean="0"/>
              <a:t>di </a:t>
            </a:r>
            <a:r>
              <a:rPr lang="it-IT" sz="2200" dirty="0"/>
              <a:t>ottenere informazioni contestuali sul tipo di evento occorso.</a:t>
            </a:r>
          </a:p>
          <a:p>
            <a:endParaRPr lang="it-IT" sz="22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608" y="139814"/>
            <a:ext cx="1389051" cy="1299242"/>
          </a:xfrm>
          <a:prstGeom prst="rect">
            <a:avLst/>
          </a:prstGeom>
        </p:spPr>
      </p:pic>
    </p:spTree>
    <p:extLst>
      <p:ext uri="{BB962C8B-B14F-4D97-AF65-F5344CB8AC3E}">
        <p14:creationId xmlns:p14="http://schemas.microsoft.com/office/powerpoint/2010/main" val="31618839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608" y="139814"/>
            <a:ext cx="1389051" cy="1299242"/>
          </a:xfrm>
          <a:prstGeom prst="rect">
            <a:avLst/>
          </a:prstGeom>
        </p:spPr>
      </p:pic>
      <p:sp>
        <p:nvSpPr>
          <p:cNvPr id="3" name="Rettangolo 2"/>
          <p:cNvSpPr/>
          <p:nvPr/>
        </p:nvSpPr>
        <p:spPr>
          <a:xfrm>
            <a:off x="119922" y="252443"/>
            <a:ext cx="10148765" cy="5847755"/>
          </a:xfrm>
          <a:prstGeom prst="rect">
            <a:avLst/>
          </a:prstGeom>
        </p:spPr>
        <p:txBody>
          <a:bodyPr wrap="square">
            <a:spAutoFit/>
          </a:bodyPr>
          <a:lstStyle/>
          <a:p>
            <a:r>
              <a:rPr lang="it-IT" sz="2200" dirty="0"/>
              <a:t>Al fine di utilizzare proficuamente </a:t>
            </a:r>
            <a:r>
              <a:rPr lang="it-IT" sz="2200" dirty="0" smtClean="0"/>
              <a:t>il </a:t>
            </a:r>
            <a:r>
              <a:rPr lang="it-IT" sz="2200" dirty="0"/>
              <a:t>sistema di eventi </a:t>
            </a:r>
            <a:r>
              <a:rPr lang="it-IT" sz="2200" dirty="0" smtClean="0"/>
              <a:t>, </a:t>
            </a:r>
            <a:r>
              <a:rPr lang="it-IT" sz="2200" dirty="0"/>
              <a:t>occorre apprendere e comprendere adeguatamente i seguenti </a:t>
            </a:r>
            <a:r>
              <a:rPr lang="it-IT" sz="2200" dirty="0" smtClean="0"/>
              <a:t>termini.</a:t>
            </a:r>
          </a:p>
          <a:p>
            <a:pPr marL="285750" indent="-285750">
              <a:buFont typeface="Arial" panose="020B0604020202020204" pitchFamily="34" charset="0"/>
              <a:buChar char="•"/>
            </a:pPr>
            <a:r>
              <a:rPr lang="it-IT" sz="2200" dirty="0" smtClean="0"/>
              <a:t>Tipo </a:t>
            </a:r>
            <a:r>
              <a:rPr lang="it-IT" sz="2200" dirty="0"/>
              <a:t>di evento (</a:t>
            </a:r>
            <a:r>
              <a:rPr lang="it-IT" sz="2200" b="1" dirty="0" err="1">
                <a:solidFill>
                  <a:srgbClr val="FF0000"/>
                </a:solidFill>
              </a:rPr>
              <a:t>event</a:t>
            </a:r>
            <a:r>
              <a:rPr lang="it-IT" sz="2200" b="1" dirty="0">
                <a:solidFill>
                  <a:srgbClr val="FF0000"/>
                </a:solidFill>
              </a:rPr>
              <a:t> type</a:t>
            </a:r>
            <a:r>
              <a:rPr lang="it-IT" sz="2200" dirty="0"/>
              <a:t>): </a:t>
            </a:r>
            <a:endParaRPr lang="it-IT" sz="2200" dirty="0" smtClean="0"/>
          </a:p>
          <a:p>
            <a:pPr marL="742950" lvl="1" indent="-285750">
              <a:buFont typeface="Arial" panose="020B0604020202020204" pitchFamily="34" charset="0"/>
              <a:buChar char="•"/>
            </a:pPr>
            <a:r>
              <a:rPr lang="it-IT" sz="2200" dirty="0" smtClean="0"/>
              <a:t>è </a:t>
            </a:r>
            <a:r>
              <a:rPr lang="it-IT" sz="2200" dirty="0"/>
              <a:t>un oggetto istanza di un determinato tipo di evento che ha un nome, delle condizioni di attivazione, delle proprietà e altre caratteristiche che lo distinguono da altri tipi di evento. Per esempio, l’evento di nome </a:t>
            </a:r>
            <a:r>
              <a:rPr lang="it-IT" sz="2200" b="1" u="sng" dirty="0"/>
              <a:t>click</a:t>
            </a:r>
            <a:r>
              <a:rPr lang="it-IT" sz="2200" dirty="0"/>
              <a:t> è un oggetto di tipo </a:t>
            </a:r>
            <a:r>
              <a:rPr lang="it-IT" sz="2200" dirty="0" err="1"/>
              <a:t>MouseEvent</a:t>
            </a:r>
            <a:r>
              <a:rPr lang="it-IT" sz="2200" dirty="0"/>
              <a:t> con proprietà come </a:t>
            </a:r>
            <a:r>
              <a:rPr lang="it-IT" sz="2200" dirty="0" err="1"/>
              <a:t>clientX</a:t>
            </a:r>
            <a:r>
              <a:rPr lang="it-IT" sz="2200" dirty="0"/>
              <a:t>, </a:t>
            </a:r>
            <a:r>
              <a:rPr lang="it-IT" sz="2200" dirty="0" err="1"/>
              <a:t>clientY</a:t>
            </a:r>
            <a:r>
              <a:rPr lang="it-IT" sz="2200" dirty="0"/>
              <a:t> e così via, mentre l’evento di nome </a:t>
            </a:r>
            <a:r>
              <a:rPr lang="it-IT" sz="2200" dirty="0" err="1"/>
              <a:t>keydown</a:t>
            </a:r>
            <a:r>
              <a:rPr lang="it-IT" sz="2200" dirty="0"/>
              <a:t> è un oggetto di tipo </a:t>
            </a:r>
            <a:r>
              <a:rPr lang="it-IT" sz="2200" dirty="0" err="1"/>
              <a:t>KeyboardEvent</a:t>
            </a:r>
            <a:r>
              <a:rPr lang="it-IT" sz="2200" dirty="0"/>
              <a:t> con proprietà come </a:t>
            </a:r>
            <a:r>
              <a:rPr lang="it-IT" sz="2200" dirty="0" err="1"/>
              <a:t>char</a:t>
            </a:r>
            <a:r>
              <a:rPr lang="it-IT" sz="2200" dirty="0"/>
              <a:t>, key e così via. Tale istanza è passata in automatico come argomento a una funzione </a:t>
            </a:r>
            <a:r>
              <a:rPr lang="it-IT" sz="2200" dirty="0" err="1"/>
              <a:t>handler</a:t>
            </a:r>
            <a:r>
              <a:rPr lang="it-IT" sz="2200" dirty="0"/>
              <a:t> del relativo evento</a:t>
            </a:r>
            <a:r>
              <a:rPr lang="it-IT" sz="2200" dirty="0" smtClean="0"/>
              <a:t>.</a:t>
            </a:r>
          </a:p>
          <a:p>
            <a:pPr marL="285750" indent="-285750">
              <a:buFont typeface="Arial" panose="020B0604020202020204" pitchFamily="34" charset="0"/>
              <a:buChar char="•"/>
            </a:pPr>
            <a:r>
              <a:rPr lang="it-IT" sz="2200" dirty="0"/>
              <a:t>Destinatario dell’evento (</a:t>
            </a:r>
            <a:r>
              <a:rPr lang="it-IT" sz="2200" b="1" dirty="0" err="1">
                <a:solidFill>
                  <a:srgbClr val="FF0000"/>
                </a:solidFill>
              </a:rPr>
              <a:t>event</a:t>
            </a:r>
            <a:r>
              <a:rPr lang="it-IT" sz="2200" b="1" dirty="0">
                <a:solidFill>
                  <a:srgbClr val="FF0000"/>
                </a:solidFill>
              </a:rPr>
              <a:t> target</a:t>
            </a:r>
            <a:r>
              <a:rPr lang="it-IT" sz="2200" dirty="0"/>
              <a:t>): </a:t>
            </a:r>
            <a:endParaRPr lang="it-IT" sz="2200" dirty="0" smtClean="0"/>
          </a:p>
          <a:p>
            <a:pPr marL="742950" lvl="1" indent="-285750">
              <a:buFont typeface="Arial" panose="020B0604020202020204" pitchFamily="34" charset="0"/>
              <a:buChar char="•"/>
            </a:pPr>
            <a:r>
              <a:rPr lang="it-IT" sz="2200" dirty="0" smtClean="0"/>
              <a:t>è </a:t>
            </a:r>
            <a:r>
              <a:rPr lang="it-IT" sz="2200" dirty="0"/>
              <a:t>l’oggetto verso il quale l’evento è indirizzato</a:t>
            </a:r>
            <a:r>
              <a:rPr lang="it-IT" sz="2200" dirty="0" smtClean="0"/>
              <a:t>. </a:t>
            </a:r>
          </a:p>
          <a:p>
            <a:pPr marL="285750" indent="-285750">
              <a:buFont typeface="Arial" panose="020B0604020202020204" pitchFamily="34" charset="0"/>
              <a:buChar char="•"/>
            </a:pPr>
            <a:r>
              <a:rPr lang="it-IT" sz="2200" dirty="0"/>
              <a:t>Gestore dell’evento (</a:t>
            </a:r>
            <a:r>
              <a:rPr lang="it-IT" sz="2200" b="1" dirty="0" err="1">
                <a:solidFill>
                  <a:srgbClr val="FF0000"/>
                </a:solidFill>
              </a:rPr>
              <a:t>event</a:t>
            </a:r>
            <a:r>
              <a:rPr lang="it-IT" sz="2200" b="1" dirty="0">
                <a:solidFill>
                  <a:srgbClr val="FF0000"/>
                </a:solidFill>
              </a:rPr>
              <a:t> </a:t>
            </a:r>
            <a:r>
              <a:rPr lang="it-IT" sz="2200" b="1" dirty="0" err="1">
                <a:solidFill>
                  <a:srgbClr val="FF0000"/>
                </a:solidFill>
              </a:rPr>
              <a:t>handler</a:t>
            </a:r>
            <a:r>
              <a:rPr lang="it-IT" sz="2200" dirty="0"/>
              <a:t>): </a:t>
            </a:r>
            <a:endParaRPr lang="it-IT" sz="2200" dirty="0" smtClean="0"/>
          </a:p>
          <a:p>
            <a:pPr marL="742950" lvl="1" indent="-285750">
              <a:buFont typeface="Arial" panose="020B0604020202020204" pitchFamily="34" charset="0"/>
              <a:buChar char="•"/>
            </a:pPr>
            <a:r>
              <a:rPr lang="it-IT" sz="2200" dirty="0" smtClean="0"/>
              <a:t>è </a:t>
            </a:r>
            <a:r>
              <a:rPr lang="it-IT" sz="2200" dirty="0"/>
              <a:t>il codice (</a:t>
            </a:r>
            <a:r>
              <a:rPr lang="it-IT" sz="2200" b="1" u="sng" dirty="0"/>
              <a:t>funzione o oggetto che ha implementato l’interfaccia </a:t>
            </a:r>
            <a:r>
              <a:rPr lang="it-IT" sz="2200" b="1" u="sng" dirty="0" err="1"/>
              <a:t>Ev</a:t>
            </a:r>
            <a:r>
              <a:rPr lang="it-IT" sz="2200" b="1" dirty="0" err="1"/>
              <a:t>entListener</a:t>
            </a:r>
            <a:r>
              <a:rPr lang="it-IT" sz="2200" dirty="0"/>
              <a:t>) che viene registrato o associato a un determinato oggetto e che viene invocato dal browser quando il tipo di evento relativo accade sul medesimo oggetto al fine di far compiere determinate operazioni</a:t>
            </a:r>
            <a:r>
              <a:rPr lang="it-IT" sz="2200" dirty="0" smtClean="0"/>
              <a:t>.</a:t>
            </a:r>
            <a:endParaRPr lang="it-IT" sz="2200" dirty="0"/>
          </a:p>
        </p:txBody>
      </p:sp>
      <p:sp>
        <p:nvSpPr>
          <p:cNvPr id="4" name="Freccia a destra 3"/>
          <p:cNvSpPr/>
          <p:nvPr/>
        </p:nvSpPr>
        <p:spPr>
          <a:xfrm>
            <a:off x="11137692" y="5831174"/>
            <a:ext cx="639967" cy="719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217123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249789"/>
            <a:ext cx="10268687" cy="1446550"/>
          </a:xfrm>
          <a:prstGeom prst="rect">
            <a:avLst/>
          </a:prstGeom>
        </p:spPr>
        <p:txBody>
          <a:bodyPr wrap="square">
            <a:spAutoFit/>
          </a:bodyPr>
          <a:lstStyle/>
          <a:p>
            <a:pPr marL="285750" indent="-285750">
              <a:buFont typeface="Arial" panose="020B0604020202020204" pitchFamily="34" charset="0"/>
              <a:buChar char="•"/>
            </a:pPr>
            <a:r>
              <a:rPr lang="it-IT" sz="2200" dirty="0"/>
              <a:t>Flusso di un evento (</a:t>
            </a:r>
            <a:r>
              <a:rPr lang="it-IT" sz="2200" dirty="0" err="1"/>
              <a:t>event</a:t>
            </a:r>
            <a:r>
              <a:rPr lang="it-IT" sz="2200" dirty="0"/>
              <a:t> flow): </a:t>
            </a:r>
            <a:endParaRPr lang="it-IT" sz="2200" dirty="0" smtClean="0"/>
          </a:p>
          <a:p>
            <a:pPr marL="742950" lvl="1" indent="-285750">
              <a:buFont typeface="Arial" panose="020B0604020202020204" pitchFamily="34" charset="0"/>
              <a:buChar char="•"/>
            </a:pPr>
            <a:r>
              <a:rPr lang="it-IT" sz="2200" dirty="0" smtClean="0"/>
              <a:t>è </a:t>
            </a:r>
            <a:r>
              <a:rPr lang="it-IT" sz="2200" dirty="0"/>
              <a:t>la modalità di propagazione di un evento ossia il “percorso” (</a:t>
            </a:r>
            <a:r>
              <a:rPr lang="it-IT" sz="2200" b="1" u="sng" dirty="0" err="1">
                <a:solidFill>
                  <a:srgbClr val="FF0000"/>
                </a:solidFill>
              </a:rPr>
              <a:t>propagation</a:t>
            </a:r>
            <a:r>
              <a:rPr lang="it-IT" sz="2200" b="1" u="sng" dirty="0">
                <a:solidFill>
                  <a:srgbClr val="FF0000"/>
                </a:solidFill>
              </a:rPr>
              <a:t> </a:t>
            </a:r>
            <a:r>
              <a:rPr lang="it-IT" sz="2200" b="1" u="sng" dirty="0" err="1">
                <a:solidFill>
                  <a:srgbClr val="FF0000"/>
                </a:solidFill>
              </a:rPr>
              <a:t>path</a:t>
            </a:r>
            <a:r>
              <a:rPr lang="it-IT" sz="2200" dirty="0"/>
              <a:t>) che l’oggetto evento compie attraverso i nodi della struttura di un documento per giungere al relativo target</a:t>
            </a:r>
            <a:r>
              <a:rPr lang="it-IT" sz="2200" dirty="0" smtClean="0"/>
              <a:t>.</a:t>
            </a:r>
            <a:endParaRPr lang="it-IT" sz="22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608" y="139814"/>
            <a:ext cx="1389051" cy="1299242"/>
          </a:xfrm>
          <a:prstGeom prst="rect">
            <a:avLst/>
          </a:prstGeom>
        </p:spPr>
      </p:pic>
      <p:sp>
        <p:nvSpPr>
          <p:cNvPr id="4" name="Rettangolo arrotondato 3"/>
          <p:cNvSpPr/>
          <p:nvPr/>
        </p:nvSpPr>
        <p:spPr>
          <a:xfrm>
            <a:off x="6295869" y="1876221"/>
            <a:ext cx="2038663" cy="643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err="1" smtClean="0"/>
              <a:t>defaultView</a:t>
            </a:r>
            <a:endParaRPr lang="it-IT" sz="2400" b="1" dirty="0"/>
          </a:p>
        </p:txBody>
      </p:sp>
      <p:sp>
        <p:nvSpPr>
          <p:cNvPr id="5" name="Rettangolo arrotondato 4"/>
          <p:cNvSpPr/>
          <p:nvPr/>
        </p:nvSpPr>
        <p:spPr>
          <a:xfrm>
            <a:off x="6280879" y="2597017"/>
            <a:ext cx="2038663" cy="643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err="1" smtClean="0"/>
              <a:t>document</a:t>
            </a:r>
            <a:endParaRPr lang="it-IT" sz="2400" b="1" dirty="0"/>
          </a:p>
        </p:txBody>
      </p:sp>
      <p:sp>
        <p:nvSpPr>
          <p:cNvPr id="6" name="Rettangolo arrotondato 5"/>
          <p:cNvSpPr/>
          <p:nvPr/>
        </p:nvSpPr>
        <p:spPr>
          <a:xfrm>
            <a:off x="6330849" y="3335258"/>
            <a:ext cx="2038663" cy="643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smtClean="0"/>
              <a:t>HTML</a:t>
            </a:r>
            <a:endParaRPr lang="it-IT" sz="2400" b="1" dirty="0"/>
          </a:p>
        </p:txBody>
      </p:sp>
      <p:sp>
        <p:nvSpPr>
          <p:cNvPr id="7" name="Rettangolo arrotondato 6"/>
          <p:cNvSpPr/>
          <p:nvPr/>
        </p:nvSpPr>
        <p:spPr>
          <a:xfrm>
            <a:off x="6308368" y="4073499"/>
            <a:ext cx="2038663" cy="643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smtClean="0"/>
              <a:t>body</a:t>
            </a:r>
            <a:endParaRPr lang="it-IT" sz="2400" b="1" dirty="0"/>
          </a:p>
        </p:txBody>
      </p:sp>
      <p:sp>
        <p:nvSpPr>
          <p:cNvPr id="8" name="Rettangolo arrotondato 7"/>
          <p:cNvSpPr/>
          <p:nvPr/>
        </p:nvSpPr>
        <p:spPr>
          <a:xfrm>
            <a:off x="6308368" y="4810512"/>
            <a:ext cx="2038663" cy="643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err="1" smtClean="0"/>
              <a:t>span</a:t>
            </a:r>
            <a:endParaRPr lang="it-IT" sz="2400" b="1" dirty="0"/>
          </a:p>
        </p:txBody>
      </p:sp>
      <p:sp>
        <p:nvSpPr>
          <p:cNvPr id="9" name="Rettangolo arrotondato 8"/>
          <p:cNvSpPr/>
          <p:nvPr/>
        </p:nvSpPr>
        <p:spPr>
          <a:xfrm>
            <a:off x="6330849" y="5547525"/>
            <a:ext cx="2038663" cy="643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err="1" smtClean="0"/>
              <a:t>em</a:t>
            </a:r>
            <a:endParaRPr lang="it-IT" sz="2400" b="1" dirty="0"/>
          </a:p>
        </p:txBody>
      </p:sp>
      <p:sp>
        <p:nvSpPr>
          <p:cNvPr id="10" name="Freccia circolare a destra 9"/>
          <p:cNvSpPr/>
          <p:nvPr/>
        </p:nvSpPr>
        <p:spPr>
          <a:xfrm>
            <a:off x="5576342" y="2128603"/>
            <a:ext cx="704537" cy="839449"/>
          </a:xfrm>
          <a:prstGeom prst="curvedRightArrow">
            <a:avLst>
              <a:gd name="adj1" fmla="val 25000"/>
              <a:gd name="adj2" fmla="val 59575"/>
              <a:gd name="adj3" fmla="val 335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1" name="Freccia circolare a destra 10"/>
          <p:cNvSpPr/>
          <p:nvPr/>
        </p:nvSpPr>
        <p:spPr>
          <a:xfrm>
            <a:off x="5581341" y="2984320"/>
            <a:ext cx="704537" cy="75455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2" name="Freccia circolare a destra 11"/>
          <p:cNvSpPr/>
          <p:nvPr/>
        </p:nvSpPr>
        <p:spPr>
          <a:xfrm>
            <a:off x="5628813" y="3722509"/>
            <a:ext cx="704537" cy="8394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3" name="Freccia circolare a destra 12"/>
          <p:cNvSpPr/>
          <p:nvPr/>
        </p:nvSpPr>
        <p:spPr>
          <a:xfrm>
            <a:off x="5598831" y="4564504"/>
            <a:ext cx="704537" cy="8394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4" name="Freccia circolare a destra 13"/>
          <p:cNvSpPr/>
          <p:nvPr/>
        </p:nvSpPr>
        <p:spPr>
          <a:xfrm>
            <a:off x="5616321" y="5331497"/>
            <a:ext cx="704537" cy="839449"/>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2" name="Freccia circolare a destra 21"/>
          <p:cNvSpPr/>
          <p:nvPr/>
        </p:nvSpPr>
        <p:spPr>
          <a:xfrm rot="10800000">
            <a:off x="8292059" y="1965040"/>
            <a:ext cx="704537" cy="839449"/>
          </a:xfrm>
          <a:prstGeom prst="curvedRightArrow">
            <a:avLst>
              <a:gd name="adj1" fmla="val 25000"/>
              <a:gd name="adj2" fmla="val 59575"/>
              <a:gd name="adj3" fmla="val 335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3" name="Freccia circolare a destra 22"/>
          <p:cNvSpPr/>
          <p:nvPr/>
        </p:nvSpPr>
        <p:spPr>
          <a:xfrm rot="10800000">
            <a:off x="8297058" y="2820757"/>
            <a:ext cx="704537" cy="75455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4" name="Freccia circolare a destra 23"/>
          <p:cNvSpPr/>
          <p:nvPr/>
        </p:nvSpPr>
        <p:spPr>
          <a:xfrm rot="10800000">
            <a:off x="8344530" y="3558946"/>
            <a:ext cx="704537" cy="8394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5" name="Freccia circolare a destra 24"/>
          <p:cNvSpPr/>
          <p:nvPr/>
        </p:nvSpPr>
        <p:spPr>
          <a:xfrm rot="10800000">
            <a:off x="8314548" y="4400941"/>
            <a:ext cx="704537" cy="8394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6" name="Freccia circolare a destra 25"/>
          <p:cNvSpPr/>
          <p:nvPr/>
        </p:nvSpPr>
        <p:spPr>
          <a:xfrm rot="10800000">
            <a:off x="8332038" y="5167934"/>
            <a:ext cx="704537" cy="839449"/>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7" name="Rettangolo 26"/>
          <p:cNvSpPr/>
          <p:nvPr/>
        </p:nvSpPr>
        <p:spPr>
          <a:xfrm>
            <a:off x="2758191" y="3240430"/>
            <a:ext cx="2293496" cy="498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accent4">
                    <a:lumMod val="40000"/>
                    <a:lumOff val="60000"/>
                  </a:schemeClr>
                </a:solidFill>
              </a:rPr>
              <a:t>CAPTURING PHASE</a:t>
            </a:r>
            <a:endParaRPr lang="it-IT" b="1" dirty="0">
              <a:solidFill>
                <a:schemeClr val="accent4">
                  <a:lumMod val="40000"/>
                  <a:lumOff val="60000"/>
                </a:schemeClr>
              </a:solidFill>
            </a:endParaRPr>
          </a:p>
        </p:txBody>
      </p:sp>
      <p:sp>
        <p:nvSpPr>
          <p:cNvPr id="28" name="Rettangolo 27"/>
          <p:cNvSpPr/>
          <p:nvPr/>
        </p:nvSpPr>
        <p:spPr>
          <a:xfrm>
            <a:off x="6203432" y="6302146"/>
            <a:ext cx="2293496" cy="498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accent4">
                    <a:lumMod val="40000"/>
                    <a:lumOff val="60000"/>
                  </a:schemeClr>
                </a:solidFill>
              </a:rPr>
              <a:t>AT TARGET PHASE</a:t>
            </a:r>
            <a:endParaRPr lang="it-IT" b="1" dirty="0">
              <a:solidFill>
                <a:schemeClr val="accent4">
                  <a:lumMod val="40000"/>
                  <a:lumOff val="60000"/>
                </a:schemeClr>
              </a:solidFill>
            </a:endParaRPr>
          </a:p>
        </p:txBody>
      </p:sp>
      <p:sp>
        <p:nvSpPr>
          <p:cNvPr id="29" name="Rettangolo 28"/>
          <p:cNvSpPr/>
          <p:nvPr/>
        </p:nvSpPr>
        <p:spPr>
          <a:xfrm>
            <a:off x="9241860" y="3309722"/>
            <a:ext cx="2293496" cy="498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accent4">
                    <a:lumMod val="40000"/>
                    <a:lumOff val="60000"/>
                  </a:schemeClr>
                </a:solidFill>
              </a:rPr>
              <a:t>BUBBLING PHASE</a:t>
            </a:r>
            <a:endParaRPr lang="it-IT" b="1" dirty="0">
              <a:solidFill>
                <a:schemeClr val="accent4">
                  <a:lumMod val="40000"/>
                  <a:lumOff val="60000"/>
                </a:schemeClr>
              </a:solidFill>
            </a:endParaRPr>
          </a:p>
        </p:txBody>
      </p:sp>
      <p:sp>
        <p:nvSpPr>
          <p:cNvPr id="30" name="Freccia a destra 29"/>
          <p:cNvSpPr/>
          <p:nvPr/>
        </p:nvSpPr>
        <p:spPr>
          <a:xfrm>
            <a:off x="11083133" y="5587659"/>
            <a:ext cx="579215" cy="714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67874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49311" y="1993693"/>
            <a:ext cx="10043410" cy="3785652"/>
          </a:xfrm>
          <a:prstGeom prst="rect">
            <a:avLst/>
          </a:prstGeom>
          <a:ln>
            <a:solidFill>
              <a:schemeClr val="tx1"/>
            </a:solidFill>
          </a:ln>
        </p:spPr>
        <p:txBody>
          <a:bodyPr wrap="square">
            <a:spAutoFit/>
          </a:bodyPr>
          <a:lstStyle/>
          <a:p>
            <a:r>
              <a:rPr lang="it-IT" sz="2400" b="1" dirty="0"/>
              <a:t>JavaScript è il linguaggio di </a:t>
            </a:r>
            <a:r>
              <a:rPr lang="it-IT" sz="2400" b="1" dirty="0" err="1"/>
              <a:t>scripting</a:t>
            </a:r>
            <a:r>
              <a:rPr lang="it-IT" sz="2400" b="1" dirty="0"/>
              <a:t> lato client più utilizzato per progettare applicazioni web che girano all’interno di un browser, di cui rappresenta il naturale </a:t>
            </a:r>
            <a:r>
              <a:rPr lang="it-IT" sz="2400" b="1" dirty="0" err="1"/>
              <a:t>host</a:t>
            </a:r>
            <a:r>
              <a:rPr lang="it-IT" sz="2400" b="1" dirty="0"/>
              <a:t> </a:t>
            </a:r>
            <a:r>
              <a:rPr lang="it-IT" sz="2400" b="1" dirty="0" err="1"/>
              <a:t>environment</a:t>
            </a:r>
            <a:r>
              <a:rPr lang="it-IT" sz="2400" b="1" dirty="0"/>
              <a:t> e di cui fornisce l’interprete unitamente alle API per la manipolazione del </a:t>
            </a:r>
            <a:r>
              <a:rPr lang="it-IT" sz="2400" b="1" dirty="0">
                <a:solidFill>
                  <a:srgbClr val="FF0000"/>
                </a:solidFill>
              </a:rPr>
              <a:t>BOM (Browser Object Model) </a:t>
            </a:r>
            <a:r>
              <a:rPr lang="it-IT" sz="2400" b="1" dirty="0"/>
              <a:t>e del </a:t>
            </a:r>
            <a:r>
              <a:rPr lang="it-IT" sz="2400" b="1" dirty="0">
                <a:solidFill>
                  <a:srgbClr val="FF0000"/>
                </a:solidFill>
              </a:rPr>
              <a:t>DOM (</a:t>
            </a:r>
            <a:r>
              <a:rPr lang="it-IT" sz="2400" b="1" dirty="0" err="1">
                <a:solidFill>
                  <a:srgbClr val="FF0000"/>
                </a:solidFill>
              </a:rPr>
              <a:t>Document</a:t>
            </a:r>
            <a:r>
              <a:rPr lang="it-IT" sz="2400" b="1" dirty="0">
                <a:solidFill>
                  <a:srgbClr val="FF0000"/>
                </a:solidFill>
              </a:rPr>
              <a:t> Object Model)</a:t>
            </a:r>
            <a:r>
              <a:rPr lang="it-IT" sz="2400" b="1" dirty="0"/>
              <a:t>, per la gestione degli eventi, per lo </a:t>
            </a:r>
            <a:r>
              <a:rPr lang="it-IT" sz="2400" b="1" dirty="0" err="1"/>
              <a:t>scripting</a:t>
            </a:r>
            <a:r>
              <a:rPr lang="it-IT" sz="2400" b="1" dirty="0"/>
              <a:t> dei CSS e così via</a:t>
            </a:r>
            <a:r>
              <a:rPr lang="it-IT" sz="2400" b="1" dirty="0" smtClean="0"/>
              <a:t>.</a:t>
            </a:r>
          </a:p>
          <a:p>
            <a:endParaRPr lang="it-IT" sz="2400" b="1" dirty="0"/>
          </a:p>
          <a:p>
            <a:r>
              <a:rPr lang="it-IT" sz="2400" b="1" i="1" dirty="0" smtClean="0">
                <a:solidFill>
                  <a:srgbClr val="FF0000"/>
                </a:solidFill>
              </a:rPr>
              <a:t>L’oggetto </a:t>
            </a:r>
            <a:r>
              <a:rPr lang="it-IT" sz="2400" b="1" i="1" dirty="0" err="1">
                <a:solidFill>
                  <a:srgbClr val="FF0000"/>
                </a:solidFill>
              </a:rPr>
              <a:t>Window</a:t>
            </a:r>
            <a:r>
              <a:rPr lang="it-IT" sz="2400" b="1" i="1" dirty="0">
                <a:solidFill>
                  <a:srgbClr val="FF0000"/>
                </a:solidFill>
              </a:rPr>
              <a:t>, riferibile tramite l’identificatore </a:t>
            </a:r>
            <a:r>
              <a:rPr lang="it-IT" sz="2400" b="1" i="1" dirty="0" err="1">
                <a:solidFill>
                  <a:srgbClr val="FF0000"/>
                </a:solidFill>
              </a:rPr>
              <a:t>window</a:t>
            </a:r>
            <a:r>
              <a:rPr lang="it-IT" sz="2400" b="1" i="1" dirty="0">
                <a:solidFill>
                  <a:srgbClr val="FF0000"/>
                </a:solidFill>
              </a:rPr>
              <a:t>, è l’elemento principale delle applicazioni lato client con JavaScript e rappresenta sia la finestra del browser sia l’oggetto globale le cui proprietà e metodi sono utilizzabili dagli script incorporati nella pagina web</a:t>
            </a:r>
            <a:r>
              <a:rPr lang="it-IT" sz="2400" b="1" i="1" dirty="0" smtClean="0">
                <a:solidFill>
                  <a:srgbClr val="FF0000"/>
                </a:solidFill>
              </a:rPr>
              <a:t>.</a:t>
            </a:r>
            <a:endParaRPr lang="it-IT" sz="2400" b="1" i="1" dirty="0">
              <a:solidFill>
                <a:srgbClr val="FF0000"/>
              </a:solidFill>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320" y="198508"/>
            <a:ext cx="1803392" cy="1686794"/>
          </a:xfrm>
          <a:prstGeom prst="rect">
            <a:avLst/>
          </a:prstGeom>
        </p:spPr>
      </p:pic>
    </p:spTree>
    <p:extLst>
      <p:ext uri="{BB962C8B-B14F-4D97-AF65-F5344CB8AC3E}">
        <p14:creationId xmlns:p14="http://schemas.microsoft.com/office/powerpoint/2010/main" val="11635134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10332" y="804425"/>
            <a:ext cx="10822899" cy="4893647"/>
          </a:xfrm>
          <a:prstGeom prst="rect">
            <a:avLst/>
          </a:prstGeom>
        </p:spPr>
        <p:txBody>
          <a:bodyPr wrap="square">
            <a:spAutoFit/>
          </a:bodyPr>
          <a:lstStyle/>
          <a:p>
            <a:pPr marL="285750" indent="-285750">
              <a:buFont typeface="Arial" panose="020B0604020202020204" pitchFamily="34" charset="0"/>
              <a:buChar char="•"/>
            </a:pPr>
            <a:r>
              <a:rPr lang="it-IT" sz="2400" b="1" u="sng" dirty="0" err="1" smtClean="0">
                <a:solidFill>
                  <a:srgbClr val="FF0000"/>
                </a:solidFill>
              </a:rPr>
              <a:t>capturing</a:t>
            </a:r>
            <a:r>
              <a:rPr lang="it-IT" sz="2400" b="1" u="sng" dirty="0" smtClean="0">
                <a:solidFill>
                  <a:srgbClr val="FF0000"/>
                </a:solidFill>
              </a:rPr>
              <a:t> </a:t>
            </a:r>
            <a:r>
              <a:rPr lang="it-IT" sz="2400" b="1" u="sng" dirty="0" err="1" smtClean="0">
                <a:solidFill>
                  <a:srgbClr val="FF0000"/>
                </a:solidFill>
              </a:rPr>
              <a:t>phase</a:t>
            </a:r>
            <a:r>
              <a:rPr lang="it-IT" sz="2400" b="1" u="sng" dirty="0" smtClean="0">
                <a:solidFill>
                  <a:srgbClr val="FF0000"/>
                </a:solidFill>
              </a:rPr>
              <a:t>: </a:t>
            </a:r>
          </a:p>
          <a:p>
            <a:pPr marL="742950" lvl="1" indent="-285750">
              <a:buFont typeface="Arial" panose="020B0604020202020204" pitchFamily="34" charset="0"/>
              <a:buChar char="•"/>
            </a:pPr>
            <a:r>
              <a:rPr lang="it-IT" sz="2400" dirty="0" smtClean="0"/>
              <a:t>l’oggetto </a:t>
            </a:r>
            <a:r>
              <a:rPr lang="it-IT" sz="2400" dirty="0"/>
              <a:t>evento si propaga attraverso i nodi antenati del target, dalla </a:t>
            </a:r>
            <a:r>
              <a:rPr lang="it-IT" sz="2400" dirty="0" err="1"/>
              <a:t>defaultView</a:t>
            </a:r>
            <a:r>
              <a:rPr lang="it-IT" sz="2400" dirty="0"/>
              <a:t> (nel caso dei browser l’oggetto </a:t>
            </a:r>
            <a:r>
              <a:rPr lang="it-IT" sz="2400" dirty="0" err="1"/>
              <a:t>window</a:t>
            </a:r>
            <a:r>
              <a:rPr lang="it-IT" sz="2400" dirty="0"/>
              <a:t>) sino al nodo genitore del target. Ogni gestore di evento registrato per tali nodi può gestire il relativo evento prima che giunga al target; </a:t>
            </a:r>
            <a:endParaRPr lang="it-IT" sz="2400" dirty="0" smtClean="0"/>
          </a:p>
          <a:p>
            <a:pPr marL="285750" indent="-285750">
              <a:buFont typeface="Arial" panose="020B0604020202020204" pitchFamily="34" charset="0"/>
              <a:buChar char="•"/>
            </a:pPr>
            <a:r>
              <a:rPr lang="it-IT" sz="2400" b="1" u="sng" dirty="0" err="1" smtClean="0">
                <a:solidFill>
                  <a:srgbClr val="FF0000"/>
                </a:solidFill>
              </a:rPr>
              <a:t>at</a:t>
            </a:r>
            <a:r>
              <a:rPr lang="it-IT" sz="2400" b="1" u="sng" dirty="0" smtClean="0">
                <a:solidFill>
                  <a:srgbClr val="FF0000"/>
                </a:solidFill>
              </a:rPr>
              <a:t>-target </a:t>
            </a:r>
            <a:r>
              <a:rPr lang="it-IT" sz="2400" b="1" u="sng" dirty="0" err="1" smtClean="0">
                <a:solidFill>
                  <a:srgbClr val="FF0000"/>
                </a:solidFill>
              </a:rPr>
              <a:t>phase</a:t>
            </a:r>
            <a:r>
              <a:rPr lang="it-IT" sz="2400" b="1" u="sng" dirty="0" smtClean="0">
                <a:solidFill>
                  <a:srgbClr val="FF0000"/>
                </a:solidFill>
              </a:rPr>
              <a:t>: </a:t>
            </a:r>
          </a:p>
          <a:p>
            <a:pPr marL="742950" lvl="1" indent="-285750">
              <a:buFont typeface="Arial" panose="020B0604020202020204" pitchFamily="34" charset="0"/>
              <a:buChar char="•"/>
            </a:pPr>
            <a:r>
              <a:rPr lang="it-IT" sz="2400" dirty="0" smtClean="0"/>
              <a:t>l’oggetto </a:t>
            </a:r>
            <a:r>
              <a:rPr lang="it-IT" sz="2400" dirty="0"/>
              <a:t>evento giunge al nodo destinatario e l’eventuale </a:t>
            </a:r>
            <a:r>
              <a:rPr lang="it-IT" sz="2400" dirty="0" err="1"/>
              <a:t>handler</a:t>
            </a:r>
            <a:r>
              <a:rPr lang="it-IT" sz="2400" dirty="0"/>
              <a:t> associato lo gestisce; </a:t>
            </a:r>
            <a:endParaRPr lang="it-IT" sz="2400" dirty="0" smtClean="0"/>
          </a:p>
          <a:p>
            <a:pPr lvl="1"/>
            <a:endParaRPr lang="it-IT" sz="2400" dirty="0" smtClean="0"/>
          </a:p>
          <a:p>
            <a:pPr marL="285750" indent="-285750">
              <a:buFont typeface="Arial" panose="020B0604020202020204" pitchFamily="34" charset="0"/>
              <a:buChar char="•"/>
            </a:pPr>
            <a:r>
              <a:rPr lang="it-IT" sz="2400" b="1" u="sng" dirty="0" err="1" smtClean="0">
                <a:solidFill>
                  <a:srgbClr val="FF0000"/>
                </a:solidFill>
              </a:rPr>
              <a:t>bubbling</a:t>
            </a:r>
            <a:r>
              <a:rPr lang="it-IT" sz="2400" b="1" u="sng" dirty="0" smtClean="0">
                <a:solidFill>
                  <a:srgbClr val="FF0000"/>
                </a:solidFill>
              </a:rPr>
              <a:t> </a:t>
            </a:r>
            <a:r>
              <a:rPr lang="it-IT" sz="2400" b="1" u="sng" dirty="0" err="1" smtClean="0">
                <a:solidFill>
                  <a:srgbClr val="FF0000"/>
                </a:solidFill>
              </a:rPr>
              <a:t>phase</a:t>
            </a:r>
            <a:r>
              <a:rPr lang="it-IT" sz="2400" b="1" u="sng" dirty="0" smtClean="0">
                <a:solidFill>
                  <a:srgbClr val="FF0000"/>
                </a:solidFill>
              </a:rPr>
              <a:t>: </a:t>
            </a:r>
          </a:p>
          <a:p>
            <a:pPr marL="742950" lvl="1" indent="-285750">
              <a:buFont typeface="Arial" panose="020B0604020202020204" pitchFamily="34" charset="0"/>
              <a:buChar char="•"/>
            </a:pPr>
            <a:r>
              <a:rPr lang="it-IT" sz="2400" dirty="0" smtClean="0"/>
              <a:t>l’oggetto </a:t>
            </a:r>
            <a:r>
              <a:rPr lang="it-IT" sz="2400" dirty="0"/>
              <a:t>evento si propaga attraverso i nodi antenati del target, dal nodo genitore del target sino alla </a:t>
            </a:r>
            <a:r>
              <a:rPr lang="it-IT" sz="2400" dirty="0" err="1"/>
              <a:t>defaultView</a:t>
            </a:r>
            <a:r>
              <a:rPr lang="it-IT" sz="2400" dirty="0"/>
              <a:t>. Ogni gestore di evento registrato per tali nodi può gestire il relativo evento dopo che lo stesso è giunto sul target</a:t>
            </a:r>
            <a:r>
              <a:rPr lang="it-IT" sz="2400" dirty="0" smtClean="0"/>
              <a:t>.</a:t>
            </a:r>
            <a:endParaRPr lang="it-IT" sz="24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608" y="139814"/>
            <a:ext cx="1389051" cy="1299242"/>
          </a:xfrm>
          <a:prstGeom prst="rect">
            <a:avLst/>
          </a:prstGeom>
        </p:spPr>
      </p:pic>
    </p:spTree>
    <p:extLst>
      <p:ext uri="{BB962C8B-B14F-4D97-AF65-F5344CB8AC3E}">
        <p14:creationId xmlns:p14="http://schemas.microsoft.com/office/powerpoint/2010/main" val="15078634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770" y="2008682"/>
            <a:ext cx="8016927" cy="3779210"/>
          </a:xfrm>
          <a:prstGeom prst="rect">
            <a:avLst/>
          </a:prstGeom>
        </p:spPr>
      </p:pic>
      <p:sp>
        <p:nvSpPr>
          <p:cNvPr id="5" name="CasellaDiTesto 4"/>
          <p:cNvSpPr txBox="1"/>
          <p:nvPr/>
        </p:nvSpPr>
        <p:spPr>
          <a:xfrm>
            <a:off x="2503357" y="434715"/>
            <a:ext cx="6475751" cy="523220"/>
          </a:xfrm>
          <a:prstGeom prst="rect">
            <a:avLst/>
          </a:prstGeom>
          <a:noFill/>
        </p:spPr>
        <p:txBody>
          <a:bodyPr wrap="square" rtlCol="0">
            <a:spAutoFit/>
          </a:bodyPr>
          <a:lstStyle/>
          <a:p>
            <a:pPr algn="ctr"/>
            <a:r>
              <a:rPr lang="it-IT" sz="2800" b="1" dirty="0" smtClean="0"/>
              <a:t>Riepilogo di tutti gli eventi</a:t>
            </a:r>
            <a:endParaRPr lang="it-IT" sz="2800" b="1" dirty="0"/>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8608" y="139814"/>
            <a:ext cx="1389051" cy="1299242"/>
          </a:xfrm>
          <a:prstGeom prst="rect">
            <a:avLst/>
          </a:prstGeom>
        </p:spPr>
      </p:pic>
    </p:spTree>
    <p:extLst>
      <p:ext uri="{BB962C8B-B14F-4D97-AF65-F5344CB8AC3E}">
        <p14:creationId xmlns:p14="http://schemas.microsoft.com/office/powerpoint/2010/main" val="8968619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180" y="1274162"/>
            <a:ext cx="7247630" cy="5351489"/>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180" y="593516"/>
            <a:ext cx="7247630" cy="680647"/>
          </a:xfrm>
          <a:prstGeom prst="rect">
            <a:avLst/>
          </a:prstGeom>
        </p:spPr>
      </p:pic>
      <p:sp>
        <p:nvSpPr>
          <p:cNvPr id="4" name="CasellaDiTesto 3"/>
          <p:cNvSpPr txBox="1"/>
          <p:nvPr/>
        </p:nvSpPr>
        <p:spPr>
          <a:xfrm>
            <a:off x="2458386" y="70296"/>
            <a:ext cx="6475751" cy="523220"/>
          </a:xfrm>
          <a:prstGeom prst="rect">
            <a:avLst/>
          </a:prstGeom>
          <a:noFill/>
        </p:spPr>
        <p:txBody>
          <a:bodyPr wrap="square" rtlCol="0">
            <a:spAutoFit/>
          </a:bodyPr>
          <a:lstStyle/>
          <a:p>
            <a:pPr algn="ctr"/>
            <a:r>
              <a:rPr lang="it-IT" sz="2800" b="1" dirty="0" smtClean="0"/>
              <a:t>Riepilogo di tutti gli eventi</a:t>
            </a:r>
            <a:endParaRPr lang="it-IT" sz="2800" b="1" dirty="0"/>
          </a:p>
        </p:txBody>
      </p:sp>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3519" y="331906"/>
            <a:ext cx="1389051" cy="1299242"/>
          </a:xfrm>
          <a:prstGeom prst="rect">
            <a:avLst/>
          </a:prstGeom>
        </p:spPr>
      </p:pic>
    </p:spTree>
    <p:extLst>
      <p:ext uri="{BB962C8B-B14F-4D97-AF65-F5344CB8AC3E}">
        <p14:creationId xmlns:p14="http://schemas.microsoft.com/office/powerpoint/2010/main" val="39392721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180" y="1214202"/>
            <a:ext cx="7247630" cy="5276539"/>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180" y="533556"/>
            <a:ext cx="7247630" cy="680647"/>
          </a:xfrm>
          <a:prstGeom prst="rect">
            <a:avLst/>
          </a:prstGeom>
        </p:spPr>
      </p:pic>
      <p:sp>
        <p:nvSpPr>
          <p:cNvPr id="4" name="CasellaDiTesto 3"/>
          <p:cNvSpPr txBox="1"/>
          <p:nvPr/>
        </p:nvSpPr>
        <p:spPr>
          <a:xfrm>
            <a:off x="2368445" y="0"/>
            <a:ext cx="6475751" cy="523220"/>
          </a:xfrm>
          <a:prstGeom prst="rect">
            <a:avLst/>
          </a:prstGeom>
          <a:noFill/>
        </p:spPr>
        <p:txBody>
          <a:bodyPr wrap="square" rtlCol="0">
            <a:spAutoFit/>
          </a:bodyPr>
          <a:lstStyle/>
          <a:p>
            <a:pPr algn="ctr"/>
            <a:r>
              <a:rPr lang="it-IT" sz="2800" b="1" dirty="0" smtClean="0"/>
              <a:t>Riepilogo di tutti gli eventi</a:t>
            </a:r>
            <a:endParaRPr lang="it-IT" sz="2800" b="1" dirty="0"/>
          </a:p>
        </p:txBody>
      </p:sp>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8548" y="728426"/>
            <a:ext cx="1389051" cy="1299242"/>
          </a:xfrm>
          <a:prstGeom prst="rect">
            <a:avLst/>
          </a:prstGeom>
        </p:spPr>
      </p:pic>
      <p:pic>
        <p:nvPicPr>
          <p:cNvPr id="6" name="Immagin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8361" y="6483692"/>
            <a:ext cx="7105580" cy="334691"/>
          </a:xfrm>
          <a:prstGeom prst="rect">
            <a:avLst/>
          </a:prstGeom>
        </p:spPr>
      </p:pic>
    </p:spTree>
    <p:extLst>
      <p:ext uri="{BB962C8B-B14F-4D97-AF65-F5344CB8AC3E}">
        <p14:creationId xmlns:p14="http://schemas.microsoft.com/office/powerpoint/2010/main" val="665789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39644" y="59963"/>
            <a:ext cx="10433155" cy="6863417"/>
          </a:xfrm>
          <a:prstGeom prst="rect">
            <a:avLst/>
          </a:prstGeom>
          <a:noFill/>
        </p:spPr>
        <p:txBody>
          <a:bodyPr wrap="square" rtlCol="0">
            <a:spAutoFit/>
          </a:bodyPr>
          <a:lstStyle/>
          <a:p>
            <a:r>
              <a:rPr lang="it-IT" sz="2000" b="1" dirty="0" smtClean="0"/>
              <a:t>Tra le interfacce </a:t>
            </a:r>
            <a:r>
              <a:rPr lang="it-IT" sz="2000" b="1" dirty="0" err="1" smtClean="0"/>
              <a:t>Event</a:t>
            </a:r>
            <a:r>
              <a:rPr lang="it-IT" sz="2000" b="1" dirty="0" smtClean="0"/>
              <a:t>, la più usata è sicuramente la </a:t>
            </a:r>
            <a:r>
              <a:rPr lang="it-IT" sz="2000" b="1" dirty="0" err="1" smtClean="0"/>
              <a:t>MouseEvent</a:t>
            </a:r>
            <a:r>
              <a:rPr lang="it-IT" sz="2000" b="1" dirty="0" smtClean="0"/>
              <a:t>:</a:t>
            </a:r>
          </a:p>
          <a:p>
            <a:pPr marL="285750" indent="-285750">
              <a:buFont typeface="Arial" panose="020B0604020202020204" pitchFamily="34" charset="0"/>
              <a:buChar char="•"/>
            </a:pPr>
            <a:r>
              <a:rPr lang="it-IT" sz="2000" b="1" dirty="0">
                <a:solidFill>
                  <a:srgbClr val="FF0000"/>
                </a:solidFill>
              </a:rPr>
              <a:t>click</a:t>
            </a:r>
            <a:r>
              <a:rPr lang="it-IT" sz="2000" b="1" dirty="0"/>
              <a:t>: </a:t>
            </a:r>
            <a:endParaRPr lang="it-IT" sz="2000" b="1" dirty="0" smtClean="0"/>
          </a:p>
          <a:p>
            <a:pPr lvl="1"/>
            <a:r>
              <a:rPr lang="it-IT" sz="2000" b="1" dirty="0" smtClean="0"/>
              <a:t>generato quando si preme e poi si rilascia un tasto del mouse (generalmente il sinistro ma per alcuni browser anche il centrale) il cui puntatore si trova su di un elemento. </a:t>
            </a:r>
          </a:p>
          <a:p>
            <a:pPr marL="285750" indent="-285750">
              <a:buFont typeface="Arial" panose="020B0604020202020204" pitchFamily="34" charset="0"/>
              <a:buChar char="•"/>
            </a:pPr>
            <a:r>
              <a:rPr lang="it-IT" sz="2000" b="1" dirty="0" err="1" smtClean="0">
                <a:solidFill>
                  <a:srgbClr val="FF0000"/>
                </a:solidFill>
              </a:rPr>
              <a:t>dblclick</a:t>
            </a:r>
            <a:r>
              <a:rPr lang="it-IT" sz="2000" b="1" dirty="0"/>
              <a:t>: generato quando con un tasto del mouse (generalmente il sinistro) si fa clic due volte in rapida successione su di un elemento. </a:t>
            </a:r>
            <a:endParaRPr lang="it-IT" sz="2000" b="1" dirty="0" smtClean="0"/>
          </a:p>
          <a:p>
            <a:pPr marL="285750" indent="-285750">
              <a:buFont typeface="Arial" panose="020B0604020202020204" pitchFamily="34" charset="0"/>
              <a:buChar char="•"/>
            </a:pPr>
            <a:r>
              <a:rPr lang="it-IT" sz="2000" b="1" dirty="0" err="1" smtClean="0">
                <a:solidFill>
                  <a:srgbClr val="FF0000"/>
                </a:solidFill>
              </a:rPr>
              <a:t>mousedown</a:t>
            </a:r>
            <a:r>
              <a:rPr lang="it-IT" sz="2000" b="1" dirty="0"/>
              <a:t>: generato quando si preme senza rilasciare un tasto del mouse (il sinistro, il centrale e il destro) il cui puntatore si </a:t>
            </a:r>
            <a:r>
              <a:rPr lang="it-IT" sz="2000" b="1" dirty="0" smtClean="0"/>
              <a:t>trova su di un elemento.</a:t>
            </a:r>
          </a:p>
          <a:p>
            <a:pPr marL="285750" indent="-285750">
              <a:buFont typeface="Arial" panose="020B0604020202020204" pitchFamily="34" charset="0"/>
              <a:buChar char="•"/>
            </a:pPr>
            <a:r>
              <a:rPr lang="it-IT" sz="2000" b="1" dirty="0" err="1">
                <a:solidFill>
                  <a:srgbClr val="FF0000"/>
                </a:solidFill>
              </a:rPr>
              <a:t>mouseup</a:t>
            </a:r>
            <a:r>
              <a:rPr lang="it-IT" sz="2000" b="1" dirty="0"/>
              <a:t>: </a:t>
            </a:r>
            <a:endParaRPr lang="it-IT" sz="2000" b="1" dirty="0" smtClean="0"/>
          </a:p>
          <a:p>
            <a:pPr marL="742950" lvl="1" indent="-285750">
              <a:buFont typeface="Arial" panose="020B0604020202020204" pitchFamily="34" charset="0"/>
              <a:buChar char="•"/>
            </a:pPr>
            <a:r>
              <a:rPr lang="it-IT" sz="2000" b="1" dirty="0" smtClean="0"/>
              <a:t>generato </a:t>
            </a:r>
            <a:r>
              <a:rPr lang="it-IT" sz="2000" b="1" dirty="0"/>
              <a:t>quando si rilascia un tasto del mouse (il sinistro, il centrale e il destro) il cui puntatore si trova su di un elemento. </a:t>
            </a:r>
            <a:endParaRPr lang="it-IT" sz="2000" b="1" dirty="0" smtClean="0"/>
          </a:p>
          <a:p>
            <a:pPr marL="285750" indent="-285750">
              <a:buFont typeface="Arial" panose="020B0604020202020204" pitchFamily="34" charset="0"/>
              <a:buChar char="•"/>
            </a:pPr>
            <a:r>
              <a:rPr lang="it-IT" sz="2000" b="1" dirty="0" err="1" smtClean="0">
                <a:solidFill>
                  <a:srgbClr val="FF0000"/>
                </a:solidFill>
              </a:rPr>
              <a:t>mouseenter</a:t>
            </a:r>
            <a:r>
              <a:rPr lang="it-IT" sz="2000" b="1" dirty="0"/>
              <a:t>: generato quando il puntatore del mouse è spostato all’interno dei confini di un elemento o dei suoi elementi discendenti. </a:t>
            </a:r>
            <a:endParaRPr lang="it-IT" sz="2000" b="1" dirty="0" smtClean="0"/>
          </a:p>
          <a:p>
            <a:pPr marL="285750" indent="-285750">
              <a:buFont typeface="Arial" panose="020B0604020202020204" pitchFamily="34" charset="0"/>
              <a:buChar char="•"/>
            </a:pPr>
            <a:r>
              <a:rPr lang="it-IT" sz="2000" b="1" dirty="0" err="1" smtClean="0">
                <a:solidFill>
                  <a:srgbClr val="FF0000"/>
                </a:solidFill>
              </a:rPr>
              <a:t>mouseleave</a:t>
            </a:r>
            <a:r>
              <a:rPr lang="it-IT" sz="2000" b="1" dirty="0"/>
              <a:t>: generato quando il puntatore del mouse è spostato al di fuori dei confini di un elemento o dei suoi elementi discendenti. </a:t>
            </a:r>
            <a:endParaRPr lang="it-IT" sz="2000" b="1" dirty="0" smtClean="0"/>
          </a:p>
          <a:p>
            <a:pPr marL="285750" indent="-285750">
              <a:buFont typeface="Arial" panose="020B0604020202020204" pitchFamily="34" charset="0"/>
              <a:buChar char="•"/>
            </a:pPr>
            <a:r>
              <a:rPr lang="it-IT" sz="2000" b="1" dirty="0" err="1" smtClean="0">
                <a:solidFill>
                  <a:srgbClr val="FF0000"/>
                </a:solidFill>
              </a:rPr>
              <a:t>mousemove</a:t>
            </a:r>
            <a:r>
              <a:rPr lang="it-IT" sz="2000" b="1" dirty="0"/>
              <a:t>: generato quando il puntatore del mouse si sta muovendo su di un elemento. </a:t>
            </a:r>
            <a:endParaRPr lang="it-IT" sz="2000" b="1" dirty="0" smtClean="0"/>
          </a:p>
          <a:p>
            <a:pPr marL="285750" indent="-285750">
              <a:buFont typeface="Arial" panose="020B0604020202020204" pitchFamily="34" charset="0"/>
              <a:buChar char="•"/>
            </a:pPr>
            <a:r>
              <a:rPr lang="it-IT" sz="2000" b="1" dirty="0" err="1" smtClean="0">
                <a:solidFill>
                  <a:srgbClr val="FF0000"/>
                </a:solidFill>
              </a:rPr>
              <a:t>mouseover</a:t>
            </a:r>
            <a:r>
              <a:rPr lang="it-IT" sz="2000" b="1" dirty="0"/>
              <a:t>: generato quando il puntatore del mouse è spostato all’interno dei confini di un elemento. Tale evento è simile all’evento </a:t>
            </a:r>
            <a:r>
              <a:rPr lang="it-IT" sz="2000" b="1" dirty="0" err="1"/>
              <a:t>mouseenter</a:t>
            </a:r>
            <a:r>
              <a:rPr lang="it-IT" sz="2000" b="1" dirty="0"/>
              <a:t> ma vi differisce, principalmente, perché risale (</a:t>
            </a:r>
            <a:r>
              <a:rPr lang="it-IT" sz="2000" b="1" dirty="0" err="1"/>
              <a:t>bubble</a:t>
            </a:r>
            <a:r>
              <a:rPr lang="it-IT" sz="2000" b="1" dirty="0"/>
              <a:t>) nell’ambito degli elementi della struttura gerarchica del documento. </a:t>
            </a:r>
            <a:endParaRPr lang="it-IT" sz="2000" b="1" dirty="0" smtClean="0"/>
          </a:p>
          <a:p>
            <a:pPr marL="285750" indent="-285750">
              <a:buFont typeface="Arial" panose="020B0604020202020204" pitchFamily="34" charset="0"/>
              <a:buChar char="•"/>
            </a:pPr>
            <a:r>
              <a:rPr lang="it-IT" sz="2000" b="1" dirty="0" err="1" smtClean="0">
                <a:solidFill>
                  <a:srgbClr val="FF0000"/>
                </a:solidFill>
              </a:rPr>
              <a:t>mouseout</a:t>
            </a:r>
            <a:r>
              <a:rPr lang="it-IT" sz="2000" b="1" dirty="0"/>
              <a:t>: generato quando il puntatore del mouse è spostato al di fuori dei confini di un elemento. Tale evento è simile all’evento </a:t>
            </a:r>
            <a:r>
              <a:rPr lang="it-IT" sz="2000" b="1" dirty="0" err="1"/>
              <a:t>mouseleave</a:t>
            </a:r>
            <a:r>
              <a:rPr lang="it-IT" sz="2000" b="1" dirty="0"/>
              <a:t> ma vi differisce, principalmente, perché risale (</a:t>
            </a:r>
            <a:r>
              <a:rPr lang="it-IT" sz="2000" b="1" dirty="0" err="1"/>
              <a:t>bubble</a:t>
            </a:r>
            <a:r>
              <a:rPr lang="it-IT" sz="2000" b="1" dirty="0"/>
              <a:t>) nell’ambito degli elementi della struttura gerarchica </a:t>
            </a:r>
            <a:r>
              <a:rPr lang="it-IT" sz="2000" b="1" dirty="0" smtClean="0"/>
              <a:t>del documento</a:t>
            </a:r>
            <a:endParaRPr lang="it-IT" sz="2000" b="1" dirty="0"/>
          </a:p>
        </p:txBody>
      </p:sp>
    </p:spTree>
    <p:extLst>
      <p:ext uri="{BB962C8B-B14F-4D97-AF65-F5344CB8AC3E}">
        <p14:creationId xmlns:p14="http://schemas.microsoft.com/office/powerpoint/2010/main" val="2659440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59764" y="569627"/>
            <a:ext cx="3717561" cy="3785652"/>
          </a:xfrm>
          <a:prstGeom prst="rect">
            <a:avLst/>
          </a:prstGeom>
          <a:noFill/>
          <a:ln>
            <a:solidFill>
              <a:schemeClr val="tx1"/>
            </a:solidFill>
          </a:ln>
        </p:spPr>
        <p:txBody>
          <a:bodyPr wrap="square" rtlCol="0">
            <a:spAutoFit/>
          </a:bodyPr>
          <a:lstStyle/>
          <a:p>
            <a:r>
              <a:rPr lang="it-IT" sz="2000" b="1" dirty="0" smtClean="0"/>
              <a:t>FILE DI ESEMPIO JAVASCRIPT:</a:t>
            </a:r>
          </a:p>
          <a:p>
            <a:r>
              <a:rPr lang="it-IT" sz="2000" b="1" dirty="0" smtClean="0"/>
              <a:t>esempi_introduzione.html</a:t>
            </a:r>
          </a:p>
          <a:p>
            <a:r>
              <a:rPr lang="it-IT" sz="2000" b="1" dirty="0" smtClean="0"/>
              <a:t>funzioni.html</a:t>
            </a:r>
          </a:p>
          <a:p>
            <a:r>
              <a:rPr lang="it-IT" sz="2000" b="1" dirty="0"/>
              <a:t>e</a:t>
            </a:r>
            <a:r>
              <a:rPr lang="it-IT" sz="2000" b="1" dirty="0" smtClean="0"/>
              <a:t>sterno.html – esterno.js</a:t>
            </a:r>
          </a:p>
          <a:p>
            <a:r>
              <a:rPr lang="it-IT" sz="2000" b="1" dirty="0" smtClean="0"/>
              <a:t>Js_body.html</a:t>
            </a:r>
          </a:p>
          <a:p>
            <a:r>
              <a:rPr lang="it-IT" sz="2000" b="1" dirty="0" smtClean="0"/>
              <a:t>Js_head.html</a:t>
            </a:r>
          </a:p>
          <a:p>
            <a:r>
              <a:rPr lang="it-IT" sz="2000" b="1" dirty="0" smtClean="0"/>
              <a:t>metodi_stringhe.html</a:t>
            </a:r>
          </a:p>
          <a:p>
            <a:r>
              <a:rPr lang="it-IT" sz="2000" b="1" dirty="0" smtClean="0"/>
              <a:t>ouput.html</a:t>
            </a:r>
          </a:p>
          <a:p>
            <a:r>
              <a:rPr lang="it-IT" sz="2000" b="1" dirty="0"/>
              <a:t>variabili.html</a:t>
            </a:r>
            <a:endParaRPr lang="it-IT" sz="2000" b="1" dirty="0" smtClean="0"/>
          </a:p>
          <a:p>
            <a:r>
              <a:rPr lang="it-IT" sz="2000" b="1" dirty="0" smtClean="0"/>
              <a:t>sintassi_JS_2.HTML</a:t>
            </a:r>
          </a:p>
          <a:p>
            <a:r>
              <a:rPr lang="it-IT" sz="2000" b="1" dirty="0" smtClean="0"/>
              <a:t>DOMExperiments.html</a:t>
            </a:r>
          </a:p>
          <a:p>
            <a:r>
              <a:rPr lang="it-IT" sz="2000" b="1" dirty="0"/>
              <a:t>OpenWindow.html</a:t>
            </a: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548" y="728426"/>
            <a:ext cx="1389051" cy="1299242"/>
          </a:xfrm>
          <a:prstGeom prst="rect">
            <a:avLst/>
          </a:prstGeom>
        </p:spPr>
      </p:pic>
    </p:spTree>
    <p:extLst>
      <p:ext uri="{BB962C8B-B14F-4D97-AF65-F5344CB8AC3E}">
        <p14:creationId xmlns:p14="http://schemas.microsoft.com/office/powerpoint/2010/main" val="32067806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24852" y="1081127"/>
            <a:ext cx="11632367" cy="4770537"/>
          </a:xfrm>
          <a:prstGeom prst="rect">
            <a:avLst/>
          </a:prstGeom>
        </p:spPr>
        <p:txBody>
          <a:bodyPr wrap="square">
            <a:spAutoFit/>
          </a:bodyPr>
          <a:lstStyle/>
          <a:p>
            <a:pPr algn="ctr"/>
            <a:r>
              <a:rPr lang="it-IT" sz="4000" b="1" dirty="0"/>
              <a:t>Ajax </a:t>
            </a:r>
            <a:endParaRPr lang="it-IT" sz="4000" b="1" dirty="0" smtClean="0"/>
          </a:p>
          <a:p>
            <a:r>
              <a:rPr lang="it-IT" sz="2400" b="1" dirty="0" smtClean="0"/>
              <a:t>Il </a:t>
            </a:r>
            <a:r>
              <a:rPr lang="it-IT" sz="2400" b="1" dirty="0"/>
              <a:t>termine Ajax (acronimo di </a:t>
            </a:r>
            <a:r>
              <a:rPr lang="it-IT" sz="2400" b="1" dirty="0" err="1">
                <a:solidFill>
                  <a:srgbClr val="FF0000"/>
                </a:solidFill>
              </a:rPr>
              <a:t>Asynchronous</a:t>
            </a:r>
            <a:r>
              <a:rPr lang="it-IT" sz="2400" b="1" dirty="0">
                <a:solidFill>
                  <a:srgbClr val="FF0000"/>
                </a:solidFill>
              </a:rPr>
              <a:t> JavaScript and XML</a:t>
            </a:r>
            <a:r>
              <a:rPr lang="it-IT" sz="2400" b="1" dirty="0"/>
              <a:t>) è stato coniato da Jesse James </a:t>
            </a:r>
            <a:r>
              <a:rPr lang="it-IT" sz="2400" b="1" dirty="0" err="1"/>
              <a:t>Garrett</a:t>
            </a:r>
            <a:r>
              <a:rPr lang="it-IT" sz="2400" b="1" dirty="0"/>
              <a:t>, un esperto di </a:t>
            </a:r>
            <a:r>
              <a:rPr lang="it-IT" sz="2400" b="1" dirty="0" err="1"/>
              <a:t>user</a:t>
            </a:r>
            <a:r>
              <a:rPr lang="it-IT" sz="2400" b="1" dirty="0"/>
              <a:t> </a:t>
            </a:r>
            <a:r>
              <a:rPr lang="it-IT" sz="2400" b="1" dirty="0" err="1"/>
              <a:t>experience</a:t>
            </a:r>
            <a:r>
              <a:rPr lang="it-IT" sz="2400" b="1" dirty="0"/>
              <a:t> design, nel febbraio del 2005, per indicare una tecnica (e non una tecnologia) o architettura per lo sviluppo delle applicazioni web che permette di renderle maggiormente interattive e altamente reattive: </a:t>
            </a:r>
            <a:endParaRPr lang="it-IT" sz="2400" b="1" dirty="0" smtClean="0"/>
          </a:p>
          <a:p>
            <a:r>
              <a:rPr lang="it-IT" sz="2400" b="1" dirty="0" smtClean="0"/>
              <a:t>le </a:t>
            </a:r>
            <a:r>
              <a:rPr lang="it-IT" sz="2400" b="1" dirty="0"/>
              <a:t>azioni dell’utente infatti (per esempio quando preme un pulsante per inviare dei dati di un </a:t>
            </a:r>
            <a:r>
              <a:rPr lang="it-IT" sz="2400" b="1" dirty="0" err="1"/>
              <a:t>form</a:t>
            </a:r>
            <a:r>
              <a:rPr lang="it-IT" sz="2400" b="1" dirty="0"/>
              <a:t>) </a:t>
            </a:r>
            <a:r>
              <a:rPr lang="it-IT" sz="2400" b="1" u="sng" dirty="0">
                <a:solidFill>
                  <a:srgbClr val="FF0000"/>
                </a:solidFill>
              </a:rPr>
              <a:t>non bloccano il browser in attesa di una risposta di una nuova pagina web da parte del server, </a:t>
            </a:r>
            <a:r>
              <a:rPr lang="it-IT" sz="2400" b="1" dirty="0"/>
              <a:t>ma vengono effettuate in background (in modo </a:t>
            </a:r>
            <a:r>
              <a:rPr lang="it-IT" sz="2400" b="1" dirty="0">
                <a:solidFill>
                  <a:srgbClr val="FF0000"/>
                </a:solidFill>
              </a:rPr>
              <a:t>asincrono</a:t>
            </a:r>
            <a:r>
              <a:rPr lang="it-IT" sz="2400" b="1" dirty="0"/>
              <a:t>) e la risposta ricevuta contiene solo una parte dei dati o delle informazioni richieste, che viene utilizzata per aggiornare solo la porzione della pagina web interessata (per esempio solo la tabella che contiene un riepilogo dei dati precedentemente inviati) senza che si abbia, quindi, un completo ricaricamento di tutta la pagina web</a:t>
            </a:r>
            <a:r>
              <a:rPr lang="it-IT" sz="2400" b="1" dirty="0" smtClean="0"/>
              <a:t>.</a:t>
            </a:r>
            <a:endParaRPr lang="it-IT" sz="24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528" y="161467"/>
            <a:ext cx="1518578" cy="1420395"/>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13" y="161467"/>
            <a:ext cx="2651152" cy="1232907"/>
          </a:xfrm>
          <a:prstGeom prst="rect">
            <a:avLst/>
          </a:prstGeom>
        </p:spPr>
      </p:pic>
    </p:spTree>
    <p:extLst>
      <p:ext uri="{BB962C8B-B14F-4D97-AF65-F5344CB8AC3E}">
        <p14:creationId xmlns:p14="http://schemas.microsoft.com/office/powerpoint/2010/main" val="14197345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51813" y="2110581"/>
            <a:ext cx="11282597" cy="3600986"/>
          </a:xfrm>
          <a:prstGeom prst="rect">
            <a:avLst/>
          </a:prstGeom>
        </p:spPr>
        <p:txBody>
          <a:bodyPr wrap="square">
            <a:spAutoFit/>
          </a:bodyPr>
          <a:lstStyle/>
          <a:p>
            <a:r>
              <a:rPr lang="it-IT" sz="2000" b="1" dirty="0"/>
              <a:t>Ajax è dunque costituito dal seguente gruppo di tecnologie web che, sinergicamente, consentono di creare questo nuovo genere di applicazioni moderne che “emulano” il comportamento delle tradizionali applicazioni create per gli ambienti desktop. </a:t>
            </a:r>
            <a:endParaRPr lang="it-IT" sz="2000" b="1" dirty="0" smtClean="0"/>
          </a:p>
          <a:p>
            <a:pPr marL="342900" indent="-342900">
              <a:buFont typeface="Arial" panose="020B0604020202020204" pitchFamily="34" charset="0"/>
              <a:buChar char="•"/>
            </a:pPr>
            <a:r>
              <a:rPr lang="it-IT" sz="2000" b="1" dirty="0" smtClean="0"/>
              <a:t>JavaScript</a:t>
            </a:r>
            <a:r>
              <a:rPr lang="it-IT" sz="2000" b="1" dirty="0"/>
              <a:t>, che come abbiamo visto è un linguaggio di programmazione orientato agli oggetti, dinamico, basato sui prototipi, </a:t>
            </a:r>
            <a:r>
              <a:rPr lang="it-IT" sz="2000" b="1" dirty="0" err="1"/>
              <a:t>multiparadigma</a:t>
            </a:r>
            <a:r>
              <a:rPr lang="it-IT" sz="2000" b="1" dirty="0"/>
              <a:t> e debolmente tipizzato, implementato frequentemente lato client nei moderni browser web. </a:t>
            </a:r>
            <a:endParaRPr lang="it-IT" sz="2000" b="1" dirty="0" smtClean="0"/>
          </a:p>
          <a:p>
            <a:pPr marL="342900" indent="-342900">
              <a:buFont typeface="Arial" panose="020B0604020202020204" pitchFamily="34" charset="0"/>
              <a:buChar char="•"/>
            </a:pPr>
            <a:r>
              <a:rPr lang="it-IT" sz="2000" b="1" dirty="0" smtClean="0"/>
              <a:t>L’oggetto </a:t>
            </a:r>
            <a:r>
              <a:rPr lang="it-IT" sz="2000" b="1" dirty="0"/>
              <a:t>JavaScript </a:t>
            </a:r>
            <a:r>
              <a:rPr lang="it-IT" sz="2800" b="1" dirty="0" err="1">
                <a:solidFill>
                  <a:srgbClr val="FF0000"/>
                </a:solidFill>
              </a:rPr>
              <a:t>XMLHttpRequest</a:t>
            </a:r>
            <a:r>
              <a:rPr lang="it-IT" sz="2000" b="1" dirty="0"/>
              <a:t>, che consente di inviare le richieste HTTP asincrone (ma se necessario anche sincrone), da un client a un server. </a:t>
            </a:r>
            <a:endParaRPr lang="it-IT" sz="2000" b="1" dirty="0" smtClean="0"/>
          </a:p>
          <a:p>
            <a:pPr marL="342900" indent="-342900">
              <a:buFont typeface="Arial" panose="020B0604020202020204" pitchFamily="34" charset="0"/>
              <a:buChar char="•"/>
            </a:pPr>
            <a:r>
              <a:rPr lang="it-IT" sz="2000" b="1" dirty="0" smtClean="0"/>
              <a:t>Il </a:t>
            </a:r>
            <a:r>
              <a:rPr lang="it-IT" sz="2000" b="1" dirty="0"/>
              <a:t>linguaggio XML, utilizzato comunemente, per formattare i dati della risposta che andranno ad aggiornare la parte di pagina interessata. Oggi, tuttavia, è prassi far ritornare i dati in formato testuale con le informazioni caratterizzate nel formato </a:t>
            </a:r>
            <a:r>
              <a:rPr lang="it-IT" sz="2000" b="1" u="sng" dirty="0">
                <a:solidFill>
                  <a:srgbClr val="FF0000"/>
                </a:solidFill>
              </a:rPr>
              <a:t>JSON (JavaScript Object </a:t>
            </a:r>
            <a:r>
              <a:rPr lang="it-IT" sz="2000" b="1" u="sng" dirty="0" err="1">
                <a:solidFill>
                  <a:srgbClr val="FF0000"/>
                </a:solidFill>
              </a:rPr>
              <a:t>Notation</a:t>
            </a:r>
            <a:r>
              <a:rPr lang="it-IT" sz="2000" b="1" u="sng" dirty="0" smtClean="0">
                <a:solidFill>
                  <a:srgbClr val="FF0000"/>
                </a:solidFill>
              </a:rPr>
              <a:t>).</a:t>
            </a:r>
            <a:endParaRPr lang="it-IT" sz="2000" b="1" u="sng" dirty="0">
              <a:solidFill>
                <a:srgbClr val="FF0000"/>
              </a:solidFill>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3" y="161467"/>
            <a:ext cx="2651152" cy="1232907"/>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528" y="161467"/>
            <a:ext cx="1518578" cy="1420395"/>
          </a:xfrm>
          <a:prstGeom prst="rect">
            <a:avLst/>
          </a:prstGeom>
        </p:spPr>
      </p:pic>
    </p:spTree>
    <p:extLst>
      <p:ext uri="{BB962C8B-B14F-4D97-AF65-F5344CB8AC3E}">
        <p14:creationId xmlns:p14="http://schemas.microsoft.com/office/powerpoint/2010/main" val="23954972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04800" y="2012190"/>
            <a:ext cx="11887200" cy="2554545"/>
          </a:xfrm>
          <a:prstGeom prst="rect">
            <a:avLst/>
          </a:prstGeom>
        </p:spPr>
        <p:txBody>
          <a:bodyPr wrap="square">
            <a:spAutoFit/>
          </a:bodyPr>
          <a:lstStyle/>
          <a:p>
            <a:pPr algn="ctr"/>
            <a:r>
              <a:rPr lang="it-IT" sz="2800" b="1" u="sng" dirty="0"/>
              <a:t>L’oggetto </a:t>
            </a:r>
            <a:r>
              <a:rPr lang="it-IT" sz="2800" b="1" u="sng" dirty="0" err="1"/>
              <a:t>XMLHttpRequest</a:t>
            </a:r>
            <a:r>
              <a:rPr lang="it-IT" sz="2800" b="1" u="sng" dirty="0"/>
              <a:t> </a:t>
            </a:r>
            <a:endParaRPr lang="it-IT" sz="2800" b="1" u="sng" dirty="0" smtClean="0"/>
          </a:p>
          <a:p>
            <a:pPr algn="ctr"/>
            <a:endParaRPr lang="it-IT" sz="3600" b="1" u="sng" dirty="0" smtClean="0"/>
          </a:p>
          <a:p>
            <a:r>
              <a:rPr lang="it-IT" sz="2400" b="1" dirty="0" smtClean="0"/>
              <a:t>La </a:t>
            </a:r>
            <a:r>
              <a:rPr lang="it-IT" sz="2400" b="1" dirty="0"/>
              <a:t>funzione costruttore dell’oggetto </a:t>
            </a:r>
            <a:r>
              <a:rPr lang="it-IT" sz="2400" b="1" dirty="0" err="1"/>
              <a:t>XMLHttpRequest</a:t>
            </a:r>
            <a:r>
              <a:rPr lang="it-IT" sz="2400" b="1" dirty="0"/>
              <a:t>, esposta come proprietà dell’oggetto </a:t>
            </a:r>
            <a:r>
              <a:rPr lang="it-IT" sz="2400" b="1" dirty="0" err="1"/>
              <a:t>window</a:t>
            </a:r>
            <a:r>
              <a:rPr lang="it-IT" sz="2400" b="1" dirty="0"/>
              <a:t>, è l’elemento fondamentale per scrivere applicazioni secondo l’architettura Ajax ed è documentata approfonditamente nella specifica del W3C denominata </a:t>
            </a:r>
            <a:r>
              <a:rPr lang="it-IT" sz="2400" b="1" dirty="0" err="1"/>
              <a:t>XMLHttpRequest</a:t>
            </a:r>
            <a:r>
              <a:rPr lang="it-IT" sz="2400" b="1" dirty="0"/>
              <a:t> Level </a:t>
            </a:r>
            <a:r>
              <a:rPr lang="it-IT" sz="2400" b="1" dirty="0" smtClean="0"/>
              <a:t>2</a:t>
            </a:r>
            <a:r>
              <a:rPr lang="it-IT" sz="2400" b="1" dirty="0"/>
              <a:t>.</a:t>
            </a: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3" y="161467"/>
            <a:ext cx="2651152" cy="1232907"/>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528" y="161467"/>
            <a:ext cx="1518578" cy="1420395"/>
          </a:xfrm>
          <a:prstGeom prst="rect">
            <a:avLst/>
          </a:prstGeom>
        </p:spPr>
      </p:pic>
    </p:spTree>
    <p:extLst>
      <p:ext uri="{BB962C8B-B14F-4D97-AF65-F5344CB8AC3E}">
        <p14:creationId xmlns:p14="http://schemas.microsoft.com/office/powerpoint/2010/main" val="3813948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14793" y="613164"/>
            <a:ext cx="11557416" cy="5909310"/>
          </a:xfrm>
          <a:prstGeom prst="rect">
            <a:avLst/>
          </a:prstGeom>
        </p:spPr>
        <p:txBody>
          <a:bodyPr wrap="square">
            <a:spAutoFit/>
          </a:bodyPr>
          <a:lstStyle/>
          <a:p>
            <a:r>
              <a:rPr lang="it-IT" sz="1600" b="1" dirty="0"/>
              <a:t>Il protocollo HTTP (</a:t>
            </a:r>
            <a:r>
              <a:rPr lang="it-IT" sz="1600" b="1" dirty="0" err="1"/>
              <a:t>Hypertext</a:t>
            </a:r>
            <a:r>
              <a:rPr lang="it-IT" sz="1600" b="1" dirty="0"/>
              <a:t> Transfer Protocol) rappresenta il mezzo fondamentale attraverso il quale un client (nel nostro caso un browser) e un server (nel nostro caso un web server) dialogano scambiandosi messaggi, ovvero richieste e risposte. Tutto ha inizio con l’apertura di una connessione TCP, generalmente sulla porta 80, e con l’invio da parte di un client di righe di testo ASCII indicanti dei messaggi per il server. Come primo messaggio abbiamo infatti l’inoltro di una sorta di comando, detto metodo o verbo, che indica l’operazione richiesta al server</a:t>
            </a:r>
            <a:r>
              <a:rPr lang="it-IT" sz="1600" b="1" dirty="0" smtClean="0"/>
              <a:t>.</a:t>
            </a:r>
          </a:p>
          <a:p>
            <a:r>
              <a:rPr lang="it-IT" sz="1600" b="1" dirty="0"/>
              <a:t>Possiamo utilizzare i seguenti metodi (per cui vale la distinzione tra maiuscole e minuscole). </a:t>
            </a:r>
            <a:endParaRPr lang="it-IT" sz="1600" b="1" dirty="0" smtClean="0"/>
          </a:p>
          <a:p>
            <a:pPr marL="285750" indent="-285750">
              <a:buFont typeface="Arial" panose="020B0604020202020204" pitchFamily="34" charset="0"/>
              <a:buChar char="•"/>
            </a:pPr>
            <a:r>
              <a:rPr lang="it-IT" sz="1600" b="1" dirty="0" smtClean="0"/>
              <a:t>GET</a:t>
            </a:r>
            <a:r>
              <a:rPr lang="it-IT" sz="1600" b="1" dirty="0"/>
              <a:t>, con cui chiediamo al server di ritornare la risorsa indicata (un file, una pagina web e così via). </a:t>
            </a:r>
            <a:endParaRPr lang="it-IT" sz="1600" b="1" dirty="0" smtClean="0"/>
          </a:p>
          <a:p>
            <a:pPr marL="285750" indent="-285750">
              <a:buFont typeface="Arial" panose="020B0604020202020204" pitchFamily="34" charset="0"/>
              <a:buChar char="•"/>
            </a:pPr>
            <a:r>
              <a:rPr lang="it-IT" sz="1600" b="1" dirty="0" smtClean="0"/>
              <a:t>HEAD</a:t>
            </a:r>
            <a:r>
              <a:rPr lang="it-IT" sz="1600" b="1" dirty="0"/>
              <a:t>, con cui chiediamo informazioni sulla risorsa, senza però che la stessa venga fornita; per esempio chiediamo quando essa è stata modificata per l’ultima volta. </a:t>
            </a:r>
            <a:endParaRPr lang="it-IT" sz="1600" b="1" dirty="0" smtClean="0"/>
          </a:p>
          <a:p>
            <a:pPr marL="285750" indent="-285750">
              <a:buFont typeface="Arial" panose="020B0604020202020204" pitchFamily="34" charset="0"/>
              <a:buChar char="•"/>
            </a:pPr>
            <a:r>
              <a:rPr lang="it-IT" sz="1600" b="1" dirty="0" smtClean="0"/>
              <a:t>PUT</a:t>
            </a:r>
            <a:r>
              <a:rPr lang="it-IT" sz="1600" b="1" dirty="0"/>
              <a:t>, con cui inviamo al server una risorsa. </a:t>
            </a:r>
            <a:endParaRPr lang="it-IT" sz="1600" b="1" dirty="0" smtClean="0"/>
          </a:p>
          <a:p>
            <a:pPr marL="285750" indent="-285750">
              <a:buFont typeface="Arial" panose="020B0604020202020204" pitchFamily="34" charset="0"/>
              <a:buChar char="•"/>
            </a:pPr>
            <a:r>
              <a:rPr lang="it-IT" sz="1600" b="1" dirty="0" smtClean="0"/>
              <a:t>POST</a:t>
            </a:r>
            <a:r>
              <a:rPr lang="it-IT" sz="1600" b="1" dirty="0"/>
              <a:t>, con cui inviamo una risorsa o dei dati a scopo di aggiornamento o modifica di una qualche entità. Tale metodo si può usare quando, per esempio, si inviano dati per aggiornare un newsgroup, una mailing list e così via, oppure quando attraverso l’invio di un </a:t>
            </a:r>
            <a:r>
              <a:rPr lang="it-IT" sz="1600" b="1" dirty="0" err="1"/>
              <a:t>form</a:t>
            </a:r>
            <a:r>
              <a:rPr lang="it-IT" sz="1600" b="1" dirty="0"/>
              <a:t> presente in una pagina web si trasmettono i valori dei relativi campi per una loro successiva elaborazione, quale potrebbe essere l’aggiornamento dei record in un database. </a:t>
            </a:r>
            <a:endParaRPr lang="it-IT" sz="1600" b="1" dirty="0" smtClean="0"/>
          </a:p>
          <a:p>
            <a:pPr marL="285750" indent="-285750">
              <a:buFont typeface="Arial" panose="020B0604020202020204" pitchFamily="34" charset="0"/>
              <a:buChar char="•"/>
            </a:pPr>
            <a:r>
              <a:rPr lang="it-IT" sz="1600" b="1" dirty="0" smtClean="0"/>
              <a:t>DELETE</a:t>
            </a:r>
            <a:r>
              <a:rPr lang="it-IT" sz="1600" b="1" dirty="0"/>
              <a:t>, con cui si elimina una risorsa. </a:t>
            </a:r>
            <a:endParaRPr lang="it-IT" sz="1600" b="1" dirty="0" smtClean="0"/>
          </a:p>
          <a:p>
            <a:pPr marL="285750" indent="-285750">
              <a:buFont typeface="Arial" panose="020B0604020202020204" pitchFamily="34" charset="0"/>
              <a:buChar char="•"/>
            </a:pPr>
            <a:r>
              <a:rPr lang="it-IT" sz="1600" b="1" dirty="0" smtClean="0"/>
              <a:t>TRACE</a:t>
            </a:r>
            <a:r>
              <a:rPr lang="it-IT" sz="1600" b="1" dirty="0"/>
              <a:t>, con cui è possibile tracciare il modo in cui le richieste di un client sono state trattate quando, passando attraverso vari </a:t>
            </a:r>
            <a:r>
              <a:rPr lang="it-IT" sz="1600" b="1" dirty="0" err="1"/>
              <a:t>proxy</a:t>
            </a:r>
            <a:r>
              <a:rPr lang="it-IT" sz="1600" b="1" dirty="0"/>
              <a:t>, giungono infine al server di destinazione. Ciò significa che, dopo che la richiesta è arrivata al server, la stessa viene rispedita indietro al client che la può esaminare per fini diagnostici o di </a:t>
            </a:r>
            <a:r>
              <a:rPr lang="it-IT" sz="1600" b="1" dirty="0" err="1"/>
              <a:t>debugging</a:t>
            </a:r>
            <a:r>
              <a:rPr lang="it-IT" sz="1600" b="1" dirty="0"/>
              <a:t>. </a:t>
            </a:r>
            <a:endParaRPr lang="it-IT" sz="1600" b="1" dirty="0" smtClean="0"/>
          </a:p>
          <a:p>
            <a:pPr marL="285750" indent="-285750">
              <a:buFont typeface="Arial" panose="020B0604020202020204" pitchFamily="34" charset="0"/>
              <a:buChar char="•"/>
            </a:pPr>
            <a:r>
              <a:rPr lang="it-IT" sz="1600" b="1" dirty="0" smtClean="0"/>
              <a:t>CONNECT</a:t>
            </a:r>
            <a:r>
              <a:rPr lang="it-IT" sz="1600" b="1" dirty="0"/>
              <a:t>, con cui, se un client per comunicare con un server deve passare attraverso un </a:t>
            </a:r>
            <a:r>
              <a:rPr lang="it-IT" sz="1600" b="1" dirty="0" err="1"/>
              <a:t>proxy</a:t>
            </a:r>
            <a:r>
              <a:rPr lang="it-IT" sz="1600" b="1" dirty="0"/>
              <a:t> server, è possibile stabilire una comunicazione sicura e cifrata tramite la quale i dati che transitano non possono essere letti dal </a:t>
            </a:r>
            <a:r>
              <a:rPr lang="it-IT" sz="1600" b="1" dirty="0" err="1"/>
              <a:t>proxy</a:t>
            </a:r>
            <a:r>
              <a:rPr lang="it-IT" sz="1600" b="1" dirty="0"/>
              <a:t> medesimo, che agisce pertanto solo come intermediario della transazione (</a:t>
            </a:r>
            <a:r>
              <a:rPr lang="it-IT" sz="1600" b="1" dirty="0" err="1"/>
              <a:t>tunneling</a:t>
            </a:r>
            <a:r>
              <a:rPr lang="it-IT" sz="1600" b="1" dirty="0"/>
              <a:t> HTTP). </a:t>
            </a:r>
            <a:endParaRPr lang="it-IT" sz="1600" b="1" dirty="0" smtClean="0"/>
          </a:p>
          <a:p>
            <a:pPr marL="285750" indent="-285750">
              <a:buFont typeface="Arial" panose="020B0604020202020204" pitchFamily="34" charset="0"/>
              <a:buChar char="•"/>
            </a:pPr>
            <a:r>
              <a:rPr lang="it-IT" sz="1600" b="1" dirty="0" smtClean="0"/>
              <a:t>OPTIONS</a:t>
            </a:r>
            <a:r>
              <a:rPr lang="it-IT" sz="1600" b="1" dirty="0"/>
              <a:t>, con cui si ottengono dal server informazioni sulle sue capacità, ovvero sui metodi supportati in generale o per una specifica risorsa</a:t>
            </a:r>
            <a:r>
              <a:rPr lang="it-IT" sz="1600" b="1" dirty="0" smtClean="0"/>
              <a:t>.</a:t>
            </a:r>
            <a:endParaRPr lang="it-IT" sz="1600" b="1" dirty="0"/>
          </a:p>
        </p:txBody>
      </p:sp>
      <p:sp>
        <p:nvSpPr>
          <p:cNvPr id="5" name="CasellaDiTesto 4"/>
          <p:cNvSpPr txBox="1"/>
          <p:nvPr/>
        </p:nvSpPr>
        <p:spPr>
          <a:xfrm>
            <a:off x="4317167" y="29984"/>
            <a:ext cx="3552669" cy="523220"/>
          </a:xfrm>
          <a:prstGeom prst="rect">
            <a:avLst/>
          </a:prstGeom>
          <a:noFill/>
        </p:spPr>
        <p:txBody>
          <a:bodyPr wrap="square" rtlCol="0">
            <a:spAutoFit/>
          </a:bodyPr>
          <a:lstStyle/>
          <a:p>
            <a:pPr algn="ctr"/>
            <a:r>
              <a:rPr lang="it-IT" sz="2800" b="1" dirty="0" smtClean="0"/>
              <a:t>IL PROTOCOLLO HTTP</a:t>
            </a:r>
            <a:endParaRPr lang="it-IT" sz="2800" b="1" dirty="0"/>
          </a:p>
        </p:txBody>
      </p:sp>
      <p:sp>
        <p:nvSpPr>
          <p:cNvPr id="6" name="Freccia a destra 5"/>
          <p:cNvSpPr/>
          <p:nvPr/>
        </p:nvSpPr>
        <p:spPr>
          <a:xfrm>
            <a:off x="10133351" y="6205928"/>
            <a:ext cx="1049311" cy="4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6885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81788" y="1972084"/>
            <a:ext cx="10068394" cy="3046988"/>
          </a:xfrm>
          <a:prstGeom prst="rect">
            <a:avLst/>
          </a:prstGeom>
          <a:ln>
            <a:solidFill>
              <a:schemeClr val="tx1"/>
            </a:solidFill>
          </a:ln>
        </p:spPr>
        <p:txBody>
          <a:bodyPr wrap="square">
            <a:spAutoFit/>
          </a:bodyPr>
          <a:lstStyle/>
          <a:p>
            <a:r>
              <a:rPr lang="it-IT" sz="2400" b="1" dirty="0"/>
              <a:t>Per utilizzare il codice JavaScript all’interno di un browser possiamo avvalerci delle seguenti metodologie, di cui la seconda, denominata unobtrusive </a:t>
            </a:r>
            <a:r>
              <a:rPr lang="it-IT" sz="2400" b="1" dirty="0" smtClean="0"/>
              <a:t>( discreto ) JavaScript</a:t>
            </a:r>
            <a:r>
              <a:rPr lang="it-IT" sz="2400" b="1" dirty="0"/>
              <a:t>, è quella sicuramente più utile perché consente di ottenere la più netta e chiara separazione tra il </a:t>
            </a:r>
            <a:r>
              <a:rPr lang="it-IT" sz="2400" b="1" dirty="0" err="1"/>
              <a:t>behavior</a:t>
            </a:r>
            <a:r>
              <a:rPr lang="it-IT" sz="2400" b="1" dirty="0"/>
              <a:t> layer (il codice di </a:t>
            </a:r>
            <a:r>
              <a:rPr lang="it-IT" sz="2400" b="1" dirty="0" err="1"/>
              <a:t>scripting</a:t>
            </a:r>
            <a:r>
              <a:rPr lang="it-IT" sz="2400" b="1" dirty="0"/>
              <a:t>), lo </a:t>
            </a:r>
            <a:r>
              <a:rPr lang="it-IT" sz="2400" b="1" dirty="0" err="1"/>
              <a:t>structural</a:t>
            </a:r>
            <a:r>
              <a:rPr lang="it-IT" sz="2400" b="1" dirty="0"/>
              <a:t> layer (l’HTML) e il presentation layer (i CSS</a:t>
            </a:r>
            <a:r>
              <a:rPr lang="it-IT" sz="2400" b="1" dirty="0" smtClean="0"/>
              <a:t>).</a:t>
            </a:r>
          </a:p>
          <a:p>
            <a:endParaRPr lang="it-IT" sz="2400" b="1" dirty="0" smtClean="0"/>
          </a:p>
          <a:p>
            <a:r>
              <a:rPr lang="it-IT" sz="2400" b="1" dirty="0" smtClean="0"/>
              <a:t>Le </a:t>
            </a:r>
            <a:r>
              <a:rPr lang="it-IT" sz="2400" b="1" dirty="0"/>
              <a:t>altre, quantunque sconsigliate, vanno comunque considerate in modo da poterle usare se abbiamo la necessità di svolgere particolari attività</a:t>
            </a:r>
            <a:r>
              <a:rPr lang="it-IT" sz="2400" b="1" dirty="0" smtClean="0"/>
              <a:t>.</a:t>
            </a:r>
            <a:endParaRPr lang="it-IT" sz="2400" b="1"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289" y="119920"/>
            <a:ext cx="1803392" cy="1686794"/>
          </a:xfrm>
          <a:prstGeom prst="rect">
            <a:avLst/>
          </a:prstGeom>
        </p:spPr>
      </p:pic>
    </p:spTree>
    <p:extLst>
      <p:ext uri="{BB962C8B-B14F-4D97-AF65-F5344CB8AC3E}">
        <p14:creationId xmlns:p14="http://schemas.microsoft.com/office/powerpoint/2010/main" val="33108583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51813" y="1874330"/>
            <a:ext cx="11317574" cy="4401205"/>
          </a:xfrm>
          <a:prstGeom prst="rect">
            <a:avLst/>
          </a:prstGeom>
        </p:spPr>
        <p:txBody>
          <a:bodyPr wrap="square">
            <a:spAutoFit/>
          </a:bodyPr>
          <a:lstStyle/>
          <a:p>
            <a:r>
              <a:rPr lang="it-IT" sz="2000" b="1" dirty="0"/>
              <a:t>Dopo l’inoltro di una riga di testo indicante uno dei metodi descritti, possono seguire altre righe che rappresentano i cosiddetti request </a:t>
            </a:r>
            <a:r>
              <a:rPr lang="it-IT" sz="2000" b="1" dirty="0" err="1"/>
              <a:t>header</a:t>
            </a:r>
            <a:r>
              <a:rPr lang="it-IT" sz="2000" b="1" dirty="0"/>
              <a:t>, tra i quali: </a:t>
            </a:r>
            <a:endParaRPr lang="it-IT" sz="2000" b="1" dirty="0" smtClean="0"/>
          </a:p>
          <a:p>
            <a:r>
              <a:rPr lang="it-IT" sz="2000" b="1" dirty="0" smtClean="0"/>
              <a:t>User-Agent</a:t>
            </a:r>
            <a:r>
              <a:rPr lang="it-IT" sz="2000" b="1" dirty="0"/>
              <a:t>, che fornisce informazioni su browser, sistema operativo e così via; </a:t>
            </a:r>
            <a:endParaRPr lang="it-IT" sz="2000" b="1" dirty="0" smtClean="0"/>
          </a:p>
          <a:p>
            <a:r>
              <a:rPr lang="it-IT" sz="2000" b="1" dirty="0" err="1" smtClean="0"/>
              <a:t>Accept</a:t>
            </a:r>
            <a:r>
              <a:rPr lang="it-IT" sz="2000" b="1" dirty="0"/>
              <a:t>, </a:t>
            </a:r>
            <a:r>
              <a:rPr lang="it-IT" sz="2000" b="1" dirty="0" err="1"/>
              <a:t>Accept-Charset</a:t>
            </a:r>
            <a:r>
              <a:rPr lang="it-IT" sz="2000" b="1" dirty="0"/>
              <a:t> e </a:t>
            </a:r>
            <a:r>
              <a:rPr lang="it-IT" sz="2000" b="1" dirty="0" err="1"/>
              <a:t>Accept</a:t>
            </a:r>
            <a:r>
              <a:rPr lang="it-IT" sz="2000" b="1" dirty="0"/>
              <a:t>-Encoding, </a:t>
            </a:r>
            <a:r>
              <a:rPr lang="it-IT" sz="2000" b="1" dirty="0" err="1"/>
              <a:t>Accept</a:t>
            </a:r>
            <a:r>
              <a:rPr lang="it-IT" sz="2000" b="1" dirty="0"/>
              <a:t>-Language che indicano rispettivamente il tipo di documenti, il set di caratteri, il tipo di codifica e quale linguaggio naturale uno </a:t>
            </a:r>
            <a:r>
              <a:rPr lang="it-IT" sz="2000" b="1" dirty="0" err="1"/>
              <a:t>user</a:t>
            </a:r>
            <a:r>
              <a:rPr lang="it-IT" sz="2000" b="1" dirty="0"/>
              <a:t> agent è in grado di gestire; </a:t>
            </a:r>
            <a:endParaRPr lang="it-IT" sz="2000" b="1" dirty="0" smtClean="0"/>
          </a:p>
          <a:p>
            <a:r>
              <a:rPr lang="it-IT" sz="2000" b="1" dirty="0" smtClean="0"/>
              <a:t>Host</a:t>
            </a:r>
            <a:r>
              <a:rPr lang="it-IT" sz="2000" b="1" dirty="0"/>
              <a:t>, che indica il nome DNS del server con cui effettuare la connessione. Infine, opzionalmente, può esserci un request body che contiene dati o risorse da inviare al server. Successivamente all’inoltro delle righe di richiesta, il server invierà una risposta appropriata che sarà formata da: una riga di stato che indica, attraverso un codice numerico e testuale (</a:t>
            </a:r>
            <a:r>
              <a:rPr lang="it-IT" sz="2000" b="1" u="sng" dirty="0">
                <a:solidFill>
                  <a:srgbClr val="FF0000"/>
                </a:solidFill>
              </a:rPr>
              <a:t>per esempio 200 per OK, 400 per </a:t>
            </a:r>
            <a:r>
              <a:rPr lang="it-IT" sz="2000" b="1" u="sng" dirty="0" err="1">
                <a:solidFill>
                  <a:srgbClr val="FF0000"/>
                </a:solidFill>
              </a:rPr>
              <a:t>Bad</a:t>
            </a:r>
            <a:r>
              <a:rPr lang="it-IT" sz="2000" b="1" u="sng" dirty="0">
                <a:solidFill>
                  <a:srgbClr val="FF0000"/>
                </a:solidFill>
              </a:rPr>
              <a:t> Request, 404 per </a:t>
            </a:r>
            <a:r>
              <a:rPr lang="it-IT" sz="2000" b="1" u="sng" dirty="0" err="1">
                <a:solidFill>
                  <a:srgbClr val="FF0000"/>
                </a:solidFill>
              </a:rPr>
              <a:t>Not</a:t>
            </a:r>
            <a:r>
              <a:rPr lang="it-IT" sz="2000" b="1" u="sng" dirty="0">
                <a:solidFill>
                  <a:srgbClr val="FF0000"/>
                </a:solidFill>
              </a:rPr>
              <a:t> </a:t>
            </a:r>
            <a:r>
              <a:rPr lang="it-IT" sz="2000" b="1" u="sng" dirty="0" err="1">
                <a:solidFill>
                  <a:srgbClr val="FF0000"/>
                </a:solidFill>
              </a:rPr>
              <a:t>Found</a:t>
            </a:r>
            <a:r>
              <a:rPr lang="it-IT" sz="2000" b="1" u="sng" dirty="0">
                <a:solidFill>
                  <a:srgbClr val="FF0000"/>
                </a:solidFill>
              </a:rPr>
              <a:t>, 500 per </a:t>
            </a:r>
            <a:r>
              <a:rPr lang="it-IT" sz="2000" b="1" u="sng" dirty="0" err="1">
                <a:solidFill>
                  <a:srgbClr val="FF0000"/>
                </a:solidFill>
              </a:rPr>
              <a:t>Internal</a:t>
            </a:r>
            <a:r>
              <a:rPr lang="it-IT" sz="2000" b="1" u="sng" dirty="0">
                <a:solidFill>
                  <a:srgbClr val="FF0000"/>
                </a:solidFill>
              </a:rPr>
              <a:t> Server </a:t>
            </a:r>
            <a:r>
              <a:rPr lang="it-IT" sz="2000" b="1" u="sng" dirty="0" err="1">
                <a:solidFill>
                  <a:srgbClr val="FF0000"/>
                </a:solidFill>
              </a:rPr>
              <a:t>Error</a:t>
            </a:r>
            <a:r>
              <a:rPr lang="it-IT" sz="2000" b="1" u="sng" dirty="0">
                <a:solidFill>
                  <a:srgbClr val="FF0000"/>
                </a:solidFill>
              </a:rPr>
              <a:t> e così via), l’esito della richiesta</a:t>
            </a:r>
            <a:r>
              <a:rPr lang="it-IT" sz="2000" b="1" u="sng" dirty="0" smtClean="0">
                <a:solidFill>
                  <a:srgbClr val="FF0000"/>
                </a:solidFill>
              </a:rPr>
              <a:t>;</a:t>
            </a:r>
          </a:p>
          <a:p>
            <a:r>
              <a:rPr lang="it-IT" sz="2000" b="1" dirty="0" smtClean="0"/>
              <a:t> </a:t>
            </a:r>
            <a:r>
              <a:rPr lang="it-IT" sz="2000" b="1" dirty="0"/>
              <a:t>i </a:t>
            </a:r>
            <a:r>
              <a:rPr lang="it-IT" sz="2000" b="1" dirty="0" err="1"/>
              <a:t>response</a:t>
            </a:r>
            <a:r>
              <a:rPr lang="it-IT" sz="2000" b="1" dirty="0"/>
              <a:t> </a:t>
            </a:r>
            <a:r>
              <a:rPr lang="it-IT" sz="2000" b="1" dirty="0" err="1"/>
              <a:t>header</a:t>
            </a:r>
            <a:r>
              <a:rPr lang="it-IT" sz="2000" b="1" dirty="0"/>
              <a:t> come Content-Type, che rappresenta il tipo MIME della risorsa inviata, Content-</a:t>
            </a:r>
            <a:r>
              <a:rPr lang="it-IT" sz="2000" b="1" dirty="0" err="1"/>
              <a:t>Length</a:t>
            </a:r>
            <a:r>
              <a:rPr lang="it-IT" sz="2000" b="1" dirty="0"/>
              <a:t>, che indica il numero di byte occupati dalla risorsa, Server, che indica le informazioni sul server, e così via; il contenuto della risorsa richiesta (</a:t>
            </a:r>
            <a:r>
              <a:rPr lang="it-IT" sz="2000" b="1" dirty="0" err="1"/>
              <a:t>response</a:t>
            </a:r>
            <a:r>
              <a:rPr lang="it-IT" sz="2000" b="1" dirty="0"/>
              <a:t> body</a:t>
            </a:r>
            <a:r>
              <a:rPr lang="it-IT" sz="2000" b="1" dirty="0" smtClean="0"/>
              <a:t>).</a:t>
            </a:r>
            <a:endParaRPr lang="it-IT" sz="20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3" y="161467"/>
            <a:ext cx="2651152" cy="1232907"/>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528" y="161467"/>
            <a:ext cx="1518578" cy="1420395"/>
          </a:xfrm>
          <a:prstGeom prst="rect">
            <a:avLst/>
          </a:prstGeom>
        </p:spPr>
      </p:pic>
    </p:spTree>
    <p:extLst>
      <p:ext uri="{BB962C8B-B14F-4D97-AF65-F5344CB8AC3E}">
        <p14:creationId xmlns:p14="http://schemas.microsoft.com/office/powerpoint/2010/main" val="28286197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39646" y="29983"/>
            <a:ext cx="11257613" cy="6786473"/>
          </a:xfrm>
          <a:prstGeom prst="rect">
            <a:avLst/>
          </a:prstGeom>
          <a:noFill/>
        </p:spPr>
        <p:txBody>
          <a:bodyPr wrap="square" rtlCol="0">
            <a:spAutoFit/>
          </a:bodyPr>
          <a:lstStyle/>
          <a:p>
            <a:r>
              <a:rPr lang="it-IT" sz="1500" b="1" dirty="0" smtClean="0"/>
              <a:t>Esempio di una chiamata AJAX da una pagina HTML ad una servlet:</a:t>
            </a:r>
          </a:p>
          <a:p>
            <a:r>
              <a:rPr lang="it-IT" sz="1500" b="1" dirty="0">
                <a:solidFill>
                  <a:srgbClr val="008080"/>
                </a:solidFill>
                <a:latin typeface="Consolas" panose="020B0609020204030204" pitchFamily="49" charset="0"/>
              </a:rPr>
              <a:t>&lt;</a:t>
            </a:r>
            <a:r>
              <a:rPr lang="it-IT" sz="1500" b="1" dirty="0">
                <a:solidFill>
                  <a:srgbClr val="3F7F7F"/>
                </a:solidFill>
                <a:latin typeface="Consolas" panose="020B0609020204030204" pitchFamily="49" charset="0"/>
              </a:rPr>
              <a:t>script</a:t>
            </a:r>
            <a:r>
              <a:rPr lang="it-IT" sz="1500" b="1" dirty="0">
                <a:solidFill>
                  <a:srgbClr val="008080"/>
                </a:solidFill>
                <a:latin typeface="Consolas" panose="020B0609020204030204" pitchFamily="49" charset="0"/>
              </a:rPr>
              <a:t>&gt;</a:t>
            </a:r>
          </a:p>
          <a:p>
            <a:endParaRPr lang="it-IT" sz="1500" b="1" dirty="0">
              <a:latin typeface="Consolas" panose="020B0609020204030204" pitchFamily="49" charset="0"/>
            </a:endParaRPr>
          </a:p>
          <a:p>
            <a:r>
              <a:rPr lang="it-IT" sz="1500" b="1" dirty="0" err="1">
                <a:solidFill>
                  <a:srgbClr val="7F0055"/>
                </a:solidFill>
                <a:latin typeface="Consolas" panose="020B0609020204030204" pitchFamily="49" charset="0"/>
              </a:rPr>
              <a:t>function</a:t>
            </a:r>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testAjax</a:t>
            </a:r>
            <a:r>
              <a:rPr lang="it-IT" sz="1500" b="1" dirty="0">
                <a:solidFill>
                  <a:srgbClr val="000000"/>
                </a:solidFill>
                <a:latin typeface="Consolas" panose="020B0609020204030204" pitchFamily="49" charset="0"/>
              </a:rPr>
              <a:t>(){</a:t>
            </a:r>
          </a:p>
          <a:p>
            <a:r>
              <a:rPr lang="it-IT" sz="1500" b="1" dirty="0" err="1">
                <a:solidFill>
                  <a:srgbClr val="7F0055"/>
                </a:solidFill>
                <a:latin typeface="Consolas" panose="020B0609020204030204" pitchFamily="49" charset="0"/>
              </a:rPr>
              <a:t>var</a:t>
            </a:r>
            <a:r>
              <a:rPr lang="it-IT" sz="1500" b="1" dirty="0">
                <a:solidFill>
                  <a:srgbClr val="000000"/>
                </a:solidFill>
                <a:latin typeface="Consolas" panose="020B0609020204030204" pitchFamily="49" charset="0"/>
              </a:rPr>
              <a:t> n=</a:t>
            </a:r>
            <a:r>
              <a:rPr lang="it-IT" sz="1500" b="1" dirty="0" err="1">
                <a:solidFill>
                  <a:srgbClr val="000000"/>
                </a:solidFill>
                <a:latin typeface="Consolas" panose="020B0609020204030204" pitchFamily="49" charset="0"/>
              </a:rPr>
              <a:t>document.getElementById</a:t>
            </a:r>
            <a:r>
              <a:rPr lang="it-IT" sz="1500" b="1" dirty="0">
                <a:solidFill>
                  <a:srgbClr val="000000"/>
                </a:solidFill>
                <a:latin typeface="Consolas" panose="020B0609020204030204" pitchFamily="49" charset="0"/>
              </a:rPr>
              <a:t>(</a:t>
            </a:r>
            <a:r>
              <a:rPr lang="it-IT" sz="1500" b="1" dirty="0">
                <a:solidFill>
                  <a:srgbClr val="2A00FF"/>
                </a:solidFill>
                <a:latin typeface="Consolas" panose="020B0609020204030204" pitchFamily="49" charset="0"/>
              </a:rPr>
              <a:t>'nome'</a:t>
            </a:r>
            <a:r>
              <a:rPr lang="it-IT" sz="1500" b="1" dirty="0">
                <a:solidFill>
                  <a:srgbClr val="000000"/>
                </a:solidFill>
                <a:latin typeface="Consolas" panose="020B0609020204030204" pitchFamily="49" charset="0"/>
              </a:rPr>
              <a:t>).value;</a:t>
            </a:r>
          </a:p>
          <a:p>
            <a:r>
              <a:rPr lang="it-IT" sz="1500" b="1" dirty="0">
                <a:solidFill>
                  <a:srgbClr val="000000"/>
                </a:solidFill>
                <a:latin typeface="Consolas" panose="020B0609020204030204" pitchFamily="49" charset="0"/>
              </a:rPr>
              <a:t> </a:t>
            </a:r>
            <a:r>
              <a:rPr lang="it-IT" sz="1500" b="1" dirty="0" err="1">
                <a:solidFill>
                  <a:srgbClr val="7F0055"/>
                </a:solidFill>
                <a:latin typeface="Consolas" panose="020B0609020204030204" pitchFamily="49" charset="0"/>
              </a:rPr>
              <a:t>var</a:t>
            </a:r>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xhttp</a:t>
            </a:r>
            <a:r>
              <a:rPr lang="it-IT" sz="1500" b="1" dirty="0">
                <a:solidFill>
                  <a:srgbClr val="000000"/>
                </a:solidFill>
                <a:latin typeface="Consolas" panose="020B0609020204030204" pitchFamily="49" charset="0"/>
              </a:rPr>
              <a:t> = </a:t>
            </a:r>
            <a:r>
              <a:rPr lang="it-IT" sz="1500" b="1" dirty="0">
                <a:solidFill>
                  <a:srgbClr val="7F0055"/>
                </a:solidFill>
                <a:latin typeface="Consolas" panose="020B0609020204030204" pitchFamily="49" charset="0"/>
              </a:rPr>
              <a:t>new</a:t>
            </a:r>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XMLHttpRequest</a:t>
            </a:r>
            <a:r>
              <a:rPr lang="it-IT" sz="1500" b="1" dirty="0">
                <a:solidFill>
                  <a:srgbClr val="000000"/>
                </a:solidFill>
                <a:latin typeface="Consolas" panose="020B0609020204030204" pitchFamily="49" charset="0"/>
              </a:rPr>
              <a:t>();</a:t>
            </a:r>
          </a:p>
          <a:p>
            <a:r>
              <a:rPr lang="it-IT" sz="1500" b="1" dirty="0">
                <a:solidFill>
                  <a:srgbClr val="000000"/>
                </a:solidFill>
                <a:latin typeface="Consolas" panose="020B0609020204030204" pitchFamily="49" charset="0"/>
              </a:rPr>
              <a:t> </a:t>
            </a:r>
          </a:p>
          <a:p>
            <a:r>
              <a:rPr lang="it-IT" sz="1500" b="1" dirty="0">
                <a:solidFill>
                  <a:srgbClr val="000000"/>
                </a:solidFill>
                <a:latin typeface="Consolas" panose="020B0609020204030204" pitchFamily="49" charset="0"/>
              </a:rPr>
              <a:t> </a:t>
            </a:r>
          </a:p>
          <a:p>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xhttp.onreadystatechange</a:t>
            </a:r>
            <a:r>
              <a:rPr lang="it-IT" sz="1500" b="1" dirty="0">
                <a:solidFill>
                  <a:srgbClr val="000000"/>
                </a:solidFill>
                <a:latin typeface="Consolas" panose="020B0609020204030204" pitchFamily="49" charset="0"/>
              </a:rPr>
              <a:t> = </a:t>
            </a:r>
            <a:r>
              <a:rPr lang="it-IT" sz="1500" b="1" dirty="0" err="1">
                <a:solidFill>
                  <a:srgbClr val="7F0055"/>
                </a:solidFill>
                <a:latin typeface="Consolas" panose="020B0609020204030204" pitchFamily="49" charset="0"/>
              </a:rPr>
              <a:t>function</a:t>
            </a:r>
            <a:r>
              <a:rPr lang="it-IT" sz="1500" b="1" dirty="0">
                <a:solidFill>
                  <a:srgbClr val="000000"/>
                </a:solidFill>
                <a:latin typeface="Consolas" panose="020B0609020204030204" pitchFamily="49" charset="0"/>
              </a:rPr>
              <a:t>() {</a:t>
            </a:r>
          </a:p>
          <a:p>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if</a:t>
            </a:r>
            <a:r>
              <a:rPr lang="en-US" sz="1500" b="1" dirty="0">
                <a:solidFill>
                  <a:srgbClr val="000000"/>
                </a:solidFill>
                <a:latin typeface="Consolas" panose="020B0609020204030204" pitchFamily="49" charset="0"/>
              </a:rPr>
              <a:t> (</a:t>
            </a:r>
            <a:r>
              <a:rPr lang="en-US" sz="1500" b="1" dirty="0" err="1">
                <a:solidFill>
                  <a:srgbClr val="7F0055"/>
                </a:solidFill>
                <a:latin typeface="Consolas" panose="020B0609020204030204" pitchFamily="49" charset="0"/>
              </a:rPr>
              <a:t>this</a:t>
            </a:r>
            <a:r>
              <a:rPr lang="en-US" sz="1500" b="1" dirty="0" err="1">
                <a:solidFill>
                  <a:srgbClr val="000000"/>
                </a:solidFill>
                <a:latin typeface="Consolas" panose="020B0609020204030204" pitchFamily="49" charset="0"/>
              </a:rPr>
              <a:t>.readyState</a:t>
            </a:r>
            <a:r>
              <a:rPr lang="en-US" sz="1500" b="1" dirty="0">
                <a:solidFill>
                  <a:srgbClr val="000000"/>
                </a:solidFill>
                <a:latin typeface="Consolas" panose="020B0609020204030204" pitchFamily="49" charset="0"/>
              </a:rPr>
              <a:t> == 4 &amp;&amp; </a:t>
            </a:r>
            <a:r>
              <a:rPr lang="en-US" sz="1500" b="1" dirty="0" err="1">
                <a:solidFill>
                  <a:srgbClr val="7F0055"/>
                </a:solidFill>
                <a:latin typeface="Consolas" panose="020B0609020204030204" pitchFamily="49" charset="0"/>
              </a:rPr>
              <a:t>this</a:t>
            </a:r>
            <a:r>
              <a:rPr lang="en-US" sz="1500" b="1" dirty="0" err="1">
                <a:solidFill>
                  <a:srgbClr val="000000"/>
                </a:solidFill>
                <a:latin typeface="Consolas" panose="020B0609020204030204" pitchFamily="49" charset="0"/>
              </a:rPr>
              <a:t>.status</a:t>
            </a:r>
            <a:r>
              <a:rPr lang="en-US" sz="1500" b="1" dirty="0">
                <a:solidFill>
                  <a:srgbClr val="000000"/>
                </a:solidFill>
                <a:latin typeface="Consolas" panose="020B0609020204030204" pitchFamily="49" charset="0"/>
              </a:rPr>
              <a:t> == 200) {</a:t>
            </a:r>
          </a:p>
          <a:p>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document.getElementById</a:t>
            </a:r>
            <a:r>
              <a:rPr lang="it-IT" sz="1500" b="1" dirty="0">
                <a:solidFill>
                  <a:srgbClr val="000000"/>
                </a:solidFill>
                <a:latin typeface="Consolas" panose="020B0609020204030204" pitchFamily="49" charset="0"/>
              </a:rPr>
              <a:t>(</a:t>
            </a:r>
            <a:r>
              <a:rPr lang="it-IT" sz="1500" b="1" dirty="0">
                <a:solidFill>
                  <a:srgbClr val="2A00FF"/>
                </a:solidFill>
                <a:latin typeface="Consolas" panose="020B0609020204030204" pitchFamily="49" charset="0"/>
              </a:rPr>
              <a:t>"res"</a:t>
            </a:r>
            <a:r>
              <a:rPr lang="it-IT" sz="1500" b="1" dirty="0">
                <a:solidFill>
                  <a:srgbClr val="000000"/>
                </a:solidFill>
                <a:latin typeface="Consolas" panose="020B0609020204030204" pitchFamily="49" charset="0"/>
              </a:rPr>
              <a:t>).</a:t>
            </a:r>
            <a:r>
              <a:rPr lang="it-IT" sz="1500" b="1" dirty="0" err="1">
                <a:solidFill>
                  <a:srgbClr val="000000"/>
                </a:solidFill>
                <a:latin typeface="Consolas" panose="020B0609020204030204" pitchFamily="49" charset="0"/>
              </a:rPr>
              <a:t>innerHTML</a:t>
            </a:r>
            <a:r>
              <a:rPr lang="it-IT" sz="1500" b="1" dirty="0">
                <a:solidFill>
                  <a:srgbClr val="000000"/>
                </a:solidFill>
                <a:latin typeface="Consolas" panose="020B0609020204030204" pitchFamily="49" charset="0"/>
              </a:rPr>
              <a:t> = </a:t>
            </a:r>
            <a:r>
              <a:rPr lang="it-IT" sz="1500" b="1" dirty="0" err="1">
                <a:solidFill>
                  <a:srgbClr val="7F0055"/>
                </a:solidFill>
                <a:latin typeface="Consolas" panose="020B0609020204030204" pitchFamily="49" charset="0"/>
              </a:rPr>
              <a:t>this</a:t>
            </a:r>
            <a:r>
              <a:rPr lang="it-IT" sz="1500" b="1" dirty="0" err="1">
                <a:solidFill>
                  <a:srgbClr val="000000"/>
                </a:solidFill>
                <a:latin typeface="Consolas" panose="020B0609020204030204" pitchFamily="49" charset="0"/>
              </a:rPr>
              <a:t>.responseText</a:t>
            </a:r>
            <a:r>
              <a:rPr lang="it-IT" sz="1500" b="1" dirty="0">
                <a:solidFill>
                  <a:srgbClr val="000000"/>
                </a:solidFill>
                <a:latin typeface="Consolas" panose="020B0609020204030204" pitchFamily="49" charset="0"/>
              </a:rPr>
              <a:t>;</a:t>
            </a:r>
          </a:p>
          <a:p>
            <a:r>
              <a:rPr lang="it-IT" sz="1500" b="1" dirty="0">
                <a:solidFill>
                  <a:srgbClr val="000000"/>
                </a:solidFill>
                <a:latin typeface="Consolas" panose="020B0609020204030204" pitchFamily="49" charset="0"/>
              </a:rPr>
              <a:t>    }</a:t>
            </a:r>
          </a:p>
          <a:p>
            <a:r>
              <a:rPr lang="it-IT" sz="1500" b="1" dirty="0">
                <a:solidFill>
                  <a:srgbClr val="000000"/>
                </a:solidFill>
                <a:latin typeface="Consolas" panose="020B0609020204030204" pitchFamily="49" charset="0"/>
              </a:rPr>
              <a:t>  };</a:t>
            </a:r>
          </a:p>
          <a:p>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xhttp.open</a:t>
            </a:r>
            <a:r>
              <a:rPr lang="it-IT" sz="1500" b="1" dirty="0">
                <a:solidFill>
                  <a:srgbClr val="000000"/>
                </a:solidFill>
                <a:latin typeface="Consolas" panose="020B0609020204030204" pitchFamily="49" charset="0"/>
              </a:rPr>
              <a:t>(</a:t>
            </a:r>
            <a:r>
              <a:rPr lang="it-IT" sz="1500" b="1" dirty="0">
                <a:solidFill>
                  <a:srgbClr val="2A00FF"/>
                </a:solidFill>
                <a:latin typeface="Consolas" panose="020B0609020204030204" pitchFamily="49" charset="0"/>
              </a:rPr>
              <a:t>"POST"</a:t>
            </a:r>
            <a:r>
              <a:rPr lang="it-IT" sz="1500" b="1" dirty="0">
                <a:solidFill>
                  <a:srgbClr val="000000"/>
                </a:solidFill>
                <a:latin typeface="Consolas" panose="020B0609020204030204" pitchFamily="49" charset="0"/>
              </a:rPr>
              <a:t>, </a:t>
            </a:r>
            <a:r>
              <a:rPr lang="it-IT" sz="1500" b="1" dirty="0">
                <a:solidFill>
                  <a:srgbClr val="2A00FF"/>
                </a:solidFill>
                <a:latin typeface="Consolas" panose="020B0609020204030204" pitchFamily="49" charset="0"/>
              </a:rPr>
              <a:t>'</a:t>
            </a:r>
            <a:r>
              <a:rPr lang="it-IT" sz="1500" b="1" dirty="0" err="1">
                <a:solidFill>
                  <a:srgbClr val="2A00FF"/>
                </a:solidFill>
                <a:latin typeface="Consolas" panose="020B0609020204030204" pitchFamily="49" charset="0"/>
              </a:rPr>
              <a:t>TestAjax</a:t>
            </a:r>
            <a:r>
              <a:rPr lang="it-IT" sz="1500" b="1" dirty="0">
                <a:solidFill>
                  <a:srgbClr val="2A00FF"/>
                </a:solidFill>
                <a:latin typeface="Consolas" panose="020B0609020204030204" pitchFamily="49" charset="0"/>
              </a:rPr>
              <a:t>'</a:t>
            </a:r>
            <a:r>
              <a:rPr lang="it-IT" sz="1500" b="1" dirty="0">
                <a:solidFill>
                  <a:srgbClr val="000000"/>
                </a:solidFill>
                <a:latin typeface="Consolas" panose="020B0609020204030204" pitchFamily="49" charset="0"/>
              </a:rPr>
              <a:t>, </a:t>
            </a:r>
            <a:r>
              <a:rPr lang="it-IT" sz="1500" b="1" dirty="0">
                <a:solidFill>
                  <a:srgbClr val="7F0055"/>
                </a:solidFill>
                <a:latin typeface="Consolas" panose="020B0609020204030204" pitchFamily="49" charset="0"/>
              </a:rPr>
              <a:t>true</a:t>
            </a:r>
            <a:r>
              <a:rPr lang="it-IT" sz="1500" b="1" dirty="0">
                <a:solidFill>
                  <a:srgbClr val="000000"/>
                </a:solidFill>
                <a:latin typeface="Consolas" panose="020B0609020204030204" pitchFamily="49" charset="0"/>
              </a:rPr>
              <a:t>);</a:t>
            </a:r>
          </a:p>
          <a:p>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xhttp.setRequestHeader</a:t>
            </a:r>
            <a:r>
              <a:rPr lang="it-IT" sz="1500" b="1" dirty="0">
                <a:solidFill>
                  <a:srgbClr val="000000"/>
                </a:solidFill>
                <a:latin typeface="Consolas" panose="020B0609020204030204" pitchFamily="49" charset="0"/>
              </a:rPr>
              <a:t>(</a:t>
            </a:r>
            <a:r>
              <a:rPr lang="it-IT" sz="1500" b="1" dirty="0">
                <a:solidFill>
                  <a:srgbClr val="2A00FF"/>
                </a:solidFill>
                <a:latin typeface="Consolas" panose="020B0609020204030204" pitchFamily="49" charset="0"/>
              </a:rPr>
              <a:t>"Content-type"</a:t>
            </a:r>
            <a:r>
              <a:rPr lang="it-IT" sz="1500" b="1" dirty="0">
                <a:solidFill>
                  <a:srgbClr val="000000"/>
                </a:solidFill>
                <a:latin typeface="Consolas" panose="020B0609020204030204" pitchFamily="49" charset="0"/>
              </a:rPr>
              <a:t>, </a:t>
            </a:r>
            <a:r>
              <a:rPr lang="it-IT" sz="1500" b="1" dirty="0">
                <a:solidFill>
                  <a:srgbClr val="2A00FF"/>
                </a:solidFill>
                <a:latin typeface="Consolas" panose="020B0609020204030204" pitchFamily="49" charset="0"/>
              </a:rPr>
              <a:t>"application/x-www-</a:t>
            </a:r>
            <a:r>
              <a:rPr lang="it-IT" sz="1500" b="1" dirty="0" err="1">
                <a:solidFill>
                  <a:srgbClr val="2A00FF"/>
                </a:solidFill>
                <a:latin typeface="Consolas" panose="020B0609020204030204" pitchFamily="49" charset="0"/>
              </a:rPr>
              <a:t>form</a:t>
            </a:r>
            <a:r>
              <a:rPr lang="it-IT" sz="1500" b="1" dirty="0">
                <a:solidFill>
                  <a:srgbClr val="2A00FF"/>
                </a:solidFill>
                <a:latin typeface="Consolas" panose="020B0609020204030204" pitchFamily="49" charset="0"/>
              </a:rPr>
              <a:t>-</a:t>
            </a:r>
            <a:r>
              <a:rPr lang="it-IT" sz="1500" b="1" dirty="0" err="1">
                <a:solidFill>
                  <a:srgbClr val="2A00FF"/>
                </a:solidFill>
                <a:latin typeface="Consolas" panose="020B0609020204030204" pitchFamily="49" charset="0"/>
              </a:rPr>
              <a:t>urlencoded</a:t>
            </a:r>
            <a:r>
              <a:rPr lang="it-IT" sz="1500" b="1" dirty="0">
                <a:solidFill>
                  <a:srgbClr val="2A00FF"/>
                </a:solidFill>
                <a:latin typeface="Consolas" panose="020B0609020204030204" pitchFamily="49" charset="0"/>
              </a:rPr>
              <a:t>"</a:t>
            </a:r>
            <a:r>
              <a:rPr lang="it-IT" sz="1500" b="1" dirty="0">
                <a:solidFill>
                  <a:srgbClr val="000000"/>
                </a:solidFill>
                <a:latin typeface="Consolas" panose="020B0609020204030204" pitchFamily="49" charset="0"/>
              </a:rPr>
              <a:t>);</a:t>
            </a:r>
          </a:p>
          <a:p>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xhttp.send</a:t>
            </a:r>
            <a:r>
              <a:rPr lang="it-IT" sz="1500" b="1" dirty="0">
                <a:solidFill>
                  <a:srgbClr val="000000"/>
                </a:solidFill>
                <a:latin typeface="Consolas" panose="020B0609020204030204" pitchFamily="49" charset="0"/>
              </a:rPr>
              <a:t>(</a:t>
            </a:r>
            <a:r>
              <a:rPr lang="it-IT" sz="1500" b="1" dirty="0">
                <a:solidFill>
                  <a:srgbClr val="2A00FF"/>
                </a:solidFill>
                <a:latin typeface="Consolas" panose="020B0609020204030204" pitchFamily="49" charset="0"/>
              </a:rPr>
              <a:t>"val="</a:t>
            </a:r>
            <a:r>
              <a:rPr lang="it-IT" sz="1500" b="1" dirty="0">
                <a:solidFill>
                  <a:srgbClr val="000000"/>
                </a:solidFill>
                <a:latin typeface="Consolas" panose="020B0609020204030204" pitchFamily="49" charset="0"/>
              </a:rPr>
              <a:t>+n);</a:t>
            </a:r>
          </a:p>
          <a:p>
            <a:endParaRPr lang="it-IT" sz="1500" b="1" dirty="0">
              <a:latin typeface="Consolas" panose="020B0609020204030204" pitchFamily="49" charset="0"/>
            </a:endParaRPr>
          </a:p>
          <a:p>
            <a:r>
              <a:rPr lang="it-IT" sz="1500" b="1" dirty="0">
                <a:solidFill>
                  <a:srgbClr val="000000"/>
                </a:solidFill>
                <a:latin typeface="Consolas" panose="020B0609020204030204" pitchFamily="49" charset="0"/>
              </a:rPr>
              <a:t>}</a:t>
            </a:r>
          </a:p>
          <a:p>
            <a:r>
              <a:rPr lang="it-IT" sz="1500" b="1" dirty="0">
                <a:solidFill>
                  <a:srgbClr val="008080"/>
                </a:solidFill>
                <a:latin typeface="Consolas" panose="020B0609020204030204" pitchFamily="49" charset="0"/>
              </a:rPr>
              <a:t>&lt;/</a:t>
            </a:r>
            <a:r>
              <a:rPr lang="it-IT" sz="1500" b="1" dirty="0">
                <a:solidFill>
                  <a:srgbClr val="3F7F7F"/>
                </a:solidFill>
                <a:latin typeface="Consolas" panose="020B0609020204030204" pitchFamily="49" charset="0"/>
              </a:rPr>
              <a:t>script</a:t>
            </a:r>
            <a:r>
              <a:rPr lang="it-IT" sz="1500" b="1" dirty="0">
                <a:solidFill>
                  <a:srgbClr val="008080"/>
                </a:solidFill>
                <a:latin typeface="Consolas" panose="020B0609020204030204" pitchFamily="49" charset="0"/>
              </a:rPr>
              <a:t>&gt;</a:t>
            </a:r>
            <a:endParaRPr lang="it-IT" sz="1500" b="1" dirty="0" smtClean="0"/>
          </a:p>
          <a:p>
            <a:endParaRPr lang="it-IT" sz="1500" b="1" dirty="0"/>
          </a:p>
          <a:p>
            <a:r>
              <a:rPr lang="it-IT" sz="1500" b="1" dirty="0">
                <a:solidFill>
                  <a:srgbClr val="008080"/>
                </a:solidFill>
                <a:latin typeface="Consolas" panose="020B0609020204030204" pitchFamily="49" charset="0"/>
              </a:rPr>
              <a:t>&lt;</a:t>
            </a:r>
            <a:r>
              <a:rPr lang="it-IT" sz="1500" b="1" dirty="0">
                <a:solidFill>
                  <a:srgbClr val="3F7F7F"/>
                </a:solidFill>
                <a:latin typeface="Consolas" panose="020B0609020204030204" pitchFamily="49" charset="0"/>
              </a:rPr>
              <a:t>body</a:t>
            </a:r>
            <a:r>
              <a:rPr lang="it-IT" sz="1500" b="1" dirty="0">
                <a:solidFill>
                  <a:srgbClr val="008080"/>
                </a:solidFill>
                <a:latin typeface="Consolas" panose="020B0609020204030204" pitchFamily="49" charset="0"/>
              </a:rPr>
              <a:t>&gt;</a:t>
            </a:r>
          </a:p>
          <a:p>
            <a:r>
              <a:rPr lang="it-IT" sz="1500" b="1" dirty="0">
                <a:solidFill>
                  <a:srgbClr val="008080"/>
                </a:solidFill>
                <a:latin typeface="Consolas" panose="020B0609020204030204" pitchFamily="49" charset="0"/>
              </a:rPr>
              <a:t>&lt;</a:t>
            </a:r>
            <a:r>
              <a:rPr lang="it-IT" sz="1500" b="1" dirty="0">
                <a:solidFill>
                  <a:srgbClr val="3F7F7F"/>
                </a:solidFill>
                <a:latin typeface="Consolas" panose="020B0609020204030204" pitchFamily="49" charset="0"/>
              </a:rPr>
              <a:t>h1</a:t>
            </a:r>
            <a:r>
              <a:rPr lang="it-IT" sz="1500" b="1" dirty="0">
                <a:solidFill>
                  <a:srgbClr val="008080"/>
                </a:solidFill>
                <a:latin typeface="Consolas" panose="020B0609020204030204" pitchFamily="49" charset="0"/>
              </a:rPr>
              <a:t>&gt;</a:t>
            </a:r>
            <a:r>
              <a:rPr lang="it-IT" sz="1500" b="1" u="sng" dirty="0">
                <a:solidFill>
                  <a:srgbClr val="000000"/>
                </a:solidFill>
                <a:latin typeface="Consolas" panose="020B0609020204030204" pitchFamily="49" charset="0"/>
              </a:rPr>
              <a:t>Esempio Ajax</a:t>
            </a:r>
            <a:r>
              <a:rPr lang="it-IT" sz="1500" b="1" u="sng" dirty="0">
                <a:solidFill>
                  <a:srgbClr val="008080"/>
                </a:solidFill>
                <a:latin typeface="Consolas" panose="020B0609020204030204" pitchFamily="49" charset="0"/>
              </a:rPr>
              <a:t>&lt;/</a:t>
            </a:r>
            <a:r>
              <a:rPr lang="it-IT" sz="1500" b="1" u="sng" dirty="0">
                <a:solidFill>
                  <a:srgbClr val="3F7F7F"/>
                </a:solidFill>
                <a:latin typeface="Consolas" panose="020B0609020204030204" pitchFamily="49" charset="0"/>
              </a:rPr>
              <a:t>h1</a:t>
            </a:r>
            <a:r>
              <a:rPr lang="it-IT" sz="1500" b="1" u="sng" dirty="0">
                <a:solidFill>
                  <a:srgbClr val="008080"/>
                </a:solidFill>
                <a:latin typeface="Consolas" panose="020B0609020204030204" pitchFamily="49" charset="0"/>
              </a:rPr>
              <a:t>&gt;&lt;</a:t>
            </a:r>
            <a:r>
              <a:rPr lang="it-IT" sz="1500" b="1" u="sng" dirty="0" err="1">
                <a:solidFill>
                  <a:srgbClr val="3F7F7F"/>
                </a:solidFill>
                <a:latin typeface="Consolas" panose="020B0609020204030204" pitchFamily="49" charset="0"/>
              </a:rPr>
              <a:t>hr</a:t>
            </a:r>
            <a:r>
              <a:rPr lang="it-IT" sz="1500" b="1" u="sng" dirty="0">
                <a:solidFill>
                  <a:srgbClr val="008080"/>
                </a:solidFill>
                <a:latin typeface="Consolas" panose="020B0609020204030204" pitchFamily="49" charset="0"/>
              </a:rPr>
              <a:t>&gt;</a:t>
            </a:r>
          </a:p>
          <a:p>
            <a:endParaRPr lang="it-IT" sz="1500" b="1" dirty="0">
              <a:latin typeface="Consolas" panose="020B0609020204030204" pitchFamily="49" charset="0"/>
            </a:endParaRPr>
          </a:p>
          <a:p>
            <a:r>
              <a:rPr lang="it-IT" sz="1500" b="1" dirty="0">
                <a:solidFill>
                  <a:srgbClr val="008080"/>
                </a:solidFill>
                <a:latin typeface="Consolas" panose="020B0609020204030204" pitchFamily="49" charset="0"/>
              </a:rPr>
              <a:t>&lt;</a:t>
            </a:r>
            <a:r>
              <a:rPr lang="it-IT" sz="1500" b="1" dirty="0">
                <a:solidFill>
                  <a:srgbClr val="3F7F7F"/>
                </a:solidFill>
                <a:latin typeface="Consolas" panose="020B0609020204030204" pitchFamily="49" charset="0"/>
              </a:rPr>
              <a:t>b</a:t>
            </a:r>
            <a:r>
              <a:rPr lang="it-IT" sz="1500" b="1" dirty="0">
                <a:solidFill>
                  <a:srgbClr val="008080"/>
                </a:solidFill>
                <a:latin typeface="Consolas" panose="020B0609020204030204" pitchFamily="49" charset="0"/>
              </a:rPr>
              <a:t>&gt;</a:t>
            </a:r>
            <a:r>
              <a:rPr lang="it-IT" sz="1500" b="1" u="sng" dirty="0">
                <a:solidFill>
                  <a:srgbClr val="000000"/>
                </a:solidFill>
                <a:latin typeface="Consolas" panose="020B0609020204030204" pitchFamily="49" charset="0"/>
              </a:rPr>
              <a:t>inserisci il tuo nome</a:t>
            </a:r>
            <a:r>
              <a:rPr lang="it-IT" sz="1500" b="1" u="sng" dirty="0">
                <a:solidFill>
                  <a:srgbClr val="008080"/>
                </a:solidFill>
                <a:latin typeface="Consolas" panose="020B0609020204030204" pitchFamily="49" charset="0"/>
              </a:rPr>
              <a:t>&lt;/</a:t>
            </a:r>
            <a:r>
              <a:rPr lang="it-IT" sz="1500" b="1" u="sng" dirty="0">
                <a:solidFill>
                  <a:srgbClr val="3F7F7F"/>
                </a:solidFill>
                <a:latin typeface="Consolas" panose="020B0609020204030204" pitchFamily="49" charset="0"/>
              </a:rPr>
              <a:t>b</a:t>
            </a:r>
            <a:r>
              <a:rPr lang="it-IT" sz="1500" b="1" u="sng" dirty="0">
                <a:solidFill>
                  <a:srgbClr val="008080"/>
                </a:solidFill>
                <a:latin typeface="Consolas" panose="020B0609020204030204" pitchFamily="49" charset="0"/>
              </a:rPr>
              <a:t>&gt;&lt;</a:t>
            </a:r>
            <a:r>
              <a:rPr lang="it-IT" sz="1500" b="1" u="sng" dirty="0" err="1">
                <a:solidFill>
                  <a:srgbClr val="3F7F7F"/>
                </a:solidFill>
                <a:latin typeface="Consolas" panose="020B0609020204030204" pitchFamily="49" charset="0"/>
              </a:rPr>
              <a:t>br</a:t>
            </a:r>
            <a:r>
              <a:rPr lang="it-IT" sz="1500" b="1" u="sng" dirty="0">
                <a:solidFill>
                  <a:srgbClr val="008080"/>
                </a:solidFill>
                <a:latin typeface="Consolas" panose="020B0609020204030204" pitchFamily="49" charset="0"/>
              </a:rPr>
              <a:t>&gt;</a:t>
            </a:r>
          </a:p>
          <a:p>
            <a:endParaRPr lang="it-IT" sz="1500" b="1" dirty="0">
              <a:latin typeface="Consolas" panose="020B0609020204030204" pitchFamily="49" charset="0"/>
            </a:endParaRPr>
          </a:p>
          <a:p>
            <a:r>
              <a:rPr lang="en-US" sz="1500" b="1" dirty="0">
                <a:solidFill>
                  <a:srgbClr val="008080"/>
                </a:solidFill>
                <a:latin typeface="Consolas" panose="020B0609020204030204" pitchFamily="49" charset="0"/>
              </a:rPr>
              <a:t>&lt;</a:t>
            </a:r>
            <a:r>
              <a:rPr lang="en-US" sz="1500" b="1" dirty="0">
                <a:solidFill>
                  <a:srgbClr val="3F7F7F"/>
                </a:solidFill>
                <a:latin typeface="Consolas" panose="020B0609020204030204" pitchFamily="49" charset="0"/>
              </a:rPr>
              <a:t>input </a:t>
            </a:r>
            <a:r>
              <a:rPr lang="en-US" sz="1500" b="1" dirty="0">
                <a:solidFill>
                  <a:srgbClr val="7F007F"/>
                </a:solidFill>
                <a:latin typeface="Consolas" panose="020B0609020204030204" pitchFamily="49" charset="0"/>
              </a:rPr>
              <a:t>type</a:t>
            </a:r>
            <a:r>
              <a:rPr lang="en-US" sz="1500" b="1" dirty="0">
                <a:solidFill>
                  <a:srgbClr val="000000"/>
                </a:solidFill>
                <a:latin typeface="Consolas" panose="020B0609020204030204" pitchFamily="49" charset="0"/>
              </a:rPr>
              <a:t>=</a:t>
            </a:r>
            <a:r>
              <a:rPr lang="en-US" sz="1500" b="1" i="1" dirty="0">
                <a:solidFill>
                  <a:srgbClr val="2A00FF"/>
                </a:solidFill>
                <a:latin typeface="Consolas" panose="020B0609020204030204" pitchFamily="49" charset="0"/>
              </a:rPr>
              <a:t>"text" </a:t>
            </a:r>
            <a:r>
              <a:rPr lang="en-US" sz="1500" b="1" i="1" dirty="0">
                <a:solidFill>
                  <a:srgbClr val="7F007F"/>
                </a:solidFill>
                <a:latin typeface="Consolas" panose="020B0609020204030204" pitchFamily="49" charset="0"/>
              </a:rPr>
              <a:t>id</a:t>
            </a:r>
            <a:r>
              <a:rPr lang="en-US" sz="1500" b="1" i="1" dirty="0">
                <a:solidFill>
                  <a:srgbClr val="000000"/>
                </a:solidFill>
                <a:latin typeface="Consolas" panose="020B0609020204030204" pitchFamily="49" charset="0"/>
              </a:rPr>
              <a:t>=</a:t>
            </a:r>
            <a:r>
              <a:rPr lang="en-US" sz="1500" b="1" i="1" dirty="0">
                <a:solidFill>
                  <a:srgbClr val="2A00FF"/>
                </a:solidFill>
                <a:latin typeface="Consolas" panose="020B0609020204030204" pitchFamily="49" charset="0"/>
              </a:rPr>
              <a:t>"</a:t>
            </a:r>
            <a:r>
              <a:rPr lang="en-US" sz="1500" b="1" i="1" dirty="0" err="1">
                <a:solidFill>
                  <a:srgbClr val="2A00FF"/>
                </a:solidFill>
                <a:latin typeface="Consolas" panose="020B0609020204030204" pitchFamily="49" charset="0"/>
              </a:rPr>
              <a:t>nome</a:t>
            </a:r>
            <a:r>
              <a:rPr lang="en-US" sz="1500" b="1" i="1" dirty="0">
                <a:solidFill>
                  <a:srgbClr val="2A00FF"/>
                </a:solidFill>
                <a:latin typeface="Consolas" panose="020B0609020204030204" pitchFamily="49" charset="0"/>
              </a:rPr>
              <a:t>"</a:t>
            </a:r>
            <a:r>
              <a:rPr lang="en-US" sz="1500" b="1" i="1" dirty="0">
                <a:solidFill>
                  <a:srgbClr val="008080"/>
                </a:solidFill>
                <a:latin typeface="Consolas" panose="020B0609020204030204" pitchFamily="49" charset="0"/>
              </a:rPr>
              <a:t>&gt;</a:t>
            </a:r>
          </a:p>
          <a:p>
            <a:r>
              <a:rPr lang="en-US" sz="1500" b="1" dirty="0">
                <a:solidFill>
                  <a:srgbClr val="008080"/>
                </a:solidFill>
                <a:latin typeface="Consolas" panose="020B0609020204030204" pitchFamily="49" charset="0"/>
              </a:rPr>
              <a:t>&lt;</a:t>
            </a:r>
            <a:r>
              <a:rPr lang="en-US" sz="1500" b="1" dirty="0">
                <a:solidFill>
                  <a:srgbClr val="3F7F7F"/>
                </a:solidFill>
                <a:latin typeface="Consolas" panose="020B0609020204030204" pitchFamily="49" charset="0"/>
              </a:rPr>
              <a:t>input </a:t>
            </a:r>
            <a:r>
              <a:rPr lang="en-US" sz="1500" b="1" dirty="0">
                <a:solidFill>
                  <a:srgbClr val="7F007F"/>
                </a:solidFill>
                <a:latin typeface="Consolas" panose="020B0609020204030204" pitchFamily="49" charset="0"/>
              </a:rPr>
              <a:t>type</a:t>
            </a:r>
            <a:r>
              <a:rPr lang="en-US" sz="1500" b="1" dirty="0">
                <a:solidFill>
                  <a:srgbClr val="000000"/>
                </a:solidFill>
                <a:latin typeface="Consolas" panose="020B0609020204030204" pitchFamily="49" charset="0"/>
              </a:rPr>
              <a:t>=</a:t>
            </a:r>
            <a:r>
              <a:rPr lang="en-US" sz="1500" b="1" i="1" dirty="0">
                <a:solidFill>
                  <a:srgbClr val="2A00FF"/>
                </a:solidFill>
                <a:latin typeface="Consolas" panose="020B0609020204030204" pitchFamily="49" charset="0"/>
              </a:rPr>
              <a:t>"button" </a:t>
            </a:r>
            <a:r>
              <a:rPr lang="en-US" sz="1500" b="1" i="1" dirty="0">
                <a:solidFill>
                  <a:srgbClr val="7F007F"/>
                </a:solidFill>
                <a:latin typeface="Consolas" panose="020B0609020204030204" pitchFamily="49" charset="0"/>
              </a:rPr>
              <a:t>value</a:t>
            </a:r>
            <a:r>
              <a:rPr lang="en-US" sz="1500" b="1" i="1" dirty="0">
                <a:solidFill>
                  <a:srgbClr val="000000"/>
                </a:solidFill>
                <a:latin typeface="Consolas" panose="020B0609020204030204" pitchFamily="49" charset="0"/>
              </a:rPr>
              <a:t>=</a:t>
            </a:r>
            <a:r>
              <a:rPr lang="en-US" sz="1500" b="1" i="1" dirty="0">
                <a:solidFill>
                  <a:srgbClr val="2A00FF"/>
                </a:solidFill>
                <a:latin typeface="Consolas" panose="020B0609020204030204" pitchFamily="49" charset="0"/>
              </a:rPr>
              <a:t>"</a:t>
            </a:r>
            <a:r>
              <a:rPr lang="en-US" sz="1500" b="1" i="1" dirty="0" err="1">
                <a:solidFill>
                  <a:srgbClr val="2A00FF"/>
                </a:solidFill>
                <a:latin typeface="Consolas" panose="020B0609020204030204" pitchFamily="49" charset="0"/>
              </a:rPr>
              <a:t>invia</a:t>
            </a:r>
            <a:r>
              <a:rPr lang="en-US" sz="1500" b="1" i="1" dirty="0">
                <a:solidFill>
                  <a:srgbClr val="2A00FF"/>
                </a:solidFill>
                <a:latin typeface="Consolas" panose="020B0609020204030204" pitchFamily="49" charset="0"/>
              </a:rPr>
              <a:t>" </a:t>
            </a:r>
            <a:r>
              <a:rPr lang="en-US" sz="1500" b="1" i="1" dirty="0" err="1">
                <a:solidFill>
                  <a:srgbClr val="7F007F"/>
                </a:solidFill>
                <a:latin typeface="Consolas" panose="020B0609020204030204" pitchFamily="49" charset="0"/>
              </a:rPr>
              <a:t>onclick</a:t>
            </a:r>
            <a:r>
              <a:rPr lang="en-US" sz="1500" b="1" i="1" dirty="0">
                <a:solidFill>
                  <a:srgbClr val="000000"/>
                </a:solidFill>
                <a:latin typeface="Consolas" panose="020B0609020204030204" pitchFamily="49" charset="0"/>
              </a:rPr>
              <a:t>=</a:t>
            </a:r>
            <a:r>
              <a:rPr lang="en-US" sz="1500" b="1" i="1" dirty="0">
                <a:solidFill>
                  <a:srgbClr val="2A00FF"/>
                </a:solidFill>
                <a:latin typeface="Consolas" panose="020B0609020204030204" pitchFamily="49" charset="0"/>
              </a:rPr>
              <a:t>"</a:t>
            </a:r>
            <a:r>
              <a:rPr lang="en-US" sz="1500" b="1" i="1" dirty="0" err="1">
                <a:solidFill>
                  <a:srgbClr val="2A00FF"/>
                </a:solidFill>
                <a:latin typeface="Consolas" panose="020B0609020204030204" pitchFamily="49" charset="0"/>
              </a:rPr>
              <a:t>testAjax</a:t>
            </a:r>
            <a:r>
              <a:rPr lang="en-US" sz="1500" b="1" i="1" dirty="0">
                <a:solidFill>
                  <a:srgbClr val="2A00FF"/>
                </a:solidFill>
                <a:latin typeface="Consolas" panose="020B0609020204030204" pitchFamily="49" charset="0"/>
              </a:rPr>
              <a:t>()"</a:t>
            </a:r>
            <a:r>
              <a:rPr lang="en-US" sz="1500" b="1" i="1" dirty="0">
                <a:solidFill>
                  <a:srgbClr val="008080"/>
                </a:solidFill>
                <a:latin typeface="Consolas" panose="020B0609020204030204" pitchFamily="49" charset="0"/>
              </a:rPr>
              <a:t>&gt;&lt;</a:t>
            </a:r>
            <a:r>
              <a:rPr lang="en-US" sz="1500" b="1" i="1" dirty="0" err="1">
                <a:solidFill>
                  <a:srgbClr val="3F7F7F"/>
                </a:solidFill>
                <a:latin typeface="Consolas" panose="020B0609020204030204" pitchFamily="49" charset="0"/>
              </a:rPr>
              <a:t>br</a:t>
            </a:r>
            <a:r>
              <a:rPr lang="en-US" sz="1500" b="1" i="1" dirty="0">
                <a:solidFill>
                  <a:srgbClr val="008080"/>
                </a:solidFill>
                <a:latin typeface="Consolas" panose="020B0609020204030204" pitchFamily="49" charset="0"/>
              </a:rPr>
              <a:t>&gt;</a:t>
            </a:r>
          </a:p>
          <a:p>
            <a:endParaRPr lang="it-IT" sz="1500" b="1" dirty="0">
              <a:latin typeface="Consolas" panose="020B0609020204030204" pitchFamily="49" charset="0"/>
            </a:endParaRPr>
          </a:p>
          <a:p>
            <a:r>
              <a:rPr lang="it-IT" sz="1500" b="1" dirty="0">
                <a:solidFill>
                  <a:srgbClr val="008080"/>
                </a:solidFill>
                <a:latin typeface="Consolas" panose="020B0609020204030204" pitchFamily="49" charset="0"/>
              </a:rPr>
              <a:t>&lt;</a:t>
            </a:r>
            <a:r>
              <a:rPr lang="it-IT" sz="1500" b="1" dirty="0">
                <a:solidFill>
                  <a:srgbClr val="3F7F7F"/>
                </a:solidFill>
                <a:latin typeface="Consolas" panose="020B0609020204030204" pitchFamily="49" charset="0"/>
              </a:rPr>
              <a:t>p </a:t>
            </a:r>
            <a:r>
              <a:rPr lang="it-IT" sz="1500" b="1" dirty="0">
                <a:solidFill>
                  <a:srgbClr val="7F007F"/>
                </a:solidFill>
                <a:latin typeface="Consolas" panose="020B0609020204030204" pitchFamily="49" charset="0"/>
              </a:rPr>
              <a:t>id</a:t>
            </a:r>
            <a:r>
              <a:rPr lang="it-IT" sz="1500" b="1" dirty="0">
                <a:solidFill>
                  <a:srgbClr val="000000"/>
                </a:solidFill>
                <a:latin typeface="Consolas" panose="020B0609020204030204" pitchFamily="49" charset="0"/>
              </a:rPr>
              <a:t>=</a:t>
            </a:r>
            <a:r>
              <a:rPr lang="it-IT" sz="1500" b="1" i="1" dirty="0">
                <a:solidFill>
                  <a:srgbClr val="2A00FF"/>
                </a:solidFill>
                <a:latin typeface="Consolas" panose="020B0609020204030204" pitchFamily="49" charset="0"/>
              </a:rPr>
              <a:t>"res"</a:t>
            </a:r>
            <a:r>
              <a:rPr lang="it-IT" sz="1500" b="1" i="1" dirty="0">
                <a:solidFill>
                  <a:srgbClr val="008080"/>
                </a:solidFill>
                <a:latin typeface="Consolas" panose="020B0609020204030204" pitchFamily="49" charset="0"/>
              </a:rPr>
              <a:t>&gt;&lt;/</a:t>
            </a:r>
            <a:r>
              <a:rPr lang="it-IT" sz="1500" b="1" i="1" dirty="0">
                <a:solidFill>
                  <a:srgbClr val="3F7F7F"/>
                </a:solidFill>
                <a:latin typeface="Consolas" panose="020B0609020204030204" pitchFamily="49" charset="0"/>
              </a:rPr>
              <a:t>p</a:t>
            </a:r>
            <a:r>
              <a:rPr lang="it-IT" sz="1500" b="1" i="1" dirty="0" smtClean="0">
                <a:solidFill>
                  <a:srgbClr val="008080"/>
                </a:solidFill>
                <a:latin typeface="Consolas" panose="020B0609020204030204" pitchFamily="49" charset="0"/>
              </a:rPr>
              <a:t>&gt;</a:t>
            </a:r>
            <a:endParaRPr lang="it-IT" sz="1500" b="1" i="1" dirty="0">
              <a:solidFill>
                <a:srgbClr val="008080"/>
              </a:solidFill>
              <a:latin typeface="Consolas" panose="020B0609020204030204" pitchFamily="49" charset="0"/>
            </a:endParaRPr>
          </a:p>
        </p:txBody>
      </p:sp>
      <p:cxnSp>
        <p:nvCxnSpPr>
          <p:cNvPr id="4" name="Connettore 2 3"/>
          <p:cNvCxnSpPr/>
          <p:nvPr/>
        </p:nvCxnSpPr>
        <p:spPr>
          <a:xfrm flipH="1" flipV="1">
            <a:off x="2683240" y="914400"/>
            <a:ext cx="6295868" cy="299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Connettore 1 6"/>
          <p:cNvCxnSpPr/>
          <p:nvPr/>
        </p:nvCxnSpPr>
        <p:spPr>
          <a:xfrm>
            <a:off x="8979108" y="944380"/>
            <a:ext cx="44971" cy="29530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Connettore 2 8"/>
          <p:cNvCxnSpPr/>
          <p:nvPr/>
        </p:nvCxnSpPr>
        <p:spPr>
          <a:xfrm flipH="1">
            <a:off x="6026046" y="3897443"/>
            <a:ext cx="2998033" cy="20986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reccia a destra 10"/>
          <p:cNvSpPr/>
          <p:nvPr/>
        </p:nvSpPr>
        <p:spPr>
          <a:xfrm>
            <a:off x="10583056" y="5561351"/>
            <a:ext cx="794478" cy="779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896709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49903" y="2231015"/>
            <a:ext cx="9833546" cy="4401205"/>
          </a:xfrm>
          <a:prstGeom prst="rect">
            <a:avLst/>
          </a:prstGeom>
        </p:spPr>
        <p:txBody>
          <a:bodyPr wrap="square">
            <a:spAutoFit/>
          </a:bodyPr>
          <a:lstStyle/>
          <a:p>
            <a:r>
              <a:rPr lang="it-IT" sz="2000" b="1" dirty="0">
                <a:solidFill>
                  <a:srgbClr val="646464"/>
                </a:solidFill>
                <a:latin typeface="Consolas" panose="020B0609020204030204" pitchFamily="49" charset="0"/>
              </a:rPr>
              <a:t>@</a:t>
            </a:r>
            <a:r>
              <a:rPr lang="it-IT" sz="2000" b="1" dirty="0" err="1">
                <a:solidFill>
                  <a:srgbClr val="646464"/>
                </a:solidFill>
                <a:latin typeface="Consolas" panose="020B0609020204030204" pitchFamily="49" charset="0"/>
              </a:rPr>
              <a:t>WebServlet</a:t>
            </a:r>
            <a:r>
              <a:rPr lang="it-IT" sz="2000" b="1" dirty="0">
                <a:solidFill>
                  <a:srgbClr val="000000"/>
                </a:solidFill>
                <a:latin typeface="Consolas" panose="020B0609020204030204" pitchFamily="49" charset="0"/>
              </a:rPr>
              <a:t>(</a:t>
            </a:r>
            <a:r>
              <a:rPr lang="it-IT" sz="2000" b="1" dirty="0">
                <a:solidFill>
                  <a:srgbClr val="2A00FF"/>
                </a:solidFill>
                <a:latin typeface="Consolas" panose="020B0609020204030204" pitchFamily="49" charset="0"/>
              </a:rPr>
              <a:t>"/</a:t>
            </a:r>
            <a:r>
              <a:rPr lang="it-IT" sz="2000" b="1" dirty="0" err="1">
                <a:solidFill>
                  <a:srgbClr val="2A00FF"/>
                </a:solidFill>
                <a:latin typeface="Consolas" panose="020B0609020204030204" pitchFamily="49" charset="0"/>
              </a:rPr>
              <a:t>TestAjax</a:t>
            </a:r>
            <a:r>
              <a:rPr lang="it-IT" sz="2000" b="1" dirty="0">
                <a:solidFill>
                  <a:srgbClr val="2A00FF"/>
                </a:solidFill>
                <a:latin typeface="Consolas" panose="020B0609020204030204" pitchFamily="49" charset="0"/>
              </a:rPr>
              <a:t>"</a:t>
            </a:r>
            <a:r>
              <a:rPr lang="it-IT" sz="2000" b="1" dirty="0">
                <a:solidFill>
                  <a:srgbClr val="000000"/>
                </a:solidFill>
                <a:latin typeface="Consolas" panose="020B0609020204030204" pitchFamily="49" charset="0"/>
              </a:rPr>
              <a:t>)</a:t>
            </a:r>
          </a:p>
          <a:p>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Test</a:t>
            </a:r>
            <a:r>
              <a:rPr lang="en-US" sz="2000" b="1" u="sng" dirty="0" err="1">
                <a:solidFill>
                  <a:srgbClr val="000000"/>
                </a:solidFill>
                <a:latin typeface="Consolas" panose="020B0609020204030204" pitchFamily="49" charset="0"/>
              </a:rPr>
              <a:t>Ajax</a:t>
            </a:r>
            <a:r>
              <a:rPr lang="en-US" sz="2000" b="1" u="sng" dirty="0">
                <a:solidFill>
                  <a:srgbClr val="000000"/>
                </a:solidFill>
                <a:latin typeface="Consolas" panose="020B0609020204030204" pitchFamily="49" charset="0"/>
              </a:rPr>
              <a:t> </a:t>
            </a:r>
            <a:r>
              <a:rPr lang="en-US" sz="2000" b="1" u="sng" dirty="0">
                <a:solidFill>
                  <a:srgbClr val="7F0055"/>
                </a:solidFill>
                <a:latin typeface="Consolas" panose="020B0609020204030204" pitchFamily="49" charset="0"/>
              </a:rPr>
              <a:t>extends</a:t>
            </a:r>
            <a:r>
              <a:rPr lang="en-US" sz="2000" b="1" u="sng" dirty="0">
                <a:solidFill>
                  <a:srgbClr val="000000"/>
                </a:solidFill>
                <a:latin typeface="Consolas" panose="020B0609020204030204" pitchFamily="49" charset="0"/>
              </a:rPr>
              <a:t> </a:t>
            </a:r>
            <a:r>
              <a:rPr lang="en-US" sz="2000" b="1" u="sng" dirty="0" err="1">
                <a:solidFill>
                  <a:srgbClr val="000000"/>
                </a:solidFill>
                <a:latin typeface="Consolas" panose="020B0609020204030204" pitchFamily="49" charset="0"/>
              </a:rPr>
              <a:t>HttpServlet</a:t>
            </a:r>
            <a:r>
              <a:rPr lang="en-US" sz="2000" b="1" u="sng" dirty="0">
                <a:solidFill>
                  <a:srgbClr val="000000"/>
                </a:solidFill>
                <a:latin typeface="Consolas" panose="020B0609020204030204" pitchFamily="49" charset="0"/>
              </a:rPr>
              <a:t> {</a:t>
            </a:r>
          </a:p>
          <a:p>
            <a:r>
              <a:rPr lang="en-US" sz="2000" b="1" dirty="0">
                <a:solidFill>
                  <a:srgbClr val="7F0055"/>
                </a:solidFill>
                <a:latin typeface="Consolas" panose="020B0609020204030204" pitchFamily="49" charset="0"/>
              </a:rPr>
              <a:t>private</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final</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long</a:t>
            </a:r>
            <a:r>
              <a:rPr lang="en-US" sz="2000" b="1" dirty="0">
                <a:solidFill>
                  <a:srgbClr val="000000"/>
                </a:solidFill>
                <a:latin typeface="Consolas" panose="020B0609020204030204" pitchFamily="49" charset="0"/>
              </a:rPr>
              <a:t> </a:t>
            </a:r>
            <a:r>
              <a:rPr lang="en-US" sz="2000" b="1" i="1" dirty="0" err="1">
                <a:solidFill>
                  <a:srgbClr val="0000C0"/>
                </a:solidFill>
                <a:latin typeface="Consolas" panose="020B0609020204030204" pitchFamily="49" charset="0"/>
              </a:rPr>
              <a:t>serialVersionUID</a:t>
            </a:r>
            <a:r>
              <a:rPr lang="en-US" sz="2000" b="1" i="1" dirty="0">
                <a:solidFill>
                  <a:srgbClr val="000000"/>
                </a:solidFill>
                <a:latin typeface="Consolas" panose="020B0609020204030204" pitchFamily="49" charset="0"/>
              </a:rPr>
              <a:t> = 1L;</a:t>
            </a:r>
          </a:p>
          <a:p>
            <a:endParaRPr lang="it-IT" sz="2000" b="1" dirty="0">
              <a:latin typeface="Consolas" panose="020B0609020204030204" pitchFamily="49" charset="0"/>
            </a:endParaRPr>
          </a:p>
          <a:p>
            <a:r>
              <a:rPr lang="it-IT" sz="2000" b="1" dirty="0">
                <a:solidFill>
                  <a:srgbClr val="7F0055"/>
                </a:solidFill>
                <a:latin typeface="Consolas" panose="020B0609020204030204" pitchFamily="49" charset="0"/>
              </a:rPr>
              <a:t>protected</a:t>
            </a:r>
            <a:r>
              <a:rPr lang="it-IT" sz="2000" b="1" dirty="0">
                <a:solidFill>
                  <a:srgbClr val="000000"/>
                </a:solidFill>
                <a:latin typeface="Consolas" panose="020B0609020204030204" pitchFamily="49" charset="0"/>
              </a:rPr>
              <a:t> </a:t>
            </a:r>
            <a:r>
              <a:rPr lang="it-IT" sz="2000" b="1" dirty="0" err="1">
                <a:solidFill>
                  <a:srgbClr val="7F0055"/>
                </a:solidFill>
                <a:latin typeface="Consolas" panose="020B0609020204030204" pitchFamily="49" charset="0"/>
              </a:rPr>
              <a:t>void</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doPost</a:t>
            </a:r>
            <a:r>
              <a:rPr lang="it-IT" sz="2000" b="1" dirty="0">
                <a:solidFill>
                  <a:srgbClr val="000000"/>
                </a:solidFill>
                <a:latin typeface="Consolas" panose="020B0609020204030204" pitchFamily="49" charset="0"/>
              </a:rPr>
              <a:t>(</a:t>
            </a:r>
            <a:r>
              <a:rPr lang="it-IT" sz="2000" b="1" dirty="0" err="1">
                <a:solidFill>
                  <a:srgbClr val="000000"/>
                </a:solidFill>
                <a:latin typeface="Consolas" panose="020B0609020204030204" pitchFamily="49" charset="0"/>
              </a:rPr>
              <a:t>HttpServletRequest</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request</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HttpServletResponse</a:t>
            </a:r>
            <a:r>
              <a:rPr lang="it-IT" sz="2000" b="1" dirty="0">
                <a:solidFill>
                  <a:srgbClr val="000000"/>
                </a:solidFill>
                <a:latin typeface="Consolas" panose="020B0609020204030204" pitchFamily="49" charset="0"/>
              </a:rPr>
              <a:t> </a:t>
            </a:r>
            <a:r>
              <a:rPr lang="it-IT" sz="2000" b="1" dirty="0" err="1">
                <a:solidFill>
                  <a:srgbClr val="6A3E3E"/>
                </a:solidFill>
                <a:latin typeface="Consolas" panose="020B0609020204030204" pitchFamily="49" charset="0"/>
              </a:rPr>
              <a:t>response</a:t>
            </a:r>
            <a:r>
              <a:rPr lang="it-IT" sz="2000" b="1" dirty="0">
                <a:solidFill>
                  <a:srgbClr val="000000"/>
                </a:solidFill>
                <a:latin typeface="Consolas" panose="020B0609020204030204" pitchFamily="49" charset="0"/>
              </a:rPr>
              <a:t>) </a:t>
            </a:r>
            <a:r>
              <a:rPr lang="it-IT" sz="2000" b="1" dirty="0" err="1">
                <a:solidFill>
                  <a:srgbClr val="7F0055"/>
                </a:solidFill>
                <a:latin typeface="Consolas" panose="020B0609020204030204" pitchFamily="49" charset="0"/>
              </a:rPr>
              <a:t>throws</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ServletException</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IOException</a:t>
            </a:r>
            <a:r>
              <a:rPr lang="it-IT" sz="2000" b="1" dirty="0">
                <a:solidFill>
                  <a:srgbClr val="000000"/>
                </a:solidFill>
                <a:latin typeface="Consolas" panose="020B0609020204030204" pitchFamily="49" charset="0"/>
              </a:rPr>
              <a:t> {</a:t>
            </a:r>
          </a:p>
          <a:p>
            <a:endParaRPr lang="it-IT" sz="2000" b="1" dirty="0">
              <a:latin typeface="Consolas" panose="020B0609020204030204" pitchFamily="49" charset="0"/>
            </a:endParaRPr>
          </a:p>
          <a:p>
            <a:r>
              <a:rPr lang="it-IT" sz="2000" b="1" dirty="0" err="1">
                <a:solidFill>
                  <a:srgbClr val="000000"/>
                </a:solidFill>
                <a:latin typeface="Consolas" panose="020B0609020204030204" pitchFamily="49" charset="0"/>
              </a:rPr>
              <a:t>String</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d</a:t>
            </a:r>
            <a:r>
              <a:rPr lang="it-IT" sz="2000" b="1" dirty="0">
                <a:solidFill>
                  <a:srgbClr val="000000"/>
                </a:solidFill>
                <a:latin typeface="Consolas" panose="020B0609020204030204" pitchFamily="49" charset="0"/>
              </a:rPr>
              <a:t>=</a:t>
            </a:r>
            <a:r>
              <a:rPr lang="it-IT" sz="2000" b="1" dirty="0" err="1">
                <a:solidFill>
                  <a:srgbClr val="6A3E3E"/>
                </a:solidFill>
                <a:latin typeface="Consolas" panose="020B0609020204030204" pitchFamily="49" charset="0"/>
              </a:rPr>
              <a:t>request</a:t>
            </a:r>
            <a:r>
              <a:rPr lang="it-IT" sz="2000" b="1" dirty="0" err="1">
                <a:solidFill>
                  <a:srgbClr val="000000"/>
                </a:solidFill>
                <a:latin typeface="Consolas" panose="020B0609020204030204" pitchFamily="49" charset="0"/>
              </a:rPr>
              <a:t>.getParameter</a:t>
            </a:r>
            <a:r>
              <a:rPr lang="it-IT" sz="2000" b="1" dirty="0">
                <a:solidFill>
                  <a:srgbClr val="000000"/>
                </a:solidFill>
                <a:latin typeface="Consolas" panose="020B0609020204030204" pitchFamily="49" charset="0"/>
              </a:rPr>
              <a:t>(</a:t>
            </a:r>
            <a:r>
              <a:rPr lang="it-IT" sz="2000" b="1" dirty="0">
                <a:solidFill>
                  <a:srgbClr val="2A00FF"/>
                </a:solidFill>
                <a:latin typeface="Consolas" panose="020B0609020204030204" pitchFamily="49" charset="0"/>
              </a:rPr>
              <a:t>"val"</a:t>
            </a:r>
            <a:r>
              <a:rPr lang="it-IT" sz="2000" b="1" dirty="0">
                <a:solidFill>
                  <a:srgbClr val="000000"/>
                </a:solidFill>
                <a:latin typeface="Consolas" panose="020B0609020204030204" pitchFamily="49" charset="0"/>
              </a:rPr>
              <a:t>);</a:t>
            </a:r>
          </a:p>
          <a:p>
            <a:endParaRPr lang="it-IT" sz="2000" b="1" dirty="0">
              <a:latin typeface="Consolas" panose="020B0609020204030204" pitchFamily="49" charset="0"/>
            </a:endParaRPr>
          </a:p>
          <a:p>
            <a:r>
              <a:rPr lang="it-IT" sz="2000" b="1" dirty="0" err="1">
                <a:solidFill>
                  <a:srgbClr val="6A3E3E"/>
                </a:solidFill>
                <a:latin typeface="Consolas" panose="020B0609020204030204" pitchFamily="49" charset="0"/>
              </a:rPr>
              <a:t>response</a:t>
            </a:r>
            <a:r>
              <a:rPr lang="it-IT" sz="2000" b="1" dirty="0" err="1">
                <a:solidFill>
                  <a:srgbClr val="000000"/>
                </a:solidFill>
                <a:latin typeface="Consolas" panose="020B0609020204030204" pitchFamily="49" charset="0"/>
              </a:rPr>
              <a:t>.getWriter</a:t>
            </a:r>
            <a:r>
              <a:rPr lang="it-IT" sz="2000" b="1" dirty="0">
                <a:solidFill>
                  <a:srgbClr val="000000"/>
                </a:solidFill>
                <a:latin typeface="Consolas" panose="020B0609020204030204" pitchFamily="49" charset="0"/>
              </a:rPr>
              <a:t>().</a:t>
            </a:r>
            <a:r>
              <a:rPr lang="it-IT" sz="2000" b="1" dirty="0" err="1">
                <a:solidFill>
                  <a:srgbClr val="000000"/>
                </a:solidFill>
                <a:latin typeface="Consolas" panose="020B0609020204030204" pitchFamily="49" charset="0"/>
              </a:rPr>
              <a:t>println</a:t>
            </a:r>
            <a:r>
              <a:rPr lang="it-IT" sz="2000" b="1" dirty="0">
                <a:solidFill>
                  <a:srgbClr val="000000"/>
                </a:solidFill>
                <a:latin typeface="Consolas" panose="020B0609020204030204" pitchFamily="49" charset="0"/>
              </a:rPr>
              <a:t>(</a:t>
            </a:r>
            <a:r>
              <a:rPr lang="it-IT" sz="2000" b="1" dirty="0">
                <a:solidFill>
                  <a:srgbClr val="2A00FF"/>
                </a:solidFill>
                <a:latin typeface="Consolas" panose="020B0609020204030204" pitchFamily="49" charset="0"/>
              </a:rPr>
              <a:t>"Benvenuto "</a:t>
            </a:r>
            <a:r>
              <a:rPr lang="it-IT" sz="2000" b="1" dirty="0">
                <a:solidFill>
                  <a:srgbClr val="000000"/>
                </a:solidFill>
                <a:latin typeface="Consolas" panose="020B0609020204030204" pitchFamily="49" charset="0"/>
              </a:rPr>
              <a:t>+</a:t>
            </a:r>
            <a:r>
              <a:rPr lang="it-IT" sz="2000" b="1" dirty="0">
                <a:solidFill>
                  <a:srgbClr val="6A3E3E"/>
                </a:solidFill>
                <a:latin typeface="Consolas" panose="020B0609020204030204" pitchFamily="49" charset="0"/>
              </a:rPr>
              <a:t>d</a:t>
            </a:r>
            <a:r>
              <a:rPr lang="it-IT" sz="2000" b="1" dirty="0">
                <a:solidFill>
                  <a:srgbClr val="000000"/>
                </a:solidFill>
                <a:latin typeface="Consolas" panose="020B0609020204030204" pitchFamily="49" charset="0"/>
              </a:rPr>
              <a:t>+</a:t>
            </a:r>
            <a:r>
              <a:rPr lang="it-IT" sz="2000" b="1" dirty="0">
                <a:solidFill>
                  <a:srgbClr val="2A00FF"/>
                </a:solidFill>
                <a:latin typeface="Consolas" panose="020B0609020204030204" pitchFamily="49" charset="0"/>
              </a:rPr>
              <a:t>" !!!"</a:t>
            </a:r>
            <a:r>
              <a:rPr lang="it-IT" sz="2000" b="1" dirty="0">
                <a:solidFill>
                  <a:srgbClr val="000000"/>
                </a:solidFill>
                <a:latin typeface="Consolas" panose="020B0609020204030204" pitchFamily="49" charset="0"/>
              </a:rPr>
              <a:t>);</a:t>
            </a:r>
          </a:p>
          <a:p>
            <a:endParaRPr lang="it-IT" sz="2000" b="1" dirty="0">
              <a:latin typeface="Consolas" panose="020B0609020204030204" pitchFamily="49" charset="0"/>
            </a:endParaRPr>
          </a:p>
          <a:p>
            <a:r>
              <a:rPr lang="it-IT" sz="2000" b="1" dirty="0">
                <a:solidFill>
                  <a:srgbClr val="000000"/>
                </a:solidFill>
                <a:latin typeface="Consolas" panose="020B0609020204030204" pitchFamily="49" charset="0"/>
              </a:rPr>
              <a:t>}</a:t>
            </a:r>
          </a:p>
          <a:p>
            <a:endParaRPr lang="it-IT" sz="2000" b="1" dirty="0">
              <a:latin typeface="Consolas" panose="020B0609020204030204" pitchFamily="49" charset="0"/>
            </a:endParaRPr>
          </a:p>
          <a:p>
            <a:r>
              <a:rPr lang="it-IT" sz="2000" b="1" dirty="0">
                <a:solidFill>
                  <a:srgbClr val="000000"/>
                </a:solidFill>
                <a:latin typeface="Consolas" panose="020B0609020204030204" pitchFamily="49" charset="0"/>
              </a:rPr>
              <a:t>}</a:t>
            </a:r>
            <a:endParaRPr lang="it-IT" sz="2800" b="1" dirty="0"/>
          </a:p>
        </p:txBody>
      </p:sp>
      <p:sp>
        <p:nvSpPr>
          <p:cNvPr id="3" name="CasellaDiTesto 2"/>
          <p:cNvSpPr txBox="1"/>
          <p:nvPr/>
        </p:nvSpPr>
        <p:spPr>
          <a:xfrm>
            <a:off x="149903" y="1581862"/>
            <a:ext cx="7809874" cy="461665"/>
          </a:xfrm>
          <a:prstGeom prst="rect">
            <a:avLst/>
          </a:prstGeom>
          <a:noFill/>
        </p:spPr>
        <p:txBody>
          <a:bodyPr wrap="square" rtlCol="0">
            <a:spAutoFit/>
          </a:bodyPr>
          <a:lstStyle/>
          <a:p>
            <a:r>
              <a:rPr lang="it-IT" sz="2400" b="1" dirty="0" smtClean="0"/>
              <a:t>La servlet che risponde al codice della slide precedente</a:t>
            </a:r>
            <a:endParaRPr lang="it-IT" sz="2400" b="1"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3" y="161467"/>
            <a:ext cx="2651152" cy="1232907"/>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528" y="161467"/>
            <a:ext cx="1518578" cy="1420395"/>
          </a:xfrm>
          <a:prstGeom prst="rect">
            <a:avLst/>
          </a:prstGeom>
        </p:spPr>
      </p:pic>
    </p:spTree>
    <p:extLst>
      <p:ext uri="{BB962C8B-B14F-4D97-AF65-F5344CB8AC3E}">
        <p14:creationId xmlns:p14="http://schemas.microsoft.com/office/powerpoint/2010/main" val="17442123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64893" y="2875722"/>
            <a:ext cx="12027108" cy="3170099"/>
          </a:xfrm>
          <a:prstGeom prst="rect">
            <a:avLst/>
          </a:prstGeom>
        </p:spPr>
        <p:txBody>
          <a:bodyPr wrap="square">
            <a:spAutoFit/>
          </a:bodyPr>
          <a:lstStyle/>
          <a:p>
            <a:r>
              <a:rPr lang="it-IT" sz="2000" b="1" dirty="0"/>
              <a:t>La prima operazione da compiere per usare </a:t>
            </a:r>
            <a:r>
              <a:rPr lang="it-IT" sz="2000" b="1" dirty="0" err="1"/>
              <a:t>jQuery</a:t>
            </a:r>
            <a:r>
              <a:rPr lang="it-IT" sz="2000" b="1" dirty="0"/>
              <a:t> </a:t>
            </a:r>
            <a:r>
              <a:rPr lang="it-IT" sz="2000" b="1" dirty="0" smtClean="0"/>
              <a:t>è </a:t>
            </a:r>
            <a:r>
              <a:rPr lang="it-IT" sz="2000" b="1" dirty="0"/>
              <a:t>ottenerne il relativo codice JavaScript e includerlo nella propria pagina web. </a:t>
            </a:r>
            <a:endParaRPr lang="it-IT" sz="2000" b="1" dirty="0" smtClean="0"/>
          </a:p>
          <a:p>
            <a:r>
              <a:rPr lang="it-IT" sz="2000" b="1" dirty="0" smtClean="0"/>
              <a:t>Possiamo</a:t>
            </a:r>
            <a:r>
              <a:rPr lang="it-IT" sz="2000" b="1" dirty="0"/>
              <a:t>, a tal fine, seguire due differenti metodologie: </a:t>
            </a:r>
            <a:endParaRPr lang="it-IT" sz="2000" b="1" dirty="0" smtClean="0"/>
          </a:p>
          <a:p>
            <a:r>
              <a:rPr lang="it-IT" sz="2000" b="1" dirty="0" smtClean="0"/>
              <a:t>la </a:t>
            </a:r>
            <a:r>
              <a:rPr lang="it-IT" sz="2000" b="1" dirty="0"/>
              <a:t>prima consiste nello scaricare il relativo .</a:t>
            </a:r>
            <a:r>
              <a:rPr lang="it-IT" sz="2000" b="1" dirty="0" err="1"/>
              <a:t>js</a:t>
            </a:r>
            <a:r>
              <a:rPr lang="it-IT" sz="2000" b="1" dirty="0"/>
              <a:t> e includerlo in una posizione della nostra web application dalla quale lo riferiremo; </a:t>
            </a:r>
            <a:endParaRPr lang="it-IT" sz="2000" b="1" dirty="0" smtClean="0"/>
          </a:p>
          <a:p>
            <a:r>
              <a:rPr lang="it-IT" sz="2000" b="1" dirty="0" smtClean="0"/>
              <a:t>la </a:t>
            </a:r>
            <a:r>
              <a:rPr lang="it-IT" sz="2000" b="1" dirty="0"/>
              <a:t>seconda consiste comunque nello scaricare il sorgente del framework, ma lo stesso sarà presente e dunque riferito da uno dei tanti CDN (Content Distribution Network) che lo </a:t>
            </a:r>
            <a:r>
              <a:rPr lang="it-IT" sz="2000" b="1" dirty="0" smtClean="0"/>
              <a:t>ospitano</a:t>
            </a:r>
          </a:p>
          <a:p>
            <a:r>
              <a:rPr lang="it-IT" sz="2000" b="1" dirty="0" smtClean="0"/>
              <a:t>per esempio:</a:t>
            </a:r>
          </a:p>
          <a:p>
            <a:r>
              <a:rPr lang="it-IT" sz="2000" b="1" dirty="0" smtClean="0"/>
              <a:t> </a:t>
            </a:r>
            <a:r>
              <a:rPr lang="it-IT" sz="2000" b="1" dirty="0">
                <a:solidFill>
                  <a:srgbClr val="0070C0"/>
                </a:solidFill>
              </a:rPr>
              <a:t>http:// ajax.googleapis.com/ </a:t>
            </a:r>
            <a:r>
              <a:rPr lang="it-IT" sz="2000" b="1" dirty="0" err="1">
                <a:solidFill>
                  <a:srgbClr val="0070C0"/>
                </a:solidFill>
              </a:rPr>
              <a:t>ajax</a:t>
            </a:r>
            <a:r>
              <a:rPr lang="it-IT" sz="2000" b="1" dirty="0">
                <a:solidFill>
                  <a:srgbClr val="0070C0"/>
                </a:solidFill>
              </a:rPr>
              <a:t>/ </a:t>
            </a:r>
            <a:r>
              <a:rPr lang="it-IT" sz="2000" b="1" dirty="0" err="1">
                <a:solidFill>
                  <a:srgbClr val="0070C0"/>
                </a:solidFill>
              </a:rPr>
              <a:t>libs</a:t>
            </a:r>
            <a:r>
              <a:rPr lang="it-IT" sz="2000" b="1" dirty="0">
                <a:solidFill>
                  <a:srgbClr val="0070C0"/>
                </a:solidFill>
              </a:rPr>
              <a:t>/ </a:t>
            </a:r>
            <a:r>
              <a:rPr lang="it-IT" sz="2000" b="1" dirty="0" err="1">
                <a:solidFill>
                  <a:srgbClr val="0070C0"/>
                </a:solidFill>
              </a:rPr>
              <a:t>jquery</a:t>
            </a:r>
            <a:r>
              <a:rPr lang="it-IT" sz="2000" b="1" dirty="0">
                <a:solidFill>
                  <a:srgbClr val="0070C0"/>
                </a:solidFill>
              </a:rPr>
              <a:t>/ 1.7.1/ jquery.min.js</a:t>
            </a:r>
            <a:r>
              <a:rPr lang="it-IT" sz="2000" b="1" dirty="0" smtClean="0">
                <a:solidFill>
                  <a:srgbClr val="0070C0"/>
                </a:solidFill>
              </a:rPr>
              <a:t>,</a:t>
            </a:r>
          </a:p>
          <a:p>
            <a:r>
              <a:rPr lang="it-IT" sz="2000" b="1" dirty="0" smtClean="0">
                <a:solidFill>
                  <a:srgbClr val="0070C0"/>
                </a:solidFill>
              </a:rPr>
              <a:t> </a:t>
            </a:r>
            <a:r>
              <a:rPr lang="it-IT" sz="2000" b="1" dirty="0">
                <a:solidFill>
                  <a:srgbClr val="0070C0"/>
                </a:solidFill>
              </a:rPr>
              <a:t>http:// code.jquery.com/ jquery-1.7.1. </a:t>
            </a:r>
            <a:r>
              <a:rPr lang="it-IT" sz="2000" b="1" dirty="0" smtClean="0">
                <a:solidFill>
                  <a:srgbClr val="0070C0"/>
                </a:solidFill>
              </a:rPr>
              <a:t>min.js</a:t>
            </a: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3" y="161467"/>
            <a:ext cx="2651152" cy="1232907"/>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528" y="161467"/>
            <a:ext cx="1518578" cy="1420395"/>
          </a:xfrm>
          <a:prstGeom prst="rect">
            <a:avLst/>
          </a:prstGeom>
        </p:spPr>
      </p:pic>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920" y="566813"/>
            <a:ext cx="3387152" cy="2308909"/>
          </a:xfrm>
          <a:prstGeom prst="rect">
            <a:avLst/>
          </a:prstGeom>
        </p:spPr>
      </p:pic>
    </p:spTree>
    <p:extLst>
      <p:ext uri="{BB962C8B-B14F-4D97-AF65-F5344CB8AC3E}">
        <p14:creationId xmlns:p14="http://schemas.microsoft.com/office/powerpoint/2010/main" val="35937178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99803" y="3224083"/>
            <a:ext cx="11497456" cy="3416320"/>
          </a:xfrm>
          <a:prstGeom prst="rect">
            <a:avLst/>
          </a:prstGeom>
        </p:spPr>
        <p:txBody>
          <a:bodyPr wrap="square">
            <a:spAutoFit/>
          </a:bodyPr>
          <a:lstStyle/>
          <a:p>
            <a:r>
              <a:rPr lang="it-IT" sz="2400" b="1" dirty="0"/>
              <a:t>Dopo aver incluso la libreria, l’altro passo fondamentale da compiere per iniziare a utilizzarla è capire la sua principale </a:t>
            </a:r>
            <a:r>
              <a:rPr lang="it-IT" sz="2400" b="1" dirty="0">
                <a:solidFill>
                  <a:srgbClr val="FF0000"/>
                </a:solidFill>
              </a:rPr>
              <a:t>funzione denominata </a:t>
            </a:r>
            <a:r>
              <a:rPr lang="it-IT" sz="2400" b="1" dirty="0" err="1">
                <a:solidFill>
                  <a:srgbClr val="FF0000"/>
                </a:solidFill>
              </a:rPr>
              <a:t>jQuery</a:t>
            </a:r>
            <a:r>
              <a:rPr lang="it-IT" sz="2400" b="1" dirty="0"/>
              <a:t>, utilizzabile anche attraverso il simbolo del dollaro </a:t>
            </a:r>
            <a:r>
              <a:rPr lang="it-IT" sz="2400" b="1" dirty="0">
                <a:solidFill>
                  <a:srgbClr val="FF0000"/>
                </a:solidFill>
              </a:rPr>
              <a:t>($)</a:t>
            </a:r>
            <a:r>
              <a:rPr lang="it-IT" sz="2400" b="1" dirty="0"/>
              <a:t>. </a:t>
            </a:r>
            <a:endParaRPr lang="it-IT" sz="2400" b="1" dirty="0" smtClean="0"/>
          </a:p>
          <a:p>
            <a:r>
              <a:rPr lang="it-IT" sz="2400" b="1" dirty="0" smtClean="0"/>
              <a:t>Questa </a:t>
            </a:r>
            <a:r>
              <a:rPr lang="it-IT" sz="2400" b="1" dirty="0"/>
              <a:t>funzione consente di fare delle interrogazioni (query) nel documento corrente per identificare e selezionare degli elementi che soddisfano le stesse e che sono ritornati come elementi di un oggetto che si comporta come se fosse un array </a:t>
            </a:r>
            <a:r>
              <a:rPr lang="it-IT" sz="2400" b="1" u="sng" dirty="0"/>
              <a:t>(ha la proprietà </a:t>
            </a:r>
            <a:r>
              <a:rPr lang="it-IT" sz="2400" b="1" u="sng" dirty="0" err="1"/>
              <a:t>length</a:t>
            </a:r>
            <a:r>
              <a:rPr lang="it-IT" sz="2400" b="1" u="sng" dirty="0"/>
              <a:t> e gli elementi sono riferibili tramite la </a:t>
            </a:r>
            <a:r>
              <a:rPr lang="it-IT" sz="2400" b="1" u="sng" dirty="0" err="1"/>
              <a:t>bracket</a:t>
            </a:r>
            <a:r>
              <a:rPr lang="it-IT" sz="2400" b="1" u="sng" dirty="0"/>
              <a:t> </a:t>
            </a:r>
            <a:r>
              <a:rPr lang="it-IT" sz="2400" b="1" u="sng" dirty="0" err="1"/>
              <a:t>notation</a:t>
            </a:r>
            <a:r>
              <a:rPr lang="it-IT" sz="2400" b="1" u="sng" dirty="0"/>
              <a:t> []) </a:t>
            </a:r>
            <a:r>
              <a:rPr lang="it-IT" sz="2400" b="1" dirty="0"/>
              <a:t>anche se, però, non è un reale Array di JavaScript e non ha quindi i suoi metodi come join, </a:t>
            </a:r>
            <a:r>
              <a:rPr lang="it-IT" sz="2400" b="1" dirty="0" err="1"/>
              <a:t>splice</a:t>
            </a:r>
            <a:r>
              <a:rPr lang="it-IT" sz="2400" b="1" dirty="0"/>
              <a:t>, reverse e così via</a:t>
            </a:r>
            <a:r>
              <a:rPr lang="it-IT" sz="2400" b="1" dirty="0" smtClean="0"/>
              <a:t>.</a:t>
            </a:r>
            <a:endParaRPr lang="it-IT" sz="2400" b="1"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3" y="161467"/>
            <a:ext cx="2651152" cy="1232907"/>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528" y="161467"/>
            <a:ext cx="1518578" cy="1420395"/>
          </a:xfrm>
          <a:prstGeom prst="rect">
            <a:avLst/>
          </a:prstGeom>
        </p:spPr>
      </p:pic>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920" y="566813"/>
            <a:ext cx="3387152" cy="2308909"/>
          </a:xfrm>
          <a:prstGeom prst="rect">
            <a:avLst/>
          </a:prstGeom>
        </p:spPr>
      </p:pic>
    </p:spTree>
    <p:extLst>
      <p:ext uri="{BB962C8B-B14F-4D97-AF65-F5344CB8AC3E}">
        <p14:creationId xmlns:p14="http://schemas.microsoft.com/office/powerpoint/2010/main" val="39105653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3" y="161467"/>
            <a:ext cx="2651152" cy="1232907"/>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528" y="161467"/>
            <a:ext cx="1518578" cy="1420395"/>
          </a:xfrm>
          <a:prstGeom prst="rect">
            <a:avLst/>
          </a:prstGeom>
        </p:spPr>
      </p:pic>
      <p:pic>
        <p:nvPicPr>
          <p:cNvPr id="4" name="Im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7029" y="0"/>
            <a:ext cx="2758190" cy="1880166"/>
          </a:xfrm>
          <a:prstGeom prst="rect">
            <a:avLst/>
          </a:prstGeom>
        </p:spPr>
      </p:pic>
      <p:sp>
        <p:nvSpPr>
          <p:cNvPr id="5" name="Rettangolo 4"/>
          <p:cNvSpPr/>
          <p:nvPr/>
        </p:nvSpPr>
        <p:spPr>
          <a:xfrm>
            <a:off x="0" y="2032045"/>
            <a:ext cx="12082071" cy="4185761"/>
          </a:xfrm>
          <a:prstGeom prst="rect">
            <a:avLst/>
          </a:prstGeom>
        </p:spPr>
        <p:txBody>
          <a:bodyPr wrap="square">
            <a:spAutoFit/>
          </a:bodyPr>
          <a:lstStyle/>
          <a:p>
            <a:r>
              <a:rPr lang="it-IT" sz="1900" b="1" u="sng" dirty="0" err="1">
                <a:solidFill>
                  <a:srgbClr val="FF0000"/>
                </a:solidFill>
              </a:rPr>
              <a:t>jQuery</a:t>
            </a:r>
            <a:r>
              <a:rPr lang="it-IT" sz="1900" b="1" u="sng" dirty="0">
                <a:solidFill>
                  <a:srgbClr val="FF0000"/>
                </a:solidFill>
              </a:rPr>
              <a:t>( </a:t>
            </a:r>
            <a:r>
              <a:rPr lang="it-IT" sz="1900" b="1" u="sng" dirty="0" err="1">
                <a:solidFill>
                  <a:srgbClr val="FF0000"/>
                </a:solidFill>
              </a:rPr>
              <a:t>selector</a:t>
            </a:r>
            <a:r>
              <a:rPr lang="it-IT" sz="1900" b="1" u="sng" dirty="0">
                <a:solidFill>
                  <a:srgbClr val="FF0000"/>
                </a:solidFill>
              </a:rPr>
              <a:t> [, context]): </a:t>
            </a:r>
            <a:endParaRPr lang="it-IT" sz="1900" b="1" u="sng" dirty="0" smtClean="0">
              <a:solidFill>
                <a:srgbClr val="FF0000"/>
              </a:solidFill>
            </a:endParaRPr>
          </a:p>
          <a:p>
            <a:r>
              <a:rPr lang="it-IT" sz="1900" b="1" dirty="0" smtClean="0"/>
              <a:t>ritorna </a:t>
            </a:r>
            <a:r>
              <a:rPr lang="it-IT" sz="1900" b="1" dirty="0"/>
              <a:t>gli elementi del documento corrente che soddisfano i criteri selettivi, espressi tramite la sintassi propria dei selettori CSS, indicati nel parametro </a:t>
            </a:r>
            <a:r>
              <a:rPr lang="it-IT" sz="1900" b="1" dirty="0" err="1"/>
              <a:t>selector</a:t>
            </a:r>
            <a:r>
              <a:rPr lang="it-IT" sz="1900" b="1" dirty="0"/>
              <a:t>. È possibile fornire opzionalmente come secondo argomento un punto di inizio della ricerca (parametro context) indicando un elemento del DOM, l’oggetto </a:t>
            </a:r>
            <a:r>
              <a:rPr lang="it-IT" sz="1900" b="1" dirty="0" err="1"/>
              <a:t>Document</a:t>
            </a:r>
            <a:r>
              <a:rPr lang="it-IT" sz="1900" b="1" dirty="0"/>
              <a:t> o un oggetto </a:t>
            </a:r>
            <a:r>
              <a:rPr lang="it-IT" sz="1900" b="1" dirty="0" err="1"/>
              <a:t>jQuery</a:t>
            </a:r>
            <a:r>
              <a:rPr lang="it-IT" sz="1900" b="1" dirty="0"/>
              <a:t>. </a:t>
            </a:r>
            <a:endParaRPr lang="it-IT" sz="1900" b="1" dirty="0" smtClean="0"/>
          </a:p>
          <a:p>
            <a:r>
              <a:rPr lang="it-IT" sz="1900" b="1" u="sng" dirty="0" err="1" smtClean="0">
                <a:solidFill>
                  <a:srgbClr val="FF0000"/>
                </a:solidFill>
              </a:rPr>
              <a:t>jQuery</a:t>
            </a:r>
            <a:r>
              <a:rPr lang="it-IT" sz="1900" b="1" u="sng" dirty="0">
                <a:solidFill>
                  <a:srgbClr val="FF0000"/>
                </a:solidFill>
              </a:rPr>
              <a:t>( </a:t>
            </a:r>
            <a:r>
              <a:rPr lang="it-IT" sz="1900" b="1" u="sng" dirty="0" err="1">
                <a:solidFill>
                  <a:srgbClr val="FF0000"/>
                </a:solidFill>
              </a:rPr>
              <a:t>element</a:t>
            </a:r>
            <a:r>
              <a:rPr lang="it-IT" sz="1900" b="1" u="sng" dirty="0">
                <a:solidFill>
                  <a:srgbClr val="FF0000"/>
                </a:solidFill>
              </a:rPr>
              <a:t>): </a:t>
            </a:r>
            <a:endParaRPr lang="it-IT" sz="1900" b="1" u="sng" dirty="0" smtClean="0">
              <a:solidFill>
                <a:srgbClr val="FF0000"/>
              </a:solidFill>
            </a:endParaRPr>
          </a:p>
          <a:p>
            <a:r>
              <a:rPr lang="it-IT" sz="1900" b="1" dirty="0" smtClean="0"/>
              <a:t>ritorna </a:t>
            </a:r>
            <a:r>
              <a:rPr lang="it-IT" sz="1900" b="1" dirty="0"/>
              <a:t>come oggetto </a:t>
            </a:r>
            <a:r>
              <a:rPr lang="it-IT" sz="1900" b="1" dirty="0" err="1"/>
              <a:t>jQuery</a:t>
            </a:r>
            <a:r>
              <a:rPr lang="it-IT" sz="1900" b="1" dirty="0"/>
              <a:t> l’elemento del DOM passato come parametro consentendo, così, di utilizzare i metodi della libreria per manipolarlo piuttosto che quelli nativi di JavaScript, del DOM e così via. </a:t>
            </a:r>
            <a:endParaRPr lang="it-IT" sz="1900" b="1" dirty="0" smtClean="0"/>
          </a:p>
          <a:p>
            <a:r>
              <a:rPr lang="it-IT" sz="1900" b="1" u="sng" dirty="0" err="1" smtClean="0">
                <a:solidFill>
                  <a:srgbClr val="FF0000"/>
                </a:solidFill>
              </a:rPr>
              <a:t>jQuery</a:t>
            </a:r>
            <a:r>
              <a:rPr lang="it-IT" sz="1900" b="1" u="sng" dirty="0">
                <a:solidFill>
                  <a:srgbClr val="FF0000"/>
                </a:solidFill>
              </a:rPr>
              <a:t>( </a:t>
            </a:r>
            <a:r>
              <a:rPr lang="it-IT" sz="1900" b="1" u="sng" dirty="0" err="1">
                <a:solidFill>
                  <a:srgbClr val="FF0000"/>
                </a:solidFill>
              </a:rPr>
              <a:t>object</a:t>
            </a:r>
            <a:r>
              <a:rPr lang="it-IT" sz="1900" b="1" u="sng" dirty="0">
                <a:solidFill>
                  <a:srgbClr val="FF0000"/>
                </a:solidFill>
              </a:rPr>
              <a:t>): </a:t>
            </a:r>
            <a:endParaRPr lang="it-IT" sz="1900" b="1" u="sng" dirty="0" smtClean="0">
              <a:solidFill>
                <a:srgbClr val="FF0000"/>
              </a:solidFill>
            </a:endParaRPr>
          </a:p>
          <a:p>
            <a:r>
              <a:rPr lang="it-IT" sz="1900" b="1" dirty="0" smtClean="0"/>
              <a:t>ritorna </a:t>
            </a:r>
            <a:r>
              <a:rPr lang="it-IT" sz="1900" b="1" dirty="0"/>
              <a:t>come oggetto </a:t>
            </a:r>
            <a:r>
              <a:rPr lang="it-IT" sz="1900" b="1" dirty="0" err="1"/>
              <a:t>jQuery</a:t>
            </a:r>
            <a:r>
              <a:rPr lang="it-IT" sz="1900" b="1" dirty="0"/>
              <a:t> l’oggetto custom passato come parametro. In questo caso gli unici metodi invocabili sono data, </a:t>
            </a:r>
            <a:r>
              <a:rPr lang="it-IT" sz="1900" b="1" dirty="0" err="1"/>
              <a:t>prop</a:t>
            </a:r>
            <a:r>
              <a:rPr lang="it-IT" sz="1900" b="1" dirty="0"/>
              <a:t>, </a:t>
            </a:r>
            <a:r>
              <a:rPr lang="it-IT" sz="1900" b="1" dirty="0" err="1"/>
              <a:t>bind</a:t>
            </a:r>
            <a:r>
              <a:rPr lang="it-IT" sz="1900" b="1" dirty="0"/>
              <a:t>, </a:t>
            </a:r>
            <a:r>
              <a:rPr lang="it-IT" sz="1900" b="1" dirty="0" err="1"/>
              <a:t>unbind</a:t>
            </a:r>
            <a:r>
              <a:rPr lang="it-IT" sz="1900" b="1" dirty="0"/>
              <a:t>, trigger e </a:t>
            </a:r>
            <a:r>
              <a:rPr lang="it-IT" sz="1900" b="1" dirty="0" err="1"/>
              <a:t>triggerHandler</a:t>
            </a:r>
            <a:r>
              <a:rPr lang="it-IT" sz="1900" b="1" dirty="0"/>
              <a:t>. </a:t>
            </a:r>
            <a:endParaRPr lang="it-IT" sz="1900" b="1" dirty="0" smtClean="0"/>
          </a:p>
          <a:p>
            <a:r>
              <a:rPr lang="it-IT" sz="1900" b="1" u="sng" dirty="0" err="1" smtClean="0">
                <a:solidFill>
                  <a:srgbClr val="FF0000"/>
                </a:solidFill>
              </a:rPr>
              <a:t>jQuery</a:t>
            </a:r>
            <a:r>
              <a:rPr lang="it-IT" sz="1900" b="1" u="sng" dirty="0">
                <a:solidFill>
                  <a:srgbClr val="FF0000"/>
                </a:solidFill>
              </a:rPr>
              <a:t>( </a:t>
            </a:r>
            <a:r>
              <a:rPr lang="it-IT" sz="1900" b="1" u="sng" dirty="0" err="1">
                <a:solidFill>
                  <a:srgbClr val="FF0000"/>
                </a:solidFill>
              </a:rPr>
              <a:t>elementArray</a:t>
            </a:r>
            <a:r>
              <a:rPr lang="it-IT" sz="1900" b="1" u="sng" dirty="0">
                <a:solidFill>
                  <a:srgbClr val="FF0000"/>
                </a:solidFill>
              </a:rPr>
              <a:t>): </a:t>
            </a:r>
            <a:endParaRPr lang="it-IT" sz="1900" b="1" u="sng" dirty="0" smtClean="0">
              <a:solidFill>
                <a:srgbClr val="FF0000"/>
              </a:solidFill>
            </a:endParaRPr>
          </a:p>
          <a:p>
            <a:r>
              <a:rPr lang="it-IT" sz="1900" b="1" dirty="0" smtClean="0"/>
              <a:t>ritorna </a:t>
            </a:r>
            <a:r>
              <a:rPr lang="it-IT" sz="1900" b="1" dirty="0"/>
              <a:t>un oggetto </a:t>
            </a:r>
            <a:r>
              <a:rPr lang="it-IT" sz="1900" b="1" dirty="0" err="1"/>
              <a:t>jQuery</a:t>
            </a:r>
            <a:r>
              <a:rPr lang="it-IT" sz="1900" b="1" dirty="0"/>
              <a:t> i cui elementi sono uguali agli elementi del DOM passati al parametro </a:t>
            </a:r>
            <a:r>
              <a:rPr lang="it-IT" sz="1900" b="1" dirty="0" err="1"/>
              <a:t>elementArray</a:t>
            </a:r>
            <a:r>
              <a:rPr lang="it-IT" sz="1900" b="1" dirty="0"/>
              <a:t>. </a:t>
            </a:r>
            <a:r>
              <a:rPr lang="it-IT" sz="1900" b="1" dirty="0" err="1"/>
              <a:t>jQuery</a:t>
            </a:r>
            <a:r>
              <a:rPr lang="it-IT" sz="1900" b="1" dirty="0"/>
              <a:t>( </a:t>
            </a:r>
            <a:r>
              <a:rPr lang="it-IT" sz="1900" b="1" u="sng" dirty="0" err="1">
                <a:solidFill>
                  <a:srgbClr val="FF0000"/>
                </a:solidFill>
              </a:rPr>
              <a:t>jQuery</a:t>
            </a:r>
            <a:r>
              <a:rPr lang="it-IT" sz="1900" b="1" u="sng" dirty="0">
                <a:solidFill>
                  <a:srgbClr val="FF0000"/>
                </a:solidFill>
              </a:rPr>
              <a:t> </a:t>
            </a:r>
            <a:r>
              <a:rPr lang="it-IT" sz="1900" b="1" u="sng" dirty="0" err="1">
                <a:solidFill>
                  <a:srgbClr val="FF0000"/>
                </a:solidFill>
              </a:rPr>
              <a:t>object</a:t>
            </a:r>
            <a:r>
              <a:rPr lang="it-IT" sz="1900" b="1" u="sng" dirty="0">
                <a:solidFill>
                  <a:srgbClr val="FF0000"/>
                </a:solidFill>
              </a:rPr>
              <a:t>): </a:t>
            </a:r>
            <a:endParaRPr lang="it-IT" sz="1900" b="1" u="sng" dirty="0" smtClean="0">
              <a:solidFill>
                <a:srgbClr val="FF0000"/>
              </a:solidFill>
            </a:endParaRPr>
          </a:p>
          <a:p>
            <a:r>
              <a:rPr lang="it-IT" sz="1900" b="1" dirty="0" smtClean="0"/>
              <a:t>ritorna </a:t>
            </a:r>
            <a:r>
              <a:rPr lang="it-IT" sz="1900" b="1" dirty="0"/>
              <a:t>un oggetto </a:t>
            </a:r>
            <a:r>
              <a:rPr lang="it-IT" sz="1900" b="1" dirty="0" err="1"/>
              <a:t>jQuery</a:t>
            </a:r>
            <a:r>
              <a:rPr lang="it-IT" sz="1900" b="1" dirty="0"/>
              <a:t> che è una copia (clone) dell’oggetto </a:t>
            </a:r>
            <a:r>
              <a:rPr lang="it-IT" sz="1900" b="1" dirty="0" err="1"/>
              <a:t>jQuery</a:t>
            </a:r>
            <a:r>
              <a:rPr lang="it-IT" sz="1900" b="1" dirty="0"/>
              <a:t> passato come argomento</a:t>
            </a:r>
            <a:r>
              <a:rPr lang="it-IT" sz="1900" b="1" dirty="0" smtClean="0"/>
              <a:t>.</a:t>
            </a:r>
            <a:endParaRPr lang="it-IT" sz="1900" b="1" dirty="0"/>
          </a:p>
        </p:txBody>
      </p:sp>
    </p:spTree>
    <p:extLst>
      <p:ext uri="{BB962C8B-B14F-4D97-AF65-F5344CB8AC3E}">
        <p14:creationId xmlns:p14="http://schemas.microsoft.com/office/powerpoint/2010/main" val="20992855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3" y="161467"/>
            <a:ext cx="2651152" cy="1232907"/>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528" y="161467"/>
            <a:ext cx="1518578" cy="1420395"/>
          </a:xfrm>
          <a:prstGeom prst="rect">
            <a:avLst/>
          </a:prstGeom>
        </p:spPr>
      </p:pic>
      <p:pic>
        <p:nvPicPr>
          <p:cNvPr id="4" name="Im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7029" y="0"/>
            <a:ext cx="2758190" cy="1880166"/>
          </a:xfrm>
          <a:prstGeom prst="rect">
            <a:avLst/>
          </a:prstGeom>
        </p:spPr>
      </p:pic>
      <p:sp>
        <p:nvSpPr>
          <p:cNvPr id="5" name="Rettangolo 4"/>
          <p:cNvSpPr/>
          <p:nvPr/>
        </p:nvSpPr>
        <p:spPr>
          <a:xfrm>
            <a:off x="661675" y="2040657"/>
            <a:ext cx="8692187" cy="4770537"/>
          </a:xfrm>
          <a:prstGeom prst="rect">
            <a:avLst/>
          </a:prstGeom>
        </p:spPr>
        <p:txBody>
          <a:bodyPr wrap="square">
            <a:spAutoFit/>
          </a:bodyPr>
          <a:lstStyle/>
          <a:p>
            <a:r>
              <a:rPr lang="it-IT" sz="1600" dirty="0">
                <a:solidFill>
                  <a:srgbClr val="008080"/>
                </a:solidFill>
                <a:latin typeface="Consolas" panose="020B0609020204030204" pitchFamily="49" charset="0"/>
              </a:rPr>
              <a:t>&lt;</a:t>
            </a:r>
            <a:r>
              <a:rPr lang="it-IT" sz="1600" dirty="0">
                <a:solidFill>
                  <a:srgbClr val="3F7F7F"/>
                </a:solidFill>
                <a:latin typeface="Consolas" panose="020B0609020204030204" pitchFamily="49" charset="0"/>
              </a:rPr>
              <a:t>script </a:t>
            </a:r>
            <a:r>
              <a:rPr lang="it-IT" sz="1600" dirty="0" err="1">
                <a:solidFill>
                  <a:srgbClr val="7F007F"/>
                </a:solidFill>
                <a:latin typeface="Consolas" panose="020B0609020204030204" pitchFamily="49" charset="0"/>
              </a:rPr>
              <a:t>src</a:t>
            </a:r>
            <a:r>
              <a:rPr lang="it-IT" sz="1600" dirty="0">
                <a:solidFill>
                  <a:srgbClr val="000000"/>
                </a:solidFill>
                <a:latin typeface="Consolas" panose="020B0609020204030204" pitchFamily="49" charset="0"/>
              </a:rPr>
              <a:t>=</a:t>
            </a:r>
            <a:r>
              <a:rPr lang="it-IT" sz="1600" i="1" dirty="0">
                <a:solidFill>
                  <a:srgbClr val="2A00FF"/>
                </a:solidFill>
                <a:latin typeface="Consolas" panose="020B0609020204030204" pitchFamily="49" charset="0"/>
              </a:rPr>
              <a:t>"https://ajax.googleapis.com/ajax/libs/jquery/3.4.1/jquery.min.js"</a:t>
            </a:r>
            <a:r>
              <a:rPr lang="it-IT" sz="1600" i="1" dirty="0">
                <a:solidFill>
                  <a:srgbClr val="008080"/>
                </a:solidFill>
                <a:latin typeface="Consolas" panose="020B0609020204030204" pitchFamily="49" charset="0"/>
              </a:rPr>
              <a:t>&gt;&lt;/</a:t>
            </a:r>
            <a:r>
              <a:rPr lang="it-IT" sz="1600" i="1" dirty="0">
                <a:solidFill>
                  <a:srgbClr val="3F7F7F"/>
                </a:solidFill>
                <a:latin typeface="Consolas" panose="020B0609020204030204" pitchFamily="49" charset="0"/>
              </a:rPr>
              <a:t>script</a:t>
            </a:r>
            <a:r>
              <a:rPr lang="it-IT" sz="1600" i="1" dirty="0">
                <a:solidFill>
                  <a:srgbClr val="008080"/>
                </a:solidFill>
                <a:latin typeface="Consolas" panose="020B0609020204030204" pitchFamily="49" charset="0"/>
              </a:rPr>
              <a:t>&gt;</a:t>
            </a:r>
          </a:p>
          <a:p>
            <a:r>
              <a:rPr lang="it-IT" sz="1600" dirty="0">
                <a:solidFill>
                  <a:srgbClr val="008080"/>
                </a:solidFill>
                <a:latin typeface="Consolas" panose="020B0609020204030204" pitchFamily="49" charset="0"/>
              </a:rPr>
              <a:t>&lt;</a:t>
            </a:r>
            <a:r>
              <a:rPr lang="it-IT" sz="1600" dirty="0">
                <a:solidFill>
                  <a:srgbClr val="3F7F7F"/>
                </a:solidFill>
                <a:latin typeface="Consolas" panose="020B0609020204030204" pitchFamily="49" charset="0"/>
              </a:rPr>
              <a:t>script</a:t>
            </a:r>
            <a:r>
              <a:rPr lang="it-IT" sz="1600" dirty="0">
                <a:solidFill>
                  <a:srgbClr val="008080"/>
                </a:solidFill>
                <a:latin typeface="Consolas" panose="020B0609020204030204" pitchFamily="49" charset="0"/>
              </a:rPr>
              <a:t>&gt;</a:t>
            </a:r>
          </a:p>
          <a:p>
            <a:r>
              <a:rPr lang="it-IT" sz="1600" dirty="0">
                <a:solidFill>
                  <a:srgbClr val="000000"/>
                </a:solidFill>
                <a:latin typeface="Consolas" panose="020B0609020204030204" pitchFamily="49" charset="0"/>
              </a:rPr>
              <a:t>$(</a:t>
            </a:r>
            <a:r>
              <a:rPr lang="it-IT" sz="1600" dirty="0" err="1">
                <a:solidFill>
                  <a:srgbClr val="000000"/>
                </a:solidFill>
                <a:latin typeface="Consolas" panose="020B0609020204030204" pitchFamily="49" charset="0"/>
              </a:rPr>
              <a:t>document</a:t>
            </a:r>
            <a:r>
              <a:rPr lang="it-IT" sz="1600" dirty="0">
                <a:solidFill>
                  <a:srgbClr val="000000"/>
                </a:solidFill>
                <a:latin typeface="Consolas" panose="020B0609020204030204" pitchFamily="49" charset="0"/>
              </a:rPr>
              <a:t>).ready(</a:t>
            </a:r>
            <a:r>
              <a:rPr lang="it-IT" sz="1600" b="1" dirty="0" err="1">
                <a:solidFill>
                  <a:srgbClr val="7F0055"/>
                </a:solidFill>
                <a:latin typeface="Consolas" panose="020B0609020204030204" pitchFamily="49" charset="0"/>
              </a:rPr>
              <a:t>function</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a:solidFill>
                  <a:srgbClr val="2A00FF"/>
                </a:solidFill>
                <a:latin typeface="Consolas" panose="020B0609020204030204" pitchFamily="49" charset="0"/>
              </a:rPr>
              <a:t>"</a:t>
            </a:r>
            <a:r>
              <a:rPr lang="it-IT" sz="1600" dirty="0" err="1">
                <a:solidFill>
                  <a:srgbClr val="2A00FF"/>
                </a:solidFill>
                <a:latin typeface="Consolas" panose="020B0609020204030204" pitchFamily="49" charset="0"/>
              </a:rPr>
              <a:t>button</a:t>
            </a:r>
            <a:r>
              <a:rPr lang="it-IT" sz="1600" dirty="0">
                <a:solidFill>
                  <a:srgbClr val="2A00FF"/>
                </a:solidFill>
                <a:latin typeface="Consolas" panose="020B0609020204030204" pitchFamily="49" charset="0"/>
              </a:rPr>
              <a:t>"</a:t>
            </a:r>
            <a:r>
              <a:rPr lang="it-IT" sz="1600" dirty="0">
                <a:solidFill>
                  <a:srgbClr val="000000"/>
                </a:solidFill>
                <a:latin typeface="Consolas" panose="020B0609020204030204" pitchFamily="49" charset="0"/>
              </a:rPr>
              <a:t>).click(</a:t>
            </a:r>
            <a:r>
              <a:rPr lang="it-IT" sz="1600" b="1" dirty="0" err="1">
                <a:solidFill>
                  <a:srgbClr val="7F0055"/>
                </a:solidFill>
                <a:latin typeface="Consolas" panose="020B0609020204030204" pitchFamily="49" charset="0"/>
              </a:rPr>
              <a:t>function</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a:solidFill>
                  <a:srgbClr val="2A00FF"/>
                </a:solidFill>
                <a:latin typeface="Consolas" panose="020B0609020204030204" pitchFamily="49" charset="0"/>
              </a:rPr>
              <a:t>"#div1"</a:t>
            </a:r>
            <a:r>
              <a:rPr lang="it-IT" sz="1600" dirty="0">
                <a:solidFill>
                  <a:srgbClr val="000000"/>
                </a:solidFill>
                <a:latin typeface="Consolas" panose="020B0609020204030204" pitchFamily="49" charset="0"/>
              </a:rPr>
              <a:t>).load(</a:t>
            </a:r>
            <a:r>
              <a:rPr lang="it-IT" sz="1600" dirty="0">
                <a:solidFill>
                  <a:srgbClr val="2A00FF"/>
                </a:solidFill>
                <a:latin typeface="Consolas" panose="020B0609020204030204" pitchFamily="49" charset="0"/>
              </a:rPr>
              <a:t>"prova.txt"</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a:t>
            </a:r>
          </a:p>
          <a:p>
            <a:r>
              <a:rPr lang="it-IT" sz="1600" dirty="0">
                <a:solidFill>
                  <a:srgbClr val="008080"/>
                </a:solidFill>
                <a:latin typeface="Consolas" panose="020B0609020204030204" pitchFamily="49" charset="0"/>
              </a:rPr>
              <a:t>&lt;/</a:t>
            </a:r>
            <a:r>
              <a:rPr lang="it-IT" sz="1600" dirty="0">
                <a:solidFill>
                  <a:srgbClr val="3F7F7F"/>
                </a:solidFill>
                <a:latin typeface="Consolas" panose="020B0609020204030204" pitchFamily="49" charset="0"/>
              </a:rPr>
              <a:t>script</a:t>
            </a:r>
            <a:r>
              <a:rPr lang="it-IT" sz="1600" dirty="0">
                <a:solidFill>
                  <a:srgbClr val="008080"/>
                </a:solidFill>
                <a:latin typeface="Consolas" panose="020B0609020204030204" pitchFamily="49" charset="0"/>
              </a:rPr>
              <a:t>&gt;</a:t>
            </a:r>
          </a:p>
          <a:p>
            <a:r>
              <a:rPr lang="it-IT" sz="1600" dirty="0">
                <a:solidFill>
                  <a:srgbClr val="008080"/>
                </a:solidFill>
                <a:latin typeface="Consolas" panose="020B0609020204030204" pitchFamily="49" charset="0"/>
              </a:rPr>
              <a:t>&lt;/</a:t>
            </a:r>
            <a:r>
              <a:rPr lang="it-IT" sz="1600" dirty="0">
                <a:solidFill>
                  <a:srgbClr val="3F7F7F"/>
                </a:solidFill>
                <a:latin typeface="Consolas" panose="020B0609020204030204" pitchFamily="49" charset="0"/>
              </a:rPr>
              <a:t>head</a:t>
            </a:r>
            <a:r>
              <a:rPr lang="it-IT" sz="1600" dirty="0">
                <a:solidFill>
                  <a:srgbClr val="008080"/>
                </a:solidFill>
                <a:latin typeface="Consolas" panose="020B0609020204030204" pitchFamily="49" charset="0"/>
              </a:rPr>
              <a:t>&gt;</a:t>
            </a:r>
          </a:p>
          <a:p>
            <a:r>
              <a:rPr lang="it-IT" sz="1600" dirty="0">
                <a:solidFill>
                  <a:srgbClr val="008080"/>
                </a:solidFill>
                <a:latin typeface="Consolas" panose="020B0609020204030204" pitchFamily="49" charset="0"/>
              </a:rPr>
              <a:t>&lt;</a:t>
            </a:r>
            <a:r>
              <a:rPr lang="it-IT" sz="1600" dirty="0">
                <a:solidFill>
                  <a:srgbClr val="3F7F7F"/>
                </a:solidFill>
                <a:latin typeface="Consolas" panose="020B0609020204030204" pitchFamily="49" charset="0"/>
              </a:rPr>
              <a:t>body</a:t>
            </a:r>
            <a:r>
              <a:rPr lang="it-IT" sz="1600" dirty="0">
                <a:solidFill>
                  <a:srgbClr val="008080"/>
                </a:solidFill>
                <a:latin typeface="Consolas" panose="020B0609020204030204" pitchFamily="49" charset="0"/>
              </a:rPr>
              <a:t>&gt;</a:t>
            </a:r>
          </a:p>
          <a:p>
            <a:endParaRPr lang="it-IT" sz="1600" dirty="0">
              <a:latin typeface="Consolas" panose="020B0609020204030204" pitchFamily="49" charset="0"/>
            </a:endParaRPr>
          </a:p>
          <a:p>
            <a:r>
              <a:rPr lang="pt-BR" sz="1600" dirty="0">
                <a:solidFill>
                  <a:srgbClr val="008080"/>
                </a:solidFill>
                <a:latin typeface="Consolas" panose="020B0609020204030204" pitchFamily="49" charset="0"/>
              </a:rPr>
              <a:t>&lt;</a:t>
            </a:r>
            <a:r>
              <a:rPr lang="pt-BR" sz="1600" dirty="0">
                <a:solidFill>
                  <a:srgbClr val="3F7F7F"/>
                </a:solidFill>
                <a:latin typeface="Consolas" panose="020B0609020204030204" pitchFamily="49" charset="0"/>
              </a:rPr>
              <a:t>div </a:t>
            </a:r>
            <a:r>
              <a:rPr lang="pt-BR" sz="1600" dirty="0">
                <a:solidFill>
                  <a:srgbClr val="7F007F"/>
                </a:solidFill>
                <a:latin typeface="Consolas" panose="020B0609020204030204" pitchFamily="49" charset="0"/>
              </a:rPr>
              <a:t>id</a:t>
            </a:r>
            <a:r>
              <a:rPr lang="pt-BR" sz="1600" dirty="0">
                <a:solidFill>
                  <a:srgbClr val="000000"/>
                </a:solidFill>
                <a:latin typeface="Consolas" panose="020B0609020204030204" pitchFamily="49" charset="0"/>
              </a:rPr>
              <a:t>=</a:t>
            </a:r>
            <a:r>
              <a:rPr lang="pt-BR" sz="1600" i="1" dirty="0">
                <a:solidFill>
                  <a:srgbClr val="2A00FF"/>
                </a:solidFill>
                <a:latin typeface="Consolas" panose="020B0609020204030204" pitchFamily="49" charset="0"/>
              </a:rPr>
              <a:t>"div1"</a:t>
            </a:r>
            <a:r>
              <a:rPr lang="pt-BR" sz="1600" i="1" dirty="0">
                <a:solidFill>
                  <a:srgbClr val="008080"/>
                </a:solidFill>
                <a:latin typeface="Consolas" panose="020B0609020204030204" pitchFamily="49" charset="0"/>
              </a:rPr>
              <a:t>&gt;&lt;</a:t>
            </a:r>
            <a:r>
              <a:rPr lang="pt-BR" sz="1600" i="1" dirty="0">
                <a:solidFill>
                  <a:srgbClr val="3F7F7F"/>
                </a:solidFill>
                <a:latin typeface="Consolas" panose="020B0609020204030204" pitchFamily="49" charset="0"/>
              </a:rPr>
              <a:t>h2</a:t>
            </a:r>
            <a:r>
              <a:rPr lang="pt-BR" sz="1600" i="1" dirty="0">
                <a:solidFill>
                  <a:srgbClr val="008080"/>
                </a:solidFill>
                <a:latin typeface="Consolas" panose="020B0609020204030204" pitchFamily="49" charset="0"/>
              </a:rPr>
              <a:t>&gt;</a:t>
            </a:r>
            <a:r>
              <a:rPr lang="pt-BR" sz="1600" i="1" u="sng" dirty="0">
                <a:solidFill>
                  <a:srgbClr val="000000"/>
                </a:solidFill>
                <a:latin typeface="Consolas" panose="020B0609020204030204" pitchFamily="49" charset="0"/>
              </a:rPr>
              <a:t>Jquery cambia questo testo</a:t>
            </a:r>
            <a:r>
              <a:rPr lang="pt-BR" sz="1600" i="1" u="sng" dirty="0">
                <a:solidFill>
                  <a:srgbClr val="008080"/>
                </a:solidFill>
                <a:latin typeface="Consolas" panose="020B0609020204030204" pitchFamily="49" charset="0"/>
              </a:rPr>
              <a:t>&lt;/</a:t>
            </a:r>
            <a:r>
              <a:rPr lang="pt-BR" sz="1600" i="1" u="sng" dirty="0">
                <a:solidFill>
                  <a:srgbClr val="3F7F7F"/>
                </a:solidFill>
                <a:latin typeface="Consolas" panose="020B0609020204030204" pitchFamily="49" charset="0"/>
              </a:rPr>
              <a:t>h2</a:t>
            </a:r>
            <a:r>
              <a:rPr lang="pt-BR" sz="1600" i="1" u="sng" dirty="0">
                <a:solidFill>
                  <a:srgbClr val="008080"/>
                </a:solidFill>
                <a:latin typeface="Consolas" panose="020B0609020204030204" pitchFamily="49" charset="0"/>
              </a:rPr>
              <a:t>&gt;&lt;/</a:t>
            </a:r>
            <a:r>
              <a:rPr lang="pt-BR" sz="1600" i="1" u="sng" dirty="0">
                <a:solidFill>
                  <a:srgbClr val="3F7F7F"/>
                </a:solidFill>
                <a:latin typeface="Consolas" panose="020B0609020204030204" pitchFamily="49" charset="0"/>
              </a:rPr>
              <a:t>div</a:t>
            </a:r>
            <a:r>
              <a:rPr lang="pt-BR" sz="1600" i="1" u="sng" dirty="0">
                <a:solidFill>
                  <a:srgbClr val="008080"/>
                </a:solidFill>
                <a:latin typeface="Consolas" panose="020B0609020204030204" pitchFamily="49" charset="0"/>
              </a:rPr>
              <a:t>&gt;</a:t>
            </a:r>
          </a:p>
          <a:p>
            <a:endParaRPr lang="it-IT" sz="1600" dirty="0">
              <a:latin typeface="Consolas" panose="020B0609020204030204" pitchFamily="49" charset="0"/>
            </a:endParaRPr>
          </a:p>
          <a:p>
            <a:r>
              <a:rPr lang="it-IT" sz="1600" dirty="0">
                <a:solidFill>
                  <a:srgbClr val="008080"/>
                </a:solidFill>
                <a:latin typeface="Consolas" panose="020B0609020204030204" pitchFamily="49" charset="0"/>
              </a:rPr>
              <a:t>&lt;</a:t>
            </a:r>
            <a:r>
              <a:rPr lang="it-IT" sz="1600" dirty="0" err="1">
                <a:solidFill>
                  <a:srgbClr val="3F7F7F"/>
                </a:solidFill>
                <a:latin typeface="Consolas" panose="020B0609020204030204" pitchFamily="49" charset="0"/>
              </a:rPr>
              <a:t>button</a:t>
            </a:r>
            <a:r>
              <a:rPr lang="it-IT" sz="1600" dirty="0">
                <a:solidFill>
                  <a:srgbClr val="008080"/>
                </a:solidFill>
                <a:latin typeface="Consolas" panose="020B0609020204030204" pitchFamily="49" charset="0"/>
              </a:rPr>
              <a:t>&gt;</a:t>
            </a:r>
            <a:r>
              <a:rPr lang="it-IT" sz="1600" u="sng" dirty="0">
                <a:solidFill>
                  <a:srgbClr val="000000"/>
                </a:solidFill>
                <a:latin typeface="Consolas" panose="020B0609020204030204" pitchFamily="49" charset="0"/>
              </a:rPr>
              <a:t>prendi testo</a:t>
            </a:r>
            <a:r>
              <a:rPr lang="it-IT" sz="1600" u="sng" dirty="0">
                <a:solidFill>
                  <a:srgbClr val="008080"/>
                </a:solidFill>
                <a:latin typeface="Consolas" panose="020B0609020204030204" pitchFamily="49" charset="0"/>
              </a:rPr>
              <a:t>&lt;/</a:t>
            </a:r>
            <a:r>
              <a:rPr lang="it-IT" sz="1600" u="sng" dirty="0" err="1">
                <a:solidFill>
                  <a:srgbClr val="3F7F7F"/>
                </a:solidFill>
                <a:latin typeface="Consolas" panose="020B0609020204030204" pitchFamily="49" charset="0"/>
              </a:rPr>
              <a:t>button</a:t>
            </a:r>
            <a:r>
              <a:rPr lang="it-IT" sz="1600" u="sng" dirty="0">
                <a:solidFill>
                  <a:srgbClr val="008080"/>
                </a:solidFill>
                <a:latin typeface="Consolas" panose="020B0609020204030204" pitchFamily="49" charset="0"/>
              </a:rPr>
              <a:t>&gt;</a:t>
            </a:r>
          </a:p>
          <a:p>
            <a:endParaRPr lang="it-IT" sz="1600" dirty="0">
              <a:latin typeface="Consolas" panose="020B0609020204030204" pitchFamily="49" charset="0"/>
            </a:endParaRPr>
          </a:p>
          <a:p>
            <a:r>
              <a:rPr lang="it-IT" sz="1600" dirty="0">
                <a:solidFill>
                  <a:srgbClr val="008080"/>
                </a:solidFill>
                <a:latin typeface="Consolas" panose="020B0609020204030204" pitchFamily="49" charset="0"/>
              </a:rPr>
              <a:t>&lt;/</a:t>
            </a:r>
            <a:r>
              <a:rPr lang="it-IT" sz="1600" dirty="0">
                <a:solidFill>
                  <a:srgbClr val="3F7F7F"/>
                </a:solidFill>
                <a:latin typeface="Consolas" panose="020B0609020204030204" pitchFamily="49" charset="0"/>
              </a:rPr>
              <a:t>body</a:t>
            </a:r>
            <a:r>
              <a:rPr lang="it-IT" sz="1600" dirty="0">
                <a:solidFill>
                  <a:srgbClr val="008080"/>
                </a:solidFill>
                <a:latin typeface="Consolas" panose="020B0609020204030204" pitchFamily="49" charset="0"/>
              </a:rPr>
              <a:t>&gt;</a:t>
            </a:r>
          </a:p>
          <a:p>
            <a:r>
              <a:rPr lang="it-IT" sz="1600" dirty="0">
                <a:solidFill>
                  <a:srgbClr val="008080"/>
                </a:solidFill>
                <a:latin typeface="Consolas" panose="020B0609020204030204" pitchFamily="49" charset="0"/>
              </a:rPr>
              <a:t>&lt;/</a:t>
            </a:r>
            <a:r>
              <a:rPr lang="it-IT" sz="1600" dirty="0">
                <a:solidFill>
                  <a:srgbClr val="3F7F7F"/>
                </a:solidFill>
                <a:latin typeface="Consolas" panose="020B0609020204030204" pitchFamily="49" charset="0"/>
              </a:rPr>
              <a:t>html</a:t>
            </a:r>
            <a:r>
              <a:rPr lang="it-IT" sz="1600" dirty="0">
                <a:solidFill>
                  <a:srgbClr val="008080"/>
                </a:solidFill>
                <a:latin typeface="Consolas" panose="020B0609020204030204" pitchFamily="49" charset="0"/>
              </a:rPr>
              <a:t>&gt;</a:t>
            </a:r>
            <a:endParaRPr lang="it-IT" sz="2000" dirty="0"/>
          </a:p>
        </p:txBody>
      </p:sp>
      <p:cxnSp>
        <p:nvCxnSpPr>
          <p:cNvPr id="7" name="Connettore 2 6"/>
          <p:cNvCxnSpPr/>
          <p:nvPr/>
        </p:nvCxnSpPr>
        <p:spPr>
          <a:xfrm flipH="1" flipV="1">
            <a:off x="4527030" y="3642610"/>
            <a:ext cx="2518347" cy="1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7045377" y="3492708"/>
            <a:ext cx="3043003" cy="646331"/>
          </a:xfrm>
          <a:prstGeom prst="rect">
            <a:avLst/>
          </a:prstGeom>
          <a:noFill/>
        </p:spPr>
        <p:txBody>
          <a:bodyPr wrap="square" rtlCol="0">
            <a:spAutoFit/>
          </a:bodyPr>
          <a:lstStyle/>
          <a:p>
            <a:r>
              <a:rPr lang="it-IT" dirty="0" smtClean="0"/>
              <a:t>Questo file si deve trovare nella stessa directory</a:t>
            </a:r>
            <a:endParaRPr lang="it-IT" dirty="0"/>
          </a:p>
        </p:txBody>
      </p:sp>
    </p:spTree>
    <p:extLst>
      <p:ext uri="{BB962C8B-B14F-4D97-AF65-F5344CB8AC3E}">
        <p14:creationId xmlns:p14="http://schemas.microsoft.com/office/powerpoint/2010/main" val="7318308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27" y="974282"/>
            <a:ext cx="3075560" cy="5284942"/>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247" y="4486431"/>
            <a:ext cx="4343400" cy="2209800"/>
          </a:xfrm>
          <a:prstGeom prst="rect">
            <a:avLst/>
          </a:prstGeom>
        </p:spPr>
      </p:pic>
      <p:sp>
        <p:nvSpPr>
          <p:cNvPr id="4" name="Rettangolo 3"/>
          <p:cNvSpPr/>
          <p:nvPr/>
        </p:nvSpPr>
        <p:spPr>
          <a:xfrm>
            <a:off x="4951751" y="55996"/>
            <a:ext cx="6275882" cy="3877985"/>
          </a:xfrm>
          <a:prstGeom prst="rect">
            <a:avLst/>
          </a:prstGeom>
        </p:spPr>
        <p:txBody>
          <a:bodyPr wrap="square">
            <a:spAutoFit/>
          </a:bodyPr>
          <a:lstStyle/>
          <a:p>
            <a:r>
              <a:rPr lang="it-IT" sz="1600" dirty="0">
                <a:solidFill>
                  <a:srgbClr val="646464"/>
                </a:solidFill>
                <a:latin typeface="Consolas" panose="020B0609020204030204" pitchFamily="49" charset="0"/>
              </a:rPr>
              <a:t>@</a:t>
            </a:r>
            <a:r>
              <a:rPr lang="it-IT" sz="1600" dirty="0" err="1">
                <a:solidFill>
                  <a:srgbClr val="646464"/>
                </a:solidFill>
                <a:latin typeface="Consolas" panose="020B0609020204030204" pitchFamily="49" charset="0"/>
              </a:rPr>
              <a:t>Autowired</a:t>
            </a:r>
            <a:endParaRPr lang="it-IT" sz="1600" dirty="0">
              <a:solidFill>
                <a:srgbClr val="646464"/>
              </a:solidFill>
              <a:latin typeface="Consolas" panose="020B0609020204030204" pitchFamily="49" charset="0"/>
            </a:endParaRPr>
          </a:p>
          <a:p>
            <a:r>
              <a:rPr lang="it-IT" sz="1600" dirty="0" err="1">
                <a:solidFill>
                  <a:srgbClr val="000000"/>
                </a:solidFill>
                <a:latin typeface="Consolas" panose="020B0609020204030204" pitchFamily="49" charset="0"/>
              </a:rPr>
              <a:t>ActorService</a:t>
            </a:r>
            <a:r>
              <a:rPr lang="it-IT" sz="1600" dirty="0">
                <a:solidFill>
                  <a:srgbClr val="000000"/>
                </a:solidFill>
                <a:latin typeface="Consolas" panose="020B0609020204030204" pitchFamily="49" charset="0"/>
              </a:rPr>
              <a:t> </a:t>
            </a:r>
            <a:r>
              <a:rPr lang="it-IT" sz="1600" dirty="0" err="1">
                <a:solidFill>
                  <a:srgbClr val="0000C0"/>
                </a:solidFill>
                <a:latin typeface="Consolas" panose="020B0609020204030204" pitchFamily="49" charset="0"/>
              </a:rPr>
              <a:t>as</a:t>
            </a:r>
            <a:r>
              <a:rPr lang="it-IT" sz="1600" dirty="0">
                <a:solidFill>
                  <a:srgbClr val="000000"/>
                </a:solidFill>
                <a:latin typeface="Consolas" panose="020B0609020204030204" pitchFamily="49" charset="0"/>
              </a:rPr>
              <a:t>;</a:t>
            </a:r>
            <a:endParaRPr lang="it-IT" sz="1600" dirty="0" smtClean="0">
              <a:solidFill>
                <a:srgbClr val="646464"/>
              </a:solidFill>
              <a:latin typeface="Consolas" panose="020B0609020204030204" pitchFamily="49" charset="0"/>
            </a:endParaRPr>
          </a:p>
          <a:p>
            <a:endParaRPr lang="it-IT" sz="1600" dirty="0">
              <a:solidFill>
                <a:srgbClr val="646464"/>
              </a:solidFill>
              <a:latin typeface="Consolas" panose="020B0609020204030204" pitchFamily="49" charset="0"/>
            </a:endParaRPr>
          </a:p>
          <a:p>
            <a:r>
              <a:rPr lang="it-IT" sz="1600" dirty="0" smtClean="0">
                <a:solidFill>
                  <a:srgbClr val="646464"/>
                </a:solidFill>
                <a:latin typeface="Consolas" panose="020B0609020204030204" pitchFamily="49" charset="0"/>
              </a:rPr>
              <a:t>@</a:t>
            </a:r>
            <a:r>
              <a:rPr lang="it-IT" sz="1600" dirty="0" err="1">
                <a:solidFill>
                  <a:srgbClr val="646464"/>
                </a:solidFill>
                <a:latin typeface="Consolas" panose="020B0609020204030204" pitchFamily="49" charset="0"/>
              </a:rPr>
              <a:t>RequestMapping</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"all"</a:t>
            </a:r>
            <a:r>
              <a:rPr lang="it-IT" sz="1600" dirty="0">
                <a:solidFill>
                  <a:srgbClr val="000000"/>
                </a:solidFill>
                <a:latin typeface="Consolas" panose="020B0609020204030204" pitchFamily="49" charset="0"/>
              </a:rPr>
              <a:t>)</a:t>
            </a: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String </a:t>
            </a:r>
            <a:r>
              <a:rPr lang="en-US" sz="1600" b="1" dirty="0" err="1">
                <a:solidFill>
                  <a:srgbClr val="000000"/>
                </a:solidFill>
                <a:latin typeface="Consolas" panose="020B0609020204030204" pitchFamily="49" charset="0"/>
              </a:rPr>
              <a:t>getAllActor</a:t>
            </a:r>
            <a:r>
              <a:rPr lang="en-US" sz="1600" b="1" dirty="0">
                <a:solidFill>
                  <a:srgbClr val="000000"/>
                </a:solidFill>
                <a:latin typeface="Consolas" panose="020B0609020204030204" pitchFamily="49" charset="0"/>
              </a:rPr>
              <a:t>(Model </a:t>
            </a:r>
            <a:r>
              <a:rPr lang="en-US" sz="1600" b="1" dirty="0">
                <a:solidFill>
                  <a:srgbClr val="6A3E3E"/>
                </a:solidFill>
                <a:latin typeface="Consolas" panose="020B0609020204030204" pitchFamily="49" charset="0"/>
              </a:rPr>
              <a:t>m</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throws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IOException</a:t>
            </a:r>
            <a:r>
              <a:rPr lang="en-US" sz="1600" b="1"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List&lt;</a:t>
            </a:r>
            <a:r>
              <a:rPr lang="it-IT" sz="1600" dirty="0" err="1">
                <a:solidFill>
                  <a:srgbClr val="000000"/>
                </a:solidFill>
                <a:latin typeface="Consolas" panose="020B0609020204030204" pitchFamily="49" charset="0"/>
              </a:rPr>
              <a:t>Actor</a:t>
            </a:r>
            <a:r>
              <a:rPr lang="it-IT" sz="1600" dirty="0">
                <a:solidFill>
                  <a:srgbClr val="000000"/>
                </a:solidFill>
                <a:latin typeface="Consolas" panose="020B0609020204030204" pitchFamily="49" charset="0"/>
              </a:rPr>
              <a:t>&gt; </a:t>
            </a:r>
            <a:r>
              <a:rPr lang="it-IT" sz="1600" dirty="0">
                <a:solidFill>
                  <a:srgbClr val="6A3E3E"/>
                </a:solidFill>
                <a:latin typeface="Consolas" panose="020B0609020204030204" pitchFamily="49" charset="0"/>
              </a:rPr>
              <a:t>a</a:t>
            </a:r>
            <a:r>
              <a:rPr lang="it-IT" sz="1600" dirty="0">
                <a:solidFill>
                  <a:srgbClr val="000000"/>
                </a:solidFill>
                <a:latin typeface="Consolas" panose="020B0609020204030204" pitchFamily="49" charset="0"/>
              </a:rPr>
              <a:t>=</a:t>
            </a:r>
            <a:r>
              <a:rPr lang="it-IT" sz="1600" b="1" dirty="0" err="1">
                <a:solidFill>
                  <a:srgbClr val="7F0055"/>
                </a:solidFill>
                <a:latin typeface="Consolas" panose="020B0609020204030204" pitchFamily="49" charset="0"/>
              </a:rPr>
              <a:t>null</a:t>
            </a:r>
            <a:r>
              <a:rPr lang="it-IT" sz="1600" b="1" dirty="0">
                <a:solidFill>
                  <a:srgbClr val="000000"/>
                </a:solidFill>
                <a:latin typeface="Consolas" panose="020B0609020204030204" pitchFamily="49" charset="0"/>
              </a:rPr>
              <a:t>;</a:t>
            </a:r>
          </a:p>
          <a:p>
            <a:r>
              <a:rPr lang="it-IT" sz="1600" dirty="0" err="1">
                <a:solidFill>
                  <a:srgbClr val="000000"/>
                </a:solidFill>
                <a:latin typeface="Consolas" panose="020B0609020204030204" pitchFamily="49" charset="0"/>
              </a:rPr>
              <a:t>Gson</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gson</a:t>
            </a:r>
            <a:r>
              <a:rPr lang="it-IT" sz="1600" dirty="0">
                <a:solidFill>
                  <a:srgbClr val="000000"/>
                </a:solidFill>
                <a:latin typeface="Consolas" panose="020B0609020204030204" pitchFamily="49" charset="0"/>
              </a:rPr>
              <a:t>=</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Gson</a:t>
            </a:r>
            <a:r>
              <a:rPr lang="it-IT" sz="1600" b="1" dirty="0">
                <a:solidFill>
                  <a:srgbClr val="000000"/>
                </a:solidFill>
                <a:latin typeface="Consolas" panose="020B0609020204030204" pitchFamily="49" charset="0"/>
              </a:rPr>
              <a:t>();</a:t>
            </a:r>
          </a:p>
          <a:p>
            <a:r>
              <a:rPr lang="it-IT" sz="1600" dirty="0">
                <a:solidFill>
                  <a:srgbClr val="6A3E3E"/>
                </a:solidFill>
                <a:latin typeface="Consolas" panose="020B0609020204030204" pitchFamily="49" charset="0"/>
              </a:rPr>
              <a:t>a</a:t>
            </a:r>
            <a:r>
              <a:rPr lang="it-IT" sz="1600" dirty="0">
                <a:solidFill>
                  <a:srgbClr val="000000"/>
                </a:solidFill>
                <a:latin typeface="Consolas" panose="020B0609020204030204" pitchFamily="49" charset="0"/>
              </a:rPr>
              <a:t>=</a:t>
            </a:r>
            <a:r>
              <a:rPr lang="it-IT" sz="1600" dirty="0" err="1">
                <a:solidFill>
                  <a:srgbClr val="0000C0"/>
                </a:solidFill>
                <a:latin typeface="Consolas" panose="020B0609020204030204" pitchFamily="49" charset="0"/>
              </a:rPr>
              <a:t>as</a:t>
            </a:r>
            <a:r>
              <a:rPr lang="it-IT" sz="1600" dirty="0" err="1">
                <a:solidFill>
                  <a:srgbClr val="000000"/>
                </a:solidFill>
                <a:latin typeface="Consolas" panose="020B0609020204030204" pitchFamily="49" charset="0"/>
              </a:rPr>
              <a:t>.findAll</a:t>
            </a:r>
            <a:r>
              <a:rPr lang="it-IT" sz="1600" dirty="0">
                <a:solidFill>
                  <a:srgbClr val="000000"/>
                </a:solidFill>
                <a:latin typeface="Consolas" panose="020B0609020204030204" pitchFamily="49" charset="0"/>
              </a:rPr>
              <a:t>();</a:t>
            </a:r>
          </a:p>
          <a:p>
            <a:r>
              <a:rPr lang="it-IT" sz="1600" dirty="0" err="1">
                <a:solidFill>
                  <a:srgbClr val="000000"/>
                </a:solidFill>
                <a:latin typeface="Consolas" panose="020B0609020204030204" pitchFamily="49" charset="0"/>
              </a:rPr>
              <a:t>String</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jsonObject</a:t>
            </a:r>
            <a:r>
              <a:rPr lang="it-IT" sz="1600" dirty="0">
                <a:solidFill>
                  <a:srgbClr val="000000"/>
                </a:solidFill>
                <a:latin typeface="Consolas" panose="020B0609020204030204" pitchFamily="49" charset="0"/>
              </a:rPr>
              <a:t>=</a:t>
            </a:r>
            <a:r>
              <a:rPr lang="it-IT" sz="1600" dirty="0" err="1">
                <a:solidFill>
                  <a:srgbClr val="6A3E3E"/>
                </a:solidFill>
                <a:latin typeface="Consolas" panose="020B0609020204030204" pitchFamily="49" charset="0"/>
              </a:rPr>
              <a:t>gson</a:t>
            </a:r>
            <a:r>
              <a:rPr lang="it-IT" sz="1600" dirty="0" err="1">
                <a:solidFill>
                  <a:srgbClr val="000000"/>
                </a:solidFill>
                <a:latin typeface="Consolas" panose="020B0609020204030204" pitchFamily="49" charset="0"/>
              </a:rPr>
              <a:t>.toJson</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a</a:t>
            </a:r>
            <a:r>
              <a:rPr lang="it-IT" sz="1600"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err="1">
                <a:solidFill>
                  <a:srgbClr val="6A3E3E"/>
                </a:solidFill>
                <a:latin typeface="Consolas" panose="020B0609020204030204" pitchFamily="49" charset="0"/>
              </a:rPr>
              <a:t>m</a:t>
            </a:r>
            <a:r>
              <a:rPr lang="it-IT" sz="1600" dirty="0" err="1">
                <a:solidFill>
                  <a:srgbClr val="000000"/>
                </a:solidFill>
                <a:latin typeface="Consolas" panose="020B0609020204030204" pitchFamily="49" charset="0"/>
              </a:rPr>
              <a:t>.addAttribute</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"tutti"</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jsonObject</a:t>
            </a:r>
            <a:r>
              <a:rPr lang="it-IT" sz="1600" dirty="0">
                <a:solidFill>
                  <a:srgbClr val="000000"/>
                </a:solidFill>
                <a:latin typeface="Consolas" panose="020B0609020204030204" pitchFamily="49" charset="0"/>
              </a:rPr>
              <a:t>);</a:t>
            </a:r>
          </a:p>
          <a:p>
            <a:r>
              <a:rPr lang="it-IT" sz="1600" b="1" dirty="0" err="1">
                <a:solidFill>
                  <a:srgbClr val="7F0055"/>
                </a:solidFill>
                <a:latin typeface="Consolas" panose="020B0609020204030204" pitchFamily="49" charset="0"/>
              </a:rPr>
              <a:t>return</a:t>
            </a:r>
            <a:r>
              <a:rPr lang="it-IT" sz="1600" b="1" dirty="0">
                <a:solidFill>
                  <a:srgbClr val="000000"/>
                </a:solidFill>
                <a:latin typeface="Consolas" panose="020B0609020204030204" pitchFamily="49" charset="0"/>
              </a:rPr>
              <a:t> </a:t>
            </a:r>
            <a:r>
              <a:rPr lang="it-IT" sz="1600" b="1" dirty="0">
                <a:solidFill>
                  <a:srgbClr val="2A00FF"/>
                </a:solidFill>
                <a:latin typeface="Consolas" panose="020B0609020204030204" pitchFamily="49" charset="0"/>
              </a:rPr>
              <a:t>"</a:t>
            </a:r>
            <a:r>
              <a:rPr lang="it-IT" sz="1600" b="1" dirty="0" err="1">
                <a:solidFill>
                  <a:srgbClr val="2A00FF"/>
                </a:solidFill>
                <a:latin typeface="Consolas" panose="020B0609020204030204" pitchFamily="49" charset="0"/>
              </a:rPr>
              <a:t>others</a:t>
            </a:r>
            <a:r>
              <a:rPr lang="it-IT" sz="1600" b="1" dirty="0">
                <a:solidFill>
                  <a:srgbClr val="2A00FF"/>
                </a:solidFill>
                <a:latin typeface="Consolas" panose="020B0609020204030204" pitchFamily="49" charset="0"/>
              </a:rPr>
              <a:t>/tutti"</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a:t>
            </a:r>
            <a:endParaRPr lang="it-IT" sz="2000" dirty="0"/>
          </a:p>
        </p:txBody>
      </p:sp>
      <p:cxnSp>
        <p:nvCxnSpPr>
          <p:cNvPr id="6" name="Connettore 2 5"/>
          <p:cNvCxnSpPr/>
          <p:nvPr/>
        </p:nvCxnSpPr>
        <p:spPr>
          <a:xfrm flipV="1">
            <a:off x="2608289" y="5591331"/>
            <a:ext cx="2919958" cy="53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p:cNvCxnSpPr/>
          <p:nvPr/>
        </p:nvCxnSpPr>
        <p:spPr>
          <a:xfrm flipH="1" flipV="1">
            <a:off x="6880485" y="3616753"/>
            <a:ext cx="59961" cy="2757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p:cNvCxnSpPr/>
          <p:nvPr/>
        </p:nvCxnSpPr>
        <p:spPr>
          <a:xfrm flipH="1">
            <a:off x="3642610" y="494675"/>
            <a:ext cx="1309142" cy="14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p:cNvSpPr txBox="1"/>
          <p:nvPr/>
        </p:nvSpPr>
        <p:spPr>
          <a:xfrm>
            <a:off x="644577" y="55996"/>
            <a:ext cx="2998033" cy="646331"/>
          </a:xfrm>
          <a:prstGeom prst="rect">
            <a:avLst/>
          </a:prstGeom>
          <a:noFill/>
          <a:ln>
            <a:solidFill>
              <a:schemeClr val="tx1"/>
            </a:solidFill>
          </a:ln>
        </p:spPr>
        <p:txBody>
          <a:bodyPr wrap="square" rtlCol="0">
            <a:spAutoFit/>
          </a:bodyPr>
          <a:lstStyle/>
          <a:p>
            <a:r>
              <a:rPr lang="it-IT" dirty="0" smtClean="0"/>
              <a:t>Interfaccia che estende </a:t>
            </a:r>
            <a:r>
              <a:rPr lang="it-IT" dirty="0" err="1" smtClean="0"/>
              <a:t>JpaRepository</a:t>
            </a:r>
            <a:endParaRPr lang="it-IT" dirty="0"/>
          </a:p>
        </p:txBody>
      </p:sp>
      <p:cxnSp>
        <p:nvCxnSpPr>
          <p:cNvPr id="16" name="Connettore 2 15"/>
          <p:cNvCxnSpPr/>
          <p:nvPr/>
        </p:nvCxnSpPr>
        <p:spPr>
          <a:xfrm flipV="1">
            <a:off x="7540052" y="3162925"/>
            <a:ext cx="4452079" cy="44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reccia a destra 16"/>
          <p:cNvSpPr/>
          <p:nvPr/>
        </p:nvSpPr>
        <p:spPr>
          <a:xfrm>
            <a:off x="9766091" y="3185410"/>
            <a:ext cx="1985573" cy="591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Pagina </a:t>
            </a:r>
            <a:r>
              <a:rPr lang="it-IT" dirty="0" err="1" smtClean="0"/>
              <a:t>tutti.jsp</a:t>
            </a:r>
            <a:endParaRPr lang="it-IT" dirty="0"/>
          </a:p>
        </p:txBody>
      </p:sp>
      <p:cxnSp>
        <p:nvCxnSpPr>
          <p:cNvPr id="19" name="Connettore 2 18"/>
          <p:cNvCxnSpPr/>
          <p:nvPr/>
        </p:nvCxnSpPr>
        <p:spPr>
          <a:xfrm flipV="1">
            <a:off x="2713220" y="2293495"/>
            <a:ext cx="1304144" cy="14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9607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04734" y="-49274"/>
            <a:ext cx="5486400" cy="6986528"/>
          </a:xfrm>
          <a:prstGeom prst="rect">
            <a:avLst/>
          </a:prstGeom>
          <a:ln>
            <a:solidFill>
              <a:schemeClr val="tx1"/>
            </a:solidFill>
          </a:ln>
        </p:spPr>
        <p:txBody>
          <a:bodyPr wrap="square">
            <a:spAutoFit/>
          </a:bodyPr>
          <a:lstStyle/>
          <a:p>
            <a:r>
              <a:rPr lang="it-IT" sz="1400" dirty="0">
                <a:solidFill>
                  <a:srgbClr val="008080"/>
                </a:solidFill>
                <a:latin typeface="Consolas" panose="020B0609020204030204" pitchFamily="49" charset="0"/>
              </a:rPr>
              <a:t>&lt;</a:t>
            </a:r>
            <a:r>
              <a:rPr lang="it-IT" sz="1400" dirty="0">
                <a:solidFill>
                  <a:srgbClr val="3F7F7F"/>
                </a:solidFill>
                <a:latin typeface="Consolas" panose="020B0609020204030204" pitchFamily="49" charset="0"/>
              </a:rPr>
              <a:t>script </a:t>
            </a:r>
            <a:r>
              <a:rPr lang="it-IT" sz="1400" dirty="0">
                <a:solidFill>
                  <a:srgbClr val="7F007F"/>
                </a:solidFill>
                <a:latin typeface="Consolas" panose="020B0609020204030204" pitchFamily="49" charset="0"/>
              </a:rPr>
              <a:t>type</a:t>
            </a:r>
            <a:r>
              <a:rPr lang="it-IT" sz="1400" dirty="0">
                <a:solidFill>
                  <a:srgbClr val="000000"/>
                </a:solidFill>
                <a:latin typeface="Consolas" panose="020B0609020204030204" pitchFamily="49" charset="0"/>
              </a:rPr>
              <a:t>=</a:t>
            </a:r>
            <a:r>
              <a:rPr lang="it-IT" sz="1400" i="1" dirty="0">
                <a:solidFill>
                  <a:srgbClr val="2A00FF"/>
                </a:solidFill>
                <a:latin typeface="Consolas" panose="020B0609020204030204" pitchFamily="49" charset="0"/>
              </a:rPr>
              <a:t>"text/</a:t>
            </a:r>
            <a:r>
              <a:rPr lang="it-IT" sz="1400" i="1" dirty="0" err="1">
                <a:solidFill>
                  <a:srgbClr val="2A00FF"/>
                </a:solidFill>
                <a:latin typeface="Consolas" panose="020B0609020204030204" pitchFamily="49" charset="0"/>
              </a:rPr>
              <a:t>javascript</a:t>
            </a:r>
            <a:r>
              <a:rPr lang="it-IT" sz="1400" i="1" dirty="0">
                <a:solidFill>
                  <a:srgbClr val="2A00FF"/>
                </a:solidFill>
                <a:latin typeface="Consolas" panose="020B0609020204030204" pitchFamily="49" charset="0"/>
              </a:rPr>
              <a:t>"</a:t>
            </a:r>
            <a:r>
              <a:rPr lang="it-IT" sz="1400" i="1" dirty="0">
                <a:solidFill>
                  <a:srgbClr val="008080"/>
                </a:solidFill>
                <a:latin typeface="Consolas" panose="020B0609020204030204" pitchFamily="49" charset="0"/>
              </a:rPr>
              <a:t>&gt;</a:t>
            </a:r>
          </a:p>
          <a:p>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document</a:t>
            </a:r>
            <a:r>
              <a:rPr lang="it-IT" sz="1400" dirty="0">
                <a:solidFill>
                  <a:srgbClr val="000000"/>
                </a:solidFill>
                <a:latin typeface="Consolas" panose="020B0609020204030204" pitchFamily="49" charset="0"/>
              </a:rPr>
              <a:t>).ready(</a:t>
            </a:r>
            <a:r>
              <a:rPr lang="it-IT" sz="1400" b="1" dirty="0" err="1">
                <a:solidFill>
                  <a:srgbClr val="7F0055"/>
                </a:solidFill>
                <a:latin typeface="Consolas" panose="020B0609020204030204" pitchFamily="49" charset="0"/>
              </a:rPr>
              <a:t>function</a:t>
            </a:r>
            <a:r>
              <a:rPr lang="it-IT" sz="1400" b="1"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"#b"</a:t>
            </a:r>
            <a:r>
              <a:rPr lang="it-IT" sz="1400" dirty="0">
                <a:solidFill>
                  <a:srgbClr val="000000"/>
                </a:solidFill>
                <a:latin typeface="Consolas" panose="020B0609020204030204" pitchFamily="49" charset="0"/>
              </a:rPr>
              <a:t>).click( </a:t>
            </a:r>
            <a:r>
              <a:rPr lang="it-IT" sz="1400" b="1" dirty="0" err="1">
                <a:solidFill>
                  <a:srgbClr val="7F0055"/>
                </a:solidFill>
                <a:latin typeface="Consolas" panose="020B0609020204030204" pitchFamily="49" charset="0"/>
              </a:rPr>
              <a:t>function</a:t>
            </a:r>
            <a:r>
              <a:rPr lang="it-IT" sz="1400" b="1"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ajax</a:t>
            </a:r>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dirty="0" err="1">
                <a:solidFill>
                  <a:srgbClr val="000000"/>
                </a:solidFill>
                <a:latin typeface="Consolas" panose="020B0609020204030204" pitchFamily="49" charset="0"/>
              </a:rPr>
              <a:t>type:</a:t>
            </a:r>
            <a:r>
              <a:rPr lang="it-IT" sz="1400" dirty="0" err="1">
                <a:solidFill>
                  <a:srgbClr val="2A00FF"/>
                </a:solidFill>
                <a:latin typeface="Consolas" panose="020B0609020204030204" pitchFamily="49" charset="0"/>
              </a:rPr>
              <a:t>"GET</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url:</a:t>
            </a:r>
            <a:r>
              <a:rPr lang="it-IT" sz="1400" dirty="0">
                <a:solidFill>
                  <a:srgbClr val="2A00FF"/>
                </a:solidFill>
                <a:latin typeface="Consolas" panose="020B0609020204030204" pitchFamily="49" charset="0"/>
              </a:rPr>
              <a:t>"all"</a:t>
            </a:r>
            <a:r>
              <a:rPr lang="it-IT" sz="1400" dirty="0">
                <a:solidFill>
                  <a:srgbClr val="000000"/>
                </a:solidFill>
                <a:latin typeface="Consolas" panose="020B0609020204030204" pitchFamily="49" charset="0"/>
              </a:rPr>
              <a:t>,</a:t>
            </a:r>
          </a:p>
          <a:p>
            <a:r>
              <a:rPr lang="it-IT" sz="1400" dirty="0" err="1">
                <a:solidFill>
                  <a:srgbClr val="000000"/>
                </a:solidFill>
                <a:latin typeface="Consolas" panose="020B0609020204030204" pitchFamily="49" charset="0"/>
              </a:rPr>
              <a:t>headers</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Accept</a:t>
            </a:r>
            <a:r>
              <a:rPr lang="it-IT" sz="1400" dirty="0">
                <a:solidFill>
                  <a:srgbClr val="000000"/>
                </a:solidFill>
                <a:latin typeface="Consolas" panose="020B0609020204030204" pitchFamily="49" charset="0"/>
              </a:rPr>
              <a:t>: </a:t>
            </a:r>
            <a:r>
              <a:rPr lang="it-IT" sz="1400" dirty="0">
                <a:solidFill>
                  <a:srgbClr val="2A00FF"/>
                </a:solidFill>
                <a:latin typeface="Consolas" panose="020B0609020204030204" pitchFamily="49" charset="0"/>
              </a:rPr>
              <a:t>"application/</a:t>
            </a:r>
            <a:r>
              <a:rPr lang="it-IT" sz="1400" dirty="0" err="1">
                <a:solidFill>
                  <a:srgbClr val="2A00FF"/>
                </a:solidFill>
                <a:latin typeface="Consolas" panose="020B0609020204030204" pitchFamily="49" charset="0"/>
              </a:rPr>
              <a:t>json</a:t>
            </a:r>
            <a:r>
              <a:rPr lang="it-IT" sz="1400" dirty="0">
                <a:solidFill>
                  <a:srgbClr val="2A00FF"/>
                </a:solidFill>
                <a:latin typeface="Consolas" panose="020B0609020204030204" pitchFamily="49" charset="0"/>
              </a:rPr>
              <a:t>; </a:t>
            </a:r>
            <a:r>
              <a:rPr lang="it-IT" sz="1400" dirty="0" err="1">
                <a:solidFill>
                  <a:srgbClr val="2A00FF"/>
                </a:solidFill>
                <a:latin typeface="Consolas" panose="020B0609020204030204" pitchFamily="49" charset="0"/>
              </a:rPr>
              <a:t>charset</a:t>
            </a:r>
            <a:r>
              <a:rPr lang="it-IT" sz="1400" dirty="0">
                <a:solidFill>
                  <a:srgbClr val="2A00FF"/>
                </a:solidFill>
                <a:latin typeface="Consolas" panose="020B0609020204030204" pitchFamily="49" charset="0"/>
              </a:rPr>
              <a:t>=utf-8"</a:t>
            </a:r>
            <a:r>
              <a:rPr lang="it-IT" sz="1400" dirty="0">
                <a:solidFill>
                  <a:srgbClr val="000000"/>
                </a:solidFill>
                <a:latin typeface="Consolas" panose="020B0609020204030204" pitchFamily="49" charset="0"/>
              </a:rPr>
              <a:t>,</a:t>
            </a:r>
          </a:p>
          <a:p>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Content-Type"</a:t>
            </a:r>
            <a:r>
              <a:rPr lang="it-IT" sz="1400" dirty="0" err="1">
                <a:solidFill>
                  <a:srgbClr val="000000"/>
                </a:solidFill>
                <a:latin typeface="Consolas" panose="020B0609020204030204" pitchFamily="49" charset="0"/>
              </a:rPr>
              <a:t>:</a:t>
            </a:r>
            <a:r>
              <a:rPr lang="it-IT" sz="1400" dirty="0" err="1">
                <a:solidFill>
                  <a:srgbClr val="2A00FF"/>
                </a:solidFill>
                <a:latin typeface="Consolas" panose="020B0609020204030204" pitchFamily="49" charset="0"/>
              </a:rPr>
              <a:t>"application</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json</a:t>
            </a:r>
            <a:r>
              <a:rPr lang="it-IT" sz="1400" dirty="0">
                <a:solidFill>
                  <a:srgbClr val="2A00FF"/>
                </a:solidFill>
                <a:latin typeface="Consolas" panose="020B0609020204030204" pitchFamily="49" charset="0"/>
              </a:rPr>
              <a:t>; </a:t>
            </a:r>
            <a:r>
              <a:rPr lang="it-IT" sz="1400" dirty="0" err="1">
                <a:solidFill>
                  <a:srgbClr val="2A00FF"/>
                </a:solidFill>
                <a:latin typeface="Consolas" panose="020B0609020204030204" pitchFamily="49" charset="0"/>
              </a:rPr>
              <a:t>charset</a:t>
            </a:r>
            <a:r>
              <a:rPr lang="it-IT" sz="1400" dirty="0">
                <a:solidFill>
                  <a:srgbClr val="2A00FF"/>
                </a:solidFill>
                <a:latin typeface="Consolas" panose="020B0609020204030204" pitchFamily="49" charset="0"/>
              </a:rPr>
              <a:t>=utf-8"</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success: </a:t>
            </a:r>
            <a:r>
              <a:rPr lang="it-IT" sz="1400" b="1" dirty="0" err="1" smtClean="0">
                <a:solidFill>
                  <a:srgbClr val="7F0055"/>
                </a:solidFill>
                <a:latin typeface="Consolas" panose="020B0609020204030204" pitchFamily="49" charset="0"/>
              </a:rPr>
              <a:t>function</a:t>
            </a:r>
            <a:r>
              <a:rPr lang="it-IT" sz="1400" b="1" dirty="0" smtClean="0">
                <a:solidFill>
                  <a:srgbClr val="000000"/>
                </a:solidFill>
                <a:latin typeface="Consolas" panose="020B0609020204030204" pitchFamily="49" charset="0"/>
              </a:rPr>
              <a:t>(){</a:t>
            </a:r>
            <a:endParaRPr lang="it-IT" sz="1400" b="1" dirty="0">
              <a:solidFill>
                <a:srgbClr val="000000"/>
              </a:solidFill>
              <a:latin typeface="Consolas" panose="020B0609020204030204" pitchFamily="49" charset="0"/>
            </a:endParaRPr>
          </a:p>
          <a:p>
            <a:r>
              <a:rPr lang="it-IT" sz="1400" b="1" dirty="0" err="1">
                <a:solidFill>
                  <a:srgbClr val="7F0055"/>
                </a:solidFill>
                <a:latin typeface="Consolas" panose="020B0609020204030204" pitchFamily="49" charset="0"/>
              </a:rPr>
              <a:t>var</a:t>
            </a:r>
            <a:r>
              <a:rPr lang="it-IT" sz="1400" b="1" dirty="0">
                <a:solidFill>
                  <a:srgbClr val="000000"/>
                </a:solidFill>
                <a:latin typeface="Consolas" panose="020B0609020204030204" pitchFamily="49" charset="0"/>
              </a:rPr>
              <a:t> a= </a:t>
            </a:r>
            <a:r>
              <a:rPr lang="it-IT" sz="1400" b="1" dirty="0" err="1">
                <a:solidFill>
                  <a:srgbClr val="000000"/>
                </a:solidFill>
                <a:latin typeface="Consolas" panose="020B0609020204030204" pitchFamily="49" charset="0"/>
              </a:rPr>
              <a:t>JSON.stringify</a:t>
            </a:r>
            <a:r>
              <a:rPr lang="it-IT" sz="1400" b="1" dirty="0" smtClean="0">
                <a:solidFill>
                  <a:srgbClr val="000000"/>
                </a:solidFill>
                <a:latin typeface="Consolas" panose="020B0609020204030204" pitchFamily="49" charset="0"/>
              </a:rPr>
              <a:t>(${tutti});</a:t>
            </a:r>
            <a:endParaRPr lang="it-IT" sz="1400" b="1" dirty="0">
              <a:solidFill>
                <a:srgbClr val="000000"/>
              </a:solidFill>
              <a:latin typeface="Consolas" panose="020B0609020204030204" pitchFamily="49" charset="0"/>
            </a:endParaRPr>
          </a:p>
          <a:p>
            <a:r>
              <a:rPr lang="it-IT" sz="1400"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var</a:t>
            </a:r>
            <a:r>
              <a:rPr lang="it-IT" sz="1400" b="1" dirty="0">
                <a:solidFill>
                  <a:srgbClr val="000000"/>
                </a:solidFill>
                <a:latin typeface="Consolas" panose="020B0609020204030204" pitchFamily="49" charset="0"/>
              </a:rPr>
              <a:t> a2=</a:t>
            </a:r>
            <a:r>
              <a:rPr lang="it-IT" sz="1400" b="1" dirty="0" err="1">
                <a:solidFill>
                  <a:srgbClr val="000000"/>
                </a:solidFill>
                <a:latin typeface="Consolas" panose="020B0609020204030204" pitchFamily="49" charset="0"/>
              </a:rPr>
              <a:t>JSON.parse</a:t>
            </a:r>
            <a:r>
              <a:rPr lang="it-IT" sz="1400" b="1" dirty="0">
                <a:solidFill>
                  <a:srgbClr val="000000"/>
                </a:solidFill>
                <a:latin typeface="Consolas" panose="020B0609020204030204" pitchFamily="49" charset="0"/>
              </a:rPr>
              <a:t>(a);</a:t>
            </a:r>
          </a:p>
          <a:p>
            <a:r>
              <a:rPr lang="it-IT" sz="1400"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var</a:t>
            </a:r>
            <a:r>
              <a:rPr lang="it-IT" sz="1400" b="1" dirty="0">
                <a:solidFill>
                  <a:srgbClr val="000000"/>
                </a:solidFill>
                <a:latin typeface="Consolas" panose="020B0609020204030204" pitchFamily="49" charset="0"/>
              </a:rPr>
              <a:t> text=</a:t>
            </a:r>
            <a:r>
              <a:rPr lang="it-IT" sz="1400" b="1" dirty="0">
                <a:solidFill>
                  <a:srgbClr val="2A00FF"/>
                </a:solidFill>
                <a:latin typeface="Consolas" panose="020B0609020204030204" pitchFamily="49" charset="0"/>
              </a:rPr>
              <a:t>''</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b="1" dirty="0">
                <a:solidFill>
                  <a:srgbClr val="7F0055"/>
                </a:solidFill>
                <a:latin typeface="Consolas" panose="020B0609020204030204" pitchFamily="49" charset="0"/>
              </a:rPr>
              <a:t>for</a:t>
            </a:r>
            <a:r>
              <a:rPr lang="it-IT" sz="1400" b="1" dirty="0">
                <a:solidFill>
                  <a:srgbClr val="000000"/>
                </a:solidFill>
                <a:latin typeface="Consolas" panose="020B0609020204030204" pitchFamily="49" charset="0"/>
              </a:rPr>
              <a:t>(</a:t>
            </a:r>
            <a:r>
              <a:rPr lang="it-IT" sz="1400" b="1" dirty="0" err="1">
                <a:solidFill>
                  <a:srgbClr val="7F0055"/>
                </a:solidFill>
                <a:latin typeface="Consolas" panose="020B0609020204030204" pitchFamily="49" charset="0"/>
              </a:rPr>
              <a:t>var</a:t>
            </a:r>
            <a:r>
              <a:rPr lang="it-IT" sz="1400" b="1" dirty="0">
                <a:solidFill>
                  <a:srgbClr val="000000"/>
                </a:solidFill>
                <a:latin typeface="Consolas" panose="020B0609020204030204" pitchFamily="49" charset="0"/>
              </a:rPr>
              <a:t> x=0;x&lt;a2.length;x++){</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a:t>
            </a:r>
            <a:r>
              <a:rPr lang="it-IT" sz="1400" dirty="0" err="1">
                <a:solidFill>
                  <a:srgbClr val="3F7F5F"/>
                </a:solidFill>
                <a:latin typeface="Consolas" panose="020B0609020204030204" pitchFamily="49" charset="0"/>
              </a:rPr>
              <a:t>alert</a:t>
            </a:r>
            <a:r>
              <a:rPr lang="it-IT" sz="1400" dirty="0">
                <a:solidFill>
                  <a:srgbClr val="3F7F5F"/>
                </a:solidFill>
                <a:latin typeface="Consolas" panose="020B0609020204030204" pitchFamily="49" charset="0"/>
              </a:rPr>
              <a:t>(a[x]);</a:t>
            </a:r>
          </a:p>
          <a:p>
            <a:r>
              <a:rPr lang="it-IT" sz="1400" dirty="0">
                <a:solidFill>
                  <a:srgbClr val="000000"/>
                </a:solidFill>
                <a:latin typeface="Consolas" panose="020B0609020204030204" pitchFamily="49" charset="0"/>
              </a:rPr>
              <a:t>    text+=</a:t>
            </a:r>
            <a:r>
              <a:rPr lang="it-IT" sz="1400" dirty="0">
                <a:solidFill>
                  <a:srgbClr val="2A00FF"/>
                </a:solidFill>
                <a:latin typeface="Consolas" panose="020B0609020204030204" pitchFamily="49" charset="0"/>
              </a:rPr>
              <a:t>"Nome :"</a:t>
            </a:r>
            <a:r>
              <a:rPr lang="it-IT" sz="1400" dirty="0">
                <a:solidFill>
                  <a:srgbClr val="000000"/>
                </a:solidFill>
                <a:latin typeface="Consolas" panose="020B0609020204030204" pitchFamily="49" charset="0"/>
              </a:rPr>
              <a:t>+a2[x].nome+</a:t>
            </a:r>
            <a:r>
              <a:rPr lang="it-IT" sz="1400" dirty="0">
                <a:solidFill>
                  <a:srgbClr val="2A00FF"/>
                </a:solidFill>
                <a:latin typeface="Consolas" panose="020B0609020204030204" pitchFamily="49" charset="0"/>
              </a:rPr>
              <a:t>"&lt;</a:t>
            </a:r>
            <a:r>
              <a:rPr lang="it-IT" sz="1400" dirty="0" err="1">
                <a:solidFill>
                  <a:srgbClr val="2A00FF"/>
                </a:solidFill>
                <a:latin typeface="Consolas" panose="020B0609020204030204" pitchFamily="49" charset="0"/>
              </a:rPr>
              <a:t>br</a:t>
            </a:r>
            <a:r>
              <a:rPr lang="it-IT" sz="1400" dirty="0">
                <a:solidFill>
                  <a:srgbClr val="2A00FF"/>
                </a:solidFill>
                <a:latin typeface="Consolas" panose="020B0609020204030204" pitchFamily="49" charset="0"/>
              </a:rPr>
              <a:t>&gt;"</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document.getElementById</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"demo"</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innerHTML</a:t>
            </a:r>
            <a:r>
              <a:rPr lang="it-IT" sz="1400" dirty="0">
                <a:solidFill>
                  <a:srgbClr val="000000"/>
                </a:solidFill>
                <a:latin typeface="Consolas" panose="020B0609020204030204" pitchFamily="49" charset="0"/>
              </a:rPr>
              <a:t> =text;</a:t>
            </a:r>
          </a:p>
          <a:p>
            <a:endParaRPr lang="it-IT" sz="1400" dirty="0">
              <a:latin typeface="Consolas" panose="020B0609020204030204" pitchFamily="49" charset="0"/>
            </a:endParaRP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a:t>
            </a:r>
            <a:endParaRPr lang="it-IT" dirty="0"/>
          </a:p>
        </p:txBody>
      </p:sp>
      <p:sp>
        <p:nvSpPr>
          <p:cNvPr id="3" name="CasellaDiTesto 2"/>
          <p:cNvSpPr txBox="1"/>
          <p:nvPr/>
        </p:nvSpPr>
        <p:spPr>
          <a:xfrm>
            <a:off x="3867462" y="164892"/>
            <a:ext cx="1798819" cy="369332"/>
          </a:xfrm>
          <a:prstGeom prst="rect">
            <a:avLst/>
          </a:prstGeom>
          <a:noFill/>
          <a:ln>
            <a:solidFill>
              <a:schemeClr val="tx1"/>
            </a:solidFill>
          </a:ln>
        </p:spPr>
        <p:txBody>
          <a:bodyPr wrap="square" rtlCol="0">
            <a:spAutoFit/>
          </a:bodyPr>
          <a:lstStyle/>
          <a:p>
            <a:r>
              <a:rPr lang="it-IT" dirty="0" smtClean="0"/>
              <a:t>Sezione head</a:t>
            </a:r>
            <a:endParaRPr lang="it-IT" dirty="0"/>
          </a:p>
        </p:txBody>
      </p:sp>
      <p:sp>
        <p:nvSpPr>
          <p:cNvPr id="4" name="Rettangolo 3"/>
          <p:cNvSpPr/>
          <p:nvPr/>
        </p:nvSpPr>
        <p:spPr>
          <a:xfrm>
            <a:off x="6510728" y="2511650"/>
            <a:ext cx="5406452" cy="1631216"/>
          </a:xfrm>
          <a:prstGeom prst="rect">
            <a:avLst/>
          </a:prstGeom>
        </p:spPr>
        <p:txBody>
          <a:bodyPr wrap="square">
            <a:spAutoFit/>
          </a:bodyPr>
          <a:lstStyle/>
          <a:p>
            <a:r>
              <a:rPr lang="it-IT" sz="2000" dirty="0" smtClean="0">
                <a:solidFill>
                  <a:srgbClr val="008080"/>
                </a:solidFill>
                <a:latin typeface="Consolas" panose="020B0609020204030204" pitchFamily="49" charset="0"/>
              </a:rPr>
              <a:t>&lt;</a:t>
            </a:r>
            <a:r>
              <a:rPr lang="it-IT" sz="2000" dirty="0">
                <a:solidFill>
                  <a:srgbClr val="3F7F7F"/>
                </a:solidFill>
                <a:latin typeface="Consolas" panose="020B0609020204030204" pitchFamily="49" charset="0"/>
              </a:rPr>
              <a:t>body</a:t>
            </a:r>
            <a:r>
              <a:rPr lang="it-IT" sz="2000" dirty="0">
                <a:solidFill>
                  <a:srgbClr val="008080"/>
                </a:solidFill>
                <a:latin typeface="Consolas" panose="020B0609020204030204" pitchFamily="49" charset="0"/>
              </a:rPr>
              <a:t>&gt;</a:t>
            </a:r>
          </a:p>
          <a:p>
            <a:r>
              <a:rPr lang="sv-SE" sz="2000" dirty="0">
                <a:solidFill>
                  <a:srgbClr val="008080"/>
                </a:solidFill>
                <a:latin typeface="Consolas" panose="020B0609020204030204" pitchFamily="49" charset="0"/>
              </a:rPr>
              <a:t>&lt;</a:t>
            </a:r>
            <a:r>
              <a:rPr lang="sv-SE" sz="2000" dirty="0">
                <a:solidFill>
                  <a:srgbClr val="3F7F7F"/>
                </a:solidFill>
                <a:latin typeface="Consolas" panose="020B0609020204030204" pitchFamily="49" charset="0"/>
              </a:rPr>
              <a:t>button </a:t>
            </a:r>
            <a:r>
              <a:rPr lang="sv-SE" sz="2000" dirty="0">
                <a:solidFill>
                  <a:srgbClr val="7F007F"/>
                </a:solidFill>
                <a:latin typeface="Consolas" panose="020B0609020204030204" pitchFamily="49" charset="0"/>
              </a:rPr>
              <a:t>id</a:t>
            </a:r>
            <a:r>
              <a:rPr lang="sv-SE" sz="2000" dirty="0">
                <a:solidFill>
                  <a:srgbClr val="000000"/>
                </a:solidFill>
                <a:latin typeface="Consolas" panose="020B0609020204030204" pitchFamily="49" charset="0"/>
              </a:rPr>
              <a:t>=</a:t>
            </a:r>
            <a:r>
              <a:rPr lang="sv-SE" sz="2000" i="1" dirty="0">
                <a:solidFill>
                  <a:srgbClr val="2A00FF"/>
                </a:solidFill>
                <a:latin typeface="Consolas" panose="020B0609020204030204" pitchFamily="49" charset="0"/>
              </a:rPr>
              <a:t>"b"</a:t>
            </a:r>
            <a:r>
              <a:rPr lang="sv-SE" sz="2000" i="1" dirty="0">
                <a:solidFill>
                  <a:srgbClr val="008080"/>
                </a:solidFill>
                <a:latin typeface="Consolas" panose="020B0609020204030204" pitchFamily="49" charset="0"/>
              </a:rPr>
              <a:t>&gt;</a:t>
            </a:r>
            <a:r>
              <a:rPr lang="sv-SE" sz="2000" i="1" u="sng" dirty="0">
                <a:solidFill>
                  <a:srgbClr val="000000"/>
                </a:solidFill>
                <a:latin typeface="Consolas" panose="020B0609020204030204" pitchFamily="49" charset="0"/>
              </a:rPr>
              <a:t>prova json</a:t>
            </a:r>
            <a:r>
              <a:rPr lang="sv-SE" sz="2000" i="1" u="sng" dirty="0">
                <a:solidFill>
                  <a:srgbClr val="008080"/>
                </a:solidFill>
                <a:latin typeface="Consolas" panose="020B0609020204030204" pitchFamily="49" charset="0"/>
              </a:rPr>
              <a:t>&lt;/</a:t>
            </a:r>
            <a:r>
              <a:rPr lang="sv-SE" sz="2000" i="1" u="sng" dirty="0">
                <a:solidFill>
                  <a:srgbClr val="3F7F7F"/>
                </a:solidFill>
                <a:latin typeface="Consolas" panose="020B0609020204030204" pitchFamily="49" charset="0"/>
              </a:rPr>
              <a:t>button</a:t>
            </a:r>
            <a:r>
              <a:rPr lang="sv-SE" sz="2000" i="1" u="sng" dirty="0">
                <a:solidFill>
                  <a:srgbClr val="008080"/>
                </a:solidFill>
                <a:latin typeface="Consolas" panose="020B0609020204030204" pitchFamily="49" charset="0"/>
              </a:rPr>
              <a:t>&gt;</a:t>
            </a:r>
          </a:p>
          <a:p>
            <a:r>
              <a:rPr lang="it-IT" sz="2000" dirty="0">
                <a:solidFill>
                  <a:srgbClr val="008080"/>
                </a:solidFill>
                <a:latin typeface="Consolas" panose="020B0609020204030204" pitchFamily="49" charset="0"/>
              </a:rPr>
              <a:t>&lt;</a:t>
            </a:r>
            <a:r>
              <a:rPr lang="it-IT" sz="2000" dirty="0">
                <a:solidFill>
                  <a:srgbClr val="3F7F7F"/>
                </a:solidFill>
                <a:latin typeface="Consolas" panose="020B0609020204030204" pitchFamily="49" charset="0"/>
              </a:rPr>
              <a:t>p </a:t>
            </a:r>
            <a:r>
              <a:rPr lang="it-IT" sz="2000" dirty="0">
                <a:solidFill>
                  <a:srgbClr val="7F007F"/>
                </a:solidFill>
                <a:latin typeface="Consolas" panose="020B0609020204030204" pitchFamily="49" charset="0"/>
              </a:rPr>
              <a:t>id</a:t>
            </a:r>
            <a:r>
              <a:rPr lang="it-IT" sz="2000" dirty="0">
                <a:solidFill>
                  <a:srgbClr val="000000"/>
                </a:solidFill>
                <a:latin typeface="Consolas" panose="020B0609020204030204" pitchFamily="49" charset="0"/>
              </a:rPr>
              <a:t>=</a:t>
            </a:r>
            <a:r>
              <a:rPr lang="it-IT" sz="2000" i="1" dirty="0">
                <a:solidFill>
                  <a:srgbClr val="2A00FF"/>
                </a:solidFill>
                <a:latin typeface="Consolas" panose="020B0609020204030204" pitchFamily="49" charset="0"/>
              </a:rPr>
              <a:t>"demo"</a:t>
            </a:r>
            <a:r>
              <a:rPr lang="it-IT" sz="2000" i="1" dirty="0">
                <a:solidFill>
                  <a:srgbClr val="008080"/>
                </a:solidFill>
                <a:latin typeface="Consolas" panose="020B0609020204030204" pitchFamily="49" charset="0"/>
              </a:rPr>
              <a:t>&gt;&lt;/</a:t>
            </a:r>
            <a:r>
              <a:rPr lang="it-IT" sz="2000" i="1" dirty="0">
                <a:solidFill>
                  <a:srgbClr val="3F7F7F"/>
                </a:solidFill>
                <a:latin typeface="Consolas" panose="020B0609020204030204" pitchFamily="49" charset="0"/>
              </a:rPr>
              <a:t>p</a:t>
            </a:r>
            <a:r>
              <a:rPr lang="it-IT" sz="2000" i="1" dirty="0">
                <a:solidFill>
                  <a:srgbClr val="008080"/>
                </a:solidFill>
                <a:latin typeface="Consolas" panose="020B0609020204030204" pitchFamily="49" charset="0"/>
              </a:rPr>
              <a:t>&gt;</a:t>
            </a:r>
          </a:p>
          <a:p>
            <a:r>
              <a:rPr lang="it-IT" sz="2000" dirty="0">
                <a:solidFill>
                  <a:srgbClr val="008080"/>
                </a:solidFill>
                <a:latin typeface="Consolas" panose="020B0609020204030204" pitchFamily="49" charset="0"/>
              </a:rPr>
              <a:t>&lt;/</a:t>
            </a:r>
            <a:r>
              <a:rPr lang="it-IT" sz="2000" dirty="0">
                <a:solidFill>
                  <a:srgbClr val="3F7F7F"/>
                </a:solidFill>
                <a:latin typeface="Consolas" panose="020B0609020204030204" pitchFamily="49" charset="0"/>
              </a:rPr>
              <a:t>body</a:t>
            </a:r>
            <a:r>
              <a:rPr lang="it-IT" sz="2000" dirty="0">
                <a:solidFill>
                  <a:srgbClr val="008080"/>
                </a:solidFill>
                <a:latin typeface="Consolas" panose="020B0609020204030204" pitchFamily="49" charset="0"/>
              </a:rPr>
              <a:t>&gt;</a:t>
            </a:r>
          </a:p>
          <a:p>
            <a:r>
              <a:rPr lang="it-IT" sz="2000" dirty="0">
                <a:solidFill>
                  <a:srgbClr val="008080"/>
                </a:solidFill>
                <a:latin typeface="Consolas" panose="020B0609020204030204" pitchFamily="49" charset="0"/>
              </a:rPr>
              <a:t>&lt;/</a:t>
            </a:r>
            <a:r>
              <a:rPr lang="it-IT" sz="2000" dirty="0">
                <a:solidFill>
                  <a:srgbClr val="3F7F7F"/>
                </a:solidFill>
                <a:latin typeface="Consolas" panose="020B0609020204030204" pitchFamily="49" charset="0"/>
              </a:rPr>
              <a:t>html</a:t>
            </a:r>
            <a:r>
              <a:rPr lang="it-IT" sz="2000" dirty="0">
                <a:solidFill>
                  <a:srgbClr val="008080"/>
                </a:solidFill>
                <a:latin typeface="Consolas" panose="020B0609020204030204" pitchFamily="49" charset="0"/>
              </a:rPr>
              <a:t>&gt;</a:t>
            </a:r>
            <a:endParaRPr lang="it-IT" sz="2800" dirty="0"/>
          </a:p>
        </p:txBody>
      </p:sp>
      <p:cxnSp>
        <p:nvCxnSpPr>
          <p:cNvPr id="6" name="Connettore 2 5"/>
          <p:cNvCxnSpPr/>
          <p:nvPr/>
        </p:nvCxnSpPr>
        <p:spPr>
          <a:xfrm flipV="1">
            <a:off x="3732551" y="3447738"/>
            <a:ext cx="2878111" cy="1274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p:cNvCxnSpPr/>
          <p:nvPr/>
        </p:nvCxnSpPr>
        <p:spPr>
          <a:xfrm>
            <a:off x="1109272" y="854439"/>
            <a:ext cx="5501390" cy="208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59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704538" y="86274"/>
            <a:ext cx="10882859" cy="6740307"/>
          </a:xfrm>
          <a:prstGeom prst="rect">
            <a:avLst/>
          </a:prstGeom>
          <a:ln>
            <a:noFill/>
          </a:ln>
        </p:spPr>
        <p:txBody>
          <a:bodyPr wrap="square">
            <a:spAutoFit/>
          </a:bodyPr>
          <a:lstStyle/>
          <a:p>
            <a:r>
              <a:rPr lang="it-IT" sz="2400" b="1" dirty="0"/>
              <a:t>Utilizzo dell’elemento script senza l’attributo </a:t>
            </a:r>
            <a:r>
              <a:rPr lang="it-IT" sz="2400" b="1" dirty="0" err="1"/>
              <a:t>src</a:t>
            </a:r>
            <a:r>
              <a:rPr lang="it-IT" sz="2400" b="1" dirty="0"/>
              <a:t> </a:t>
            </a:r>
            <a:r>
              <a:rPr lang="it-IT" sz="2400" b="1" dirty="0" smtClean="0"/>
              <a:t>, </a:t>
            </a:r>
            <a:r>
              <a:rPr lang="it-IT" sz="2400" b="1" dirty="0"/>
              <a:t>dove si scrive il codice JavaScript all’interno del citato elemento che può apparire ovunque nella pagina web. Generalmente è posto all’interno dell’elemento head</a:t>
            </a:r>
            <a:r>
              <a:rPr lang="it-IT" sz="2400" b="1" dirty="0" smtClean="0"/>
              <a:t>.</a:t>
            </a:r>
          </a:p>
          <a:p>
            <a:r>
              <a:rPr lang="it-IT" sz="2400" b="1" dirty="0" smtClean="0"/>
              <a:t>&lt; </a:t>
            </a:r>
            <a:r>
              <a:rPr lang="it-IT" sz="2400" b="1" dirty="0"/>
              <a:t>head &gt; </a:t>
            </a:r>
            <a:r>
              <a:rPr lang="it-IT" sz="2400" b="1" dirty="0" smtClean="0"/>
              <a:t>…</a:t>
            </a:r>
          </a:p>
          <a:p>
            <a:r>
              <a:rPr lang="it-IT" sz="2400" b="1" dirty="0" smtClean="0"/>
              <a:t> </a:t>
            </a:r>
            <a:r>
              <a:rPr lang="it-IT" sz="2400" b="1" dirty="0"/>
              <a:t>&lt;!-- Nell'elemento head --&gt; </a:t>
            </a:r>
            <a:endParaRPr lang="it-IT" sz="2400" b="1" dirty="0" smtClean="0"/>
          </a:p>
          <a:p>
            <a:r>
              <a:rPr lang="it-IT" sz="2400" b="1" dirty="0" smtClean="0"/>
              <a:t>&lt; </a:t>
            </a:r>
            <a:r>
              <a:rPr lang="it-IT" sz="2400" b="1" dirty="0"/>
              <a:t>script &gt; </a:t>
            </a:r>
            <a:endParaRPr lang="it-IT" sz="2400" b="1" dirty="0" smtClean="0"/>
          </a:p>
          <a:p>
            <a:r>
              <a:rPr lang="it-IT" sz="2400" b="1" dirty="0"/>
              <a:t>	</a:t>
            </a:r>
            <a:r>
              <a:rPr lang="it-IT" sz="2400" b="1" dirty="0" err="1" smtClean="0"/>
              <a:t>function</a:t>
            </a:r>
            <a:r>
              <a:rPr lang="it-IT" sz="2400" b="1" dirty="0" smtClean="0"/>
              <a:t> </a:t>
            </a:r>
            <a:r>
              <a:rPr lang="it-IT" sz="2400" b="1" dirty="0" err="1"/>
              <a:t>foo</a:t>
            </a:r>
            <a:r>
              <a:rPr lang="it-IT" sz="2400" b="1" dirty="0"/>
              <a:t>() { </a:t>
            </a:r>
            <a:endParaRPr lang="it-IT" sz="2400" b="1" dirty="0" smtClean="0"/>
          </a:p>
          <a:p>
            <a:r>
              <a:rPr lang="it-IT" sz="2400" b="1" dirty="0" smtClean="0"/>
              <a:t>		</a:t>
            </a:r>
            <a:r>
              <a:rPr lang="it-IT" sz="2400" b="1" dirty="0" err="1" smtClean="0"/>
              <a:t>return</a:t>
            </a:r>
            <a:r>
              <a:rPr lang="it-IT" sz="2400" b="1" dirty="0" smtClean="0"/>
              <a:t> </a:t>
            </a:r>
            <a:r>
              <a:rPr lang="it-IT" sz="2400" b="1" dirty="0"/>
              <a:t>5; </a:t>
            </a:r>
            <a:endParaRPr lang="it-IT" sz="2400" b="1" dirty="0" smtClean="0"/>
          </a:p>
          <a:p>
            <a:r>
              <a:rPr lang="it-IT" sz="2400" b="1" dirty="0"/>
              <a:t>	</a:t>
            </a:r>
            <a:r>
              <a:rPr lang="it-IT" sz="2400" b="1" dirty="0" smtClean="0"/>
              <a:t>} </a:t>
            </a:r>
          </a:p>
          <a:p>
            <a:r>
              <a:rPr lang="it-IT" sz="2400" b="1" dirty="0" smtClean="0"/>
              <a:t>&lt;/ </a:t>
            </a:r>
            <a:r>
              <a:rPr lang="it-IT" sz="2400" b="1" dirty="0"/>
              <a:t>script &gt; </a:t>
            </a:r>
            <a:endParaRPr lang="it-IT" sz="2400" b="1" dirty="0" smtClean="0"/>
          </a:p>
          <a:p>
            <a:r>
              <a:rPr lang="it-IT" sz="2400" b="1" dirty="0" smtClean="0"/>
              <a:t>&lt;/ </a:t>
            </a:r>
            <a:r>
              <a:rPr lang="it-IT" sz="2400" b="1" dirty="0"/>
              <a:t>head &gt; </a:t>
            </a:r>
            <a:endParaRPr lang="it-IT" sz="2400" b="1" dirty="0" smtClean="0"/>
          </a:p>
          <a:p>
            <a:r>
              <a:rPr lang="it-IT" sz="2400" b="1" dirty="0" smtClean="0"/>
              <a:t>&lt; </a:t>
            </a:r>
            <a:r>
              <a:rPr lang="it-IT" sz="2400" b="1" dirty="0"/>
              <a:t>body &gt; </a:t>
            </a:r>
            <a:endParaRPr lang="it-IT" sz="2400" b="1" dirty="0" smtClean="0"/>
          </a:p>
          <a:p>
            <a:r>
              <a:rPr lang="it-IT" sz="2400" b="1" dirty="0" smtClean="0"/>
              <a:t>&lt;!-- </a:t>
            </a:r>
            <a:r>
              <a:rPr lang="it-IT" sz="2400" b="1" dirty="0"/>
              <a:t>Direttamente nel body --&gt; </a:t>
            </a:r>
            <a:endParaRPr lang="it-IT" sz="2400" b="1" dirty="0" smtClean="0"/>
          </a:p>
          <a:p>
            <a:r>
              <a:rPr lang="it-IT" sz="2400" b="1" dirty="0" smtClean="0"/>
              <a:t>&lt; </a:t>
            </a:r>
            <a:r>
              <a:rPr lang="it-IT" sz="2400" b="1" dirty="0"/>
              <a:t>script </a:t>
            </a:r>
            <a:r>
              <a:rPr lang="it-IT" sz="2400" b="1" dirty="0" smtClean="0"/>
              <a:t>&gt;</a:t>
            </a:r>
          </a:p>
          <a:p>
            <a:r>
              <a:rPr lang="it-IT" sz="2400" b="1" dirty="0" smtClean="0"/>
              <a:t>	</a:t>
            </a:r>
            <a:r>
              <a:rPr lang="it-IT" sz="2400" b="1" dirty="0" err="1" smtClean="0"/>
              <a:t>alert</a:t>
            </a:r>
            <a:r>
              <a:rPr lang="it-IT" sz="2400" b="1" dirty="0"/>
              <a:t>( 5); </a:t>
            </a:r>
            <a:endParaRPr lang="it-IT" sz="2400" b="1" dirty="0" smtClean="0"/>
          </a:p>
          <a:p>
            <a:r>
              <a:rPr lang="it-IT" sz="2400" b="1" dirty="0" smtClean="0"/>
              <a:t>&lt;/ </a:t>
            </a:r>
            <a:r>
              <a:rPr lang="it-IT" sz="2400" b="1" dirty="0"/>
              <a:t>script &gt; </a:t>
            </a:r>
            <a:endParaRPr lang="it-IT" sz="2400" b="1" dirty="0" smtClean="0"/>
          </a:p>
          <a:p>
            <a:r>
              <a:rPr lang="it-IT" sz="2400" b="1" dirty="0" smtClean="0"/>
              <a:t>&lt; </a:t>
            </a:r>
            <a:r>
              <a:rPr lang="it-IT" sz="2400" b="1" dirty="0" err="1"/>
              <a:t>span</a:t>
            </a:r>
            <a:r>
              <a:rPr lang="it-IT" sz="2400" b="1" dirty="0"/>
              <a:t> &gt; Del testo... &lt;/ </a:t>
            </a:r>
            <a:r>
              <a:rPr lang="it-IT" sz="2400" b="1" dirty="0" err="1"/>
              <a:t>span</a:t>
            </a:r>
            <a:r>
              <a:rPr lang="it-IT" sz="2400" b="1" dirty="0"/>
              <a:t> &gt; </a:t>
            </a:r>
            <a:endParaRPr lang="it-IT" sz="2400" b="1" dirty="0" smtClean="0"/>
          </a:p>
          <a:p>
            <a:r>
              <a:rPr lang="it-IT" sz="2400" b="1" dirty="0" smtClean="0"/>
              <a:t>&lt;/ </a:t>
            </a:r>
            <a:r>
              <a:rPr lang="it-IT" sz="2400" b="1" dirty="0"/>
              <a:t>body </a:t>
            </a:r>
            <a:r>
              <a:rPr lang="it-IT" sz="2400" b="1" dirty="0" smtClean="0"/>
              <a:t>&gt;</a:t>
            </a:r>
            <a:endParaRPr lang="it-IT" sz="2400" b="1" dirty="0"/>
          </a:p>
        </p:txBody>
      </p:sp>
      <p:sp>
        <p:nvSpPr>
          <p:cNvPr id="4" name="Ovale 3"/>
          <p:cNvSpPr/>
          <p:nvPr/>
        </p:nvSpPr>
        <p:spPr>
          <a:xfrm>
            <a:off x="10043410" y="2323475"/>
            <a:ext cx="1034321" cy="794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b="1" dirty="0" smtClean="0">
                <a:solidFill>
                  <a:srgbClr val="FF0000"/>
                </a:solidFill>
              </a:rPr>
              <a:t>1</a:t>
            </a:r>
            <a:endParaRPr lang="it-IT" sz="3600" b="1" dirty="0">
              <a:solidFill>
                <a:srgbClr val="FF0000"/>
              </a:solidFill>
            </a:endParaRPr>
          </a:p>
        </p:txBody>
      </p:sp>
    </p:spTree>
    <p:extLst>
      <p:ext uri="{BB962C8B-B14F-4D97-AF65-F5344CB8AC3E}">
        <p14:creationId xmlns:p14="http://schemas.microsoft.com/office/powerpoint/2010/main" val="2337593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979356" y="423233"/>
            <a:ext cx="9258925" cy="3046988"/>
          </a:xfrm>
          <a:prstGeom prst="rect">
            <a:avLst/>
          </a:prstGeom>
        </p:spPr>
        <p:txBody>
          <a:bodyPr wrap="square">
            <a:spAutoFit/>
          </a:bodyPr>
          <a:lstStyle/>
          <a:p>
            <a:r>
              <a:rPr lang="it-IT" sz="2400" b="1" dirty="0"/>
              <a:t>&lt; head </a:t>
            </a:r>
            <a:r>
              <a:rPr lang="it-IT" sz="2400" b="1" dirty="0" smtClean="0"/>
              <a:t>&gt;</a:t>
            </a:r>
          </a:p>
          <a:p>
            <a:r>
              <a:rPr lang="it-IT" sz="2400" b="1" dirty="0" smtClean="0"/>
              <a:t> </a:t>
            </a:r>
            <a:r>
              <a:rPr lang="it-IT" sz="2400" b="1" dirty="0"/>
              <a:t>… </a:t>
            </a:r>
            <a:endParaRPr lang="it-IT" sz="2400" b="1" dirty="0" smtClean="0"/>
          </a:p>
          <a:p>
            <a:r>
              <a:rPr lang="it-IT" sz="2400" b="1" dirty="0" smtClean="0"/>
              <a:t>&lt; </a:t>
            </a:r>
            <a:r>
              <a:rPr lang="it-IT" sz="2400" b="1" dirty="0"/>
              <a:t>script </a:t>
            </a:r>
            <a:r>
              <a:rPr lang="it-IT" sz="2400" b="1" dirty="0" err="1"/>
              <a:t>src</a:t>
            </a:r>
            <a:r>
              <a:rPr lang="it-IT" sz="2400" b="1" dirty="0"/>
              <a:t> =" </a:t>
            </a:r>
            <a:r>
              <a:rPr lang="it-IT" sz="2400" b="1" dirty="0" smtClean="0"/>
              <a:t>myfile.js</a:t>
            </a:r>
            <a:r>
              <a:rPr lang="it-IT" sz="2400" b="1" dirty="0"/>
              <a:t>" &gt; </a:t>
            </a:r>
            <a:endParaRPr lang="it-IT" sz="2400" b="1" dirty="0" smtClean="0"/>
          </a:p>
          <a:p>
            <a:r>
              <a:rPr lang="it-IT" sz="2400" b="1" dirty="0" smtClean="0"/>
              <a:t>&lt;/ </a:t>
            </a:r>
            <a:r>
              <a:rPr lang="it-IT" sz="2400" b="1" dirty="0"/>
              <a:t>script &gt; </a:t>
            </a:r>
            <a:endParaRPr lang="it-IT" sz="2400" b="1" dirty="0" smtClean="0"/>
          </a:p>
          <a:p>
            <a:r>
              <a:rPr lang="it-IT" sz="2400" b="1" dirty="0" smtClean="0"/>
              <a:t>&lt;/ </a:t>
            </a:r>
            <a:r>
              <a:rPr lang="it-IT" sz="2400" b="1" dirty="0"/>
              <a:t>head &gt; </a:t>
            </a:r>
            <a:endParaRPr lang="it-IT" sz="2400" b="1" dirty="0" smtClean="0"/>
          </a:p>
          <a:p>
            <a:r>
              <a:rPr lang="it-IT" sz="2400" b="1" dirty="0" smtClean="0"/>
              <a:t>&lt; </a:t>
            </a:r>
            <a:r>
              <a:rPr lang="it-IT" sz="2400" b="1" dirty="0"/>
              <a:t>body &gt; </a:t>
            </a:r>
            <a:endParaRPr lang="it-IT" sz="2400" b="1" dirty="0" smtClean="0"/>
          </a:p>
          <a:p>
            <a:r>
              <a:rPr lang="it-IT" sz="2400" b="1" dirty="0" smtClean="0"/>
              <a:t>&lt; </a:t>
            </a:r>
            <a:r>
              <a:rPr lang="it-IT" sz="2400" b="1" dirty="0" err="1"/>
              <a:t>span</a:t>
            </a:r>
            <a:r>
              <a:rPr lang="it-IT" sz="2400" b="1" dirty="0"/>
              <a:t> &gt; Del testo... &lt;/ </a:t>
            </a:r>
            <a:r>
              <a:rPr lang="it-IT" sz="2400" b="1" dirty="0" err="1"/>
              <a:t>span</a:t>
            </a:r>
            <a:r>
              <a:rPr lang="it-IT" sz="2400" b="1" dirty="0"/>
              <a:t> &gt; </a:t>
            </a:r>
            <a:endParaRPr lang="it-IT" sz="2400" b="1" dirty="0" smtClean="0"/>
          </a:p>
          <a:p>
            <a:r>
              <a:rPr lang="it-IT" sz="2400" b="1" dirty="0" smtClean="0"/>
              <a:t>&lt;/ </a:t>
            </a:r>
            <a:r>
              <a:rPr lang="it-IT" sz="2400" b="1" dirty="0"/>
              <a:t>body </a:t>
            </a:r>
            <a:r>
              <a:rPr lang="it-IT" sz="2400" b="1" dirty="0" smtClean="0"/>
              <a:t>&gt;</a:t>
            </a:r>
            <a:endParaRPr lang="it-IT" sz="2400" b="1" dirty="0"/>
          </a:p>
        </p:txBody>
      </p:sp>
      <p:sp>
        <p:nvSpPr>
          <p:cNvPr id="4" name="Ovale 3"/>
          <p:cNvSpPr/>
          <p:nvPr/>
        </p:nvSpPr>
        <p:spPr>
          <a:xfrm>
            <a:off x="7000407" y="423233"/>
            <a:ext cx="1034321" cy="794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b="1" dirty="0">
                <a:solidFill>
                  <a:srgbClr val="FF0000"/>
                </a:solidFill>
              </a:rPr>
              <a:t>2</a:t>
            </a:r>
          </a:p>
        </p:txBody>
      </p:sp>
      <p:sp>
        <p:nvSpPr>
          <p:cNvPr id="5" name="Rettangolo 4"/>
          <p:cNvSpPr/>
          <p:nvPr/>
        </p:nvSpPr>
        <p:spPr>
          <a:xfrm>
            <a:off x="389745" y="3829981"/>
            <a:ext cx="11437495" cy="2062103"/>
          </a:xfrm>
          <a:prstGeom prst="rect">
            <a:avLst/>
          </a:prstGeom>
        </p:spPr>
        <p:txBody>
          <a:bodyPr wrap="square">
            <a:spAutoFit/>
          </a:bodyPr>
          <a:lstStyle/>
          <a:p>
            <a:r>
              <a:rPr lang="it-IT" sz="2000" b="1" dirty="0" smtClean="0"/>
              <a:t>L’elemento </a:t>
            </a:r>
            <a:r>
              <a:rPr lang="it-IT" sz="2400" b="1" u="sng" dirty="0" smtClean="0">
                <a:solidFill>
                  <a:srgbClr val="FF0000"/>
                </a:solidFill>
              </a:rPr>
              <a:t>script</a:t>
            </a:r>
            <a:r>
              <a:rPr lang="it-IT" sz="2000" b="1" dirty="0" smtClean="0"/>
              <a:t>, oltre all’attributo </a:t>
            </a:r>
            <a:r>
              <a:rPr lang="it-IT" sz="2400" b="1" u="sng" dirty="0" err="1">
                <a:solidFill>
                  <a:srgbClr val="FF0000"/>
                </a:solidFill>
              </a:rPr>
              <a:t>src</a:t>
            </a:r>
            <a:r>
              <a:rPr lang="it-IT" sz="2000" b="1" dirty="0"/>
              <a:t>, </a:t>
            </a:r>
            <a:r>
              <a:rPr lang="it-IT" sz="2000" b="1" dirty="0" smtClean="0"/>
              <a:t>ha anche:</a:t>
            </a:r>
          </a:p>
          <a:p>
            <a:r>
              <a:rPr lang="it-IT" sz="2000" b="1" dirty="0" smtClean="0"/>
              <a:t> </a:t>
            </a:r>
            <a:r>
              <a:rPr lang="it-IT" sz="2400" b="1" u="sng" dirty="0" smtClean="0">
                <a:solidFill>
                  <a:srgbClr val="FF0000"/>
                </a:solidFill>
              </a:rPr>
              <a:t>type=</a:t>
            </a:r>
            <a:r>
              <a:rPr lang="it-IT" sz="2000" b="1" dirty="0"/>
              <a:t> "text/ </a:t>
            </a:r>
            <a:r>
              <a:rPr lang="it-IT" sz="2000" b="1" dirty="0" err="1"/>
              <a:t>javascript</a:t>
            </a:r>
            <a:r>
              <a:rPr lang="it-IT" sz="2000" b="1" dirty="0"/>
              <a:t>" </a:t>
            </a:r>
            <a:r>
              <a:rPr lang="it-IT" sz="2000" b="1" dirty="0" smtClean="0"/>
              <a:t>: ( di default ) </a:t>
            </a:r>
          </a:p>
          <a:p>
            <a:r>
              <a:rPr lang="it-IT" sz="2000" b="1" dirty="0" smtClean="0"/>
              <a:t> </a:t>
            </a:r>
            <a:r>
              <a:rPr lang="it-IT" sz="2000" b="1" dirty="0"/>
              <a:t>usato per indicare il MIME type del linguaggio di </a:t>
            </a:r>
            <a:r>
              <a:rPr lang="it-IT" sz="2000" b="1" dirty="0" err="1"/>
              <a:t>scripting</a:t>
            </a:r>
            <a:r>
              <a:rPr lang="it-IT" sz="2000" b="1" dirty="0"/>
              <a:t> usato dal relativo codice. Di default, si assume che esso sia "text/ </a:t>
            </a:r>
            <a:r>
              <a:rPr lang="it-IT" sz="2000" b="1" dirty="0" err="1"/>
              <a:t>javascript</a:t>
            </a:r>
            <a:r>
              <a:rPr lang="it-IT" sz="2000" b="1" dirty="0"/>
              <a:t>" e, se il codice è scritto con questo linguaggio, l’attributo può essere omesso. </a:t>
            </a:r>
            <a:endParaRPr lang="it-IT" sz="2000" b="1" dirty="0" smtClean="0"/>
          </a:p>
          <a:p>
            <a:r>
              <a:rPr lang="it-IT" sz="2000" b="1" dirty="0" smtClean="0"/>
              <a:t>Se </a:t>
            </a:r>
            <a:r>
              <a:rPr lang="it-IT" sz="2000" b="1" dirty="0"/>
              <a:t>invece il MIME type non è riconosciuto, semplicemente il browser non esegue il codice relativo, e se è anche presente l’attributo </a:t>
            </a:r>
            <a:r>
              <a:rPr lang="it-IT" sz="2000" b="1" dirty="0" err="1"/>
              <a:t>src</a:t>
            </a:r>
            <a:r>
              <a:rPr lang="it-IT" sz="2000" b="1" dirty="0"/>
              <a:t> il file non è prelevato all’URL indicato</a:t>
            </a:r>
            <a:r>
              <a:rPr lang="it-IT" sz="2000" b="1" dirty="0" smtClean="0"/>
              <a:t>.</a:t>
            </a:r>
            <a:endParaRPr lang="it-IT" sz="2000" b="1" dirty="0"/>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3390" y="528291"/>
            <a:ext cx="1803392" cy="1686794"/>
          </a:xfrm>
          <a:prstGeom prst="rect">
            <a:avLst/>
          </a:prstGeom>
        </p:spPr>
      </p:pic>
    </p:spTree>
    <p:extLst>
      <p:ext uri="{BB962C8B-B14F-4D97-AF65-F5344CB8AC3E}">
        <p14:creationId xmlns:p14="http://schemas.microsoft.com/office/powerpoint/2010/main" val="1351216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64302" y="2073426"/>
            <a:ext cx="10058400" cy="4278094"/>
          </a:xfrm>
          <a:prstGeom prst="rect">
            <a:avLst/>
          </a:prstGeom>
        </p:spPr>
        <p:txBody>
          <a:bodyPr wrap="square">
            <a:spAutoFit/>
          </a:bodyPr>
          <a:lstStyle/>
          <a:p>
            <a:r>
              <a:rPr lang="it-IT" sz="2400" b="1" u="sng" dirty="0" err="1">
                <a:solidFill>
                  <a:srgbClr val="FF0000"/>
                </a:solidFill>
              </a:rPr>
              <a:t>Defer</a:t>
            </a:r>
            <a:endParaRPr lang="it-IT" sz="2400" b="1" u="sng" dirty="0">
              <a:solidFill>
                <a:srgbClr val="FF0000"/>
              </a:solidFill>
            </a:endParaRPr>
          </a:p>
          <a:p>
            <a:r>
              <a:rPr lang="it-IT" sz="2000" b="1" dirty="0" smtClean="0"/>
              <a:t> </a:t>
            </a:r>
            <a:r>
              <a:rPr lang="it-IT" sz="2000" b="1" dirty="0"/>
              <a:t>usato per indicare che si desidera che lo script da scaricare, indicato tramite l’attributo </a:t>
            </a:r>
            <a:r>
              <a:rPr lang="it-IT" sz="2000" b="1" dirty="0" err="1"/>
              <a:t>src</a:t>
            </a:r>
            <a:r>
              <a:rPr lang="it-IT" sz="2000" b="1" dirty="0"/>
              <a:t>, venga eseguito solo dopo che il documento HTML è stato caricato e di cui è stato eseguito il </a:t>
            </a:r>
            <a:r>
              <a:rPr lang="it-IT" sz="2000" b="1" dirty="0" err="1"/>
              <a:t>parsing</a:t>
            </a:r>
            <a:r>
              <a:rPr lang="it-IT" sz="2000" b="1" dirty="0"/>
              <a:t>. </a:t>
            </a:r>
            <a:endParaRPr lang="it-IT" sz="2000" b="1" dirty="0" smtClean="0"/>
          </a:p>
          <a:p>
            <a:endParaRPr lang="it-IT" sz="2000" b="1" dirty="0" smtClean="0"/>
          </a:p>
          <a:p>
            <a:r>
              <a:rPr lang="it-IT" sz="2400" b="1" u="sng" dirty="0" err="1">
                <a:solidFill>
                  <a:srgbClr val="FF0000"/>
                </a:solidFill>
              </a:rPr>
              <a:t>Async</a:t>
            </a:r>
            <a:endParaRPr lang="it-IT" sz="2400" b="1" u="sng" dirty="0">
              <a:solidFill>
                <a:srgbClr val="FF0000"/>
              </a:solidFill>
            </a:endParaRPr>
          </a:p>
          <a:p>
            <a:r>
              <a:rPr lang="it-IT" sz="2000" b="1" dirty="0" smtClean="0"/>
              <a:t> </a:t>
            </a:r>
            <a:r>
              <a:rPr lang="it-IT" sz="2000" b="1" dirty="0"/>
              <a:t>usato per indicare che lo script da scaricare di cui l’attributo </a:t>
            </a:r>
            <a:r>
              <a:rPr lang="it-IT" sz="2000" b="1" dirty="0" err="1"/>
              <a:t>src</a:t>
            </a:r>
            <a:r>
              <a:rPr lang="it-IT" sz="2000" b="1" dirty="0"/>
              <a:t> va eseguito in modo asincrono, non appena possibile e in concomitanza al caricamento e al </a:t>
            </a:r>
            <a:r>
              <a:rPr lang="it-IT" sz="2000" b="1" dirty="0" err="1"/>
              <a:t>parsing</a:t>
            </a:r>
            <a:r>
              <a:rPr lang="it-IT" sz="2000" b="1" dirty="0"/>
              <a:t> del documento HTML, che non verrà dunque bloccato in attesa che il file di </a:t>
            </a:r>
            <a:r>
              <a:rPr lang="it-IT" sz="2000" b="1" dirty="0" err="1"/>
              <a:t>scripting</a:t>
            </a:r>
            <a:r>
              <a:rPr lang="it-IT" sz="2000" b="1" dirty="0"/>
              <a:t> sia stato completamente scaricato ed eseguito. </a:t>
            </a:r>
            <a:endParaRPr lang="it-IT" sz="2000" b="1" dirty="0" smtClean="0"/>
          </a:p>
          <a:p>
            <a:endParaRPr lang="it-IT" sz="2000" b="1" dirty="0" smtClean="0"/>
          </a:p>
          <a:p>
            <a:r>
              <a:rPr lang="it-IT" sz="2400" b="1" u="sng" dirty="0" err="1">
                <a:solidFill>
                  <a:srgbClr val="FF0000"/>
                </a:solidFill>
              </a:rPr>
              <a:t>Charset</a:t>
            </a:r>
            <a:endParaRPr lang="it-IT" sz="2400" b="1" u="sng" dirty="0">
              <a:solidFill>
                <a:srgbClr val="FF0000"/>
              </a:solidFill>
            </a:endParaRPr>
          </a:p>
          <a:p>
            <a:r>
              <a:rPr lang="it-IT" sz="2000" b="1" dirty="0" smtClean="0"/>
              <a:t> </a:t>
            </a:r>
            <a:r>
              <a:rPr lang="it-IT" sz="2000" b="1" dirty="0"/>
              <a:t>usato per fornire la codifica dei caratteri della risorsa </a:t>
            </a:r>
            <a:r>
              <a:rPr lang="it-IT" sz="2000" b="1" dirty="0" smtClean="0"/>
              <a:t>esterna</a:t>
            </a:r>
            <a:endParaRPr lang="it-IT" sz="2000" b="1"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806" y="243478"/>
            <a:ext cx="1803392" cy="1686794"/>
          </a:xfrm>
          <a:prstGeom prst="rect">
            <a:avLst/>
          </a:prstGeom>
        </p:spPr>
      </p:pic>
    </p:spTree>
    <p:extLst>
      <p:ext uri="{BB962C8B-B14F-4D97-AF65-F5344CB8AC3E}">
        <p14:creationId xmlns:p14="http://schemas.microsoft.com/office/powerpoint/2010/main" val="1397264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04538" y="1851526"/>
            <a:ext cx="10073390" cy="3785652"/>
          </a:xfrm>
          <a:prstGeom prst="rect">
            <a:avLst/>
          </a:prstGeom>
        </p:spPr>
        <p:txBody>
          <a:bodyPr wrap="square">
            <a:spAutoFit/>
          </a:bodyPr>
          <a:lstStyle/>
          <a:p>
            <a:r>
              <a:rPr lang="it-IT" sz="2400" b="1" dirty="0" smtClean="0">
                <a:solidFill>
                  <a:srgbClr val="FF0000"/>
                </a:solidFill>
              </a:rPr>
              <a:t>Utilizzo </a:t>
            </a:r>
            <a:r>
              <a:rPr lang="it-IT" sz="2400" b="1" dirty="0">
                <a:solidFill>
                  <a:srgbClr val="FF0000"/>
                </a:solidFill>
              </a:rPr>
              <a:t>di JavaScript come valore di attributi HTML indicanti un evento</a:t>
            </a:r>
            <a:r>
              <a:rPr lang="it-IT" sz="2400" b="1" dirty="0" smtClean="0">
                <a:solidFill>
                  <a:srgbClr val="FF0000"/>
                </a:solidFill>
              </a:rPr>
              <a:t>.</a:t>
            </a:r>
          </a:p>
          <a:p>
            <a:r>
              <a:rPr lang="it-IT" sz="2400" b="1" dirty="0" smtClean="0"/>
              <a:t> </a:t>
            </a:r>
            <a:r>
              <a:rPr lang="it-IT" sz="2400" b="1" dirty="0"/>
              <a:t>&lt; body &gt; </a:t>
            </a:r>
            <a:endParaRPr lang="it-IT" sz="2400" b="1" dirty="0" smtClean="0"/>
          </a:p>
          <a:p>
            <a:r>
              <a:rPr lang="it-IT" sz="2400" b="1" dirty="0" smtClean="0"/>
              <a:t>&lt; </a:t>
            </a:r>
            <a:r>
              <a:rPr lang="it-IT" sz="2400" b="1" dirty="0" err="1"/>
              <a:t>span</a:t>
            </a:r>
            <a:r>
              <a:rPr lang="it-IT" sz="2400" b="1" dirty="0"/>
              <a:t> </a:t>
            </a:r>
            <a:r>
              <a:rPr lang="it-IT" sz="2400" b="1" dirty="0" err="1"/>
              <a:t>onclick</a:t>
            </a:r>
            <a:r>
              <a:rPr lang="it-IT" sz="2400" b="1" dirty="0"/>
              <a:t> =" </a:t>
            </a:r>
            <a:r>
              <a:rPr lang="it-IT" sz="2400" b="1" dirty="0" err="1"/>
              <a:t>var</a:t>
            </a:r>
            <a:r>
              <a:rPr lang="it-IT" sz="2400" b="1" dirty="0"/>
              <a:t> t = 12; </a:t>
            </a:r>
            <a:r>
              <a:rPr lang="it-IT" sz="2400" b="1" dirty="0" err="1"/>
              <a:t>alert</a:t>
            </a:r>
            <a:r>
              <a:rPr lang="it-IT" sz="2400" b="1" dirty="0"/>
              <a:t>( t)" &gt; Del testo... &lt;/ </a:t>
            </a:r>
            <a:r>
              <a:rPr lang="it-IT" sz="2400" b="1" dirty="0" err="1"/>
              <a:t>span</a:t>
            </a:r>
            <a:r>
              <a:rPr lang="it-IT" sz="2400" b="1" dirty="0"/>
              <a:t> &gt; </a:t>
            </a:r>
            <a:endParaRPr lang="it-IT" sz="2400" b="1" dirty="0" smtClean="0"/>
          </a:p>
          <a:p>
            <a:endParaRPr lang="it-IT" sz="2400" b="1" dirty="0" smtClean="0"/>
          </a:p>
          <a:p>
            <a:r>
              <a:rPr lang="it-IT" sz="2400" b="1" dirty="0" smtClean="0"/>
              <a:t>&lt;/ </a:t>
            </a:r>
            <a:r>
              <a:rPr lang="it-IT" sz="2400" b="1" dirty="0"/>
              <a:t>body &gt; </a:t>
            </a:r>
            <a:endParaRPr lang="it-IT" sz="2400" b="1" dirty="0" smtClean="0"/>
          </a:p>
          <a:p>
            <a:endParaRPr lang="it-IT" sz="2400" b="1" dirty="0"/>
          </a:p>
          <a:p>
            <a:r>
              <a:rPr lang="it-IT" sz="2400" b="1" dirty="0">
                <a:solidFill>
                  <a:srgbClr val="FF0000"/>
                </a:solidFill>
              </a:rPr>
              <a:t>Utilizzo del protocollo </a:t>
            </a:r>
            <a:r>
              <a:rPr lang="it-IT" sz="2400" b="1" dirty="0" err="1">
                <a:solidFill>
                  <a:srgbClr val="FF0000"/>
                </a:solidFill>
              </a:rPr>
              <a:t>javascript</a:t>
            </a:r>
            <a:r>
              <a:rPr lang="it-IT" sz="2400" b="1" dirty="0">
                <a:solidFill>
                  <a:srgbClr val="FF0000"/>
                </a:solidFill>
              </a:rPr>
              <a:t>:. </a:t>
            </a:r>
          </a:p>
          <a:p>
            <a:r>
              <a:rPr lang="it-IT" sz="2400" b="1" dirty="0" smtClean="0"/>
              <a:t>&lt; </a:t>
            </a:r>
            <a:r>
              <a:rPr lang="it-IT" sz="2400" b="1" dirty="0"/>
              <a:t>body &gt; </a:t>
            </a:r>
            <a:endParaRPr lang="it-IT" sz="2400" b="1" dirty="0" smtClean="0"/>
          </a:p>
          <a:p>
            <a:r>
              <a:rPr lang="it-IT" sz="2400" b="1" dirty="0" smtClean="0"/>
              <a:t>&lt; </a:t>
            </a:r>
            <a:r>
              <a:rPr lang="it-IT" sz="2400" b="1" dirty="0"/>
              <a:t>a </a:t>
            </a:r>
            <a:r>
              <a:rPr lang="it-IT" sz="2400" b="1" dirty="0" err="1"/>
              <a:t>href</a:t>
            </a:r>
            <a:r>
              <a:rPr lang="it-IT" sz="2400" b="1" dirty="0"/>
              <a:t> =" </a:t>
            </a:r>
            <a:r>
              <a:rPr lang="it-IT" sz="2400" b="1" dirty="0" err="1"/>
              <a:t>javascript</a:t>
            </a:r>
            <a:r>
              <a:rPr lang="it-IT" sz="2400" b="1" dirty="0"/>
              <a:t>: new Date();" &gt; Mostra la data e l'orario corrente</a:t>
            </a:r>
            <a:r>
              <a:rPr lang="it-IT" sz="2400" b="1" dirty="0" smtClean="0"/>
              <a:t>...&lt;/ </a:t>
            </a:r>
            <a:r>
              <a:rPr lang="it-IT" sz="2400" b="1" dirty="0"/>
              <a:t>a &gt; &lt;/ body </a:t>
            </a:r>
            <a:r>
              <a:rPr lang="it-IT" sz="2400" b="1" dirty="0" smtClean="0"/>
              <a:t>&gt;</a:t>
            </a:r>
            <a:endParaRPr lang="it-IT" sz="2400" b="1"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537" y="0"/>
            <a:ext cx="1803392" cy="1686794"/>
          </a:xfrm>
          <a:prstGeom prst="rect">
            <a:avLst/>
          </a:prstGeom>
        </p:spPr>
      </p:pic>
    </p:spTree>
    <p:extLst>
      <p:ext uri="{BB962C8B-B14F-4D97-AF65-F5344CB8AC3E}">
        <p14:creationId xmlns:p14="http://schemas.microsoft.com/office/powerpoint/2010/main" val="3124509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1713</TotalTime>
  <Words>5918</Words>
  <Application>Microsoft Office PowerPoint</Application>
  <PresentationFormat>Widescreen</PresentationFormat>
  <Paragraphs>685</Paragraphs>
  <Slides>58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58</vt:i4>
      </vt:variant>
    </vt:vector>
  </HeadingPairs>
  <TitlesOfParts>
    <vt:vector size="63" baseType="lpstr">
      <vt:lpstr>Arial</vt:lpstr>
      <vt:lpstr>Calibri</vt:lpstr>
      <vt:lpstr>Calibri Light</vt:lpstr>
      <vt:lpstr>Consolas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Sincrono</dc:creator>
  <cp:lastModifiedBy>Sincrono</cp:lastModifiedBy>
  <cp:revision>78</cp:revision>
  <dcterms:created xsi:type="dcterms:W3CDTF">2019-02-25T10:44:00Z</dcterms:created>
  <dcterms:modified xsi:type="dcterms:W3CDTF">2019-08-01T14:25:34Z</dcterms:modified>
</cp:coreProperties>
</file>