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96" r:id="rId3"/>
  </p:sldMasterIdLst>
  <p:notesMasterIdLst>
    <p:notesMasterId r:id="rId12"/>
  </p:notesMasterIdLst>
  <p:sldIdLst>
    <p:sldId id="256" r:id="rId4"/>
    <p:sldId id="329" r:id="rId5"/>
    <p:sldId id="336" r:id="rId6"/>
    <p:sldId id="337" r:id="rId7"/>
    <p:sldId id="332" r:id="rId8"/>
    <p:sldId id="333" r:id="rId9"/>
    <p:sldId id="334" r:id="rId10"/>
    <p:sldId id="326" r:id="rId1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ejaVu Sans" pitchFamily="34" charset="0"/>
        <a:cs typeface="DejaVu Sans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C9A9B"/>
    <a:srgbClr val="ED221E"/>
    <a:srgbClr val="EE21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6532" autoAdjust="0"/>
  </p:normalViewPr>
  <p:slideViewPr>
    <p:cSldViewPr>
      <p:cViewPr varScale="1">
        <p:scale>
          <a:sx n="72" d="100"/>
          <a:sy n="72" d="100"/>
        </p:scale>
        <p:origin x="1338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0687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67" name="Rectangle 1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439738"/>
            <a:ext cx="4560888" cy="390048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11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03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0687" cy="44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CF657751-F669-4FEC-AE1A-77DC386AA1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9851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8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9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6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182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5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19BC70-710F-4CE1-856E-48E5D66BC0AB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4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3600D7-A78A-443D-9A3D-CB7FF65D531D}" type="slidenum">
              <a:rPr lang="ru-RU" altLang="ru-RU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8675" y="449263"/>
            <a:ext cx="5200650" cy="3902075"/>
          </a:xfrm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6875" cy="4106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F2F07-A65E-4F02-A7A9-B2FCD18A0D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182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2BEDF-A7F7-4D6C-9776-B58EF45E68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729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-500063"/>
            <a:ext cx="2054225" cy="68135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-500063"/>
            <a:ext cx="6011863" cy="68135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09EB9-E21A-45CD-9A74-9655226C70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012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FB977-C2FB-4E63-9C1B-F6D017FE33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708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1A578-C8BA-4E39-9ADA-377107C00D5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71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5DBE9-AA5C-46BD-8EF6-65C64EB55D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589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2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1850" y="1935163"/>
            <a:ext cx="4033838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A7C13-8243-4AE4-9DAD-145BAC9C35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36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D3268-4DFB-4F8C-AC64-E1F0DC0D044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8798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D6945-9BB6-4AD5-BABD-A88B4B6457A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7525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8A5FB-8982-45FB-A390-1F27253E57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0244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B609D-039E-4A8C-B29E-AB059145A8D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74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8CE8A-12FA-46B2-9DE5-C506120FE1E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260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FDC07-E1D5-41A2-8D73-CB050AACEFD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6567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68CA4-4E22-45E2-9DAB-B8334D547A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242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1463" y="-500063"/>
            <a:ext cx="2054225" cy="68135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-500063"/>
            <a:ext cx="6011863" cy="68135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B99DEB-B3A9-4E92-A7F3-9C27A3255F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37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C7AAE-62B8-48CC-80AF-48B7E5711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5D52C9-B05C-4B2B-B033-5B9C3B36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18AF1-3CF7-409C-B91D-A5D8D04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28BD1-5384-495E-AF0C-F50A4C2E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74652-857E-48D9-A413-B6C3C337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FDF8-A2B1-4A73-B26B-4E82813ACDD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7474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F3EAC-E028-4A62-9D5E-5FCAF50E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47A65-2D8F-42BF-9C49-8DE24DE5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4D4AC-897A-4703-BAB5-68F65AD6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72B04-568A-409B-8D45-840D7A30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2855B-899E-48AF-80B4-A765DF5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982E-39F2-4D2D-9D63-16F3F3B4F28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0788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3B61E-420F-48BA-8632-225ED502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36FED-7FCD-4236-87BF-55A35035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2AFF2-19A2-4699-87E3-699994EA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EA2E3-50B1-40E0-B077-86822C7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805A1-7291-4C4C-AC57-F957002C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DA8C-A998-48F1-86CA-9F64D8F3408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9329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B032E-3FE1-47F7-825A-D1FF10A0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846B4-556D-43B4-A6FE-F9626DA31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5C1841-5449-416C-83B2-721BB9C9B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339D01-5C3C-498E-8893-2450D57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E1882-0D4C-4172-828D-3AB1D0F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B493CE-F825-4C63-97DD-3FD01B40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D9FD-2403-4B83-A42F-887F22CEA9D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98899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3148D-3228-4116-959D-883A2CAA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6ABDAD-6171-48DF-B5CA-A3DB49F36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E96DAC-11BD-48C0-B380-BF75464D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0E15CA-578E-4BD0-84E4-745E258D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B2BFB0-B6E4-47A2-98CE-AE26FCA7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69A875-0B0D-4BCC-BA9A-52BE7C9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DE5426-F623-4E3D-BEC9-76532BE0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AEA61D-A974-47DD-A1CD-C7ACC1C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984B-3E33-4E75-A8E1-F95F5614760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5967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5F2BA-A3CF-46AE-A369-C70C9F37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0754AB-4E66-4AEF-9108-3D9234A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AC0E3A-E2D3-4395-A676-F5012B8B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CB6A66-D316-4593-B687-5927ABED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3534-048B-4E79-9C24-5701C0FABF7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5818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59BADF-24F4-44FA-BB80-E97BBD7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2EABB4-F1FE-4D18-9EC2-FD8F2D20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FAF994-2FCD-4BC5-A220-29FC4272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A0D8-DFCE-4F5E-8A05-5ECF7950000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86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A7623-89D5-4335-AD48-2DEA42BBA4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61976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86D0F-7A09-473E-8651-C1A21CC1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6104F5-600D-4C1A-926B-9FFA91E2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68DC56-9B7F-454D-9DBB-4F83BD37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EAA876-D278-44A1-AA70-7955EC65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8A62E1-173F-40A2-BFBA-34406AFF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4F26E-BD1C-4E61-89C8-2A2BFCCE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62A4-02F5-4846-B2D9-3B635F11982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1726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5FB20-8B72-4EA9-A5DB-CD49DCAE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4AFE67-D4C7-4F2E-AB78-DD73328AA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3E1808-A2B8-4865-A8FA-37331335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532F7E-B63C-4B50-ADA4-7F93A88D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71509-58E3-49EC-94D2-E3E069C7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B33CD-5394-4BA0-953E-6CC60946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ABAD-3C1B-4CF7-9F8F-92154430941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0983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74C49-1915-4CAC-AD33-3AEFB1AA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525BC3-C87C-4C00-8CFD-3F298C320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99724-D81A-4C80-96B0-3B1D1880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3DBD8-FD45-43F8-9092-15ABE02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1A38D-71AE-4505-BD4E-E961210D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406C-4821-4D86-8443-4E6A5A8DAEF1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9123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631D86-C63D-4E16-8B70-B07DB553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35DA28-E887-4509-84EB-0145EC77C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6B2F2-5322-48A4-8144-EC820538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F2620-1738-468D-BD37-04DC0750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1777-8C98-461D-9B67-CF7558BF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4184-9EEC-40B4-A5CA-1809B98AAB5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0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2250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1850" y="1935163"/>
            <a:ext cx="4033838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2535C-C723-4803-B5F6-47D17A2BA2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40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2771F-68C4-480A-9757-860B83838A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897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01CB3-4BB3-4287-B968-4E1E364FDC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469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D291E-6F77-4DAC-95E3-33D0644C85F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493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97463-FE4B-48D4-BEE2-D92A213335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79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B77D8-22DA-4560-9E83-2F28FF4E4D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49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2147483647 w 5772"/>
              <a:gd name="T1" fmla="*/ 2147483647 h 656"/>
              <a:gd name="T2" fmla="*/ 2147483647 w 5772"/>
              <a:gd name="T3" fmla="*/ 0 h 656"/>
              <a:gd name="T4" fmla="*/ 2147483647 w 5772"/>
              <a:gd name="T5" fmla="*/ 2147483647 h 656"/>
              <a:gd name="T6" fmla="*/ 2147483647 w 5772"/>
              <a:gd name="T7" fmla="*/ 2147483647 h 656"/>
              <a:gd name="T8" fmla="*/ 2147483647 w 5772"/>
              <a:gd name="T9" fmla="*/ 2147483647 h 656"/>
              <a:gd name="T10" fmla="*/ 2147483647 w 5772"/>
              <a:gd name="T11" fmla="*/ 2147483647 h 656"/>
              <a:gd name="T12" fmla="*/ 2147483647 w 5772"/>
              <a:gd name="T13" fmla="*/ 2147483647 h 656"/>
              <a:gd name="T14" fmla="*/ 0 w 5772"/>
              <a:gd name="T15" fmla="*/ 2147483647 h 656"/>
              <a:gd name="T16" fmla="*/ 2147483647 w 5772"/>
              <a:gd name="T17" fmla="*/ 2147483647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878787"/>
              </a:gs>
              <a:gs pos="100000">
                <a:srgbClr val="828282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AutoShape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147483647 w 3000"/>
              <a:gd name="T3" fmla="*/ 2147483647 h 595"/>
              <a:gd name="T4" fmla="*/ 2147483647 w 3000"/>
              <a:gd name="T5" fmla="*/ 2147483647 h 595"/>
              <a:gd name="T6" fmla="*/ 2147483647 w 3000"/>
              <a:gd name="T7" fmla="*/ 2147483647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C9C9C"/>
              </a:gs>
              <a:gs pos="100000">
                <a:srgbClr val="6D6D6D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00063"/>
            <a:ext cx="8218488" cy="233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18488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Четвертый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2667000" y="5607050"/>
            <a:ext cx="3341688" cy="1095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08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BBFFF0E-866E-41AA-8435-43DCC259B9D8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33" name="Group 8"/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1034" name="Group 9"/>
            <p:cNvGrpSpPr>
              <a:grpSpLocks/>
            </p:cNvGrpSpPr>
            <p:nvPr/>
          </p:nvGrpSpPr>
          <p:grpSpPr bwMode="auto">
            <a:xfrm>
              <a:off x="-12" y="128"/>
              <a:ext cx="5770" cy="407"/>
              <a:chOff x="-12" y="128"/>
              <a:chExt cx="5770" cy="407"/>
            </a:xfrm>
          </p:grpSpPr>
          <p:pic>
            <p:nvPicPr>
              <p:cNvPr id="1038" name="Picture 10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7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9" name="Text Box 11"/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1036" name="Picture 13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3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037" name="Text Box 14"/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000000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-9525" y="-7938"/>
            <a:ext cx="9163050" cy="1041401"/>
          </a:xfrm>
          <a:custGeom>
            <a:avLst/>
            <a:gdLst>
              <a:gd name="T0" fmla="*/ 2147483647 w 5772"/>
              <a:gd name="T1" fmla="*/ 2147483647 h 656"/>
              <a:gd name="T2" fmla="*/ 2147483647 w 5772"/>
              <a:gd name="T3" fmla="*/ 0 h 656"/>
              <a:gd name="T4" fmla="*/ 2147483647 w 5772"/>
              <a:gd name="T5" fmla="*/ 2147483647 h 656"/>
              <a:gd name="T6" fmla="*/ 2147483647 w 5772"/>
              <a:gd name="T7" fmla="*/ 2147483647 h 656"/>
              <a:gd name="T8" fmla="*/ 2147483647 w 5772"/>
              <a:gd name="T9" fmla="*/ 2147483647 h 656"/>
              <a:gd name="T10" fmla="*/ 2147483647 w 5772"/>
              <a:gd name="T11" fmla="*/ 2147483647 h 656"/>
              <a:gd name="T12" fmla="*/ 2147483647 w 5772"/>
              <a:gd name="T13" fmla="*/ 2147483647 h 656"/>
              <a:gd name="T14" fmla="*/ 0 w 5772"/>
              <a:gd name="T15" fmla="*/ 2147483647 h 656"/>
              <a:gd name="T16" fmla="*/ 2147483647 w 5772"/>
              <a:gd name="T17" fmla="*/ 2147483647 h 6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72"/>
              <a:gd name="T28" fmla="*/ 0 h 656"/>
              <a:gd name="T29" fmla="*/ 5772 w 5772"/>
              <a:gd name="T30" fmla="*/ 656 h 6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878787"/>
              </a:gs>
              <a:gs pos="100000">
                <a:srgbClr val="828282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4381500" y="-7938"/>
            <a:ext cx="4762500" cy="638176"/>
          </a:xfrm>
          <a:custGeom>
            <a:avLst/>
            <a:gdLst>
              <a:gd name="T0" fmla="*/ 0 w 3000"/>
              <a:gd name="T1" fmla="*/ 0 h 595"/>
              <a:gd name="T2" fmla="*/ 2147483647 w 3000"/>
              <a:gd name="T3" fmla="*/ 2147483647 h 595"/>
              <a:gd name="T4" fmla="*/ 2147483647 w 3000"/>
              <a:gd name="T5" fmla="*/ 2147483647 h 595"/>
              <a:gd name="T6" fmla="*/ 2147483647 w 3000"/>
              <a:gd name="T7" fmla="*/ 2147483647 h 595"/>
              <a:gd name="T8" fmla="*/ 0 w 3000"/>
              <a:gd name="T9" fmla="*/ 0 h 5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0"/>
              <a:gd name="T16" fmla="*/ 0 h 595"/>
              <a:gd name="T17" fmla="*/ 3000 w 3000"/>
              <a:gd name="T18" fmla="*/ 595 h 5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C9C9C"/>
              </a:gs>
              <a:gs pos="100000">
                <a:srgbClr val="6D6D6D">
                  <a:alpha val="45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-19050" y="203200"/>
            <a:ext cx="9178925" cy="646113"/>
            <a:chOff x="-12" y="128"/>
            <a:chExt cx="5782" cy="407"/>
          </a:xfrm>
        </p:grpSpPr>
        <p:grpSp>
          <p:nvGrpSpPr>
            <p:cNvPr id="3082" name="Group 4"/>
            <p:cNvGrpSpPr>
              <a:grpSpLocks/>
            </p:cNvGrpSpPr>
            <p:nvPr/>
          </p:nvGrpSpPr>
          <p:grpSpPr bwMode="auto">
            <a:xfrm>
              <a:off x="-12" y="128"/>
              <a:ext cx="5770" cy="407"/>
              <a:chOff x="-12" y="128"/>
              <a:chExt cx="5770" cy="407"/>
            </a:xfrm>
          </p:grpSpPr>
          <p:pic>
            <p:nvPicPr>
              <p:cNvPr id="2" name="Picture 5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28"/>
                <a:ext cx="5757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3087" name="Text Box 6"/>
              <p:cNvSpPr txBox="1">
                <a:spLocks noChangeArrowheads="1"/>
              </p:cNvSpPr>
              <p:nvPr/>
            </p:nvSpPr>
            <p:spPr bwMode="auto">
              <a:xfrm rot="-180000">
                <a:off x="-12" y="302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  <p:grpSp>
          <p:nvGrpSpPr>
            <p:cNvPr id="3083" name="Group 7"/>
            <p:cNvGrpSpPr>
              <a:grpSpLocks/>
            </p:cNvGrpSpPr>
            <p:nvPr/>
          </p:nvGrpSpPr>
          <p:grpSpPr bwMode="auto">
            <a:xfrm>
              <a:off x="-12" y="156"/>
              <a:ext cx="5782" cy="353"/>
              <a:chOff x="-12" y="156"/>
              <a:chExt cx="5782" cy="353"/>
            </a:xfrm>
          </p:grpSpPr>
          <p:pic>
            <p:nvPicPr>
              <p:cNvPr id="3" name="Picture 8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" y="156"/>
                <a:ext cx="5773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4" name="Text Box 9"/>
              <p:cNvSpPr txBox="1">
                <a:spLocks noChangeArrowheads="1"/>
              </p:cNvSpPr>
              <p:nvPr/>
            </p:nvSpPr>
            <p:spPr bwMode="auto">
              <a:xfrm rot="-180000">
                <a:off x="-12" y="330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ru-RU" altLang="ru-RU"/>
              </a:p>
            </p:txBody>
          </p:sp>
        </p:grpSp>
      </p:grpSp>
      <p:sp>
        <p:nvSpPr>
          <p:cNvPr id="307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500063"/>
            <a:ext cx="8218488" cy="233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4680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307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163"/>
            <a:ext cx="8218488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Четвертый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24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EDEDED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2667000" y="6164263"/>
            <a:ext cx="3341688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 sz="1200">
                <a:solidFill>
                  <a:srgbClr val="EDEDED"/>
                </a:solidFill>
                <a:latin typeface="Constantia" panose="02030602050306030303" pitchFamily="18" charset="0"/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7924800" y="6356350"/>
            <a:ext cx="750888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</a:tabLst>
              <a:defRPr sz="1200">
                <a:solidFill>
                  <a:srgbClr val="EDEDED"/>
                </a:solidFill>
                <a:latin typeface="Constantia" panose="02030602050306030303" pitchFamily="18" charset="0"/>
              </a:defRPr>
            </a:lvl1pPr>
          </a:lstStyle>
          <a:p>
            <a:fld id="{009E2075-8B12-42DE-9ED3-1E7295D730C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000">
          <a:solidFill>
            <a:srgbClr val="F8F8F8"/>
          </a:solidFill>
          <a:latin typeface="Calibri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6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1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7D7D6-DE9C-4C5C-B973-CAE141DA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610340-C378-41AD-969C-9A2D1FDAB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8D822-F56B-4625-9098-812DA47C8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18.10.10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6852B-46C4-403A-BF86-66CBF9BD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altLang="ru-RU"/>
              <a:t>090104, курс "Вычислительные сети" Разработка системы администрирования КВС  Монахова М.М.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80192-F19E-475D-ABBD-3F5D727E8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FF0E-866E-41AA-8435-43DCC259B9D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362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0" y="284461"/>
            <a:ext cx="9144000" cy="17767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0" y="4365104"/>
            <a:ext cx="4392349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СЕЛЕЗНЕВА Полина Александровна,</a:t>
            </a:r>
          </a:p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ИБ-118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4461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17981" y="2441057"/>
            <a:ext cx="7463953" cy="22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800" rIns="18360" bIns="46800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ru-RU" alt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  <a:p>
            <a:pPr algn="ctr" eaLnBrk="1" hangingPunct="1">
              <a:buClr>
                <a:srgbClr val="000000"/>
              </a:buClr>
              <a:buSzPct val="100000"/>
            </a:pPr>
            <a:endParaRPr lang="ru-RU" altLang="ru-RU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ru-RU" altLang="ru-RU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10.03.04 – Информационная безопасность</a:t>
            </a: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661F07-7FA9-41E3-A017-206FCF849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" y="1448294"/>
            <a:ext cx="936104" cy="416047"/>
          </a:xfrm>
          <a:prstGeom prst="round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2518A-4664-46B0-A721-A5E17AE324DF}"/>
              </a:ext>
            </a:extLst>
          </p:cNvPr>
          <p:cNvSpPr txBox="1"/>
          <p:nvPr/>
        </p:nvSpPr>
        <p:spPr>
          <a:xfrm>
            <a:off x="1476323" y="284461"/>
            <a:ext cx="7463953" cy="15696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«Владимирский государственный университет 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  (</a:t>
            </a: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«Информатики и защиты информации»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Описание компилятора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3012A-7518-4166-8B2D-D91773ADB280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Селезнева Полина Александровна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4A7B8-797F-4A23-9F25-99847599FB53}"/>
              </a:ext>
            </a:extLst>
          </p:cNvPr>
          <p:cNvSpPr txBox="1"/>
          <p:nvPr/>
        </p:nvSpPr>
        <p:spPr>
          <a:xfrm>
            <a:off x="1043608" y="1196752"/>
            <a:ext cx="799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Компилятор реализован на языке </a:t>
            </a:r>
            <a:r>
              <a:rPr lang="en-US" dirty="0">
                <a:solidFill>
                  <a:schemeClr val="tx1"/>
                </a:solidFill>
              </a:rPr>
              <a:t>Python</a:t>
            </a:r>
          </a:p>
          <a:p>
            <a:r>
              <a:rPr lang="ru-RU" dirty="0">
                <a:solidFill>
                  <a:schemeClr val="tx1"/>
                </a:solidFill>
              </a:rPr>
              <a:t>при помощи библиотеки </a:t>
            </a:r>
            <a:r>
              <a:rPr lang="en-US" dirty="0">
                <a:solidFill>
                  <a:schemeClr val="tx1"/>
                </a:solidFill>
              </a:rPr>
              <a:t>ply.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Исходный код транслируется в ассемблер </a:t>
            </a:r>
            <a:r>
              <a:rPr lang="en-US" dirty="0">
                <a:solidFill>
                  <a:schemeClr val="tx1"/>
                </a:solidFill>
              </a:rPr>
              <a:t>MIPS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1036-5461-48C0-B666-A389579C94AB}"/>
              </a:ext>
            </a:extLst>
          </p:cNvPr>
          <p:cNvSpPr txBox="1"/>
          <p:nvPr/>
        </p:nvSpPr>
        <p:spPr>
          <a:xfrm>
            <a:off x="-1" y="2996952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Python-Lex-</a:t>
            </a:r>
            <a:r>
              <a:rPr lang="en-US" dirty="0" err="1">
                <a:solidFill>
                  <a:schemeClr val="tx1"/>
                </a:solidFill>
              </a:rPr>
              <a:t>Yacc</a:t>
            </a:r>
            <a:r>
              <a:rPr lang="en-US" dirty="0">
                <a:solidFill>
                  <a:schemeClr val="tx1"/>
                </a:solidFill>
              </a:rPr>
              <a:t> (PLY) – </a:t>
            </a:r>
            <a:r>
              <a:rPr lang="ru-RU" dirty="0">
                <a:solidFill>
                  <a:schemeClr val="tx1"/>
                </a:solidFill>
              </a:rPr>
              <a:t>библиотека, реализующая </a:t>
            </a:r>
            <a:r>
              <a:rPr lang="en-US" dirty="0">
                <a:solidFill>
                  <a:schemeClr val="tx1"/>
                </a:solidFill>
              </a:rPr>
              <a:t>Lex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 err="1">
                <a:solidFill>
                  <a:schemeClr val="tx1"/>
                </a:solidFill>
              </a:rPr>
              <a:t>Yacc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из С в </a:t>
            </a:r>
            <a:r>
              <a:rPr lang="en-US" dirty="0">
                <a:solidFill>
                  <a:schemeClr val="tx1"/>
                </a:solidFill>
              </a:rPr>
              <a:t>Python.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Mars – </a:t>
            </a:r>
            <a:r>
              <a:rPr lang="ru-RU" dirty="0">
                <a:solidFill>
                  <a:schemeClr val="tx1"/>
                </a:solidFill>
              </a:rPr>
              <a:t>эмулятор </a:t>
            </a:r>
            <a:r>
              <a:rPr lang="en-US" dirty="0">
                <a:solidFill>
                  <a:schemeClr val="tx1"/>
                </a:solidFill>
              </a:rPr>
              <a:t>MIPS </a:t>
            </a:r>
            <a:r>
              <a:rPr lang="ru-RU" dirty="0">
                <a:solidFill>
                  <a:schemeClr val="tx1"/>
                </a:solidFill>
              </a:rPr>
              <a:t>ассемблера, имеющий функцию отладки и дизассемблирования.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9478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Лексический анализ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1036-5461-48C0-B666-A389579C94AB}"/>
              </a:ext>
            </a:extLst>
          </p:cNvPr>
          <p:cNvSpPr txBox="1"/>
          <p:nvPr/>
        </p:nvSpPr>
        <p:spPr>
          <a:xfrm>
            <a:off x="251520" y="1477329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Лексический анализ разбивает исходную программу на поток токенов, который в последующем обрабатывается в синтаксическом анализаторе.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0A9766-B07A-4C08-A75F-DBF8C009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501" y="2367213"/>
            <a:ext cx="2049453" cy="31568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5D6536-4CBE-45D2-A5D2-980B5C2BD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954" y="2366329"/>
            <a:ext cx="2400300" cy="160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8BF0EC-8822-4C82-AF96-6EB2EEF61FFB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Селезнева Полина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3158325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Синтаксический  анализ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1036-5461-48C0-B666-A389579C94AB}"/>
              </a:ext>
            </a:extLst>
          </p:cNvPr>
          <p:cNvSpPr txBox="1"/>
          <p:nvPr/>
        </p:nvSpPr>
        <p:spPr>
          <a:xfrm>
            <a:off x="251520" y="1477329"/>
            <a:ext cx="6408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Синтаксический анализ проверяет принадлежность исходной программы к  заданному правилами языку.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Грамматика представляет из себя набор правил, который определяет, относится ли входная программа к данному языку, или нет.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F53533-405E-43DF-BF90-7A9D26BE3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455" y="1079222"/>
            <a:ext cx="2105025" cy="47910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0A7D5F-DFF2-4E4A-8C02-7F18185FE4EC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Селезнева Полина Александровна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4E06811-8531-4D12-8DCF-382CF1743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847" y="3668042"/>
            <a:ext cx="24955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63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Таблица символов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1036-5461-48C0-B666-A389579C94AB}"/>
              </a:ext>
            </a:extLst>
          </p:cNvPr>
          <p:cNvSpPr txBox="1"/>
          <p:nvPr/>
        </p:nvSpPr>
        <p:spPr>
          <a:xfrm>
            <a:off x="-70210" y="1477329"/>
            <a:ext cx="921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Таблица символов – это используемая компилятором конструкция для учета всех объявленных переменных и содержит дополнительную информацию о них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711E4-0F1F-48BA-ADFB-72A749E4190D}"/>
              </a:ext>
            </a:extLst>
          </p:cNvPr>
          <p:cNvSpPr txBox="1"/>
          <p:nvPr/>
        </p:nvSpPr>
        <p:spPr>
          <a:xfrm>
            <a:off x="3995936" y="2285724"/>
            <a:ext cx="4932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 данной реализации символьная таблица представляет собой хеш-таблицу, которая содержит пары (ключ, значение), где ключ – название переменной, значение – область определения, присвоенное ей значение и область видимости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B35616-907F-4D09-B369-DC6011C77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54" y="2832411"/>
            <a:ext cx="3352800" cy="828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C3F275-0877-446B-A114-0894C4BC007C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Селезнева Полина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2558116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Трансляция в целевой код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B1036-5461-48C0-B666-A389579C94AB}"/>
              </a:ext>
            </a:extLst>
          </p:cNvPr>
          <p:cNvSpPr txBox="1"/>
          <p:nvPr/>
        </p:nvSpPr>
        <p:spPr>
          <a:xfrm>
            <a:off x="-70210" y="1477328"/>
            <a:ext cx="3058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Целевым кодом является ассемблер </a:t>
            </a:r>
            <a:r>
              <a:rPr lang="en-US" dirty="0">
                <a:solidFill>
                  <a:schemeClr val="tx1"/>
                </a:solidFill>
              </a:rPr>
              <a:t>MIPS.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Сначала создается трехадресный код, а затем исходя из него уже происходит трансляция в целевой код.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F1A767-7A22-4A0B-B225-AA88003BA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844" y="1277498"/>
            <a:ext cx="2344263" cy="42300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7B554D-7DDB-42D5-B837-763C1077B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017" y="1300641"/>
            <a:ext cx="2592593" cy="29435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3114CC-D481-45D0-B6E4-5A8B8E180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12018"/>
            <a:ext cx="2745035" cy="203132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C18A8C1-46F0-4D1D-8AF9-57102481CB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441" y="4456077"/>
            <a:ext cx="2895600" cy="9715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1EDA5E-65B6-4D5C-AF54-8415FC21ACFD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Селезнева Полина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3472626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E80681D-4C6C-4148-B480-A72564A1FF7E}"/>
              </a:ext>
            </a:extLst>
          </p:cNvPr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A7C33-8505-4AA6-8503-4CF7D1A52E36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CF91A-349B-497B-8BCC-D0FD7D4C66C0}"/>
              </a:ext>
            </a:extLst>
          </p:cNvPr>
          <p:cNvSpPr txBox="1"/>
          <p:nvPr/>
        </p:nvSpPr>
        <p:spPr>
          <a:xfrm>
            <a:off x="611560" y="738664"/>
            <a:ext cx="8532440" cy="3693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работы компилятора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01954" y="6484949"/>
            <a:ext cx="1806150" cy="350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16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Владимир 2021</a:t>
            </a:r>
            <a:endParaRPr lang="ru-RU" altLang="ru-RU" sz="2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://rtrs.vlsu.ru/fileadmin/templates_2016/images/gerb_vlg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0" y="369332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E52E6B-66E1-4965-A0AE-6B3397DD651F}"/>
              </a:ext>
            </a:extLst>
          </p:cNvPr>
          <p:cNvSpPr txBox="1"/>
          <p:nvPr/>
        </p:nvSpPr>
        <p:spPr>
          <a:xfrm>
            <a:off x="0" y="5841521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B74BE-9E2B-4BAE-8350-FC22247D19BC}"/>
              </a:ext>
            </a:extLst>
          </p:cNvPr>
          <p:cNvSpPr txBox="1"/>
          <p:nvPr/>
        </p:nvSpPr>
        <p:spPr>
          <a:xfrm>
            <a:off x="-6986" y="5841521"/>
            <a:ext cx="9150985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компилятора подмножества процедурного языка в ассемблер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F2ABB3-F113-4A9B-943B-EAF8472B4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911" y="2767025"/>
            <a:ext cx="952500" cy="22288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B06CC0-FE07-468C-8BE6-9509F9B21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8" y="1462522"/>
            <a:ext cx="2351422" cy="35333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FDD374-41E7-4CC1-99B3-1687A3DEE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6473" y="1368115"/>
            <a:ext cx="2143438" cy="365984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007E8B8-9011-4081-A8D5-3CA29C056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7874" y="1362689"/>
            <a:ext cx="2129241" cy="130157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8CEAA54-513D-447F-BA12-D8C4132230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7550" y="1155311"/>
            <a:ext cx="2999851" cy="4196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37130A-625D-4DEA-9CE9-AE2394BC339E}"/>
              </a:ext>
            </a:extLst>
          </p:cNvPr>
          <p:cNvSpPr txBox="1"/>
          <p:nvPr/>
        </p:nvSpPr>
        <p:spPr>
          <a:xfrm>
            <a:off x="2319029" y="-22057"/>
            <a:ext cx="4572000" cy="38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Селезнева Полина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4230734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-1588" y="-52388"/>
            <a:ext cx="9145588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2pPr>
            <a:lvl3pPr>
              <a:spcBef>
                <a:spcPts val="5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Constantia" panose="02030602050306030303" pitchFamily="18" charset="0"/>
                <a:ea typeface="DejaVu Sans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ru-RU" alt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Шерунтаев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 Александрович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0" y="6626077"/>
            <a:ext cx="91440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идентификации пользователя в корпоративной сети передачи данных  </a:t>
            </a:r>
            <a:r>
              <a:rPr lang="en-US" alt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altLang="ru-RU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              		</a:t>
            </a:r>
            <a:endParaRPr lang="ru-RU" alt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-20588" y="2476465"/>
            <a:ext cx="9144000" cy="3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800" rIns="18360" bIns="46800"/>
          <a:lstStyle/>
          <a:p>
            <a:pPr algn="ctr" eaLnBrk="1" hangingPunct="1"/>
            <a:r>
              <a:rPr lang="ru-RU" altLang="ru-RU" sz="3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3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СЕЛЕЗНЕВА Полина Александровна,</a:t>
            </a:r>
          </a:p>
          <a:p>
            <a:pPr lvl="0" algn="r" eaLnBrk="1" hangingPunct="1">
              <a:lnSpc>
                <a:spcPct val="114000"/>
              </a:lnSpc>
              <a:buClr>
                <a:srgbClr val="000000"/>
              </a:buClr>
              <a:buSzPct val="100000"/>
            </a:pPr>
            <a:r>
              <a:rPr lang="ru-RU" alt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ИБ-118</a:t>
            </a:r>
            <a:endParaRPr lang="ru-RU" altLang="ru-RU" sz="2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SzPct val="95000"/>
            </a:pPr>
            <a:endParaRPr lang="ru-RU" altLang="ru-RU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87E93-31C4-4168-9B73-9974C16A7AC0}"/>
              </a:ext>
            </a:extLst>
          </p:cNvPr>
          <p:cNvSpPr txBox="1"/>
          <p:nvPr/>
        </p:nvSpPr>
        <p:spPr>
          <a:xfrm>
            <a:off x="0" y="21832"/>
            <a:ext cx="9144000" cy="177675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9000">
                <a:srgbClr val="ED221E">
                  <a:alpha val="51000"/>
                </a:srgbClr>
              </a:gs>
              <a:gs pos="83000">
                <a:srgbClr val="ED221E"/>
              </a:gs>
              <a:gs pos="100000">
                <a:srgbClr val="ED221E"/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2ACED-315D-4276-A1F1-E75FC809F419}"/>
              </a:ext>
            </a:extLst>
          </p:cNvPr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9C9A9B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2" name="Picture 2" descr="http://rtrs.vlsu.ru/fileadmin/templates_2016/images/gerb_vlgu.png">
            <a:extLst>
              <a:ext uri="{FF2B5EF4-FFF2-40B4-BE49-F238E27FC236}">
                <a16:creationId xmlns:a16="http://schemas.microsoft.com/office/drawing/2014/main" id="{59C6119F-ABD7-4111-A26D-BBB0D045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838"/>
            <a:ext cx="1021080" cy="10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C3A7C7-B0F2-4F5C-8284-9D16E888C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" y="1268671"/>
            <a:ext cx="936104" cy="416047"/>
          </a:xfrm>
          <a:prstGeom prst="round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alibri"/>
        <a:ea typeface="DejaVu Sans"/>
        <a:cs typeface="DejaVu Sans"/>
      </a:majorFont>
      <a:minorFont>
        <a:latin typeface="Constantia"/>
        <a:ea typeface="DejaVu Sans"/>
        <a:cs typeface="DejaVu Sans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17302</TotalTime>
  <Words>384</Words>
  <Application>Microsoft Office PowerPoint</Application>
  <PresentationFormat>Экран (4:3)</PresentationFormat>
  <Paragraphs>73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Constantia</vt:lpstr>
      <vt:lpstr>Times New Roman</vt:lpstr>
      <vt:lpstr>Тема Office</vt:lpstr>
      <vt:lpstr>2_Тема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 системы администрирования корпоративной вычислительной сети</dc:title>
  <dc:creator>User</dc:creator>
  <cp:lastModifiedBy>Я</cp:lastModifiedBy>
  <cp:revision>531</cp:revision>
  <cp:lastPrinted>1601-01-01T00:00:00Z</cp:lastPrinted>
  <dcterms:created xsi:type="dcterms:W3CDTF">2009-12-17T18:32:57Z</dcterms:created>
  <dcterms:modified xsi:type="dcterms:W3CDTF">2021-05-24T02:58:05Z</dcterms:modified>
</cp:coreProperties>
</file>