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8" r:id="rId4"/>
    <p:sldId id="258" r:id="rId5"/>
    <p:sldId id="270" r:id="rId6"/>
    <p:sldId id="271" r:id="rId7"/>
    <p:sldId id="259" r:id="rId8"/>
    <p:sldId id="260" r:id="rId9"/>
    <p:sldId id="269" r:id="rId10"/>
    <p:sldId id="272" r:id="rId11"/>
    <p:sldId id="273"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ta-IN" dirty="0"/>
          </a:p>
        </p:txBody>
      </p:sp>
    </p:spTree>
    <p:extLst>
      <p:ext uri="{BB962C8B-B14F-4D97-AF65-F5344CB8AC3E}">
        <p14:creationId xmlns:p14="http://schemas.microsoft.com/office/powerpoint/2010/main" val="10178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a-IN" dirty="0"/>
          </a:p>
        </p:txBody>
      </p:sp>
    </p:spTree>
    <p:extLst>
      <p:ext uri="{BB962C8B-B14F-4D97-AF65-F5344CB8AC3E}">
        <p14:creationId xmlns:p14="http://schemas.microsoft.com/office/powerpoint/2010/main" val="3934903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a-IN" dirty="0"/>
          </a:p>
        </p:txBody>
      </p:sp>
    </p:spTree>
    <p:extLst>
      <p:ext uri="{BB962C8B-B14F-4D97-AF65-F5344CB8AC3E}">
        <p14:creationId xmlns:p14="http://schemas.microsoft.com/office/powerpoint/2010/main" val="370690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74624" y="2064900"/>
            <a:ext cx="85206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900" b="1" dirty="0">
                <a:solidFill>
                  <a:schemeClr val="dk1"/>
                </a:solidFill>
              </a:rPr>
              <a:t>CITY GUIDE PROJECT</a:t>
            </a:r>
          </a:p>
        </p:txBody>
      </p:sp>
      <p:pic>
        <p:nvPicPr>
          <p:cNvPr id="55" name="Google Shape;55;p13"/>
          <p:cNvPicPr preferRelativeResize="0"/>
          <p:nvPr/>
        </p:nvPicPr>
        <p:blipFill>
          <a:blip r:embed="rId3">
            <a:alphaModFix/>
          </a:blip>
          <a:stretch>
            <a:fillRect/>
          </a:stretch>
        </p:blipFill>
        <p:spPr>
          <a:xfrm>
            <a:off x="0" y="0"/>
            <a:ext cx="4634924" cy="1449600"/>
          </a:xfrm>
          <a:prstGeom prst="rect">
            <a:avLst/>
          </a:prstGeom>
          <a:noFill/>
          <a:ln>
            <a:noFill/>
          </a:ln>
        </p:spPr>
      </p:pic>
      <p:sp>
        <p:nvSpPr>
          <p:cNvPr id="56" name="Google Shape;56;p13"/>
          <p:cNvSpPr txBox="1"/>
          <p:nvPr/>
        </p:nvSpPr>
        <p:spPr>
          <a:xfrm>
            <a:off x="0" y="3899338"/>
            <a:ext cx="4327500" cy="7771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rPr>
              <a:t>PRESENTED BY</a:t>
            </a:r>
            <a:endParaRPr sz="1800" dirty="0">
              <a:solidFill>
                <a:schemeClr val="tx1">
                  <a:lumMod val="95000"/>
                  <a:lumOff val="5000"/>
                </a:schemeClr>
              </a:solidFill>
              <a:latin typeface="Calibri"/>
              <a:ea typeface="Calibri"/>
              <a:cs typeface="Calibri"/>
              <a:sym typeface="Calibri"/>
            </a:endParaRPr>
          </a:p>
          <a:p>
            <a:pPr marL="0" lvl="0" indent="0" algn="ctr" rtl="0">
              <a:lnSpc>
                <a:spcPct val="100000"/>
              </a:lnSpc>
              <a:spcBef>
                <a:spcPts val="300"/>
              </a:spcBef>
              <a:spcAft>
                <a:spcPts val="0"/>
              </a:spcAft>
              <a:buNone/>
            </a:pPr>
            <a:r>
              <a:rPr lang="en" sz="1800" b="1" dirty="0">
                <a:solidFill>
                  <a:schemeClr val="tx1">
                    <a:lumMod val="95000"/>
                    <a:lumOff val="5000"/>
                  </a:schemeClr>
                </a:solidFill>
              </a:rPr>
              <a:t>2303811710422150 – SINDHUJA S</a:t>
            </a:r>
            <a:endParaRPr sz="1800" b="1" dirty="0">
              <a:solidFill>
                <a:schemeClr val="tx1">
                  <a:lumMod val="95000"/>
                  <a:lumOff val="5000"/>
                </a:schemeClr>
              </a:solidFill>
            </a:endParaRPr>
          </a:p>
        </p:txBody>
      </p:sp>
      <p:sp>
        <p:nvSpPr>
          <p:cNvPr id="57" name="Google Shape;57;p13"/>
          <p:cNvSpPr txBox="1"/>
          <p:nvPr/>
        </p:nvSpPr>
        <p:spPr>
          <a:xfrm>
            <a:off x="4816500" y="3584028"/>
            <a:ext cx="4327500" cy="1292631"/>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SUPERVISOR                                                                                		</a:t>
            </a:r>
            <a:r>
              <a:rPr lang="en-US" altLang="en-US" sz="1800" b="1">
                <a:solidFill>
                  <a:schemeClr val="tx1"/>
                </a:solidFill>
                <a:latin typeface="Arial Narrow" pitchFamily="34" charset="0"/>
                <a:cs typeface="Arial" pitchFamily="34" charset="0"/>
              </a:rPr>
              <a:t>Mr.</a:t>
            </a:r>
            <a:r>
              <a:rPr lang="en-US" altLang="en-US" sz="1800" b="1" dirty="0" err="1">
                <a:solidFill>
                  <a:schemeClr val="tx1"/>
                </a:solidFill>
                <a:latin typeface="Arial Narrow" pitchFamily="34" charset="0"/>
                <a:cs typeface="Arial" pitchFamily="34" charset="0"/>
              </a:rPr>
              <a:t>A.Malarmannan,M.E</a:t>
            </a:r>
            <a:r>
              <a:rPr lang="en-US" altLang="en-US" sz="1800" b="1" dirty="0">
                <a:solidFill>
                  <a:schemeClr val="tx1"/>
                </a:solidFill>
                <a:latin typeface="Arial Narrow" pitchFamily="34" charset="0"/>
                <a:cs typeface="Arial" pitchFamily="34" charset="0"/>
              </a:rPr>
              <a:t>.,                                                                                                      				AP/CSE.</a:t>
            </a:r>
          </a:p>
        </p:txBody>
      </p:sp>
      <p:pic>
        <p:nvPicPr>
          <p:cNvPr id="58" name="Google Shape;58;p13"/>
          <p:cNvPicPr preferRelativeResize="0"/>
          <p:nvPr/>
        </p:nvPicPr>
        <p:blipFill rotWithShape="1">
          <a:blip r:embed="rId4">
            <a:alphaModFix/>
          </a:blip>
          <a:srcRect/>
          <a:stretch/>
        </p:blipFill>
        <p:spPr>
          <a:xfrm>
            <a:off x="8173921" y="161368"/>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40" y="100721"/>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p:cNvPicPr preferRelativeResize="0"/>
          <p:nvPr/>
        </p:nvPicPr>
        <p:blipFill rotWithShape="1">
          <a:blip r:embed="rId2">
            <a:alphaModFix/>
          </a:blip>
          <a:srcRect/>
          <a:stretch/>
        </p:blipFill>
        <p:spPr>
          <a:xfrm>
            <a:off x="147298" y="97644"/>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153848" y="97644"/>
            <a:ext cx="824970" cy="795591"/>
          </a:xfrm>
          <a:prstGeom prst="rect">
            <a:avLst/>
          </a:prstGeom>
          <a:noFill/>
          <a:ln>
            <a:noFill/>
          </a:ln>
        </p:spPr>
      </p:pic>
      <p:pic>
        <p:nvPicPr>
          <p:cNvPr id="6" name="Picture 5">
            <a:extLst>
              <a:ext uri="{FF2B5EF4-FFF2-40B4-BE49-F238E27FC236}">
                <a16:creationId xmlns:a16="http://schemas.microsoft.com/office/drawing/2014/main" id="{672DFCC2-E938-D091-6A3D-657C2A24A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26" y="1386506"/>
            <a:ext cx="3889375" cy="3263803"/>
          </a:xfrm>
          <a:prstGeom prst="rect">
            <a:avLst/>
          </a:prstGeom>
        </p:spPr>
      </p:pic>
      <p:pic>
        <p:nvPicPr>
          <p:cNvPr id="7" name="Picture 6">
            <a:extLst>
              <a:ext uri="{FF2B5EF4-FFF2-40B4-BE49-F238E27FC236}">
                <a16:creationId xmlns:a16="http://schemas.microsoft.com/office/drawing/2014/main" id="{935FFB69-3694-52BF-D4D4-961CAF7C2B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893235"/>
            <a:ext cx="3322320" cy="2125173"/>
          </a:xfrm>
          <a:prstGeom prst="rect">
            <a:avLst/>
          </a:prstGeom>
        </p:spPr>
      </p:pic>
      <p:pic>
        <p:nvPicPr>
          <p:cNvPr id="8" name="Picture 7">
            <a:extLst>
              <a:ext uri="{FF2B5EF4-FFF2-40B4-BE49-F238E27FC236}">
                <a16:creationId xmlns:a16="http://schemas.microsoft.com/office/drawing/2014/main" id="{070BBE3E-DC0B-18A6-7321-8E2DE8F86F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3348" y="3175879"/>
            <a:ext cx="2807335" cy="1866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72420"/>
            <a:ext cx="8832300" cy="2379619"/>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3000" b="1" dirty="0">
                <a:solidFill>
                  <a:schemeClr val="tx1">
                    <a:lumMod val="95000"/>
                    <a:lumOff val="5000"/>
                  </a:schemeClr>
                </a:solidFill>
              </a:rPr>
              <a:t>ANY QUERIES ???</a:t>
            </a:r>
            <a:endParaRPr lang="en-IN" sz="3000" b="1" dirty="0">
              <a:solidFill>
                <a:schemeClr val="tx1">
                  <a:lumMod val="95000"/>
                  <a:lumOff val="5000"/>
                </a:schemeClr>
              </a:solidFill>
            </a:endParaRPr>
          </a:p>
          <a:p>
            <a:pPr>
              <a:buNone/>
            </a:pPr>
            <a:endParaRPr lang="en-US" dirty="0"/>
          </a:p>
        </p:txBody>
      </p:sp>
      <p:pic>
        <p:nvPicPr>
          <p:cNvPr id="2" name="Google Shape;85;p17">
            <a:extLst>
              <a:ext uri="{FF2B5EF4-FFF2-40B4-BE49-F238E27FC236}">
                <a16:creationId xmlns:a16="http://schemas.microsoft.com/office/drawing/2014/main" id="{AB40A38F-04B1-BFF8-DEC2-5D184E7A15BE}"/>
              </a:ext>
            </a:extLst>
          </p:cNvPr>
          <p:cNvPicPr preferRelativeResize="0"/>
          <p:nvPr/>
        </p:nvPicPr>
        <p:blipFill rotWithShape="1">
          <a:blip r:embed="rId3">
            <a:alphaModFix/>
          </a:blip>
          <a:srcRect/>
          <a:stretch/>
        </p:blipFill>
        <p:spPr>
          <a:xfrm>
            <a:off x="147298" y="97644"/>
            <a:ext cx="762558" cy="762395"/>
          </a:xfrm>
          <a:prstGeom prst="rect">
            <a:avLst/>
          </a:prstGeom>
          <a:noFill/>
          <a:ln>
            <a:noFill/>
          </a:ln>
        </p:spPr>
      </p:pic>
      <p:pic>
        <p:nvPicPr>
          <p:cNvPr id="4" name="Google Shape;86;p17">
            <a:extLst>
              <a:ext uri="{FF2B5EF4-FFF2-40B4-BE49-F238E27FC236}">
                <a16:creationId xmlns:a16="http://schemas.microsoft.com/office/drawing/2014/main" id="{B75F033C-28D7-83D7-0753-700C498961DB}"/>
              </a:ext>
            </a:extLst>
          </p:cNvPr>
          <p:cNvPicPr preferRelativeResize="0"/>
          <p:nvPr/>
        </p:nvPicPr>
        <p:blipFill rotWithShape="1">
          <a:blip r:embed="rId4">
            <a:alphaModFix/>
          </a:blip>
          <a:srcRect/>
          <a:stretch/>
        </p:blipFill>
        <p:spPr>
          <a:xfrm>
            <a:off x="8082130" y="176829"/>
            <a:ext cx="824970" cy="7955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57735"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dirty="0">
                <a:solidFill>
                  <a:schemeClr val="dk1"/>
                </a:solidFill>
              </a:rPr>
              <a:t>THANK YOU!!!</a:t>
            </a:r>
            <a:endParaRPr sz="2400" b="1" dirty="0">
              <a:solidFill>
                <a:srgbClr val="FF0000"/>
              </a:solidFill>
            </a:endParaRPr>
          </a:p>
        </p:txBody>
      </p:sp>
      <p:pic>
        <p:nvPicPr>
          <p:cNvPr id="2" name="Google Shape;86;p17">
            <a:extLst>
              <a:ext uri="{FF2B5EF4-FFF2-40B4-BE49-F238E27FC236}">
                <a16:creationId xmlns:a16="http://schemas.microsoft.com/office/drawing/2014/main" id="{33971533-B19E-EEF0-3A78-2C306BC43FD8}"/>
              </a:ext>
            </a:extLst>
          </p:cNvPr>
          <p:cNvPicPr preferRelativeResize="0"/>
          <p:nvPr/>
        </p:nvPicPr>
        <p:blipFill rotWithShape="1">
          <a:blip r:embed="rId3">
            <a:alphaModFix/>
          </a:blip>
          <a:srcRect/>
          <a:stretch/>
        </p:blipFill>
        <p:spPr>
          <a:xfrm>
            <a:off x="8153848" y="97644"/>
            <a:ext cx="824970" cy="795591"/>
          </a:xfrm>
          <a:prstGeom prst="rect">
            <a:avLst/>
          </a:prstGeom>
          <a:noFill/>
          <a:ln>
            <a:noFill/>
          </a:ln>
        </p:spPr>
      </p:pic>
      <p:pic>
        <p:nvPicPr>
          <p:cNvPr id="3" name="Google Shape;85;p17">
            <a:extLst>
              <a:ext uri="{FF2B5EF4-FFF2-40B4-BE49-F238E27FC236}">
                <a16:creationId xmlns:a16="http://schemas.microsoft.com/office/drawing/2014/main" id="{D3DF3B54-ED9F-DCA6-C9B4-FAEF39BB5C63}"/>
              </a:ext>
            </a:extLst>
          </p:cNvPr>
          <p:cNvPicPr preferRelativeResize="0"/>
          <p:nvPr/>
        </p:nvPicPr>
        <p:blipFill rotWithShape="1">
          <a:blip r:embed="rId4">
            <a:alphaModFix/>
          </a:blip>
          <a:srcRect/>
          <a:stretch/>
        </p:blipFill>
        <p:spPr>
          <a:xfrm>
            <a:off x="147298" y="97644"/>
            <a:ext cx="762558" cy="7623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106768" y="9661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212262" y="96613"/>
            <a:ext cx="824970" cy="795591"/>
          </a:xfrm>
          <a:prstGeom prst="rect">
            <a:avLst/>
          </a:prstGeom>
          <a:noFill/>
          <a:ln>
            <a:noFill/>
          </a:ln>
        </p:spPr>
      </p:pic>
      <p:sp>
        <p:nvSpPr>
          <p:cNvPr id="66" name="Google Shape;66;p14"/>
          <p:cNvSpPr txBox="1"/>
          <p:nvPr/>
        </p:nvSpPr>
        <p:spPr>
          <a:xfrm>
            <a:off x="76200" y="20076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dirty="0">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66610" y="1112906"/>
            <a:ext cx="7758137" cy="3378414"/>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4487" indent="-3429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cs typeface="Arial" panose="020B0604020202020204" pitchFamily="34" charset="0"/>
              </a:rPr>
              <a:t>Objective</a:t>
            </a:r>
          </a:p>
          <a:p>
            <a:pPr marL="344487" indent="-3429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cs typeface="Arial" panose="020B0604020202020204" pitchFamily="34" charset="0"/>
              </a:rPr>
              <a:t>Project Introduction</a:t>
            </a:r>
          </a:p>
          <a:p>
            <a:pPr marL="344487" indent="-3429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cs typeface="Arial" panose="020B0604020202020204" pitchFamily="34" charset="0"/>
              </a:rPr>
              <a:t>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cs typeface="Arial" panose="020B0604020202020204" pitchFamily="34" charset="0"/>
              </a:rPr>
              <a:t>Methodologies (Programming concepts relevant to 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dirty="0"/>
              <a:t>Architecture of the proposed system </a:t>
            </a:r>
          </a:p>
          <a:p>
            <a:pPr marL="344487" indent="-3429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cs typeface="Arial" panose="020B0604020202020204" pitchFamily="34" charset="0"/>
              </a:rPr>
              <a:t>List of Modules</a:t>
            </a:r>
            <a:endParaRPr lang="en-US" dirty="0"/>
          </a:p>
          <a:p>
            <a:pPr marL="344487" indent="-342900" algn="just" eaLnBrk="1" hangingPunct="1">
              <a:lnSpc>
                <a:spcPct val="150000"/>
              </a:lnSpc>
              <a:spcBef>
                <a:spcPts val="325"/>
              </a:spcBef>
              <a:buClr>
                <a:srgbClr val="000000"/>
              </a:buClr>
              <a:buSzPct val="100000"/>
              <a:buFont typeface="+mj-lt"/>
              <a:buAutoNum type="arabicPeriod"/>
              <a:defRPr/>
            </a:pPr>
            <a:r>
              <a:rPr lang="en-US" dirty="0"/>
              <a:t>Merits </a:t>
            </a:r>
          </a:p>
          <a:p>
            <a:pPr marL="344487" indent="-342900" algn="just" eaLnBrk="1" hangingPunct="1">
              <a:lnSpc>
                <a:spcPct val="150000"/>
              </a:lnSpc>
              <a:spcBef>
                <a:spcPts val="325"/>
              </a:spcBef>
              <a:buClr>
                <a:srgbClr val="000000"/>
              </a:buClr>
              <a:buSzPct val="100000"/>
              <a:buFont typeface="+mj-lt"/>
              <a:buAutoNum type="arabicPeriod"/>
              <a:defRPr/>
            </a:pPr>
            <a:r>
              <a:rPr lang="en-US" dirty="0"/>
              <a:t>Results and Discussion</a:t>
            </a:r>
          </a:p>
          <a:p>
            <a:pPr marL="344487" indent="-342900" algn="just" eaLnBrk="1" hangingPunct="1">
              <a:lnSpc>
                <a:spcPct val="150000"/>
              </a:lnSpc>
              <a:spcBef>
                <a:spcPts val="325"/>
              </a:spcBef>
              <a:buClr>
                <a:srgbClr val="000000"/>
              </a:buClr>
              <a:buSzPct val="100000"/>
              <a:buFont typeface="+mj-lt"/>
              <a:buAutoNum type="arabicPeriod"/>
              <a:defRPr/>
            </a:pPr>
            <a:r>
              <a:rPr lang="en-US" dirty="0"/>
              <a:t>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82" y="147145"/>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a:xfrm>
            <a:off x="311700" y="1524282"/>
            <a:ext cx="8520600" cy="2334796"/>
          </a:xfrm>
        </p:spPr>
        <p:txBody>
          <a:bodyPr>
            <a:normAutofit/>
          </a:bodyPr>
          <a:lstStyle/>
          <a:p>
            <a:pPr marL="114300" indent="0" algn="just">
              <a:buNone/>
            </a:pPr>
            <a:r>
              <a:rPr lang="en-US" dirty="0">
                <a:solidFill>
                  <a:schemeClr val="tx1"/>
                </a:solidFill>
                <a:latin typeface="Times New Roman" panose="02020603050405020304" pitchFamily="18" charset="0"/>
                <a:cs typeface="Times New Roman" panose="02020603050405020304" pitchFamily="18" charset="0"/>
              </a:rPr>
              <a:t>           The primary objective of the City Guide Project is to develop an interactive application that allows users to explore local cities and restaurants effortlessly. The project aims to provide a user-friendly platform where users can search, add, and display cities and their associated restaurants, categorized by cuisine types. It seeks to create an organized system for managing city and restaurant data using efficient data structures like HashMap for fast retrieval and easy management. </a:t>
            </a: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3">
            <a:alphaModFix/>
          </a:blip>
          <a:srcRect/>
          <a:stretch/>
        </p:blipFill>
        <p:spPr>
          <a:xfrm>
            <a:off x="234582" y="147145"/>
            <a:ext cx="762558" cy="762395"/>
          </a:xfrm>
          <a:prstGeom prst="rect">
            <a:avLst/>
          </a:prstGeom>
          <a:noFill/>
          <a:ln>
            <a:noFill/>
          </a:ln>
        </p:spPr>
      </p:pic>
      <p:pic>
        <p:nvPicPr>
          <p:cNvPr id="5" name="Google Shape;72;p15"/>
          <p:cNvPicPr preferRelativeResize="0"/>
          <p:nvPr/>
        </p:nvPicPr>
        <p:blipFill rotWithShape="1">
          <a:blip r:embed="rId4">
            <a:alphaModFix/>
          </a:blip>
          <a:srcRect/>
          <a:stretch/>
        </p:blipFill>
        <p:spPr>
          <a:xfrm>
            <a:off x="8238348" y="147145"/>
            <a:ext cx="824970" cy="795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71718" y="137349"/>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247312" y="137349"/>
            <a:ext cx="824970" cy="795591"/>
          </a:xfrm>
          <a:prstGeom prst="rect">
            <a:avLst/>
          </a:prstGeom>
          <a:noFill/>
          <a:ln>
            <a:noFill/>
          </a:ln>
        </p:spPr>
      </p:pic>
      <p:sp>
        <p:nvSpPr>
          <p:cNvPr id="73" name="Google Shape;73;p15"/>
          <p:cNvSpPr txBox="1"/>
          <p:nvPr/>
        </p:nvSpPr>
        <p:spPr>
          <a:xfrm>
            <a:off x="-138953" y="37884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762557" y="1427704"/>
            <a:ext cx="7556473" cy="2263825"/>
          </a:xfrm>
          <a:prstGeom prst="rect">
            <a:avLst/>
          </a:prstGeom>
          <a:noFill/>
        </p:spPr>
        <p:txBody>
          <a:bodyPr wrap="square" rtlCol="0">
            <a:spAutoFit/>
          </a:bodyPr>
          <a:lstStyle/>
          <a:p>
            <a:pPr algn="just">
              <a:lnSpc>
                <a:spcPct val="150000"/>
              </a:lnSpc>
            </a:pPr>
            <a:r>
              <a:rPr lang="en-US" sz="1600" dirty="0"/>
              <a:t>            The </a:t>
            </a:r>
            <a:r>
              <a:rPr lang="en-US" sz="1600" i="1" dirty="0"/>
              <a:t>City Guide Application</a:t>
            </a:r>
            <a:r>
              <a:rPr lang="en-US" sz="1600" dirty="0"/>
              <a:t> is a Java-based solution designed to assist users in exploring cities and discovering popular restaurants along with their cuisine types. This project serves as a practical example of using object-oriented programming principles and graphical user interfaces (GUIs) to solve real-world problems. This project is especially beneficial for travelers and food enthusiasts seeking curated restaurant information in different cities. </a:t>
            </a:r>
            <a:endParaRPr lang="en-US" sz="1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sp>
        <p:nvSpPr>
          <p:cNvPr id="9" name="Text Placeholder 8"/>
          <p:cNvSpPr>
            <a:spLocks noGrp="1"/>
          </p:cNvSpPr>
          <p:nvPr>
            <p:ph type="body" idx="1"/>
          </p:nvPr>
        </p:nvSpPr>
        <p:spPr>
          <a:xfrm>
            <a:off x="430306" y="1152475"/>
            <a:ext cx="8041341" cy="3416400"/>
          </a:xfrm>
        </p:spPr>
        <p:txBody>
          <a:bodyPr>
            <a:normAutofit/>
          </a:bodyPr>
          <a:lstStyle/>
          <a:p>
            <a:pPr marL="285750" indent="-285750" algn="just">
              <a:lnSpc>
                <a:spcPct val="150000"/>
              </a:lnSpc>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In the fast-paced world of today, finding reliable information about cities and their culinary offerings can be a daunting task for travelers and food enthusiasts. Many people face difficulties in discovering the best restaurants or specific cuisines when exploring a new city. While several online resources provide general information, they often lack customization, easy accessibility, and simplicity for users who require focused data without the distractions of unrelated content.</a:t>
            </a:r>
            <a:endParaRPr lang="en-IN" sz="1600" dirty="0"/>
          </a:p>
        </p:txBody>
      </p:sp>
      <p:pic>
        <p:nvPicPr>
          <p:cNvPr id="4" name="Google Shape;71;p15"/>
          <p:cNvPicPr preferRelativeResize="0"/>
          <p:nvPr/>
        </p:nvPicPr>
        <p:blipFill rotWithShape="1">
          <a:blip r:embed="rId2">
            <a:alphaModFix/>
          </a:blip>
          <a:srcRect/>
          <a:stretch/>
        </p:blipFill>
        <p:spPr>
          <a:xfrm>
            <a:off x="152400" y="130984"/>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195589" y="122903"/>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78" y="178676"/>
            <a:ext cx="7938921" cy="839049"/>
          </a:xfrm>
        </p:spPr>
        <p:txBody>
          <a:bodyPr>
            <a:normAutofit fontScale="90000"/>
          </a:bodyPr>
          <a:lstStyle/>
          <a:p>
            <a:r>
              <a:rPr lang="en-US" altLang="en-US" dirty="0">
                <a:solidFill>
                  <a:schemeClr val="tx1">
                    <a:lumMod val="85000"/>
                    <a:lumOff val="15000"/>
                  </a:schemeClr>
                </a:solidFill>
                <a:cs typeface="Arial" panose="020B0604020202020204" pitchFamily="34" charset="0"/>
              </a:rPr>
              <a:t>Methodologies (Programming concepts relevant to problem statement)</a:t>
            </a:r>
            <a:br>
              <a:rPr lang="en-US" altLang="en-US" b="1" dirty="0">
                <a:solidFill>
                  <a:srgbClr val="000000"/>
                </a:solidFill>
                <a:cs typeface="Arial" panose="020B0604020202020204" pitchFamily="34" charset="0"/>
              </a:rPr>
            </a:br>
            <a:endParaRPr lang="en-IN" dirty="0"/>
          </a:p>
        </p:txBody>
      </p:sp>
      <p:sp>
        <p:nvSpPr>
          <p:cNvPr id="3" name="Text Placeholder 2"/>
          <p:cNvSpPr>
            <a:spLocks noGrp="1"/>
          </p:cNvSpPr>
          <p:nvPr>
            <p:ph type="body" idx="1"/>
          </p:nvPr>
        </p:nvSpPr>
        <p:spPr>
          <a:xfrm>
            <a:off x="311700" y="1367628"/>
            <a:ext cx="8520600" cy="3132654"/>
          </a:xfrm>
        </p:spPr>
        <p:txBody>
          <a:bodyPr>
            <a:normAutofit/>
          </a:bodyPr>
          <a:lstStyle/>
          <a:p>
            <a:pPr algn="just">
              <a:lnSpc>
                <a:spcPct val="150000"/>
              </a:lnSpc>
              <a:buNone/>
            </a:pPr>
            <a:r>
              <a:rPr lang="en-IN" b="1" dirty="0">
                <a:solidFill>
                  <a:schemeClr val="tx1">
                    <a:lumMod val="95000"/>
                    <a:lumOff val="5000"/>
                  </a:schemeClr>
                </a:solidFill>
                <a:latin typeface="Times New Roman" pitchFamily="18" charset="0"/>
                <a:cs typeface="Times New Roman" pitchFamily="18" charset="0"/>
              </a:rPr>
              <a:t>Object-Oriented Programming (OOP):</a:t>
            </a:r>
          </a:p>
          <a:p>
            <a:pPr algn="just">
              <a:lnSpc>
                <a:spcPct val="150000"/>
              </a:lnSpc>
            </a:pPr>
            <a:r>
              <a:rPr lang="en-US" sz="1600" b="1" dirty="0">
                <a:solidFill>
                  <a:schemeClr val="tx1">
                    <a:lumMod val="95000"/>
                    <a:lumOff val="5000"/>
                  </a:schemeClr>
                </a:solidFill>
                <a:latin typeface="Times New Roman" pitchFamily="18" charset="0"/>
                <a:cs typeface="Times New Roman" pitchFamily="18" charset="0"/>
              </a:rPr>
              <a:t>Encapsulation: </a:t>
            </a:r>
            <a:r>
              <a:rPr lang="en-US" sz="1400" dirty="0">
                <a:solidFill>
                  <a:schemeClr val="tx1">
                    <a:lumMod val="95000"/>
                    <a:lumOff val="5000"/>
                  </a:schemeClr>
                </a:solidFill>
                <a:latin typeface="Times New Roman" pitchFamily="18" charset="0"/>
                <a:cs typeface="Times New Roman" pitchFamily="18" charset="0"/>
              </a:rPr>
              <a:t>Organizing city and restaurant data using classes and encapsulating details within methods.</a:t>
            </a:r>
          </a:p>
          <a:p>
            <a:pPr algn="just">
              <a:lnSpc>
                <a:spcPct val="150000"/>
              </a:lnSpc>
            </a:pPr>
            <a:r>
              <a:rPr lang="en-US" sz="1600" b="1" dirty="0">
                <a:solidFill>
                  <a:schemeClr val="tx1">
                    <a:lumMod val="95000"/>
                    <a:lumOff val="5000"/>
                  </a:schemeClr>
                </a:solidFill>
                <a:latin typeface="Times New Roman" pitchFamily="18" charset="0"/>
                <a:cs typeface="Times New Roman" pitchFamily="18" charset="0"/>
              </a:rPr>
              <a:t>Inheritance and Polymorphism:</a:t>
            </a:r>
            <a:r>
              <a:rPr lang="en-US" dirty="0">
                <a:solidFill>
                  <a:schemeClr val="tx1">
                    <a:lumMod val="95000"/>
                    <a:lumOff val="5000"/>
                  </a:schemeClr>
                </a:solidFill>
                <a:latin typeface="Times New Roman" pitchFamily="18" charset="0"/>
                <a:cs typeface="Times New Roman" pitchFamily="18" charset="0"/>
              </a:rPr>
              <a:t> </a:t>
            </a:r>
            <a:r>
              <a:rPr lang="en-US" sz="1400" dirty="0">
                <a:solidFill>
                  <a:schemeClr val="tx1">
                    <a:lumMod val="95000"/>
                    <a:lumOff val="5000"/>
                  </a:schemeClr>
                </a:solidFill>
                <a:latin typeface="Times New Roman" pitchFamily="18" charset="0"/>
                <a:cs typeface="Times New Roman" pitchFamily="18" charset="0"/>
              </a:rPr>
              <a:t>Extending functionality for future expansions, such as adding new types of data (e.g., tourist attractions).</a:t>
            </a:r>
          </a:p>
          <a:p>
            <a:pPr marL="114300" indent="0" algn="just">
              <a:lnSpc>
                <a:spcPct val="150000"/>
              </a:lnSpc>
              <a:buNone/>
            </a:pPr>
            <a:r>
              <a:rPr lang="en-IN" b="1" dirty="0">
                <a:solidFill>
                  <a:schemeClr val="tx1">
                    <a:lumMod val="95000"/>
                    <a:lumOff val="5000"/>
                  </a:schemeClr>
                </a:solidFill>
                <a:latin typeface="Times New Roman" pitchFamily="18" charset="0"/>
                <a:cs typeface="Times New Roman" pitchFamily="18" charset="0"/>
              </a:rPr>
              <a:t>Graphical User Interface (GUI) Design:</a:t>
            </a:r>
          </a:p>
          <a:p>
            <a:pPr marL="114300" indent="0" algn="just">
              <a:lnSpc>
                <a:spcPct val="150000"/>
              </a:lnSpc>
              <a:buNone/>
            </a:pPr>
            <a:r>
              <a:rPr lang="en-US" sz="1600" dirty="0">
                <a:solidFill>
                  <a:schemeClr val="tx1">
                    <a:lumMod val="95000"/>
                    <a:lumOff val="5000"/>
                  </a:schemeClr>
                </a:solidFill>
                <a:latin typeface="Times New Roman" pitchFamily="18" charset="0"/>
                <a:cs typeface="Times New Roman" pitchFamily="18" charset="0"/>
              </a:rPr>
              <a:t>                Developing a user-friendly interface using Abstract Window Toolkit (AWT) components such as </a:t>
            </a:r>
            <a:r>
              <a:rPr lang="en-US" sz="1600" dirty="0" err="1">
                <a:solidFill>
                  <a:schemeClr val="tx1">
                    <a:lumMod val="95000"/>
                    <a:lumOff val="5000"/>
                  </a:schemeClr>
                </a:solidFill>
                <a:latin typeface="Times New Roman" pitchFamily="18" charset="0"/>
                <a:cs typeface="Times New Roman" pitchFamily="18" charset="0"/>
              </a:rPr>
              <a:t>TextField</a:t>
            </a:r>
            <a:r>
              <a:rPr lang="en-US" sz="1600" dirty="0">
                <a:solidFill>
                  <a:schemeClr val="tx1">
                    <a:lumMod val="95000"/>
                    <a:lumOff val="5000"/>
                  </a:schemeClr>
                </a:solidFill>
                <a:latin typeface="Times New Roman" pitchFamily="18" charset="0"/>
                <a:cs typeface="Times New Roman" pitchFamily="18" charset="0"/>
              </a:rPr>
              <a:t>, Button, </a:t>
            </a:r>
            <a:r>
              <a:rPr lang="en-US" sz="1600" dirty="0" err="1">
                <a:solidFill>
                  <a:schemeClr val="tx1">
                    <a:lumMod val="95000"/>
                    <a:lumOff val="5000"/>
                  </a:schemeClr>
                </a:solidFill>
                <a:latin typeface="Times New Roman" pitchFamily="18" charset="0"/>
                <a:cs typeface="Times New Roman" pitchFamily="18" charset="0"/>
              </a:rPr>
              <a:t>TextArea</a:t>
            </a:r>
            <a:r>
              <a:rPr lang="en-US" sz="1600" dirty="0">
                <a:solidFill>
                  <a:schemeClr val="tx1">
                    <a:lumMod val="95000"/>
                    <a:lumOff val="5000"/>
                  </a:schemeClr>
                </a:solidFill>
                <a:latin typeface="Times New Roman" pitchFamily="18" charset="0"/>
                <a:cs typeface="Times New Roman" pitchFamily="18" charset="0"/>
              </a:rPr>
              <a:t> to improve accessibility.</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4" name="Google Shape;72;p15"/>
          <p:cNvPicPr preferRelativeResize="0"/>
          <p:nvPr/>
        </p:nvPicPr>
        <p:blipFill rotWithShape="1">
          <a:blip r:embed="rId3">
            <a:alphaModFix/>
          </a:blip>
          <a:srcRect/>
          <a:stretch/>
        </p:blipFill>
        <p:spPr>
          <a:xfrm>
            <a:off x="8250622" y="175532"/>
            <a:ext cx="824970" cy="795591"/>
          </a:xfrm>
          <a:prstGeom prst="rect">
            <a:avLst/>
          </a:prstGeom>
          <a:noFill/>
          <a:ln>
            <a:noFill/>
          </a:ln>
        </p:spPr>
      </p:pic>
      <p:pic>
        <p:nvPicPr>
          <p:cNvPr id="5" name="Google Shape;71;p15"/>
          <p:cNvPicPr preferRelativeResize="0"/>
          <p:nvPr/>
        </p:nvPicPr>
        <p:blipFill rotWithShape="1">
          <a:blip r:embed="rId4">
            <a:alphaModFix/>
          </a:blip>
          <a:srcRect/>
          <a:stretch/>
        </p:blipFill>
        <p:spPr>
          <a:xfrm>
            <a:off x="130820" y="217002"/>
            <a:ext cx="762558" cy="7623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166303" y="105963"/>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319030" y="105963"/>
            <a:ext cx="824970" cy="795591"/>
          </a:xfrm>
          <a:prstGeom prst="rect">
            <a:avLst/>
          </a:prstGeom>
          <a:noFill/>
          <a:ln>
            <a:noFill/>
          </a:ln>
        </p:spPr>
      </p:pic>
      <p:sp>
        <p:nvSpPr>
          <p:cNvPr id="80" name="Google Shape;80;p16"/>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pic>
        <p:nvPicPr>
          <p:cNvPr id="8" name="Picture 7">
            <a:extLst>
              <a:ext uri="{FF2B5EF4-FFF2-40B4-BE49-F238E27FC236}">
                <a16:creationId xmlns:a16="http://schemas.microsoft.com/office/drawing/2014/main" id="{422D109C-52CC-0EDC-E7CB-6585D3B9C71E}"/>
              </a:ext>
            </a:extLst>
          </p:cNvPr>
          <p:cNvPicPr>
            <a:picLocks noChangeAspect="1"/>
          </p:cNvPicPr>
          <p:nvPr/>
        </p:nvPicPr>
        <p:blipFill>
          <a:blip r:embed="rId5"/>
          <a:stretch>
            <a:fillRect/>
          </a:stretch>
        </p:blipFill>
        <p:spPr>
          <a:xfrm>
            <a:off x="428937" y="1020932"/>
            <a:ext cx="8388879" cy="3648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142703" y="120817"/>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242830" y="120817"/>
            <a:ext cx="824970" cy="795591"/>
          </a:xfrm>
          <a:prstGeom prst="rect">
            <a:avLst/>
          </a:prstGeom>
          <a:noFill/>
          <a:ln>
            <a:noFill/>
          </a:ln>
        </p:spPr>
      </p:pic>
      <p:sp>
        <p:nvSpPr>
          <p:cNvPr id="87" name="Google Shape;87;p17"/>
          <p:cNvSpPr txBox="1"/>
          <p:nvPr/>
        </p:nvSpPr>
        <p:spPr>
          <a:xfrm>
            <a:off x="76200" y="143432"/>
            <a:ext cx="90678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523982" y="916341"/>
            <a:ext cx="8096035" cy="4124206"/>
          </a:xfrm>
          <a:prstGeom prst="rect">
            <a:avLst/>
          </a:prstGeom>
          <a:noFill/>
        </p:spPr>
        <p:txBody>
          <a:bodyPr wrap="square" rtlCol="0">
            <a:spAutoFit/>
          </a:bodyPr>
          <a:lstStyle/>
          <a:p>
            <a:pPr marL="342900" indent="-342900">
              <a:buAutoNum type="arabicPeriod"/>
            </a:pPr>
            <a:r>
              <a:rPr lang="en-US" sz="1800" kern="0" dirty="0">
                <a:effectLst/>
                <a:latin typeface="Times New Roman" panose="02020603050405020304" pitchFamily="18" charset="0"/>
                <a:ea typeface="Times New Roman" panose="02020603050405020304" pitchFamily="18" charset="0"/>
              </a:rPr>
              <a:t>User Interface Module</a:t>
            </a:r>
          </a:p>
          <a:p>
            <a:endParaRPr lang="en-US" dirty="0"/>
          </a:p>
          <a:p>
            <a:r>
              <a:rPr lang="en-US" dirty="0"/>
              <a:t>                    Input fields for entering city names, restaurant names, and cuisine types. </a:t>
            </a:r>
          </a:p>
          <a:p>
            <a:endParaRPr lang="en-US" dirty="0"/>
          </a:p>
          <a:p>
            <a:r>
              <a:rPr lang="en-US" dirty="0"/>
              <a:t>2.</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City Management Module</a:t>
            </a:r>
          </a:p>
          <a:p>
            <a:endParaRPr lang="en-US" dirty="0"/>
          </a:p>
          <a:p>
            <a:r>
              <a:rPr lang="en-US" dirty="0"/>
              <a:t>	Predefined city initialization with restaurant data. Methods to add restaurants dynamically. </a:t>
            </a:r>
          </a:p>
          <a:p>
            <a:endParaRPr lang="en-US" dirty="0"/>
          </a:p>
          <a:p>
            <a:r>
              <a:rPr lang="en-US" dirty="0"/>
              <a:t>3.</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Restaurant Management Module</a:t>
            </a:r>
          </a:p>
          <a:p>
            <a:endParaRPr lang="en-US" dirty="0"/>
          </a:p>
          <a:p>
            <a:r>
              <a:rPr lang="en-US" dirty="0"/>
              <a:t>	 Methods for adding restaurants to existing cities. To manage restaurant details within each city. </a:t>
            </a:r>
          </a:p>
          <a:p>
            <a:endParaRPr lang="en-US" dirty="0"/>
          </a:p>
          <a:p>
            <a:r>
              <a:rPr lang="en-US" dirty="0"/>
              <a:t>4.</a:t>
            </a:r>
            <a:r>
              <a:rPr lang="en-US" sz="1800" kern="0" dirty="0">
                <a:effectLst/>
                <a:latin typeface="Times New Roman" panose="02020603050405020304" pitchFamily="18" charset="0"/>
                <a:ea typeface="Times New Roman" panose="02020603050405020304" pitchFamily="18" charset="0"/>
              </a:rPr>
              <a:t> Data Validation Module</a:t>
            </a:r>
          </a:p>
          <a:p>
            <a:endParaRPr lang="en-US" sz="1800" kern="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rPr>
              <a:t>                </a:t>
            </a:r>
            <a:r>
              <a:rPr lang="en-US" dirty="0"/>
              <a:t>Validating user inputs, such as checking if a city exists before adding a restaurant.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147" y="152493"/>
            <a:ext cx="8520600" cy="572700"/>
          </a:xfrm>
        </p:spPr>
        <p:txBody>
          <a:bodyPr>
            <a:normAutofit fontScale="90000"/>
          </a:bodyPr>
          <a:lstStyle/>
          <a:p>
            <a:pPr algn="ctr"/>
            <a:r>
              <a:rPr lang="en-US" b="1" dirty="0"/>
              <a:t>MERITS</a:t>
            </a:r>
            <a:br>
              <a:rPr lang="en-US" b="1" dirty="0"/>
            </a:br>
            <a:endParaRPr lang="en-US" dirty="0"/>
          </a:p>
        </p:txBody>
      </p:sp>
      <p:sp>
        <p:nvSpPr>
          <p:cNvPr id="8" name="Text Placeholder 7"/>
          <p:cNvSpPr>
            <a:spLocks noGrp="1"/>
          </p:cNvSpPr>
          <p:nvPr>
            <p:ph type="body" idx="1"/>
          </p:nvPr>
        </p:nvSpPr>
        <p:spPr>
          <a:xfrm>
            <a:off x="311700" y="1276181"/>
            <a:ext cx="8520600" cy="2860232"/>
          </a:xfrm>
          <a:ln>
            <a:solidFill>
              <a:schemeClr val="bg1"/>
            </a:solidFill>
          </a:ln>
        </p:spPr>
        <p:txBody>
          <a:bodyPr>
            <a:normAutofit/>
          </a:bodyPr>
          <a:lstStyle/>
          <a:p>
            <a:pPr>
              <a:lnSpc>
                <a:spcPct val="150000"/>
              </a:lnSpc>
              <a:buFont typeface="Arial" pitchFamily="34" charset="0"/>
              <a:buChar char="•"/>
            </a:pPr>
            <a:r>
              <a:rPr lang="en-US" sz="1600" dirty="0">
                <a:solidFill>
                  <a:schemeClr val="tx1">
                    <a:lumMod val="95000"/>
                    <a:lumOff val="5000"/>
                  </a:schemeClr>
                </a:solidFill>
                <a:latin typeface="Times New Roman" pitchFamily="18" charset="0"/>
                <a:cs typeface="Times New Roman" pitchFamily="18" charset="0"/>
              </a:rPr>
              <a:t>The application provides an easy-to-navigate GUI using AWT, ensuring accessibility for users with minimal technical expertise.</a:t>
            </a:r>
          </a:p>
          <a:p>
            <a:pPr>
              <a:lnSpc>
                <a:spcPct val="150000"/>
              </a:lnSpc>
              <a:buFont typeface="Arial" pitchFamily="34" charset="0"/>
              <a:buChar char="•"/>
            </a:pPr>
            <a:r>
              <a:rPr lang="en-US" sz="1600" dirty="0">
                <a:solidFill>
                  <a:schemeClr val="tx1">
                    <a:lumMod val="95000"/>
                    <a:lumOff val="5000"/>
                  </a:schemeClr>
                </a:solidFill>
                <a:latin typeface="Times New Roman" pitchFamily="18" charset="0"/>
                <a:cs typeface="Times New Roman" pitchFamily="18" charset="0"/>
              </a:rPr>
              <a:t>Users can add, update, and retrieve city and restaurant information without modifying the code or restarting the application.</a:t>
            </a:r>
          </a:p>
          <a:p>
            <a:pPr>
              <a:lnSpc>
                <a:spcPct val="150000"/>
              </a:lnSpc>
              <a:buFont typeface="Arial" pitchFamily="34" charset="0"/>
              <a:buChar char="•"/>
            </a:pPr>
            <a:r>
              <a:rPr lang="en-IN" sz="1600" dirty="0">
                <a:solidFill>
                  <a:schemeClr val="tx1">
                    <a:lumMod val="95000"/>
                    <a:lumOff val="5000"/>
                  </a:schemeClr>
                </a:solidFill>
                <a:latin typeface="Times New Roman" pitchFamily="18" charset="0"/>
                <a:cs typeface="Times New Roman" pitchFamily="18" charset="0"/>
              </a:rPr>
              <a:t>The use of HashMap </a:t>
            </a:r>
            <a:r>
              <a:rPr lang="en-US" sz="1600" dirty="0">
                <a:solidFill>
                  <a:schemeClr val="tx1">
                    <a:lumMod val="95000"/>
                    <a:lumOff val="5000"/>
                  </a:schemeClr>
                </a:solidFill>
                <a:latin typeface="Times New Roman" pitchFamily="18" charset="0"/>
                <a:cs typeface="Times New Roman" pitchFamily="18" charset="0"/>
              </a:rPr>
              <a:t>ensures fast data retrieval and storage, even as the data grows, making the application scalable.</a:t>
            </a:r>
            <a:endParaRPr lang="en-IN" sz="1600" dirty="0">
              <a:solidFill>
                <a:schemeClr val="tx1">
                  <a:lumMod val="95000"/>
                  <a:lumOff val="5000"/>
                </a:schemeClr>
              </a:solidFill>
              <a:latin typeface="Times New Roman" pitchFamily="18" charset="0"/>
              <a:cs typeface="Times New Roman" pitchFamily="18" charset="0"/>
            </a:endParaRPr>
          </a:p>
        </p:txBody>
      </p:sp>
      <p:pic>
        <p:nvPicPr>
          <p:cNvPr id="4" name="Google Shape;85;p17"/>
          <p:cNvPicPr preferRelativeResize="0"/>
          <p:nvPr/>
        </p:nvPicPr>
        <p:blipFill rotWithShape="1">
          <a:blip r:embed="rId3">
            <a:alphaModFix/>
          </a:blip>
          <a:srcRect/>
          <a:stretch/>
        </p:blipFill>
        <p:spPr>
          <a:xfrm>
            <a:off x="134147" y="152493"/>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242262" y="152493"/>
            <a:ext cx="824970" cy="795591"/>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159</TotalTime>
  <Words>550</Words>
  <Application>Microsoft Office PowerPoint</Application>
  <PresentationFormat>On-screen Show (16:9)</PresentationFormat>
  <Paragraphs>57</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Calibri</vt:lpstr>
      <vt:lpstr>Times New Roman</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MERITS </vt:lpstr>
      <vt:lpstr>  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Sherwin B</cp:lastModifiedBy>
  <cp:revision>26</cp:revision>
  <dcterms:modified xsi:type="dcterms:W3CDTF">2024-12-03T07:15:11Z</dcterms:modified>
</cp:coreProperties>
</file>