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1" r:id="rId12"/>
    <p:sldId id="272" r:id="rId13"/>
    <p:sldId id="265" r:id="rId14"/>
    <p:sldId id="270"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NM.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[NM.xlsx]Sheet2!PivotTable1</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Chart Tvisualization employee attendance trends with excel chartitle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Active</c:v>
                </c:pt>
              </c:strCache>
            </c:strRef>
          </c:tx>
          <c:spPr>
            <a:solidFill>
              <a:schemeClr val="accent1"/>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Sheet2!$B$5:$B$11</c:f>
              <c:numCache>
                <c:formatCode>General</c:formatCode>
                <c:ptCount val="6"/>
                <c:pt idx="0">
                  <c:v>135785</c:v>
                </c:pt>
                <c:pt idx="1">
                  <c:v>251796</c:v>
                </c:pt>
                <c:pt idx="2">
                  <c:v>276435</c:v>
                </c:pt>
                <c:pt idx="3">
                  <c:v>217797</c:v>
                </c:pt>
                <c:pt idx="4">
                  <c:v>243508</c:v>
                </c:pt>
                <c:pt idx="5">
                  <c:v>145434</c:v>
                </c:pt>
              </c:numCache>
            </c:numRef>
          </c:val>
          <c:extLst>
            <c:ext xmlns:c16="http://schemas.microsoft.com/office/drawing/2014/chart" uri="{C3380CC4-5D6E-409C-BE32-E72D297353CC}">
              <c16:uniqueId val="{00000000-FC4B-4E22-9B4C-1A9FA275A5BE}"/>
            </c:ext>
          </c:extLst>
        </c:ser>
        <c:ser>
          <c:idx val="1"/>
          <c:order val="1"/>
          <c:tx>
            <c:strRef>
              <c:f>Sheet2!$C$3:$C$4</c:f>
              <c:strCache>
                <c:ptCount val="1"/>
                <c:pt idx="0">
                  <c:v>Future Start</c:v>
                </c:pt>
              </c:strCache>
            </c:strRef>
          </c:tx>
          <c:spPr>
            <a:solidFill>
              <a:schemeClr val="accent2"/>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Sheet2!$C$5:$C$11</c:f>
              <c:numCache>
                <c:formatCode>General</c:formatCode>
                <c:ptCount val="6"/>
                <c:pt idx="0">
                  <c:v>11200</c:v>
                </c:pt>
                <c:pt idx="1">
                  <c:v>20211</c:v>
                </c:pt>
                <c:pt idx="2">
                  <c:v>33472</c:v>
                </c:pt>
                <c:pt idx="3">
                  <c:v>25718</c:v>
                </c:pt>
                <c:pt idx="4">
                  <c:v>16803</c:v>
                </c:pt>
                <c:pt idx="5">
                  <c:v>13798</c:v>
                </c:pt>
              </c:numCache>
            </c:numRef>
          </c:val>
          <c:extLst>
            <c:ext xmlns:c16="http://schemas.microsoft.com/office/drawing/2014/chart" uri="{C3380CC4-5D6E-409C-BE32-E72D297353CC}">
              <c16:uniqueId val="{00000001-FC4B-4E22-9B4C-1A9FA275A5BE}"/>
            </c:ext>
          </c:extLst>
        </c:ser>
        <c:ser>
          <c:idx val="2"/>
          <c:order val="2"/>
          <c:tx>
            <c:strRef>
              <c:f>Sheet2!$D$3:$D$4</c:f>
              <c:strCache>
                <c:ptCount val="1"/>
                <c:pt idx="0">
                  <c:v>Leave of Absence</c:v>
                </c:pt>
              </c:strCache>
            </c:strRef>
          </c:tx>
          <c:spPr>
            <a:solidFill>
              <a:schemeClr val="accent3"/>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Sheet2!$D$5:$D$11</c:f>
              <c:numCache>
                <c:formatCode>General</c:formatCode>
                <c:ptCount val="6"/>
                <c:pt idx="0">
                  <c:v>3012</c:v>
                </c:pt>
                <c:pt idx="1">
                  <c:v>29290</c:v>
                </c:pt>
                <c:pt idx="2">
                  <c:v>30125</c:v>
                </c:pt>
                <c:pt idx="3">
                  <c:v>36497</c:v>
                </c:pt>
                <c:pt idx="4">
                  <c:v>33655</c:v>
                </c:pt>
                <c:pt idx="5">
                  <c:v>14207</c:v>
                </c:pt>
              </c:numCache>
            </c:numRef>
          </c:val>
          <c:extLst>
            <c:ext xmlns:c16="http://schemas.microsoft.com/office/drawing/2014/chart" uri="{C3380CC4-5D6E-409C-BE32-E72D297353CC}">
              <c16:uniqueId val="{00000002-FC4B-4E22-9B4C-1A9FA275A5BE}"/>
            </c:ext>
          </c:extLst>
        </c:ser>
        <c:ser>
          <c:idx val="3"/>
          <c:order val="3"/>
          <c:tx>
            <c:strRef>
              <c:f>Sheet2!$E$3:$E$4</c:f>
              <c:strCache>
                <c:ptCount val="1"/>
                <c:pt idx="0">
                  <c:v>Terminated for Cause</c:v>
                </c:pt>
              </c:strCache>
            </c:strRef>
          </c:tx>
          <c:spPr>
            <a:solidFill>
              <a:schemeClr val="accent4"/>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Sheet2!$E$5:$E$11</c:f>
              <c:numCache>
                <c:formatCode>General</c:formatCode>
                <c:ptCount val="6"/>
                <c:pt idx="0">
                  <c:v>12084</c:v>
                </c:pt>
                <c:pt idx="1">
                  <c:v>21693</c:v>
                </c:pt>
                <c:pt idx="2">
                  <c:v>8729</c:v>
                </c:pt>
                <c:pt idx="3">
                  <c:v>17579</c:v>
                </c:pt>
                <c:pt idx="4">
                  <c:v>10104</c:v>
                </c:pt>
                <c:pt idx="5">
                  <c:v>5779</c:v>
                </c:pt>
              </c:numCache>
            </c:numRef>
          </c:val>
          <c:extLst>
            <c:ext xmlns:c16="http://schemas.microsoft.com/office/drawing/2014/chart" uri="{C3380CC4-5D6E-409C-BE32-E72D297353CC}">
              <c16:uniqueId val="{00000003-FC4B-4E22-9B4C-1A9FA275A5BE}"/>
            </c:ext>
          </c:extLst>
        </c:ser>
        <c:ser>
          <c:idx val="4"/>
          <c:order val="4"/>
          <c:tx>
            <c:strRef>
              <c:f>Sheet2!$F$3:$F$4</c:f>
              <c:strCache>
                <c:ptCount val="1"/>
                <c:pt idx="0">
                  <c:v>Voluntarily Terminated</c:v>
                </c:pt>
              </c:strCache>
            </c:strRef>
          </c:tx>
          <c:spPr>
            <a:solidFill>
              <a:schemeClr val="accent5"/>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Sheet2!$F$5:$F$11</c:f>
              <c:numCache>
                <c:formatCode>General</c:formatCode>
                <c:ptCount val="6"/>
                <c:pt idx="0">
                  <c:v>62707</c:v>
                </c:pt>
                <c:pt idx="1">
                  <c:v>94836</c:v>
                </c:pt>
                <c:pt idx="2">
                  <c:v>106313</c:v>
                </c:pt>
                <c:pt idx="3">
                  <c:v>93807</c:v>
                </c:pt>
                <c:pt idx="4">
                  <c:v>71686</c:v>
                </c:pt>
                <c:pt idx="5">
                  <c:v>48167</c:v>
                </c:pt>
              </c:numCache>
            </c:numRef>
          </c:val>
          <c:extLst>
            <c:ext xmlns:c16="http://schemas.microsoft.com/office/drawing/2014/chart" uri="{C3380CC4-5D6E-409C-BE32-E72D297353CC}">
              <c16:uniqueId val="{00000004-FC4B-4E22-9B4C-1A9FA275A5BE}"/>
            </c:ext>
          </c:extLst>
        </c:ser>
        <c:dLbls>
          <c:showLegendKey val="0"/>
          <c:showVal val="0"/>
          <c:showCatName val="0"/>
          <c:showSerName val="0"/>
          <c:showPercent val="0"/>
          <c:showBubbleSize val="0"/>
        </c:dLbls>
        <c:gapWidth val="219"/>
        <c:overlap val="-27"/>
        <c:axId val="234516880"/>
        <c:axId val="234516048"/>
      </c:barChart>
      <c:catAx>
        <c:axId val="234516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4516048"/>
        <c:crosses val="autoZero"/>
        <c:auto val="1"/>
        <c:lblAlgn val="ctr"/>
        <c:lblOffset val="100"/>
        <c:noMultiLvlLbl val="0"/>
      </c:catAx>
      <c:valAx>
        <c:axId val="234516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4516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124667"/>
          </a:xfrm>
          <a:prstGeom prst="rect">
            <a:avLst/>
          </a:prstGeom>
        </p:spPr>
        <p:txBody>
          <a:bodyPr vert="horz" wrap="square" lIns="0" tIns="16510" rIns="0" bIns="0" rtlCol="0">
            <a:spAutoFit/>
          </a:bodyPr>
          <a:lstStyle/>
          <a:p>
            <a:pPr marL="3213735">
              <a:spcBef>
                <a:spcPts val="130"/>
              </a:spcBef>
            </a:pPr>
            <a:r>
              <a:rPr lang="en-US" sz="2400" b="1" dirty="0">
                <a:solidFill>
                  <a:schemeClr val="accent1">
                    <a:lumMod val="75000"/>
                  </a:schemeClr>
                </a:solidFill>
                <a:latin typeface="Vijaya" panose="02020604020202020204" pitchFamily="18" charset="0"/>
                <a:cs typeface="Vijaya" panose="02020604020202020204" pitchFamily="18" charset="0"/>
              </a:rPr>
              <a:t>VISUALIZING EMPLOYEE ATTENDANCE TRENDS WITH EXCEL CHARTS</a:t>
            </a:r>
            <a:br>
              <a:rPr lang="en-IN" sz="2400" dirty="0">
                <a:solidFill>
                  <a:schemeClr val="accent1">
                    <a:lumMod val="75000"/>
                  </a:schemeClr>
                </a:solidFill>
                <a:latin typeface="Vijaya" panose="02020604020202020204" pitchFamily="18" charset="0"/>
                <a:cs typeface="Vijaya" panose="02020604020202020204" pitchFamily="18" charset="0"/>
              </a:rPr>
            </a:br>
            <a:endParaRPr sz="2400" spc="15" dirty="0">
              <a:solidFill>
                <a:schemeClr val="accent1">
                  <a:lumMod val="75000"/>
                </a:schemeClr>
              </a:solidFill>
              <a:latin typeface="Vijaya" panose="02020604020202020204" pitchFamily="18" charset="0"/>
              <a:cs typeface="Vijaya" panose="020206040202020202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90600" y="3124200"/>
            <a:ext cx="10174542" cy="1938992"/>
          </a:xfrm>
          <a:prstGeom prst="rect">
            <a:avLst/>
          </a:prstGeom>
          <a:noFill/>
        </p:spPr>
        <p:txBody>
          <a:bodyPr wrap="square" rtlCol="0">
            <a:spAutoFit/>
          </a:bodyPr>
          <a:lstStyle/>
          <a:p>
            <a:r>
              <a:rPr lang="en-US" sz="2400" dirty="0"/>
              <a:t>STUDENT NAME: S.SINDHU</a:t>
            </a:r>
          </a:p>
          <a:p>
            <a:r>
              <a:rPr lang="en-US" sz="2400" dirty="0"/>
              <a:t>REGISTER NO: 312214573/995AAD167B1C10B8B2F4AB1DB6204644</a:t>
            </a:r>
          </a:p>
          <a:p>
            <a:r>
              <a:rPr lang="en-US" sz="2400" dirty="0"/>
              <a:t>DEPARTMENT: B.COM(COMPUTER APPLICATION)</a:t>
            </a:r>
          </a:p>
          <a:p>
            <a:r>
              <a:rPr lang="en-US" sz="2400" dirty="0"/>
              <a:t>COLLEGE: ST.THOMAS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4060825" cy="752129"/>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1">
                    <a:lumMod val="75000"/>
                  </a:schemeClr>
                </a:solidFill>
                <a:latin typeface="Vijaya" panose="02020604020202020204" pitchFamily="18" charset="0"/>
                <a:cs typeface="Vijaya" panose="02020604020202020204" pitchFamily="18" charset="0"/>
              </a:rPr>
              <a:t>M</a:t>
            </a:r>
            <a:r>
              <a:rPr sz="4800" b="1" dirty="0">
                <a:solidFill>
                  <a:schemeClr val="accent1">
                    <a:lumMod val="75000"/>
                  </a:schemeClr>
                </a:solidFill>
                <a:latin typeface="Vijaya" panose="02020604020202020204" pitchFamily="18" charset="0"/>
                <a:cs typeface="Vijaya" panose="02020604020202020204" pitchFamily="18" charset="0"/>
              </a:rPr>
              <a:t>O</a:t>
            </a:r>
            <a:r>
              <a:rPr sz="4800" b="1" spc="-15" dirty="0">
                <a:solidFill>
                  <a:schemeClr val="accent1">
                    <a:lumMod val="75000"/>
                  </a:schemeClr>
                </a:solidFill>
                <a:latin typeface="Vijaya" panose="02020604020202020204" pitchFamily="18" charset="0"/>
                <a:cs typeface="Vijaya" panose="02020604020202020204" pitchFamily="18" charset="0"/>
              </a:rPr>
              <a:t>D</a:t>
            </a:r>
            <a:r>
              <a:rPr sz="4800" b="1" spc="-35" dirty="0">
                <a:solidFill>
                  <a:schemeClr val="accent1">
                    <a:lumMod val="75000"/>
                  </a:schemeClr>
                </a:solidFill>
                <a:latin typeface="Vijaya" panose="02020604020202020204" pitchFamily="18" charset="0"/>
                <a:cs typeface="Vijaya" panose="02020604020202020204" pitchFamily="18" charset="0"/>
              </a:rPr>
              <a:t>E</a:t>
            </a:r>
            <a:r>
              <a:rPr sz="4800" b="1" spc="-30" dirty="0">
                <a:solidFill>
                  <a:schemeClr val="accent1">
                    <a:lumMod val="75000"/>
                  </a:schemeClr>
                </a:solidFill>
                <a:latin typeface="Vijaya" panose="02020604020202020204" pitchFamily="18" charset="0"/>
                <a:cs typeface="Vijaya" panose="02020604020202020204" pitchFamily="18" charset="0"/>
              </a:rPr>
              <a:t>LL</a:t>
            </a:r>
            <a:r>
              <a:rPr lang="en-US" sz="4800" b="1" spc="-5" dirty="0">
                <a:solidFill>
                  <a:schemeClr val="accent1">
                    <a:lumMod val="75000"/>
                  </a:schemeClr>
                </a:solidFill>
                <a:latin typeface="Vijaya" panose="02020604020202020204" pitchFamily="18" charset="0"/>
                <a:cs typeface="Vijaya" panose="02020604020202020204" pitchFamily="18" charset="0"/>
              </a:rPr>
              <a:t>ING</a:t>
            </a:r>
            <a:endParaRPr sz="4800" dirty="0">
              <a:solidFill>
                <a:schemeClr val="accent1">
                  <a:lumMod val="75000"/>
                </a:schemeClr>
              </a:solidFill>
              <a:latin typeface="Vijaya" panose="02020604020202020204" pitchFamily="18" charset="0"/>
              <a:cs typeface="Vijaya" panose="020206040202020202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5CCB5B0-08FE-3B4F-7720-4DC223026CC6}"/>
              </a:ext>
            </a:extLst>
          </p:cNvPr>
          <p:cNvSpPr txBox="1"/>
          <p:nvPr/>
        </p:nvSpPr>
        <p:spPr>
          <a:xfrm>
            <a:off x="533400" y="1219927"/>
            <a:ext cx="6100916" cy="1569660"/>
          </a:xfrm>
          <a:prstGeom prst="rect">
            <a:avLst/>
          </a:prstGeom>
          <a:noFill/>
        </p:spPr>
        <p:txBody>
          <a:bodyPr wrap="square">
            <a:spAutoFit/>
          </a:bodyPr>
          <a:lstStyle/>
          <a:p>
            <a:r>
              <a:rPr lang="en-US" sz="1600" b="1" dirty="0"/>
              <a:t>1. Prepare Your Data</a:t>
            </a:r>
          </a:p>
          <a:p>
            <a:r>
              <a:rPr lang="en-US" sz="1600" dirty="0"/>
              <a:t>Start by organizing your attendance data in Excel. Ensure your data is structured properly. A typical layout might include:</a:t>
            </a:r>
          </a:p>
          <a:p>
            <a:pPr>
              <a:buFont typeface="Arial" panose="020B0604020202020204" pitchFamily="34" charset="0"/>
              <a:buChar char="•"/>
            </a:pPr>
            <a:r>
              <a:rPr lang="en-US" sz="1600" b="1" dirty="0"/>
              <a:t>Column A</a:t>
            </a:r>
            <a:r>
              <a:rPr lang="en-US" sz="1600" dirty="0"/>
              <a:t>: </a:t>
            </a:r>
            <a:r>
              <a:rPr lang="en-US" sz="1600" dirty="0" err="1"/>
              <a:t>employement</a:t>
            </a:r>
            <a:r>
              <a:rPr lang="en-US" sz="1600" dirty="0"/>
              <a:t> id(if tracking individual attendance)</a:t>
            </a:r>
          </a:p>
          <a:p>
            <a:pPr>
              <a:buFont typeface="Arial" panose="020B0604020202020204" pitchFamily="34" charset="0"/>
              <a:buChar char="•"/>
            </a:pPr>
            <a:r>
              <a:rPr lang="en-US" sz="1600" b="1" dirty="0"/>
              <a:t>Column B</a:t>
            </a:r>
            <a:r>
              <a:rPr lang="en-US" sz="1600" dirty="0"/>
              <a:t>: first name</a:t>
            </a:r>
          </a:p>
          <a:p>
            <a:pPr>
              <a:buFont typeface="Arial" panose="020B0604020202020204" pitchFamily="34" charset="0"/>
              <a:buChar char="•"/>
            </a:pPr>
            <a:r>
              <a:rPr lang="en-US" sz="1600" b="1" dirty="0"/>
              <a:t>Column C</a:t>
            </a:r>
            <a:r>
              <a:rPr lang="en-US" sz="1600" dirty="0"/>
              <a:t>: last name</a:t>
            </a:r>
          </a:p>
        </p:txBody>
      </p:sp>
      <p:sp>
        <p:nvSpPr>
          <p:cNvPr id="4" name="Rectangle 1">
            <a:extLst>
              <a:ext uri="{FF2B5EF4-FFF2-40B4-BE49-F238E27FC236}">
                <a16:creationId xmlns:a16="http://schemas.microsoft.com/office/drawing/2014/main" id="{F825E41D-DCEC-4F6E-978D-6B8C777667E4}"/>
              </a:ext>
            </a:extLst>
          </p:cNvPr>
          <p:cNvSpPr>
            <a:spLocks noChangeArrowheads="1"/>
          </p:cNvSpPr>
          <p:nvPr/>
        </p:nvSpPr>
        <p:spPr bwMode="auto">
          <a:xfrm>
            <a:off x="530009" y="2837306"/>
            <a:ext cx="9004516"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1600" b="1" dirty="0"/>
              <a:t>2. Create a Summary Table</a:t>
            </a:r>
          </a:p>
          <a:p>
            <a:r>
              <a:rPr lang="en-US" sz="1600" dirty="0"/>
              <a:t>To visualize trends effectively, you should summarize your data. Create a pivot table to aggregate the data:</a:t>
            </a:r>
          </a:p>
          <a:p>
            <a:pPr marL="285750" indent="-285750">
              <a:buFont typeface="Arial" panose="020B0604020202020204" pitchFamily="34" charset="0"/>
              <a:buChar char="•"/>
            </a:pPr>
            <a:r>
              <a:rPr lang="en-US" sz="1600" b="1" dirty="0"/>
              <a:t>Select your data range</a:t>
            </a:r>
            <a:r>
              <a:rPr lang="en-US" sz="1600" dirty="0"/>
              <a:t> (including headers).</a:t>
            </a:r>
          </a:p>
          <a:p>
            <a:pPr marL="285750" indent="-285750">
              <a:buFont typeface="Arial" panose="020B0604020202020204" pitchFamily="34" charset="0"/>
              <a:buChar char="•"/>
            </a:pPr>
            <a:r>
              <a:rPr lang="en-US" sz="1600" dirty="0"/>
              <a:t>Go to the </a:t>
            </a:r>
            <a:r>
              <a:rPr lang="en-US" sz="1600" b="1" dirty="0"/>
              <a:t>Insert</a:t>
            </a:r>
            <a:r>
              <a:rPr lang="en-US" sz="1600" dirty="0"/>
              <a:t> tab and select </a:t>
            </a:r>
            <a:r>
              <a:rPr lang="en-US" sz="1600" b="1" dirty="0"/>
              <a:t>PivotTable</a:t>
            </a:r>
            <a:r>
              <a:rPr lang="en-US" sz="1600" dirty="0"/>
              <a:t>.</a:t>
            </a:r>
          </a:p>
          <a:p>
            <a:pPr marL="285750" indent="-285750">
              <a:buFont typeface="Arial" panose="020B0604020202020204" pitchFamily="34" charset="0"/>
              <a:buChar char="•"/>
            </a:pPr>
            <a:r>
              <a:rPr lang="en-US" sz="1600" dirty="0"/>
              <a:t>Place the PivotTable in a new worksheet or existing worksheet.</a:t>
            </a:r>
          </a:p>
          <a:p>
            <a:r>
              <a:rPr lang="en-US" sz="1600" dirty="0"/>
              <a:t>In the PivotTable Field List:</a:t>
            </a:r>
          </a:p>
          <a:p>
            <a:pPr marL="285750" indent="-285750">
              <a:buFont typeface="Arial" panose="020B0604020202020204" pitchFamily="34" charset="0"/>
              <a:buChar char="•"/>
            </a:pPr>
            <a:r>
              <a:rPr lang="en-US" sz="1600" dirty="0"/>
              <a:t>Drag “</a:t>
            </a:r>
            <a:r>
              <a:rPr lang="en-US" sz="1600" b="1" dirty="0" err="1"/>
              <a:t>employement</a:t>
            </a:r>
            <a:r>
              <a:rPr lang="en-US" sz="1600" dirty="0"/>
              <a:t> </a:t>
            </a:r>
            <a:r>
              <a:rPr lang="en-US" sz="1600" b="1" dirty="0"/>
              <a:t>id” </a:t>
            </a:r>
            <a:r>
              <a:rPr lang="en-US" sz="1600" dirty="0"/>
              <a:t>to the rows area.</a:t>
            </a:r>
          </a:p>
          <a:p>
            <a:pPr marL="285750" indent="-285750">
              <a:buFont typeface="Arial" panose="020B0604020202020204" pitchFamily="34" charset="0"/>
              <a:buChar char="•"/>
            </a:pPr>
            <a:r>
              <a:rPr lang="en-US" sz="1600" dirty="0"/>
              <a:t>Drag </a:t>
            </a:r>
            <a:r>
              <a:rPr lang="en-US" sz="1600" b="1" dirty="0"/>
              <a:t>“first</a:t>
            </a:r>
            <a:r>
              <a:rPr lang="en-US" sz="1600" dirty="0"/>
              <a:t> </a:t>
            </a:r>
            <a:r>
              <a:rPr lang="en-US" sz="1600" b="1" dirty="0"/>
              <a:t>name” </a:t>
            </a:r>
            <a:r>
              <a:rPr lang="en-US" sz="1600" dirty="0"/>
              <a:t>to the columns area.</a:t>
            </a:r>
          </a:p>
          <a:p>
            <a:pPr marL="285750" indent="-285750">
              <a:buFont typeface="Arial" panose="020B0604020202020204" pitchFamily="34" charset="0"/>
              <a:buChar char="•"/>
            </a:pPr>
            <a:r>
              <a:rPr lang="en-US" sz="1600" dirty="0"/>
              <a:t>Drag </a:t>
            </a:r>
            <a:r>
              <a:rPr lang="en-US" sz="1600" b="1" dirty="0"/>
              <a:t>“last</a:t>
            </a:r>
            <a:r>
              <a:rPr lang="en-US" sz="1600" dirty="0"/>
              <a:t> </a:t>
            </a:r>
            <a:r>
              <a:rPr lang="en-US" sz="1600" b="1" dirty="0"/>
              <a:t>name”(</a:t>
            </a:r>
            <a:r>
              <a:rPr lang="en-US" sz="1600" dirty="0"/>
              <a:t>or any other countable field) to the Values area. Ensure it's set to count.</a:t>
            </a:r>
          </a:p>
          <a:p>
            <a:r>
              <a:rPr lang="en-US" sz="1600" dirty="0"/>
              <a:t>You should now have a summary table that shows attendance counts by date and status.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661B-4AEC-5D4A-281F-24DF5101FA80}"/>
              </a:ext>
            </a:extLst>
          </p:cNvPr>
          <p:cNvSpPr>
            <a:spLocks noGrp="1"/>
          </p:cNvSpPr>
          <p:nvPr>
            <p:ph type="title"/>
          </p:nvPr>
        </p:nvSpPr>
        <p:spPr>
          <a:xfrm>
            <a:off x="755332" y="385444"/>
            <a:ext cx="10681335" cy="738664"/>
          </a:xfrm>
        </p:spPr>
        <p:txBody>
          <a:bodyPr/>
          <a:lstStyle/>
          <a:p>
            <a:r>
              <a:rPr lang="en-US" sz="4800" b="1" spc="15" dirty="0">
                <a:solidFill>
                  <a:schemeClr val="accent1">
                    <a:lumMod val="75000"/>
                  </a:schemeClr>
                </a:solidFill>
                <a:latin typeface="Vijaya" panose="02020604020202020204" pitchFamily="18" charset="0"/>
                <a:cs typeface="Vijaya" panose="02020604020202020204" pitchFamily="18" charset="0"/>
              </a:rPr>
              <a:t>M</a:t>
            </a:r>
            <a:r>
              <a:rPr lang="en-US" sz="4800" b="1" dirty="0">
                <a:solidFill>
                  <a:schemeClr val="accent1">
                    <a:lumMod val="75000"/>
                  </a:schemeClr>
                </a:solidFill>
                <a:latin typeface="Vijaya" panose="02020604020202020204" pitchFamily="18" charset="0"/>
                <a:cs typeface="Vijaya" panose="02020604020202020204" pitchFamily="18" charset="0"/>
              </a:rPr>
              <a:t>O</a:t>
            </a:r>
            <a:r>
              <a:rPr lang="en-US" sz="4800" b="1" spc="-15" dirty="0">
                <a:solidFill>
                  <a:schemeClr val="accent1">
                    <a:lumMod val="75000"/>
                  </a:schemeClr>
                </a:solidFill>
                <a:latin typeface="Vijaya" panose="02020604020202020204" pitchFamily="18" charset="0"/>
                <a:cs typeface="Vijaya" panose="02020604020202020204" pitchFamily="18" charset="0"/>
              </a:rPr>
              <a:t>D</a:t>
            </a:r>
            <a:r>
              <a:rPr lang="en-US" sz="4800" b="1" spc="-35" dirty="0">
                <a:solidFill>
                  <a:schemeClr val="accent1">
                    <a:lumMod val="75000"/>
                  </a:schemeClr>
                </a:solidFill>
                <a:latin typeface="Vijaya" panose="02020604020202020204" pitchFamily="18" charset="0"/>
                <a:cs typeface="Vijaya" panose="02020604020202020204" pitchFamily="18" charset="0"/>
              </a:rPr>
              <a:t>E</a:t>
            </a:r>
            <a:r>
              <a:rPr lang="en-US" sz="4800" b="1" spc="-30" dirty="0">
                <a:solidFill>
                  <a:schemeClr val="accent1">
                    <a:lumMod val="75000"/>
                  </a:schemeClr>
                </a:solidFill>
                <a:latin typeface="Vijaya" panose="02020604020202020204" pitchFamily="18" charset="0"/>
                <a:cs typeface="Vijaya" panose="02020604020202020204" pitchFamily="18" charset="0"/>
              </a:rPr>
              <a:t>LL</a:t>
            </a:r>
            <a:r>
              <a:rPr lang="en-US" sz="4800" b="1" spc="-5" dirty="0">
                <a:solidFill>
                  <a:schemeClr val="accent1">
                    <a:lumMod val="75000"/>
                  </a:schemeClr>
                </a:solidFill>
                <a:latin typeface="Vijaya" panose="02020604020202020204" pitchFamily="18" charset="0"/>
                <a:cs typeface="Vijaya" panose="02020604020202020204" pitchFamily="18" charset="0"/>
              </a:rPr>
              <a:t>ING</a:t>
            </a:r>
            <a:endParaRPr lang="en-US" dirty="0"/>
          </a:p>
        </p:txBody>
      </p:sp>
      <p:sp>
        <p:nvSpPr>
          <p:cNvPr id="3" name="Text Placeholder 2">
            <a:extLst>
              <a:ext uri="{FF2B5EF4-FFF2-40B4-BE49-F238E27FC236}">
                <a16:creationId xmlns:a16="http://schemas.microsoft.com/office/drawing/2014/main" id="{68AEBCE7-CC69-8180-9BC8-E298C828C2AF}"/>
              </a:ext>
            </a:extLst>
          </p:cNvPr>
          <p:cNvSpPr>
            <a:spLocks noGrp="1"/>
          </p:cNvSpPr>
          <p:nvPr>
            <p:ph type="body" idx="1"/>
          </p:nvPr>
        </p:nvSpPr>
        <p:spPr>
          <a:xfrm>
            <a:off x="609600" y="1240048"/>
            <a:ext cx="10972800" cy="2215991"/>
          </a:xfrm>
        </p:spPr>
        <p:txBody>
          <a:bodyPr/>
          <a:lstStyle/>
          <a:p>
            <a:r>
              <a:rPr lang="en-US" sz="1600" b="1" dirty="0"/>
              <a:t>3. Insert a Chart</a:t>
            </a:r>
          </a:p>
          <a:p>
            <a:r>
              <a:rPr lang="en-US" sz="1600" dirty="0"/>
              <a:t>With the PivotTable ready, you can now create charts to visualize the trends.</a:t>
            </a:r>
          </a:p>
          <a:p>
            <a:pPr>
              <a:buFont typeface="+mj-lt"/>
              <a:buAutoNum type="arabicPeriod"/>
            </a:pPr>
            <a:r>
              <a:rPr lang="en-US" sz="1600" b="1" dirty="0"/>
              <a:t>Select your PivotTable</a:t>
            </a:r>
            <a:r>
              <a:rPr lang="en-US" sz="1600" dirty="0"/>
              <a:t> (click inside it).</a:t>
            </a:r>
          </a:p>
          <a:p>
            <a:pPr>
              <a:buFont typeface="+mj-lt"/>
              <a:buAutoNum type="arabicPeriod"/>
            </a:pPr>
            <a:r>
              <a:rPr lang="en-US" sz="1600" dirty="0"/>
              <a:t>Go to the </a:t>
            </a:r>
            <a:r>
              <a:rPr lang="en-US" sz="1600" b="1" dirty="0"/>
              <a:t>Insert</a:t>
            </a:r>
            <a:r>
              <a:rPr lang="en-US" sz="1600" dirty="0"/>
              <a:t> tab and choose the type of chart that suits your data. For attendance trends, a </a:t>
            </a:r>
            <a:r>
              <a:rPr lang="en-US" sz="1600" b="1" dirty="0"/>
              <a:t>Line Chart</a:t>
            </a:r>
            <a:r>
              <a:rPr lang="en-US" sz="1600" dirty="0"/>
              <a:t> or    </a:t>
            </a:r>
            <a:r>
              <a:rPr lang="en-US" sz="1600" b="1" dirty="0"/>
              <a:t>Column Chart</a:t>
            </a:r>
            <a:r>
              <a:rPr lang="en-US" sz="1600" dirty="0"/>
              <a:t> is typically useful.</a:t>
            </a:r>
          </a:p>
          <a:p>
            <a:pPr marL="742950" lvl="1" indent="-285750">
              <a:buFont typeface="+mj-lt"/>
              <a:buAutoNum type="arabicPeriod"/>
            </a:pPr>
            <a:r>
              <a:rPr lang="en-US" sz="1600" b="1" dirty="0"/>
              <a:t>Line Chart</a:t>
            </a:r>
            <a:r>
              <a:rPr lang="en-US" sz="1600" dirty="0"/>
              <a:t>: Ideal for showing trends over time.</a:t>
            </a:r>
          </a:p>
          <a:p>
            <a:pPr marL="742950" lvl="1" indent="-285750">
              <a:buFont typeface="+mj-lt"/>
              <a:buAutoNum type="arabicPeriod"/>
            </a:pPr>
            <a:r>
              <a:rPr lang="en-US" sz="1600" b="1" dirty="0"/>
              <a:t>Column Chart</a:t>
            </a:r>
            <a:r>
              <a:rPr lang="en-US" sz="1600" dirty="0"/>
              <a:t>: Useful for comparing different categories or dates.</a:t>
            </a:r>
          </a:p>
          <a:p>
            <a:pPr>
              <a:buFont typeface="+mj-lt"/>
              <a:buAutoNum type="arabicPeriod"/>
            </a:pPr>
            <a:r>
              <a:rPr lang="en-US" sz="1600" dirty="0"/>
              <a:t>After selecting the chart type, Excel will generate a chart based on your PivotTable.</a:t>
            </a:r>
          </a:p>
          <a:p>
            <a:endParaRPr lang="en-US" sz="1600" dirty="0"/>
          </a:p>
        </p:txBody>
      </p:sp>
      <p:sp>
        <p:nvSpPr>
          <p:cNvPr id="5" name="TextBox 4">
            <a:extLst>
              <a:ext uri="{FF2B5EF4-FFF2-40B4-BE49-F238E27FC236}">
                <a16:creationId xmlns:a16="http://schemas.microsoft.com/office/drawing/2014/main" id="{05917421-C405-391D-22C9-8BCD9E97EA61}"/>
              </a:ext>
            </a:extLst>
          </p:cNvPr>
          <p:cNvSpPr txBox="1"/>
          <p:nvPr/>
        </p:nvSpPr>
        <p:spPr>
          <a:xfrm>
            <a:off x="533400" y="3409335"/>
            <a:ext cx="6100916" cy="2554545"/>
          </a:xfrm>
          <a:prstGeom prst="rect">
            <a:avLst/>
          </a:prstGeom>
          <a:noFill/>
        </p:spPr>
        <p:txBody>
          <a:bodyPr wrap="square">
            <a:spAutoFit/>
          </a:bodyPr>
          <a:lstStyle/>
          <a:p>
            <a:r>
              <a:rPr lang="en-US" sz="1600" b="1" dirty="0"/>
              <a:t>4. Customize Your Chart</a:t>
            </a:r>
          </a:p>
          <a:p>
            <a:r>
              <a:rPr lang="en-US" sz="1600" dirty="0"/>
              <a:t>To make your chart more informative and visually appealing:</a:t>
            </a:r>
          </a:p>
          <a:p>
            <a:pPr>
              <a:buFont typeface="Arial" panose="020B0604020202020204" pitchFamily="34" charset="0"/>
              <a:buChar char="•"/>
            </a:pPr>
            <a:r>
              <a:rPr lang="en-US" sz="1600" b="1" dirty="0"/>
              <a:t>Add Titles</a:t>
            </a:r>
            <a:r>
              <a:rPr lang="en-US" sz="1600" dirty="0"/>
              <a:t>: Click on the chart title to add a descriptive title, such as "Employee Attendance Trends".</a:t>
            </a:r>
          </a:p>
          <a:p>
            <a:pPr>
              <a:buFont typeface="Arial" panose="020B0604020202020204" pitchFamily="34" charset="0"/>
              <a:buChar char="•"/>
            </a:pPr>
            <a:r>
              <a:rPr lang="en-US" sz="1600" b="1" dirty="0"/>
              <a:t>Format Axis Labels</a:t>
            </a:r>
            <a:r>
              <a:rPr lang="en-US" sz="1600" dirty="0"/>
              <a:t>: Ensure dates and attendance statuses are clearly labeled.</a:t>
            </a:r>
          </a:p>
          <a:p>
            <a:pPr>
              <a:buFont typeface="Arial" panose="020B0604020202020204" pitchFamily="34" charset="0"/>
              <a:buChar char="•"/>
            </a:pPr>
            <a:r>
              <a:rPr lang="en-US" sz="1600" b="1" dirty="0"/>
              <a:t>Add Data Labels</a:t>
            </a:r>
            <a:r>
              <a:rPr lang="en-US" sz="1600" dirty="0"/>
              <a:t>: This helps in displaying the exact numbers on the chart.</a:t>
            </a:r>
          </a:p>
          <a:p>
            <a:pPr>
              <a:buFont typeface="Arial" panose="020B0604020202020204" pitchFamily="34" charset="0"/>
              <a:buChar char="•"/>
            </a:pPr>
            <a:r>
              <a:rPr lang="en-US" sz="1600" b="1" dirty="0"/>
              <a:t>Use Color Coding</a:t>
            </a:r>
            <a:r>
              <a:rPr lang="en-US" sz="1600" dirty="0"/>
              <a:t>: Different colors for different attendance statuses can make trends easier to interpret.</a:t>
            </a:r>
          </a:p>
        </p:txBody>
      </p:sp>
    </p:spTree>
    <p:extLst>
      <p:ext uri="{BB962C8B-B14F-4D97-AF65-F5344CB8AC3E}">
        <p14:creationId xmlns:p14="http://schemas.microsoft.com/office/powerpoint/2010/main" val="3363024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F860-F09C-694E-C29A-16446A196CFB}"/>
              </a:ext>
            </a:extLst>
          </p:cNvPr>
          <p:cNvSpPr>
            <a:spLocks noGrp="1"/>
          </p:cNvSpPr>
          <p:nvPr>
            <p:ph type="title"/>
          </p:nvPr>
        </p:nvSpPr>
        <p:spPr/>
        <p:txBody>
          <a:bodyPr/>
          <a:lstStyle/>
          <a:p>
            <a:r>
              <a:rPr lang="en-US" sz="4800" b="1" spc="15" dirty="0">
                <a:solidFill>
                  <a:schemeClr val="accent1">
                    <a:lumMod val="75000"/>
                  </a:schemeClr>
                </a:solidFill>
                <a:latin typeface="Vijaya" panose="02020604020202020204" pitchFamily="18" charset="0"/>
                <a:cs typeface="Vijaya" panose="02020604020202020204" pitchFamily="18" charset="0"/>
              </a:rPr>
              <a:t>M</a:t>
            </a:r>
            <a:r>
              <a:rPr lang="en-US" sz="4800" b="1" dirty="0">
                <a:solidFill>
                  <a:schemeClr val="accent1">
                    <a:lumMod val="75000"/>
                  </a:schemeClr>
                </a:solidFill>
                <a:latin typeface="Vijaya" panose="02020604020202020204" pitchFamily="18" charset="0"/>
                <a:cs typeface="Vijaya" panose="02020604020202020204" pitchFamily="18" charset="0"/>
              </a:rPr>
              <a:t>O</a:t>
            </a:r>
            <a:r>
              <a:rPr lang="en-US" sz="4800" b="1" spc="-15" dirty="0">
                <a:solidFill>
                  <a:schemeClr val="accent1">
                    <a:lumMod val="75000"/>
                  </a:schemeClr>
                </a:solidFill>
                <a:latin typeface="Vijaya" panose="02020604020202020204" pitchFamily="18" charset="0"/>
                <a:cs typeface="Vijaya" panose="02020604020202020204" pitchFamily="18" charset="0"/>
              </a:rPr>
              <a:t>D</a:t>
            </a:r>
            <a:r>
              <a:rPr lang="en-US" sz="4800" b="1" spc="-35" dirty="0">
                <a:solidFill>
                  <a:schemeClr val="accent1">
                    <a:lumMod val="75000"/>
                  </a:schemeClr>
                </a:solidFill>
                <a:latin typeface="Vijaya" panose="02020604020202020204" pitchFamily="18" charset="0"/>
                <a:cs typeface="Vijaya" panose="02020604020202020204" pitchFamily="18" charset="0"/>
              </a:rPr>
              <a:t>E</a:t>
            </a:r>
            <a:r>
              <a:rPr lang="en-US" sz="4800" b="1" spc="-30" dirty="0">
                <a:solidFill>
                  <a:schemeClr val="accent1">
                    <a:lumMod val="75000"/>
                  </a:schemeClr>
                </a:solidFill>
                <a:latin typeface="Vijaya" panose="02020604020202020204" pitchFamily="18" charset="0"/>
                <a:cs typeface="Vijaya" panose="02020604020202020204" pitchFamily="18" charset="0"/>
              </a:rPr>
              <a:t>LL</a:t>
            </a:r>
            <a:r>
              <a:rPr lang="en-US" sz="4800" b="1" spc="-5" dirty="0">
                <a:solidFill>
                  <a:schemeClr val="accent1">
                    <a:lumMod val="75000"/>
                  </a:schemeClr>
                </a:solidFill>
                <a:latin typeface="Vijaya" panose="02020604020202020204" pitchFamily="18" charset="0"/>
                <a:cs typeface="Vijaya" panose="02020604020202020204" pitchFamily="18" charset="0"/>
              </a:rPr>
              <a:t>ING</a:t>
            </a:r>
            <a:endParaRPr lang="en-US" dirty="0"/>
          </a:p>
        </p:txBody>
      </p:sp>
      <p:sp>
        <p:nvSpPr>
          <p:cNvPr id="3" name="Text Placeholder 2">
            <a:extLst>
              <a:ext uri="{FF2B5EF4-FFF2-40B4-BE49-F238E27FC236}">
                <a16:creationId xmlns:a16="http://schemas.microsoft.com/office/drawing/2014/main" id="{76E02361-D657-D039-7A9D-7AA1667D04FB}"/>
              </a:ext>
            </a:extLst>
          </p:cNvPr>
          <p:cNvSpPr>
            <a:spLocks noGrp="1"/>
          </p:cNvSpPr>
          <p:nvPr>
            <p:ph type="body" idx="1"/>
          </p:nvPr>
        </p:nvSpPr>
        <p:spPr>
          <a:xfrm>
            <a:off x="609600" y="1577340"/>
            <a:ext cx="10972800" cy="1723549"/>
          </a:xfrm>
        </p:spPr>
        <p:txBody>
          <a:bodyPr/>
          <a:lstStyle/>
          <a:p>
            <a:r>
              <a:rPr lang="en-US" sz="1600" b="1" dirty="0"/>
              <a:t>5. Analyze Trends</a:t>
            </a:r>
          </a:p>
          <a:p>
            <a:r>
              <a:rPr lang="en-US" sz="1600" dirty="0"/>
              <a:t>Look at your chart to identify patterns:</a:t>
            </a:r>
          </a:p>
          <a:p>
            <a:pPr>
              <a:buFont typeface="Arial" panose="020B0604020202020204" pitchFamily="34" charset="0"/>
              <a:buChar char="•"/>
            </a:pPr>
            <a:r>
              <a:rPr lang="en-US" sz="1600" b="1" dirty="0"/>
              <a:t>Identify Peaks and Troughs</a:t>
            </a:r>
            <a:r>
              <a:rPr lang="en-US" sz="1600" dirty="0"/>
              <a:t>: High and low attendance days or periods.</a:t>
            </a:r>
          </a:p>
          <a:p>
            <a:pPr>
              <a:buFont typeface="Arial" panose="020B0604020202020204" pitchFamily="34" charset="0"/>
              <a:buChar char="•"/>
            </a:pPr>
            <a:r>
              <a:rPr lang="en-US" sz="1600" b="1" dirty="0"/>
              <a:t>Compare Attendance</a:t>
            </a:r>
            <a:r>
              <a:rPr lang="en-US" sz="1600" dirty="0"/>
              <a:t>: See if there are specific times when absences increase or if certain employees have higher absenteeism rates.</a:t>
            </a:r>
          </a:p>
          <a:p>
            <a:pPr>
              <a:buFont typeface="Arial" panose="020B0604020202020204" pitchFamily="34" charset="0"/>
              <a:buChar char="•"/>
            </a:pPr>
            <a:r>
              <a:rPr lang="en-US" sz="1600" b="1" dirty="0"/>
              <a:t>Seasonal Trends</a:t>
            </a:r>
            <a:r>
              <a:rPr lang="en-US" sz="1600" dirty="0"/>
              <a:t>: Observe if there are seasonal or periodic patterns.</a:t>
            </a:r>
          </a:p>
          <a:p>
            <a:endParaRPr lang="en-US" sz="1600" dirty="0"/>
          </a:p>
        </p:txBody>
      </p:sp>
    </p:spTree>
    <p:extLst>
      <p:ext uri="{BB962C8B-B14F-4D97-AF65-F5344CB8AC3E}">
        <p14:creationId xmlns:p14="http://schemas.microsoft.com/office/powerpoint/2010/main" val="2318522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2129"/>
          </a:xfrm>
          <a:prstGeom prst="rect">
            <a:avLst/>
          </a:prstGeom>
        </p:spPr>
        <p:txBody>
          <a:bodyPr vert="horz" wrap="square" lIns="0" tIns="13335" rIns="0" bIns="0" rtlCol="0">
            <a:spAutoFit/>
          </a:bodyPr>
          <a:lstStyle/>
          <a:p>
            <a:pPr marL="12700">
              <a:lnSpc>
                <a:spcPct val="100000"/>
              </a:lnSpc>
              <a:spcBef>
                <a:spcPts val="105"/>
              </a:spcBef>
            </a:pPr>
            <a:r>
              <a:rPr dirty="0">
                <a:solidFill>
                  <a:schemeClr val="accent1">
                    <a:lumMod val="75000"/>
                  </a:schemeClr>
                </a:solidFill>
                <a:latin typeface="Vijaya" panose="02020604020202020204" pitchFamily="18" charset="0"/>
                <a:cs typeface="Vijaya" panose="02020604020202020204" pitchFamily="18" charset="0"/>
              </a:rPr>
              <a:t>R</a:t>
            </a:r>
            <a:r>
              <a:rPr spc="-40" dirty="0">
                <a:solidFill>
                  <a:schemeClr val="accent1">
                    <a:lumMod val="75000"/>
                  </a:schemeClr>
                </a:solidFill>
                <a:latin typeface="Vijaya" panose="02020604020202020204" pitchFamily="18" charset="0"/>
                <a:cs typeface="Vijaya" panose="02020604020202020204" pitchFamily="18" charset="0"/>
              </a:rPr>
              <a:t>E</a:t>
            </a:r>
            <a:r>
              <a:rPr spc="15" dirty="0">
                <a:solidFill>
                  <a:schemeClr val="accent1">
                    <a:lumMod val="75000"/>
                  </a:schemeClr>
                </a:solidFill>
                <a:latin typeface="Vijaya" panose="02020604020202020204" pitchFamily="18" charset="0"/>
                <a:cs typeface="Vijaya" panose="02020604020202020204" pitchFamily="18" charset="0"/>
              </a:rPr>
              <a:t>S</a:t>
            </a:r>
            <a:r>
              <a:rPr spc="-30" dirty="0">
                <a:solidFill>
                  <a:schemeClr val="accent1">
                    <a:lumMod val="75000"/>
                  </a:schemeClr>
                </a:solidFill>
                <a:latin typeface="Vijaya" panose="02020604020202020204" pitchFamily="18" charset="0"/>
                <a:cs typeface="Vijaya" panose="02020604020202020204" pitchFamily="18" charset="0"/>
              </a:rPr>
              <a:t>U</a:t>
            </a:r>
            <a:r>
              <a:rPr spc="-405" dirty="0">
                <a:solidFill>
                  <a:schemeClr val="accent1">
                    <a:lumMod val="75000"/>
                  </a:schemeClr>
                </a:solidFill>
                <a:latin typeface="Vijaya" panose="02020604020202020204" pitchFamily="18" charset="0"/>
                <a:cs typeface="Vijaya" panose="02020604020202020204" pitchFamily="18" charset="0"/>
              </a:rPr>
              <a:t>L</a:t>
            </a:r>
            <a:r>
              <a:rPr dirty="0">
                <a:solidFill>
                  <a:schemeClr val="accent1">
                    <a:lumMod val="75000"/>
                  </a:schemeClr>
                </a:solidFill>
                <a:latin typeface="Vijaya" panose="02020604020202020204" pitchFamily="18" charset="0"/>
                <a:cs typeface="Vijaya" panose="020206040202020202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1598135"/>
            <a:ext cx="7848600" cy="441483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lumMod val="75000"/>
                  </a:schemeClr>
                </a:solidFill>
                <a:latin typeface="Vijaya" panose="02020604020202020204" pitchFamily="18" charset="0"/>
                <a:cs typeface="Vijaya" panose="02020604020202020204" pitchFamily="18" charset="0"/>
              </a:rPr>
              <a:t>R</a:t>
            </a:r>
            <a:r>
              <a:rPr lang="en-IN" spc="-40" dirty="0">
                <a:solidFill>
                  <a:schemeClr val="accent1">
                    <a:lumMod val="75000"/>
                  </a:schemeClr>
                </a:solidFill>
                <a:latin typeface="Vijaya" panose="02020604020202020204" pitchFamily="18" charset="0"/>
                <a:cs typeface="Vijaya" panose="02020604020202020204" pitchFamily="18" charset="0"/>
              </a:rPr>
              <a:t>E</a:t>
            </a:r>
            <a:r>
              <a:rPr lang="en-IN" spc="15" dirty="0">
                <a:solidFill>
                  <a:schemeClr val="accent1">
                    <a:lumMod val="75000"/>
                  </a:schemeClr>
                </a:solidFill>
                <a:latin typeface="Vijaya" panose="02020604020202020204" pitchFamily="18" charset="0"/>
                <a:cs typeface="Vijaya" panose="02020604020202020204" pitchFamily="18" charset="0"/>
              </a:rPr>
              <a:t>S</a:t>
            </a:r>
            <a:r>
              <a:rPr lang="en-IN" spc="-30" dirty="0">
                <a:solidFill>
                  <a:schemeClr val="accent1">
                    <a:lumMod val="75000"/>
                  </a:schemeClr>
                </a:solidFill>
                <a:latin typeface="Vijaya" panose="02020604020202020204" pitchFamily="18" charset="0"/>
                <a:cs typeface="Vijaya" panose="02020604020202020204" pitchFamily="18" charset="0"/>
              </a:rPr>
              <a:t>U</a:t>
            </a:r>
            <a:r>
              <a:rPr lang="en-IN" spc="-405" dirty="0">
                <a:solidFill>
                  <a:schemeClr val="accent1">
                    <a:lumMod val="75000"/>
                  </a:schemeClr>
                </a:solidFill>
                <a:latin typeface="Vijaya" panose="02020604020202020204" pitchFamily="18" charset="0"/>
                <a:cs typeface="Vijaya" panose="02020604020202020204" pitchFamily="18" charset="0"/>
              </a:rPr>
              <a:t>L</a:t>
            </a:r>
            <a:r>
              <a:rPr lang="en-IN" dirty="0">
                <a:solidFill>
                  <a:schemeClr val="accent1">
                    <a:lumMod val="75000"/>
                  </a:schemeClr>
                </a:solidFill>
                <a:latin typeface="Vijaya" panose="02020604020202020204" pitchFamily="18" charset="0"/>
                <a:cs typeface="Vijaya" panose="02020604020202020204" pitchFamily="18" charset="0"/>
              </a:rPr>
              <a:t>TS</a:t>
            </a:r>
            <a:endParaRPr lang="en-IN" dirty="0">
              <a:latin typeface="Vijaya" panose="02020604020202020204" pitchFamily="18" charset="0"/>
              <a:cs typeface="Vijaya" panose="02020604020202020204" pitchFamily="18" charset="0"/>
            </a:endParaRPr>
          </a:p>
        </p:txBody>
      </p:sp>
      <p:graphicFrame>
        <p:nvGraphicFramePr>
          <p:cNvPr id="4" name="Chart 3"/>
          <p:cNvGraphicFramePr>
            <a:graphicFrameLocks/>
          </p:cNvGraphicFramePr>
          <p:nvPr>
            <p:extLst>
              <p:ext uri="{D42A27DB-BD31-4B8C-83A1-F6EECF244321}">
                <p14:modId xmlns:p14="http://schemas.microsoft.com/office/powerpoint/2010/main" val="2642712662"/>
              </p:ext>
            </p:extLst>
          </p:nvPr>
        </p:nvGraphicFramePr>
        <p:xfrm>
          <a:off x="1600200" y="2209800"/>
          <a:ext cx="5943600" cy="3429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9308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solidFill>
                  <a:schemeClr val="accent1">
                    <a:lumMod val="75000"/>
                  </a:schemeClr>
                </a:solidFill>
                <a:latin typeface="Vijaya" panose="02020604020202020204" pitchFamily="18" charset="0"/>
                <a:cs typeface="Vijaya" panose="02020604020202020204" pitchFamily="18" charset="0"/>
              </a:rPr>
              <a:t>conclusion</a:t>
            </a:r>
            <a:endParaRPr lang="en-IN" dirty="0">
              <a:solidFill>
                <a:schemeClr val="accent1">
                  <a:lumMod val="75000"/>
                </a:schemeClr>
              </a:solidFill>
              <a:latin typeface="Vijaya" panose="02020604020202020204" pitchFamily="18" charset="0"/>
              <a:cs typeface="Vijaya" panose="02020604020202020204" pitchFamily="18" charset="0"/>
            </a:endParaRPr>
          </a:p>
        </p:txBody>
      </p:sp>
      <p:sp>
        <p:nvSpPr>
          <p:cNvPr id="4" name="TextBox 3">
            <a:extLst>
              <a:ext uri="{FF2B5EF4-FFF2-40B4-BE49-F238E27FC236}">
                <a16:creationId xmlns:a16="http://schemas.microsoft.com/office/drawing/2014/main" id="{9044D436-AC97-7D93-01CF-80FE0F1E5C0B}"/>
              </a:ext>
            </a:extLst>
          </p:cNvPr>
          <p:cNvSpPr txBox="1"/>
          <p:nvPr/>
        </p:nvSpPr>
        <p:spPr>
          <a:xfrm>
            <a:off x="1066800" y="1981200"/>
            <a:ext cx="6705600" cy="3139321"/>
          </a:xfrm>
          <a:prstGeom prst="rect">
            <a:avLst/>
          </a:prstGeom>
          <a:noFill/>
        </p:spPr>
        <p:txBody>
          <a:bodyPr wrap="square">
            <a:spAutoFit/>
          </a:bodyPr>
          <a:lstStyle/>
          <a:p>
            <a:r>
              <a:rPr lang="en-US" dirty="0"/>
              <a:t>In conclusion, effectively visualizing employee attendance trends in Excel involves a strategic approach to data organization and presentation. By using pivot tables and dynamic charts such as line, column, and stacked column charts, you can clearly illustrate attendance patterns, compare different data points, and highlight trends over time. Enhancing these visualizations with trendlines, conditional formatting, and interactive dashboards further improves clarity and usability, enabling stakeholders to make informed decisions and identify areas needing attention. This approach not only simplifies complex data but also provides actionable insights into attendance management.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solidFill>
                  <a:schemeClr val="accent1">
                    <a:lumMod val="75000"/>
                  </a:schemeClr>
                </a:solidFill>
                <a:latin typeface="Vijaya" panose="02020604020202020204" pitchFamily="18" charset="0"/>
                <a:cs typeface="Vijaya" panose="02020604020202020204" pitchFamily="18" charset="0"/>
              </a:rPr>
              <a:t>PROJECT</a:t>
            </a:r>
            <a:r>
              <a:rPr sz="4250" spc="-85" dirty="0"/>
              <a:t> </a:t>
            </a:r>
            <a:r>
              <a:rPr sz="4250" spc="25" dirty="0">
                <a:solidFill>
                  <a:schemeClr val="accent1">
                    <a:lumMod val="75000"/>
                  </a:schemeClr>
                </a:solidFill>
                <a:latin typeface="Vijaya" panose="02020604020202020204" pitchFamily="18" charset="0"/>
                <a:cs typeface="Vijaya" panose="02020604020202020204" pitchFamily="18" charset="0"/>
              </a:rPr>
              <a:t>TITLE</a:t>
            </a:r>
            <a:endParaRPr sz="4250" dirty="0">
              <a:solidFill>
                <a:schemeClr val="accent1">
                  <a:lumMod val="75000"/>
                </a:schemeClr>
              </a:solidFill>
              <a:latin typeface="Vijaya" panose="02020604020202020204" pitchFamily="18" charset="0"/>
              <a:cs typeface="Vijaya" panose="020206040202020202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754326"/>
          </a:xfrm>
          <a:prstGeom prst="rect">
            <a:avLst/>
          </a:prstGeom>
          <a:noFill/>
        </p:spPr>
        <p:txBody>
          <a:bodyPr wrap="square" rtlCol="0">
            <a:spAutoFit/>
          </a:bodyPr>
          <a:lstStyle/>
          <a:p>
            <a:r>
              <a:rPr lang="en-US" sz="3600" b="1" dirty="0">
                <a:solidFill>
                  <a:srgbClr val="0F0F0F"/>
                </a:solidFill>
                <a:latin typeface="Times New Roman" panose="02020603050405020304" pitchFamily="18" charset="0"/>
                <a:cs typeface="Times New Roman" panose="02020603050405020304" pitchFamily="18" charset="0"/>
              </a:rPr>
              <a:t>VISUALIZING EMPLOYEE ATTENDANCE TRENDS WITH EXCEL CHARTS</a:t>
            </a:r>
            <a:endParaRPr lang="en-IN" sz="3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1">
                    <a:lumMod val="75000"/>
                  </a:schemeClr>
                </a:solidFill>
                <a:latin typeface="Vijaya" panose="02020604020202020204" pitchFamily="18" charset="0"/>
                <a:ea typeface="Verdana" panose="020B0604030504040204" pitchFamily="34" charset="0"/>
                <a:cs typeface="Vijaya" panose="02020604020202020204" pitchFamily="18" charset="0"/>
              </a:rPr>
              <a:t>A</a:t>
            </a:r>
            <a:r>
              <a:rPr spc="-5" dirty="0">
                <a:solidFill>
                  <a:schemeClr val="accent1">
                    <a:lumMod val="75000"/>
                  </a:schemeClr>
                </a:solidFill>
                <a:latin typeface="Vijaya" panose="02020604020202020204" pitchFamily="18" charset="0"/>
                <a:ea typeface="Verdana" panose="020B0604030504040204" pitchFamily="34" charset="0"/>
                <a:cs typeface="Vijaya" panose="02020604020202020204" pitchFamily="18" charset="0"/>
              </a:rPr>
              <a:t>G</a:t>
            </a:r>
            <a:r>
              <a:rPr spc="-35" dirty="0">
                <a:solidFill>
                  <a:schemeClr val="accent1">
                    <a:lumMod val="75000"/>
                  </a:schemeClr>
                </a:solidFill>
                <a:latin typeface="Vijaya" panose="02020604020202020204" pitchFamily="18" charset="0"/>
                <a:ea typeface="Verdana" panose="020B0604030504040204" pitchFamily="34" charset="0"/>
                <a:cs typeface="Vijaya" panose="02020604020202020204" pitchFamily="18" charset="0"/>
              </a:rPr>
              <a:t>E</a:t>
            </a:r>
            <a:r>
              <a:rPr spc="15" dirty="0">
                <a:solidFill>
                  <a:schemeClr val="accent1">
                    <a:lumMod val="75000"/>
                  </a:schemeClr>
                </a:solidFill>
                <a:latin typeface="Vijaya" panose="02020604020202020204" pitchFamily="18" charset="0"/>
                <a:ea typeface="Verdana" panose="020B0604030504040204" pitchFamily="34" charset="0"/>
                <a:cs typeface="Vijaya" panose="02020604020202020204" pitchFamily="18" charset="0"/>
              </a:rPr>
              <a:t>N</a:t>
            </a:r>
            <a:r>
              <a:rPr dirty="0">
                <a:solidFill>
                  <a:schemeClr val="accent1">
                    <a:lumMod val="75000"/>
                  </a:schemeClr>
                </a:solidFill>
                <a:latin typeface="Vijaya" panose="02020604020202020204" pitchFamily="18" charset="0"/>
                <a:ea typeface="Verdana" panose="020B0604030504040204" pitchFamily="34" charset="0"/>
                <a:cs typeface="Vijaya" panose="020206040202020202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1">
                    <a:lumMod val="75000"/>
                  </a:schemeClr>
                </a:solidFill>
                <a:latin typeface="Vijaya" panose="02020604020202020204" pitchFamily="18" charset="0"/>
                <a:cs typeface="Vijaya" panose="02020604020202020204" pitchFamily="18" charset="0"/>
              </a:rPr>
              <a:t>P</a:t>
            </a:r>
            <a:r>
              <a:rPr sz="4250" spc="15" dirty="0">
                <a:solidFill>
                  <a:schemeClr val="accent1">
                    <a:lumMod val="75000"/>
                  </a:schemeClr>
                </a:solidFill>
                <a:latin typeface="Vijaya" panose="02020604020202020204" pitchFamily="18" charset="0"/>
                <a:cs typeface="Vijaya" panose="02020604020202020204" pitchFamily="18" charset="0"/>
              </a:rPr>
              <a:t>ROB</a:t>
            </a:r>
            <a:r>
              <a:rPr sz="4250" spc="55" dirty="0">
                <a:solidFill>
                  <a:schemeClr val="accent1">
                    <a:lumMod val="75000"/>
                  </a:schemeClr>
                </a:solidFill>
                <a:latin typeface="Vijaya" panose="02020604020202020204" pitchFamily="18" charset="0"/>
                <a:cs typeface="Vijaya" panose="02020604020202020204" pitchFamily="18" charset="0"/>
              </a:rPr>
              <a:t>L</a:t>
            </a:r>
            <a:r>
              <a:rPr sz="4250" spc="-20" dirty="0">
                <a:solidFill>
                  <a:schemeClr val="accent1">
                    <a:lumMod val="75000"/>
                  </a:schemeClr>
                </a:solidFill>
                <a:latin typeface="Vijaya" panose="02020604020202020204" pitchFamily="18" charset="0"/>
                <a:cs typeface="Vijaya" panose="02020604020202020204" pitchFamily="18" charset="0"/>
              </a:rPr>
              <a:t>E</a:t>
            </a:r>
            <a:r>
              <a:rPr sz="4250" spc="20" dirty="0">
                <a:solidFill>
                  <a:schemeClr val="accent1">
                    <a:lumMod val="75000"/>
                  </a:schemeClr>
                </a:solidFill>
                <a:latin typeface="Vijaya" panose="02020604020202020204" pitchFamily="18" charset="0"/>
                <a:cs typeface="Vijaya" panose="02020604020202020204" pitchFamily="18" charset="0"/>
              </a:rPr>
              <a:t>M</a:t>
            </a:r>
            <a:r>
              <a:rPr lang="en-US" sz="4250" spc="20" dirty="0">
                <a:solidFill>
                  <a:schemeClr val="accent1">
                    <a:lumMod val="75000"/>
                  </a:schemeClr>
                </a:solidFill>
                <a:latin typeface="Vijaya" panose="02020604020202020204" pitchFamily="18" charset="0"/>
                <a:cs typeface="Vijaya" panose="02020604020202020204" pitchFamily="18" charset="0"/>
              </a:rPr>
              <a:t>  </a:t>
            </a:r>
            <a:r>
              <a:rPr sz="4250" spc="10" dirty="0">
                <a:solidFill>
                  <a:schemeClr val="accent1">
                    <a:lumMod val="75000"/>
                  </a:schemeClr>
                </a:solidFill>
                <a:latin typeface="Vijaya" panose="02020604020202020204" pitchFamily="18" charset="0"/>
                <a:cs typeface="Vijaya" panose="02020604020202020204" pitchFamily="18" charset="0"/>
              </a:rPr>
              <a:t>S</a:t>
            </a:r>
            <a:r>
              <a:rPr sz="4250" spc="-370" dirty="0">
                <a:solidFill>
                  <a:schemeClr val="accent1">
                    <a:lumMod val="75000"/>
                  </a:schemeClr>
                </a:solidFill>
                <a:latin typeface="Vijaya" panose="02020604020202020204" pitchFamily="18" charset="0"/>
                <a:cs typeface="Vijaya" panose="02020604020202020204" pitchFamily="18" charset="0"/>
              </a:rPr>
              <a:t>T</a:t>
            </a:r>
            <a:r>
              <a:rPr sz="4250" spc="-375" dirty="0">
                <a:solidFill>
                  <a:schemeClr val="accent1">
                    <a:lumMod val="75000"/>
                  </a:schemeClr>
                </a:solidFill>
                <a:latin typeface="Vijaya" panose="02020604020202020204" pitchFamily="18" charset="0"/>
                <a:cs typeface="Vijaya" panose="02020604020202020204" pitchFamily="18" charset="0"/>
              </a:rPr>
              <a:t>A</a:t>
            </a:r>
            <a:r>
              <a:rPr sz="4250" spc="15" dirty="0">
                <a:solidFill>
                  <a:schemeClr val="accent1">
                    <a:lumMod val="75000"/>
                  </a:schemeClr>
                </a:solidFill>
                <a:latin typeface="Vijaya" panose="02020604020202020204" pitchFamily="18" charset="0"/>
                <a:cs typeface="Vijaya" panose="02020604020202020204" pitchFamily="18" charset="0"/>
              </a:rPr>
              <a:t>T</a:t>
            </a:r>
            <a:r>
              <a:rPr sz="4250" spc="-10" dirty="0">
                <a:solidFill>
                  <a:schemeClr val="accent1">
                    <a:lumMod val="75000"/>
                  </a:schemeClr>
                </a:solidFill>
                <a:latin typeface="Vijaya" panose="02020604020202020204" pitchFamily="18" charset="0"/>
                <a:cs typeface="Vijaya" panose="02020604020202020204" pitchFamily="18" charset="0"/>
              </a:rPr>
              <a:t>E</a:t>
            </a:r>
            <a:r>
              <a:rPr sz="4250" spc="-20" dirty="0">
                <a:solidFill>
                  <a:schemeClr val="accent1">
                    <a:lumMod val="75000"/>
                  </a:schemeClr>
                </a:solidFill>
                <a:latin typeface="Vijaya" panose="02020604020202020204" pitchFamily="18" charset="0"/>
                <a:cs typeface="Vijaya" panose="02020604020202020204" pitchFamily="18" charset="0"/>
              </a:rPr>
              <a:t>ME</a:t>
            </a:r>
            <a:r>
              <a:rPr sz="4250" spc="10" dirty="0">
                <a:solidFill>
                  <a:schemeClr val="accent1">
                    <a:lumMod val="75000"/>
                  </a:schemeClr>
                </a:solidFill>
                <a:latin typeface="Vijaya" panose="02020604020202020204" pitchFamily="18" charset="0"/>
                <a:cs typeface="Vijaya" panose="02020604020202020204" pitchFamily="18" charset="0"/>
              </a:rPr>
              <a:t>NT</a:t>
            </a:r>
            <a:endParaRPr sz="4250" dirty="0">
              <a:solidFill>
                <a:schemeClr val="accent1">
                  <a:lumMod val="75000"/>
                </a:schemeClr>
              </a:solidFill>
              <a:latin typeface="Vijaya" panose="02020604020202020204" pitchFamily="18" charset="0"/>
              <a:cs typeface="Vijaya" panose="020206040202020202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533400" y="1828800"/>
            <a:ext cx="8610600" cy="1200329"/>
          </a:xfrm>
          <a:prstGeom prst="rect">
            <a:avLst/>
          </a:prstGeom>
        </p:spPr>
        <p:txBody>
          <a:bodyPr wrap="square">
            <a:spAutoFit/>
          </a:bodyPr>
          <a:lstStyle/>
          <a:p>
            <a:r>
              <a:rPr lang="en-IN" dirty="0"/>
              <a:t>In our organization, employee attendance is critical to maintaining productivity and ensuring smooth operations. However, the current approach to monitoring and </a:t>
            </a:r>
            <a:r>
              <a:rPr lang="en-IN" dirty="0" err="1"/>
              <a:t>analyzing</a:t>
            </a:r>
            <a:r>
              <a:rPr lang="en-IN" dirty="0"/>
              <a:t> attendance is primarily manual and lacks a structured, visual method for identifying trends and patterns.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accent1">
                    <a:lumMod val="75000"/>
                  </a:schemeClr>
                </a:solidFill>
                <a:latin typeface="Vijaya" panose="02020604020202020204" pitchFamily="18" charset="0"/>
                <a:cs typeface="Vijaya" panose="02020604020202020204" pitchFamily="18" charset="0"/>
              </a:rPr>
              <a:t>PROJECT</a:t>
            </a:r>
            <a:r>
              <a:rPr lang="en-US" sz="4250" spc="5" dirty="0">
                <a:solidFill>
                  <a:schemeClr val="accent1">
                    <a:lumMod val="75000"/>
                  </a:schemeClr>
                </a:solidFill>
                <a:latin typeface="Vijaya" panose="02020604020202020204" pitchFamily="18" charset="0"/>
                <a:cs typeface="Vijaya" panose="02020604020202020204" pitchFamily="18" charset="0"/>
              </a:rPr>
              <a:t>  </a:t>
            </a:r>
            <a:r>
              <a:rPr sz="4250" spc="-20" dirty="0">
                <a:solidFill>
                  <a:schemeClr val="accent1">
                    <a:lumMod val="75000"/>
                  </a:schemeClr>
                </a:solidFill>
                <a:latin typeface="Vijaya" panose="02020604020202020204" pitchFamily="18" charset="0"/>
                <a:cs typeface="Vijaya" panose="02020604020202020204" pitchFamily="18" charset="0"/>
              </a:rPr>
              <a:t>OVERVIEW</a:t>
            </a:r>
            <a:endParaRPr sz="4250" dirty="0">
              <a:solidFill>
                <a:schemeClr val="accent1">
                  <a:lumMod val="75000"/>
                </a:schemeClr>
              </a:solidFill>
              <a:latin typeface="Vijaya" panose="02020604020202020204" pitchFamily="18" charset="0"/>
              <a:cs typeface="Vijaya" panose="020206040202020202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152400" y="1981200"/>
            <a:ext cx="8991600" cy="1754326"/>
          </a:xfrm>
          <a:prstGeom prst="rect">
            <a:avLst/>
          </a:prstGeom>
        </p:spPr>
        <p:txBody>
          <a:bodyPr wrap="square">
            <a:spAutoFit/>
          </a:bodyPr>
          <a:lstStyle/>
          <a:p>
            <a:pPr marL="342900" indent="-342900">
              <a:buFont typeface="Arial" panose="020B0604020202020204" pitchFamily="34" charset="0"/>
              <a:buChar char="•"/>
            </a:pPr>
            <a:r>
              <a:rPr lang="en-IN" dirty="0"/>
              <a:t>To automate the analysis of employee attendance data.</a:t>
            </a:r>
          </a:p>
          <a:p>
            <a:pPr marL="342900" indent="-342900">
              <a:buAutoNum type="arabicParenR"/>
            </a:pPr>
            <a:endParaRPr lang="en-IN" dirty="0"/>
          </a:p>
          <a:p>
            <a:pPr marL="285750" indent="-285750">
              <a:buFont typeface="Arial" panose="020B0604020202020204" pitchFamily="34" charset="0"/>
              <a:buChar char="•"/>
            </a:pPr>
            <a:r>
              <a:rPr lang="en-IN" dirty="0"/>
              <a:t> To create easy-to-understand Excel charts that visualize trends in attendance over time.</a:t>
            </a:r>
          </a:p>
          <a:p>
            <a:endParaRPr lang="en-IN" dirty="0"/>
          </a:p>
          <a:p>
            <a:pPr marL="285750" indent="-285750">
              <a:buFont typeface="Arial" panose="020B0604020202020204" pitchFamily="34" charset="0"/>
              <a:buChar char="•"/>
            </a:pPr>
            <a:r>
              <a:rPr lang="en-IN" dirty="0"/>
              <a:t>To provide management with actionable insights that support decision-making related to employee scheduling, leave policies, and interventions for improving attendance.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1">
                    <a:lumMod val="75000"/>
                  </a:schemeClr>
                </a:solidFill>
                <a:latin typeface="Vijaya" panose="02020604020202020204" pitchFamily="18" charset="0"/>
                <a:cs typeface="Vijaya" panose="02020604020202020204" pitchFamily="18" charset="0"/>
              </a:rPr>
              <a:t>W</a:t>
            </a:r>
            <a:r>
              <a:rPr sz="3200" spc="-20" dirty="0">
                <a:solidFill>
                  <a:schemeClr val="accent1">
                    <a:lumMod val="75000"/>
                  </a:schemeClr>
                </a:solidFill>
                <a:latin typeface="Vijaya" panose="02020604020202020204" pitchFamily="18" charset="0"/>
                <a:cs typeface="Vijaya" panose="02020604020202020204" pitchFamily="18" charset="0"/>
              </a:rPr>
              <a:t>H</a:t>
            </a:r>
            <a:r>
              <a:rPr sz="3200" spc="20" dirty="0">
                <a:solidFill>
                  <a:schemeClr val="accent1">
                    <a:lumMod val="75000"/>
                  </a:schemeClr>
                </a:solidFill>
                <a:latin typeface="Vijaya" panose="02020604020202020204" pitchFamily="18" charset="0"/>
                <a:cs typeface="Vijaya" panose="02020604020202020204" pitchFamily="18" charset="0"/>
              </a:rPr>
              <a:t>O</a:t>
            </a:r>
            <a:r>
              <a:rPr sz="3200" spc="-235" dirty="0">
                <a:solidFill>
                  <a:schemeClr val="accent1">
                    <a:lumMod val="75000"/>
                  </a:schemeClr>
                </a:solidFill>
                <a:latin typeface="Vijaya" panose="02020604020202020204" pitchFamily="18" charset="0"/>
                <a:cs typeface="Vijaya" panose="02020604020202020204" pitchFamily="18" charset="0"/>
              </a:rPr>
              <a:t> </a:t>
            </a:r>
            <a:r>
              <a:rPr sz="3200" spc="-10" dirty="0">
                <a:solidFill>
                  <a:schemeClr val="accent1">
                    <a:lumMod val="75000"/>
                  </a:schemeClr>
                </a:solidFill>
                <a:latin typeface="Vijaya" panose="02020604020202020204" pitchFamily="18" charset="0"/>
                <a:cs typeface="Vijaya" panose="02020604020202020204" pitchFamily="18" charset="0"/>
              </a:rPr>
              <a:t>AR</a:t>
            </a:r>
            <a:r>
              <a:rPr sz="3200" spc="15" dirty="0">
                <a:solidFill>
                  <a:schemeClr val="accent1">
                    <a:lumMod val="75000"/>
                  </a:schemeClr>
                </a:solidFill>
                <a:latin typeface="Vijaya" panose="02020604020202020204" pitchFamily="18" charset="0"/>
                <a:cs typeface="Vijaya" panose="02020604020202020204" pitchFamily="18" charset="0"/>
              </a:rPr>
              <a:t>E</a:t>
            </a:r>
            <a:r>
              <a:rPr sz="3200" spc="-35" dirty="0">
                <a:solidFill>
                  <a:schemeClr val="accent1">
                    <a:lumMod val="75000"/>
                  </a:schemeClr>
                </a:solidFill>
                <a:latin typeface="Vijaya" panose="02020604020202020204" pitchFamily="18" charset="0"/>
                <a:cs typeface="Vijaya" panose="02020604020202020204" pitchFamily="18" charset="0"/>
              </a:rPr>
              <a:t> </a:t>
            </a:r>
            <a:r>
              <a:rPr sz="3200" spc="-10" dirty="0">
                <a:solidFill>
                  <a:schemeClr val="accent1">
                    <a:lumMod val="75000"/>
                  </a:schemeClr>
                </a:solidFill>
                <a:latin typeface="Vijaya" panose="02020604020202020204" pitchFamily="18" charset="0"/>
                <a:cs typeface="Vijaya" panose="02020604020202020204" pitchFamily="18" charset="0"/>
              </a:rPr>
              <a:t>T</a:t>
            </a:r>
            <a:r>
              <a:rPr sz="3200" spc="-15" dirty="0">
                <a:solidFill>
                  <a:schemeClr val="accent1">
                    <a:lumMod val="75000"/>
                  </a:schemeClr>
                </a:solidFill>
                <a:latin typeface="Vijaya" panose="02020604020202020204" pitchFamily="18" charset="0"/>
                <a:cs typeface="Vijaya" panose="02020604020202020204" pitchFamily="18" charset="0"/>
              </a:rPr>
              <a:t>H</a:t>
            </a:r>
            <a:r>
              <a:rPr sz="3200" spc="15" dirty="0">
                <a:solidFill>
                  <a:schemeClr val="accent1">
                    <a:lumMod val="75000"/>
                  </a:schemeClr>
                </a:solidFill>
                <a:latin typeface="Vijaya" panose="02020604020202020204" pitchFamily="18" charset="0"/>
                <a:cs typeface="Vijaya" panose="02020604020202020204" pitchFamily="18" charset="0"/>
              </a:rPr>
              <a:t>E</a:t>
            </a:r>
            <a:r>
              <a:rPr sz="3200" spc="-35" dirty="0">
                <a:solidFill>
                  <a:schemeClr val="accent1">
                    <a:lumMod val="75000"/>
                  </a:schemeClr>
                </a:solidFill>
                <a:latin typeface="Vijaya" panose="02020604020202020204" pitchFamily="18" charset="0"/>
                <a:cs typeface="Vijaya" panose="02020604020202020204" pitchFamily="18" charset="0"/>
              </a:rPr>
              <a:t> </a:t>
            </a:r>
            <a:r>
              <a:rPr sz="3200" spc="-20" dirty="0">
                <a:solidFill>
                  <a:schemeClr val="accent1">
                    <a:lumMod val="75000"/>
                  </a:schemeClr>
                </a:solidFill>
                <a:latin typeface="Vijaya" panose="02020604020202020204" pitchFamily="18" charset="0"/>
                <a:cs typeface="Vijaya" panose="02020604020202020204" pitchFamily="18" charset="0"/>
              </a:rPr>
              <a:t>E</a:t>
            </a:r>
            <a:r>
              <a:rPr sz="3200" spc="30" dirty="0">
                <a:solidFill>
                  <a:schemeClr val="accent1">
                    <a:lumMod val="75000"/>
                  </a:schemeClr>
                </a:solidFill>
                <a:latin typeface="Vijaya" panose="02020604020202020204" pitchFamily="18" charset="0"/>
                <a:cs typeface="Vijaya" panose="02020604020202020204" pitchFamily="18" charset="0"/>
              </a:rPr>
              <a:t>N</a:t>
            </a:r>
            <a:r>
              <a:rPr sz="3200" spc="15" dirty="0">
                <a:solidFill>
                  <a:schemeClr val="accent1">
                    <a:lumMod val="75000"/>
                  </a:schemeClr>
                </a:solidFill>
                <a:latin typeface="Vijaya" panose="02020604020202020204" pitchFamily="18" charset="0"/>
                <a:cs typeface="Vijaya" panose="02020604020202020204" pitchFamily="18" charset="0"/>
              </a:rPr>
              <a:t>D</a:t>
            </a:r>
            <a:r>
              <a:rPr sz="3200" spc="-45" dirty="0">
                <a:solidFill>
                  <a:schemeClr val="accent1">
                    <a:lumMod val="75000"/>
                  </a:schemeClr>
                </a:solidFill>
                <a:latin typeface="Vijaya" panose="02020604020202020204" pitchFamily="18" charset="0"/>
                <a:cs typeface="Vijaya" panose="02020604020202020204" pitchFamily="18" charset="0"/>
              </a:rPr>
              <a:t> </a:t>
            </a:r>
            <a:r>
              <a:rPr sz="3200" dirty="0">
                <a:solidFill>
                  <a:schemeClr val="accent1">
                    <a:lumMod val="75000"/>
                  </a:schemeClr>
                </a:solidFill>
                <a:latin typeface="Vijaya" panose="02020604020202020204" pitchFamily="18" charset="0"/>
                <a:cs typeface="Vijaya" panose="02020604020202020204" pitchFamily="18" charset="0"/>
              </a:rPr>
              <a:t>U</a:t>
            </a:r>
            <a:r>
              <a:rPr sz="3200" spc="10" dirty="0">
                <a:solidFill>
                  <a:schemeClr val="accent1">
                    <a:lumMod val="75000"/>
                  </a:schemeClr>
                </a:solidFill>
                <a:latin typeface="Vijaya" panose="02020604020202020204" pitchFamily="18" charset="0"/>
                <a:cs typeface="Vijaya" panose="02020604020202020204" pitchFamily="18" charset="0"/>
              </a:rPr>
              <a:t>S</a:t>
            </a:r>
            <a:r>
              <a:rPr sz="3200" spc="-25" dirty="0">
                <a:solidFill>
                  <a:schemeClr val="accent1">
                    <a:lumMod val="75000"/>
                  </a:schemeClr>
                </a:solidFill>
                <a:latin typeface="Vijaya" panose="02020604020202020204" pitchFamily="18" charset="0"/>
                <a:cs typeface="Vijaya" panose="02020604020202020204" pitchFamily="18" charset="0"/>
              </a:rPr>
              <a:t>E</a:t>
            </a:r>
            <a:r>
              <a:rPr sz="3200" spc="-10" dirty="0">
                <a:solidFill>
                  <a:schemeClr val="accent1">
                    <a:lumMod val="75000"/>
                  </a:schemeClr>
                </a:solidFill>
                <a:latin typeface="Vijaya" panose="02020604020202020204" pitchFamily="18" charset="0"/>
                <a:cs typeface="Vijaya" panose="02020604020202020204" pitchFamily="18" charset="0"/>
              </a:rPr>
              <a:t>R</a:t>
            </a:r>
            <a:r>
              <a:rPr sz="3200" spc="5" dirty="0">
                <a:solidFill>
                  <a:schemeClr val="accent1">
                    <a:lumMod val="75000"/>
                  </a:schemeClr>
                </a:solidFill>
                <a:latin typeface="Vijaya" panose="02020604020202020204" pitchFamily="18" charset="0"/>
                <a:cs typeface="Vijaya" panose="02020604020202020204" pitchFamily="18" charset="0"/>
              </a:rPr>
              <a:t>S?</a:t>
            </a:r>
            <a:endParaRPr sz="3200" dirty="0">
              <a:solidFill>
                <a:schemeClr val="accent1">
                  <a:lumMod val="75000"/>
                </a:schemeClr>
              </a:solidFill>
              <a:latin typeface="Vijaya" panose="02020604020202020204" pitchFamily="18" charset="0"/>
              <a:cs typeface="Vijaya" panose="020206040202020202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2"/>
          <p:cNvSpPr>
            <a:spLocks noChangeArrowheads="1"/>
          </p:cNvSpPr>
          <p:nvPr/>
        </p:nvSpPr>
        <p:spPr bwMode="auto">
          <a:xfrm>
            <a:off x="381000" y="1719471"/>
            <a:ext cx="98298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Human Resources (HR) Managers</a:t>
            </a:r>
            <a:r>
              <a:rPr kumimoji="0" lang="en-US" altLang="en-US" sz="1800" b="0" i="0" u="none" strike="noStrike" cap="none" normalizeH="0" baseline="0" dirty="0">
                <a:ln>
                  <a:noFill/>
                </a:ln>
                <a:solidFill>
                  <a:schemeClr val="tx1"/>
                </a:solidFill>
                <a:effectLst/>
                <a:latin typeface="Arial" panose="020B0604020202020204" pitchFamily="34" charset="0"/>
              </a:rPr>
              <a:t>: They use attendance charts to monitor employee attendance patterns, identify issues like frequent absences or tardiness, and make data-driven decisions related to workforce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Heads or Team Leaders</a:t>
            </a:r>
            <a:r>
              <a:rPr kumimoji="0" lang="en-US" altLang="en-US" sz="1800" b="0" i="0" u="none" strike="noStrike" cap="none" normalizeH="0" baseline="0" dirty="0">
                <a:ln>
                  <a:noFill/>
                </a:ln>
                <a:solidFill>
                  <a:schemeClr val="tx1"/>
                </a:solidFill>
                <a:effectLst/>
                <a:latin typeface="Arial" panose="020B0604020202020204" pitchFamily="34" charset="0"/>
              </a:rPr>
              <a:t>: They need to track attendance to manage their teams effectively, ensuring that staffing levels are adequate and addressing any concerns related to employee absences.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Operations Managers</a:t>
            </a:r>
            <a:r>
              <a:rPr kumimoji="0" lang="en-US" altLang="en-US" sz="1800" b="0" i="0" u="none" strike="noStrike" cap="none" normalizeH="0" baseline="0" dirty="0">
                <a:ln>
                  <a:noFill/>
                </a:ln>
                <a:solidFill>
                  <a:schemeClr val="tx1"/>
                </a:solidFill>
                <a:effectLst/>
                <a:latin typeface="Arial" panose="020B0604020202020204" pitchFamily="34" charset="0"/>
              </a:rPr>
              <a:t>: They use attendance data to optimize scheduling, ensure that operational needs are met, and address any potential impacts on productivity due to absenteeism.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Executives or Senior Management</a:t>
            </a:r>
            <a:r>
              <a:rPr kumimoji="0" lang="en-US" altLang="en-US" sz="1800" b="0" i="0" u="none" strike="noStrike" cap="none" normalizeH="0" baseline="0" dirty="0">
                <a:ln>
                  <a:noFill/>
                </a:ln>
                <a:solidFill>
                  <a:schemeClr val="tx1"/>
                </a:solidFill>
                <a:effectLst/>
                <a:latin typeface="Arial" panose="020B0604020202020204" pitchFamily="34" charset="0"/>
              </a:rPr>
              <a:t>: They use high-level attendance trends to understand overall workforce health, assess impacts on business performance, and make strategic decisions.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solidFill>
                  <a:schemeClr val="accent1">
                    <a:lumMod val="75000"/>
                  </a:schemeClr>
                </a:solidFill>
                <a:latin typeface="Vijaya" panose="02020604020202020204" pitchFamily="18" charset="0"/>
                <a:cs typeface="Vijaya" panose="02020604020202020204" pitchFamily="18" charset="0"/>
              </a:rPr>
              <a:t>O</a:t>
            </a:r>
            <a:r>
              <a:rPr sz="3600" spc="25" dirty="0">
                <a:solidFill>
                  <a:schemeClr val="accent1">
                    <a:lumMod val="75000"/>
                  </a:schemeClr>
                </a:solidFill>
                <a:latin typeface="Vijaya" panose="02020604020202020204" pitchFamily="18" charset="0"/>
                <a:cs typeface="Vijaya" panose="02020604020202020204" pitchFamily="18" charset="0"/>
              </a:rPr>
              <a:t>U</a:t>
            </a:r>
            <a:r>
              <a:rPr sz="3600" dirty="0">
                <a:solidFill>
                  <a:schemeClr val="accent1">
                    <a:lumMod val="75000"/>
                  </a:schemeClr>
                </a:solidFill>
                <a:latin typeface="Vijaya" panose="02020604020202020204" pitchFamily="18" charset="0"/>
                <a:cs typeface="Vijaya" panose="02020604020202020204" pitchFamily="18" charset="0"/>
              </a:rPr>
              <a:t>R</a:t>
            </a:r>
            <a:r>
              <a:rPr sz="3600" spc="5" dirty="0">
                <a:solidFill>
                  <a:schemeClr val="accent1">
                    <a:lumMod val="75000"/>
                  </a:schemeClr>
                </a:solidFill>
                <a:latin typeface="Vijaya" panose="02020604020202020204" pitchFamily="18" charset="0"/>
                <a:cs typeface="Vijaya" panose="02020604020202020204" pitchFamily="18" charset="0"/>
              </a:rPr>
              <a:t> </a:t>
            </a:r>
            <a:r>
              <a:rPr sz="3600" spc="25" dirty="0">
                <a:solidFill>
                  <a:schemeClr val="accent1">
                    <a:lumMod val="75000"/>
                  </a:schemeClr>
                </a:solidFill>
                <a:latin typeface="Vijaya" panose="02020604020202020204" pitchFamily="18" charset="0"/>
                <a:cs typeface="Vijaya" panose="02020604020202020204" pitchFamily="18" charset="0"/>
              </a:rPr>
              <a:t>S</a:t>
            </a:r>
            <a:r>
              <a:rPr sz="3600" spc="10" dirty="0">
                <a:solidFill>
                  <a:schemeClr val="accent1">
                    <a:lumMod val="75000"/>
                  </a:schemeClr>
                </a:solidFill>
                <a:latin typeface="Vijaya" panose="02020604020202020204" pitchFamily="18" charset="0"/>
                <a:cs typeface="Vijaya" panose="02020604020202020204" pitchFamily="18" charset="0"/>
              </a:rPr>
              <a:t>O</a:t>
            </a:r>
            <a:r>
              <a:rPr sz="3600" spc="25" dirty="0">
                <a:solidFill>
                  <a:schemeClr val="accent1">
                    <a:lumMod val="75000"/>
                  </a:schemeClr>
                </a:solidFill>
                <a:latin typeface="Vijaya" panose="02020604020202020204" pitchFamily="18" charset="0"/>
                <a:cs typeface="Vijaya" panose="02020604020202020204" pitchFamily="18" charset="0"/>
              </a:rPr>
              <a:t>LU</a:t>
            </a:r>
            <a:r>
              <a:rPr sz="3600" spc="-35" dirty="0">
                <a:solidFill>
                  <a:schemeClr val="accent1">
                    <a:lumMod val="75000"/>
                  </a:schemeClr>
                </a:solidFill>
                <a:latin typeface="Vijaya" panose="02020604020202020204" pitchFamily="18" charset="0"/>
                <a:cs typeface="Vijaya" panose="02020604020202020204" pitchFamily="18" charset="0"/>
              </a:rPr>
              <a:t>T</a:t>
            </a:r>
            <a:r>
              <a:rPr sz="3600" spc="-30" dirty="0">
                <a:solidFill>
                  <a:schemeClr val="accent1">
                    <a:lumMod val="75000"/>
                  </a:schemeClr>
                </a:solidFill>
                <a:latin typeface="Vijaya" panose="02020604020202020204" pitchFamily="18" charset="0"/>
                <a:cs typeface="Vijaya" panose="02020604020202020204" pitchFamily="18" charset="0"/>
              </a:rPr>
              <a:t>I</a:t>
            </a:r>
            <a:r>
              <a:rPr sz="3600" spc="10" dirty="0">
                <a:solidFill>
                  <a:schemeClr val="accent1">
                    <a:lumMod val="75000"/>
                  </a:schemeClr>
                </a:solidFill>
                <a:latin typeface="Vijaya" panose="02020604020202020204" pitchFamily="18" charset="0"/>
                <a:cs typeface="Vijaya" panose="02020604020202020204" pitchFamily="18" charset="0"/>
              </a:rPr>
              <a:t>O</a:t>
            </a:r>
            <a:r>
              <a:rPr sz="3600" dirty="0">
                <a:solidFill>
                  <a:schemeClr val="accent1">
                    <a:lumMod val="75000"/>
                  </a:schemeClr>
                </a:solidFill>
                <a:latin typeface="Vijaya" panose="02020604020202020204" pitchFamily="18" charset="0"/>
                <a:cs typeface="Vijaya" panose="02020604020202020204" pitchFamily="18" charset="0"/>
              </a:rPr>
              <a:t>N</a:t>
            </a:r>
            <a:r>
              <a:rPr sz="3600" spc="-345" dirty="0">
                <a:solidFill>
                  <a:schemeClr val="accent1">
                    <a:lumMod val="75000"/>
                  </a:schemeClr>
                </a:solidFill>
                <a:latin typeface="Vijaya" panose="02020604020202020204" pitchFamily="18" charset="0"/>
                <a:cs typeface="Vijaya" panose="02020604020202020204" pitchFamily="18" charset="0"/>
              </a:rPr>
              <a:t> </a:t>
            </a:r>
            <a:r>
              <a:rPr sz="3600" spc="-35" dirty="0">
                <a:solidFill>
                  <a:schemeClr val="accent1">
                    <a:lumMod val="75000"/>
                  </a:schemeClr>
                </a:solidFill>
                <a:latin typeface="Vijaya" panose="02020604020202020204" pitchFamily="18" charset="0"/>
                <a:cs typeface="Vijaya" panose="02020604020202020204" pitchFamily="18" charset="0"/>
              </a:rPr>
              <a:t>A</a:t>
            </a:r>
            <a:r>
              <a:rPr sz="3600" spc="-5" dirty="0">
                <a:solidFill>
                  <a:schemeClr val="accent1">
                    <a:lumMod val="75000"/>
                  </a:schemeClr>
                </a:solidFill>
                <a:latin typeface="Vijaya" panose="02020604020202020204" pitchFamily="18" charset="0"/>
                <a:cs typeface="Vijaya" panose="02020604020202020204" pitchFamily="18" charset="0"/>
              </a:rPr>
              <a:t>N</a:t>
            </a:r>
            <a:r>
              <a:rPr sz="3600" dirty="0">
                <a:solidFill>
                  <a:schemeClr val="accent1">
                    <a:lumMod val="75000"/>
                  </a:schemeClr>
                </a:solidFill>
                <a:latin typeface="Vijaya" panose="02020604020202020204" pitchFamily="18" charset="0"/>
                <a:cs typeface="Vijaya" panose="02020604020202020204" pitchFamily="18" charset="0"/>
              </a:rPr>
              <a:t>D</a:t>
            </a:r>
            <a:r>
              <a:rPr sz="3600" spc="35" dirty="0">
                <a:solidFill>
                  <a:schemeClr val="accent1">
                    <a:lumMod val="75000"/>
                  </a:schemeClr>
                </a:solidFill>
                <a:latin typeface="Vijaya" panose="02020604020202020204" pitchFamily="18" charset="0"/>
                <a:cs typeface="Vijaya" panose="02020604020202020204" pitchFamily="18" charset="0"/>
              </a:rPr>
              <a:t> </a:t>
            </a:r>
            <a:r>
              <a:rPr sz="3600" spc="-30" dirty="0">
                <a:solidFill>
                  <a:schemeClr val="accent1">
                    <a:lumMod val="75000"/>
                  </a:schemeClr>
                </a:solidFill>
                <a:latin typeface="Vijaya" panose="02020604020202020204" pitchFamily="18" charset="0"/>
                <a:cs typeface="Vijaya" panose="02020604020202020204" pitchFamily="18" charset="0"/>
              </a:rPr>
              <a:t>I</a:t>
            </a:r>
            <a:r>
              <a:rPr sz="3600" spc="-35" dirty="0">
                <a:solidFill>
                  <a:schemeClr val="accent1">
                    <a:lumMod val="75000"/>
                  </a:schemeClr>
                </a:solidFill>
                <a:latin typeface="Vijaya" panose="02020604020202020204" pitchFamily="18" charset="0"/>
                <a:cs typeface="Vijaya" panose="02020604020202020204" pitchFamily="18" charset="0"/>
              </a:rPr>
              <a:t>T</a:t>
            </a:r>
            <a:r>
              <a:rPr sz="3600" dirty="0">
                <a:solidFill>
                  <a:schemeClr val="accent1">
                    <a:lumMod val="75000"/>
                  </a:schemeClr>
                </a:solidFill>
                <a:latin typeface="Vijaya" panose="02020604020202020204" pitchFamily="18" charset="0"/>
                <a:cs typeface="Vijaya" panose="02020604020202020204" pitchFamily="18" charset="0"/>
              </a:rPr>
              <a:t>S</a:t>
            </a:r>
            <a:r>
              <a:rPr sz="3600" spc="60" dirty="0">
                <a:solidFill>
                  <a:schemeClr val="accent1">
                    <a:lumMod val="75000"/>
                  </a:schemeClr>
                </a:solidFill>
                <a:latin typeface="Vijaya" panose="02020604020202020204" pitchFamily="18" charset="0"/>
                <a:cs typeface="Vijaya" panose="02020604020202020204" pitchFamily="18" charset="0"/>
              </a:rPr>
              <a:t> </a:t>
            </a:r>
            <a:r>
              <a:rPr sz="3600" spc="-295" dirty="0">
                <a:solidFill>
                  <a:schemeClr val="accent1">
                    <a:lumMod val="75000"/>
                  </a:schemeClr>
                </a:solidFill>
                <a:latin typeface="Vijaya" panose="02020604020202020204" pitchFamily="18" charset="0"/>
                <a:cs typeface="Vijaya" panose="02020604020202020204" pitchFamily="18" charset="0"/>
              </a:rPr>
              <a:t>V</a:t>
            </a:r>
            <a:r>
              <a:rPr sz="3600" spc="-35" dirty="0">
                <a:solidFill>
                  <a:schemeClr val="accent1">
                    <a:lumMod val="75000"/>
                  </a:schemeClr>
                </a:solidFill>
                <a:latin typeface="Vijaya" panose="02020604020202020204" pitchFamily="18" charset="0"/>
                <a:cs typeface="Vijaya" panose="02020604020202020204" pitchFamily="18" charset="0"/>
              </a:rPr>
              <a:t>A</a:t>
            </a:r>
            <a:r>
              <a:rPr sz="3600" spc="25" dirty="0">
                <a:solidFill>
                  <a:schemeClr val="accent1">
                    <a:lumMod val="75000"/>
                  </a:schemeClr>
                </a:solidFill>
                <a:latin typeface="Vijaya" panose="02020604020202020204" pitchFamily="18" charset="0"/>
                <a:cs typeface="Vijaya" panose="02020604020202020204" pitchFamily="18" charset="0"/>
              </a:rPr>
              <a:t>LU</a:t>
            </a:r>
            <a:r>
              <a:rPr sz="3600" dirty="0">
                <a:solidFill>
                  <a:schemeClr val="accent1">
                    <a:lumMod val="75000"/>
                  </a:schemeClr>
                </a:solidFill>
                <a:latin typeface="Vijaya" panose="02020604020202020204" pitchFamily="18" charset="0"/>
                <a:cs typeface="Vijaya" panose="02020604020202020204" pitchFamily="18" charset="0"/>
              </a:rPr>
              <a:t>E</a:t>
            </a:r>
            <a:r>
              <a:rPr sz="3600" spc="-65" dirty="0">
                <a:solidFill>
                  <a:schemeClr val="accent1">
                    <a:lumMod val="75000"/>
                  </a:schemeClr>
                </a:solidFill>
                <a:latin typeface="Vijaya" panose="02020604020202020204" pitchFamily="18" charset="0"/>
                <a:cs typeface="Vijaya" panose="02020604020202020204" pitchFamily="18" charset="0"/>
              </a:rPr>
              <a:t> </a:t>
            </a:r>
            <a:r>
              <a:rPr sz="3600" spc="-15" dirty="0">
                <a:solidFill>
                  <a:schemeClr val="accent1">
                    <a:lumMod val="75000"/>
                  </a:schemeClr>
                </a:solidFill>
                <a:latin typeface="Vijaya" panose="02020604020202020204" pitchFamily="18" charset="0"/>
                <a:cs typeface="Vijaya" panose="02020604020202020204" pitchFamily="18" charset="0"/>
              </a:rPr>
              <a:t>P</a:t>
            </a:r>
            <a:r>
              <a:rPr sz="3600" spc="-30" dirty="0">
                <a:solidFill>
                  <a:schemeClr val="accent1">
                    <a:lumMod val="75000"/>
                  </a:schemeClr>
                </a:solidFill>
                <a:latin typeface="Vijaya" panose="02020604020202020204" pitchFamily="18" charset="0"/>
                <a:cs typeface="Vijaya" panose="02020604020202020204" pitchFamily="18" charset="0"/>
              </a:rPr>
              <a:t>R</a:t>
            </a:r>
            <a:r>
              <a:rPr sz="3600" spc="10" dirty="0">
                <a:solidFill>
                  <a:schemeClr val="accent1">
                    <a:lumMod val="75000"/>
                  </a:schemeClr>
                </a:solidFill>
                <a:latin typeface="Vijaya" panose="02020604020202020204" pitchFamily="18" charset="0"/>
                <a:cs typeface="Vijaya" panose="02020604020202020204" pitchFamily="18" charset="0"/>
              </a:rPr>
              <a:t>O</a:t>
            </a:r>
            <a:r>
              <a:rPr sz="3600" spc="-15" dirty="0">
                <a:solidFill>
                  <a:schemeClr val="accent1">
                    <a:lumMod val="75000"/>
                  </a:schemeClr>
                </a:solidFill>
                <a:latin typeface="Vijaya" panose="02020604020202020204" pitchFamily="18" charset="0"/>
                <a:cs typeface="Vijaya" panose="02020604020202020204" pitchFamily="18" charset="0"/>
              </a:rPr>
              <a:t>P</a:t>
            </a:r>
            <a:r>
              <a:rPr sz="3600" spc="10" dirty="0">
                <a:solidFill>
                  <a:schemeClr val="accent1">
                    <a:lumMod val="75000"/>
                  </a:schemeClr>
                </a:solidFill>
                <a:latin typeface="Vijaya" panose="02020604020202020204" pitchFamily="18" charset="0"/>
                <a:cs typeface="Vijaya" panose="02020604020202020204" pitchFamily="18" charset="0"/>
              </a:rPr>
              <a:t>O</a:t>
            </a:r>
            <a:r>
              <a:rPr sz="3600" spc="25" dirty="0">
                <a:solidFill>
                  <a:schemeClr val="accent1">
                    <a:lumMod val="75000"/>
                  </a:schemeClr>
                </a:solidFill>
                <a:latin typeface="Vijaya" panose="02020604020202020204" pitchFamily="18" charset="0"/>
                <a:cs typeface="Vijaya" panose="02020604020202020204" pitchFamily="18" charset="0"/>
              </a:rPr>
              <a:t>S</a:t>
            </a:r>
            <a:r>
              <a:rPr sz="3600" spc="-30" dirty="0">
                <a:solidFill>
                  <a:schemeClr val="accent1">
                    <a:lumMod val="75000"/>
                  </a:schemeClr>
                </a:solidFill>
                <a:latin typeface="Vijaya" panose="02020604020202020204" pitchFamily="18" charset="0"/>
                <a:cs typeface="Vijaya" panose="02020604020202020204" pitchFamily="18" charset="0"/>
              </a:rPr>
              <a:t>I</a:t>
            </a:r>
            <a:r>
              <a:rPr sz="3600" spc="-35" dirty="0">
                <a:solidFill>
                  <a:schemeClr val="accent1">
                    <a:lumMod val="75000"/>
                  </a:schemeClr>
                </a:solidFill>
                <a:latin typeface="Vijaya" panose="02020604020202020204" pitchFamily="18" charset="0"/>
                <a:cs typeface="Vijaya" panose="02020604020202020204" pitchFamily="18" charset="0"/>
              </a:rPr>
              <a:t>T</a:t>
            </a:r>
            <a:r>
              <a:rPr sz="3600" spc="-30" dirty="0">
                <a:solidFill>
                  <a:schemeClr val="accent1">
                    <a:lumMod val="75000"/>
                  </a:schemeClr>
                </a:solidFill>
                <a:latin typeface="Vijaya" panose="02020604020202020204" pitchFamily="18" charset="0"/>
                <a:cs typeface="Vijaya" panose="02020604020202020204" pitchFamily="18" charset="0"/>
              </a:rPr>
              <a:t>I</a:t>
            </a:r>
            <a:r>
              <a:rPr sz="3600" spc="10" dirty="0">
                <a:solidFill>
                  <a:schemeClr val="accent1">
                    <a:lumMod val="75000"/>
                  </a:schemeClr>
                </a:solidFill>
                <a:latin typeface="Vijaya" panose="02020604020202020204" pitchFamily="18" charset="0"/>
                <a:cs typeface="Vijaya" panose="02020604020202020204" pitchFamily="18" charset="0"/>
              </a:rPr>
              <a:t>O</a:t>
            </a:r>
            <a:r>
              <a:rPr sz="3600" dirty="0">
                <a:solidFill>
                  <a:schemeClr val="accent1">
                    <a:lumMod val="75000"/>
                  </a:schemeClr>
                </a:solidFill>
                <a:latin typeface="Vijaya" panose="02020604020202020204" pitchFamily="18" charset="0"/>
                <a:cs typeface="Vijaya" panose="020206040202020202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4" name="Rectangle 3"/>
          <p:cNvSpPr/>
          <p:nvPr/>
        </p:nvSpPr>
        <p:spPr>
          <a:xfrm>
            <a:off x="3269582" y="2238612"/>
            <a:ext cx="6096000" cy="1723549"/>
          </a:xfrm>
          <a:prstGeom prst="rect">
            <a:avLst/>
          </a:prstGeom>
        </p:spPr>
        <p:txBody>
          <a:bodyPr>
            <a:spAutoFit/>
          </a:bodyPr>
          <a:lstStyle/>
          <a:p>
            <a:pPr marL="285750" indent="-285750">
              <a:buFont typeface="Arial" panose="020B0604020202020204" pitchFamily="34" charset="0"/>
              <a:buChar char="•"/>
            </a:pPr>
            <a:r>
              <a:rPr lang="en-IN" dirty="0"/>
              <a:t>CONDITIONAL FORMATTING-MISSING</a:t>
            </a:r>
          </a:p>
          <a:p>
            <a:pPr marL="285750" indent="-285750">
              <a:buFont typeface="Arial" panose="020B0604020202020204" pitchFamily="34" charset="0"/>
              <a:buChar char="•"/>
            </a:pPr>
            <a:r>
              <a:rPr lang="en-IN" dirty="0"/>
              <a:t>FILTER-REMOVE</a:t>
            </a:r>
          </a:p>
          <a:p>
            <a:pPr marL="285750" indent="-285750">
              <a:buFont typeface="Arial" panose="020B0604020202020204" pitchFamily="34" charset="0"/>
              <a:buChar char="•"/>
            </a:pPr>
            <a:r>
              <a:rPr lang="en-IN" dirty="0"/>
              <a:t>FORMULA-PERFORMANCE</a:t>
            </a:r>
          </a:p>
          <a:p>
            <a:pPr marL="285750" indent="-285750">
              <a:buFont typeface="Arial" panose="020B0604020202020204" pitchFamily="34" charset="0"/>
              <a:buChar char="•"/>
            </a:pPr>
            <a:r>
              <a:rPr lang="en-IN" sz="1600" dirty="0"/>
              <a:t>=IFS(Z8&gt;=5,”VERYHIGH”,Z8&gt;=4,”HIGH”,Z8&gt;=3,”MED”,TRUE,”LOW”)</a:t>
            </a:r>
          </a:p>
          <a:p>
            <a:pPr marL="285750" indent="-285750">
              <a:buFont typeface="Arial" panose="020B0604020202020204" pitchFamily="34" charset="0"/>
              <a:buChar char="•"/>
            </a:pPr>
            <a:r>
              <a:rPr lang="en-IN" dirty="0"/>
              <a:t>PIVOT-SUMMARY</a:t>
            </a:r>
          </a:p>
          <a:p>
            <a:pPr marL="285750" indent="-285750">
              <a:buFont typeface="Arial" panose="020B0604020202020204" pitchFamily="34" charset="0"/>
              <a:buChar char="•"/>
            </a:pPr>
            <a:r>
              <a:rPr lang="en-IN" dirty="0"/>
              <a:t>GRAPH-DATA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solidFill>
                  <a:schemeClr val="accent1">
                    <a:lumMod val="75000"/>
                  </a:schemeClr>
                </a:solidFill>
                <a:latin typeface="Vijaya" panose="02020604020202020204" pitchFamily="18" charset="0"/>
                <a:cs typeface="Vijaya" panose="02020604020202020204" pitchFamily="18" charset="0"/>
              </a:rPr>
              <a:t>Dataset</a:t>
            </a:r>
            <a:r>
              <a:rPr lang="en-IN" dirty="0">
                <a:latin typeface="Vijaya" panose="02020604020202020204" pitchFamily="18" charset="0"/>
                <a:cs typeface="Vijaya" panose="02020604020202020204" pitchFamily="18" charset="0"/>
              </a:rPr>
              <a:t> </a:t>
            </a:r>
            <a:r>
              <a:rPr lang="en-IN" dirty="0">
                <a:solidFill>
                  <a:schemeClr val="accent1">
                    <a:lumMod val="75000"/>
                  </a:schemeClr>
                </a:solidFill>
                <a:latin typeface="Vijaya" panose="02020604020202020204" pitchFamily="18" charset="0"/>
                <a:cs typeface="Vijaya" panose="02020604020202020204" pitchFamily="18" charset="0"/>
              </a:rPr>
              <a:t>Description</a:t>
            </a:r>
          </a:p>
        </p:txBody>
      </p:sp>
      <p:sp>
        <p:nvSpPr>
          <p:cNvPr id="3" name="Rectangle 2"/>
          <p:cNvSpPr/>
          <p:nvPr/>
        </p:nvSpPr>
        <p:spPr>
          <a:xfrm>
            <a:off x="731269" y="1905000"/>
            <a:ext cx="6096000" cy="2585323"/>
          </a:xfrm>
          <a:prstGeom prst="rect">
            <a:avLst/>
          </a:prstGeom>
        </p:spPr>
        <p:txBody>
          <a:bodyPr>
            <a:spAutoFit/>
          </a:bodyPr>
          <a:lstStyle/>
          <a:p>
            <a:pPr marL="285750" indent="-285750">
              <a:buFont typeface="Arial" panose="020B0604020202020204" pitchFamily="34" charset="0"/>
              <a:buChar char="•"/>
            </a:pPr>
            <a:r>
              <a:rPr lang="en-IN" dirty="0"/>
              <a:t>Employee= </a:t>
            </a:r>
            <a:r>
              <a:rPr lang="en-IN" b="1" u="sng" dirty="0" err="1"/>
              <a:t>Kaggle</a:t>
            </a:r>
            <a:endParaRPr lang="en-IN" b="1" u="sng" dirty="0"/>
          </a:p>
          <a:p>
            <a:pPr marL="285750" indent="-285750">
              <a:buFont typeface="Arial" panose="020B0604020202020204" pitchFamily="34" charset="0"/>
              <a:buChar char="•"/>
            </a:pPr>
            <a:r>
              <a:rPr lang="en-IN" b="1" dirty="0"/>
              <a:t>26- Features</a:t>
            </a:r>
          </a:p>
          <a:p>
            <a:pPr marL="285750" indent="-285750">
              <a:buFont typeface="Arial" panose="020B0604020202020204" pitchFamily="34" charset="0"/>
              <a:buChar char="•"/>
            </a:pPr>
            <a:r>
              <a:rPr lang="en-IN" b="1" dirty="0"/>
              <a:t>9- Features</a:t>
            </a:r>
          </a:p>
          <a:p>
            <a:pPr marL="285750" indent="-285750">
              <a:buFont typeface="Arial" panose="020B0604020202020204" pitchFamily="34" charset="0"/>
              <a:buChar char="•"/>
            </a:pPr>
            <a:r>
              <a:rPr lang="en-IN" dirty="0" err="1"/>
              <a:t>Emp</a:t>
            </a:r>
            <a:r>
              <a:rPr lang="en-IN" dirty="0"/>
              <a:t> Id- Number</a:t>
            </a:r>
          </a:p>
          <a:p>
            <a:pPr marL="285750" indent="-285750">
              <a:buFont typeface="Arial" panose="020B0604020202020204" pitchFamily="34" charset="0"/>
              <a:buChar char="•"/>
            </a:pPr>
            <a:r>
              <a:rPr lang="en-IN" dirty="0"/>
              <a:t>Name Test</a:t>
            </a:r>
          </a:p>
          <a:p>
            <a:pPr marL="285750" indent="-285750">
              <a:buFont typeface="Arial" panose="020B0604020202020204" pitchFamily="34" charset="0"/>
              <a:buChar char="•"/>
            </a:pPr>
            <a:r>
              <a:rPr lang="en-IN" dirty="0" err="1"/>
              <a:t>Emp</a:t>
            </a:r>
            <a:r>
              <a:rPr lang="en-IN" dirty="0"/>
              <a:t>- Type</a:t>
            </a:r>
          </a:p>
          <a:p>
            <a:pPr marL="285750" indent="-285750">
              <a:buFont typeface="Arial" panose="020B0604020202020204" pitchFamily="34" charset="0"/>
              <a:buChar char="•"/>
            </a:pPr>
            <a:r>
              <a:rPr lang="en-IN" dirty="0"/>
              <a:t>Current Employee Rating- Number</a:t>
            </a:r>
          </a:p>
          <a:p>
            <a:pPr marL="285750" indent="-285750">
              <a:buFont typeface="Arial" panose="020B0604020202020204" pitchFamily="34" charset="0"/>
              <a:buChar char="•"/>
            </a:pPr>
            <a:r>
              <a:rPr lang="en-IN" dirty="0"/>
              <a:t>Gender- Male Female</a:t>
            </a:r>
          </a:p>
          <a:p>
            <a:pPr marL="285750" indent="-285750">
              <a:buFont typeface="Arial" panose="020B0604020202020204" pitchFamily="34" charset="0"/>
              <a:buChar char="•"/>
            </a:pPr>
            <a:r>
              <a:rPr lang="en-IN" dirty="0"/>
              <a:t>Employee Rating- Number</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457200" y="68580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1">
                    <a:lumMod val="75000"/>
                  </a:schemeClr>
                </a:solidFill>
                <a:latin typeface="Vijaya" panose="02020604020202020204" pitchFamily="18" charset="0"/>
                <a:cs typeface="Vijaya" panose="02020604020202020204" pitchFamily="18" charset="0"/>
              </a:rPr>
              <a:t>THE</a:t>
            </a:r>
            <a:r>
              <a:rPr lang="en-US" sz="4250" spc="20" dirty="0">
                <a:solidFill>
                  <a:schemeClr val="accent1">
                    <a:lumMod val="75000"/>
                  </a:schemeClr>
                </a:solidFill>
                <a:latin typeface="Vijaya" panose="02020604020202020204" pitchFamily="18" charset="0"/>
                <a:cs typeface="Vijaya" panose="02020604020202020204" pitchFamily="18" charset="0"/>
              </a:rPr>
              <a:t>"</a:t>
            </a:r>
            <a:r>
              <a:rPr sz="4250" spc="10" dirty="0">
                <a:solidFill>
                  <a:schemeClr val="accent1">
                    <a:lumMod val="75000"/>
                  </a:schemeClr>
                </a:solidFill>
                <a:latin typeface="Vijaya" panose="02020604020202020204" pitchFamily="18" charset="0"/>
                <a:cs typeface="Vijaya" panose="02020604020202020204" pitchFamily="18" charset="0"/>
              </a:rPr>
              <a:t>WOW</a:t>
            </a:r>
            <a:r>
              <a:rPr lang="en-US" sz="4250" spc="10" dirty="0">
                <a:solidFill>
                  <a:schemeClr val="accent1">
                    <a:lumMod val="75000"/>
                  </a:schemeClr>
                </a:solidFill>
                <a:latin typeface="Vijaya" panose="02020604020202020204" pitchFamily="18" charset="0"/>
                <a:cs typeface="Vijaya" panose="02020604020202020204" pitchFamily="18" charset="0"/>
              </a:rPr>
              <a:t>"</a:t>
            </a:r>
            <a:r>
              <a:rPr sz="4250" spc="85" dirty="0">
                <a:solidFill>
                  <a:schemeClr val="accent1">
                    <a:lumMod val="75000"/>
                  </a:schemeClr>
                </a:solidFill>
                <a:latin typeface="Vijaya" panose="02020604020202020204" pitchFamily="18" charset="0"/>
                <a:cs typeface="Vijaya" panose="02020604020202020204" pitchFamily="18" charset="0"/>
              </a:rPr>
              <a:t> </a:t>
            </a:r>
            <a:r>
              <a:rPr sz="4250" spc="10" dirty="0">
                <a:solidFill>
                  <a:schemeClr val="accent1">
                    <a:lumMod val="75000"/>
                  </a:schemeClr>
                </a:solidFill>
                <a:latin typeface="Vijaya" panose="02020604020202020204" pitchFamily="18" charset="0"/>
                <a:cs typeface="Vijaya" panose="02020604020202020204" pitchFamily="18" charset="0"/>
              </a:rPr>
              <a:t>IN</a:t>
            </a:r>
            <a:r>
              <a:rPr sz="4250" spc="-5" dirty="0">
                <a:solidFill>
                  <a:schemeClr val="accent1">
                    <a:lumMod val="75000"/>
                  </a:schemeClr>
                </a:solidFill>
                <a:latin typeface="Vijaya" panose="02020604020202020204" pitchFamily="18" charset="0"/>
                <a:cs typeface="Vijaya" panose="02020604020202020204" pitchFamily="18" charset="0"/>
              </a:rPr>
              <a:t> </a:t>
            </a:r>
            <a:r>
              <a:rPr sz="4250" spc="15" dirty="0">
                <a:solidFill>
                  <a:schemeClr val="accent1">
                    <a:lumMod val="75000"/>
                  </a:schemeClr>
                </a:solidFill>
                <a:latin typeface="Vijaya" panose="02020604020202020204" pitchFamily="18" charset="0"/>
                <a:cs typeface="Vijaya" panose="02020604020202020204" pitchFamily="18" charset="0"/>
              </a:rPr>
              <a:t>OUR</a:t>
            </a:r>
            <a:r>
              <a:rPr sz="4250" spc="-10" dirty="0">
                <a:solidFill>
                  <a:schemeClr val="accent1">
                    <a:lumMod val="75000"/>
                  </a:schemeClr>
                </a:solidFill>
                <a:latin typeface="Vijaya" panose="02020604020202020204" pitchFamily="18" charset="0"/>
                <a:cs typeface="Vijaya" panose="02020604020202020204" pitchFamily="18" charset="0"/>
              </a:rPr>
              <a:t> </a:t>
            </a:r>
            <a:r>
              <a:rPr sz="4250" spc="20" dirty="0">
                <a:solidFill>
                  <a:schemeClr val="accent1">
                    <a:lumMod val="75000"/>
                  </a:schemeClr>
                </a:solidFill>
                <a:latin typeface="Vijaya" panose="02020604020202020204" pitchFamily="18" charset="0"/>
                <a:cs typeface="Vijaya" panose="02020604020202020204" pitchFamily="18" charset="0"/>
              </a:rPr>
              <a:t>SOLUTION</a:t>
            </a:r>
            <a:endParaRPr sz="4250" dirty="0">
              <a:solidFill>
                <a:schemeClr val="accent1">
                  <a:lumMod val="75000"/>
                </a:schemeClr>
              </a:solidFill>
              <a:latin typeface="Vijaya" panose="02020604020202020204" pitchFamily="18" charset="0"/>
              <a:cs typeface="Vijaya" panose="020206040202020202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90600" y="2286001"/>
            <a:ext cx="10286618" cy="461665"/>
          </a:xfrm>
          <a:prstGeom prst="rect">
            <a:avLst/>
          </a:prstGeom>
          <a:noFill/>
        </p:spPr>
        <p:txBody>
          <a:bodyPr wrap="square" rtlCol="0">
            <a:spAutoFit/>
          </a:bodyPr>
          <a:lstStyle/>
          <a:p>
            <a:r>
              <a:rPr lang="en-IN" sz="2400" dirty="0"/>
              <a:t>=IFS(Z8&gt;=5,”VERYHIGH”,Z8&gt;=4,”HIGH”,Z8&gt;=3,”MED”,TRUE,”LOW”)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495</TotalTime>
  <Words>916</Words>
  <Application>Microsoft Office PowerPoint</Application>
  <PresentationFormat>Widescreen</PresentationFormat>
  <Paragraphs>104</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Trebuchet MS</vt:lpstr>
      <vt:lpstr>Vijaya</vt:lpstr>
      <vt:lpstr>Office Theme</vt:lpstr>
      <vt:lpstr>VISUALIZING EMPLOYEE ATTENDANCE TRENDS WITH EXCEL CHARTS </vt:lpstr>
      <vt:lpstr>PROJECT TITLE</vt:lpstr>
      <vt:lpstr>AGENDA</vt:lpstr>
      <vt:lpstr>PROBLEM  STATEMENT</vt:lpstr>
      <vt:lpstr>PROJECT  OVERVIEW</vt:lpstr>
      <vt:lpstr>WHO ARE THE END USERS?</vt:lpstr>
      <vt:lpstr>OUR SOLUTION AND ITS VALUE PROPOSITION</vt:lpstr>
      <vt:lpstr>Dataset Description</vt:lpstr>
      <vt:lpstr>THE"WOW" IN OUR SOLUTION</vt:lpstr>
      <vt:lpstr>PowerPoint Presentation</vt:lpstr>
      <vt:lpstr>MODELLING</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TAMIL S</cp:lastModifiedBy>
  <cp:revision>28</cp:revision>
  <dcterms:created xsi:type="dcterms:W3CDTF">2024-03-29T15:07:22Z</dcterms:created>
  <dcterms:modified xsi:type="dcterms:W3CDTF">2024-08-29T15:08:16Z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