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144e8220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144e8220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2ba69a40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2ba69a40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2ba69a40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2ba69a40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2aa30d73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2aa30d73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Reits own commercial assets CREs -&gt;goal is to understand stock movement of reits during covid to check how covid shock got transmitted to stocks -&gt; so built a model with target variable GeoCovid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2ba69a40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2ba69a40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Reits own commercial assets CREs -&gt;goal is to understand stock movement of reits during covid to check how covid shock got transmitted to stocks -&gt; so built a model with target variable GeoCovid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2ba69a40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2ba69a40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2aa30d7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2aa30d7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144e8220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144e8220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2ba69a40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2ba69a40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144e8220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144e8220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2ba69a40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2ba69a40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144e8220b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144e8220b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144e8220b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144e8220b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38a7c74f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38a7c74f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2ba69a40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2ba69a40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2ba69a40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2ba69a40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Crisp dm implementation for our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2aa30d7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2aa30d7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44e8220b_0_2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44e8220b_0_2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point of view of a Real Estate Firm, </a:t>
            </a:r>
            <a:r>
              <a:rPr lang="en"/>
              <a:t>knowing</a:t>
            </a:r>
            <a:r>
              <a:rPr lang="en"/>
              <a:t> what locations are least/most profitable is important because it increases the chances of avoiding risk and leads to an increase of profits.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144e822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144e822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2aa30d7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2aa30d7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2ba69a40f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2ba69a40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2ba69a40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2ba69a40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is the year indication (the years are counted retrospectively from the present moment); </a:t>
            </a:r>
            <a:endParaRPr/>
          </a:p>
          <a:p>
            <a:pPr indent="0" lvl="0" marL="0" rtl="0" algn="l">
              <a:spcBef>
                <a:spcPts val="0"/>
              </a:spcBef>
              <a:spcAft>
                <a:spcPts val="0"/>
              </a:spcAft>
              <a:buNone/>
            </a:pPr>
            <a:r>
              <a:rPr lang="en"/>
              <a:t>AHI is the average household income (expressed in euros); UNEMP is the number of unemployment; </a:t>
            </a:r>
            <a:endParaRPr/>
          </a:p>
          <a:p>
            <a:pPr indent="0" lvl="0" marL="0" rtl="0" algn="l">
              <a:spcBef>
                <a:spcPts val="0"/>
              </a:spcBef>
              <a:spcAft>
                <a:spcPts val="0"/>
              </a:spcAft>
              <a:buNone/>
            </a:pPr>
            <a:r>
              <a:rPr lang="en"/>
              <a:t>PI is the per capita income (expressed in euros); </a:t>
            </a:r>
            <a:endParaRPr/>
          </a:p>
          <a:p>
            <a:pPr indent="0" lvl="0" marL="0" rtl="0" algn="l">
              <a:spcBef>
                <a:spcPts val="0"/>
              </a:spcBef>
              <a:spcAft>
                <a:spcPts val="0"/>
              </a:spcAft>
              <a:buNone/>
            </a:pPr>
            <a:r>
              <a:rPr lang="en"/>
              <a:t>IMI is a real estate market index depending on the number of housing transactions and the number of housing stock oﬀered for sale (expressed in percentual terms); </a:t>
            </a:r>
            <a:endParaRPr/>
          </a:p>
          <a:p>
            <a:pPr indent="0" lvl="0" marL="0" rtl="0" algn="l">
              <a:spcBef>
                <a:spcPts val="0"/>
              </a:spcBef>
              <a:spcAft>
                <a:spcPts val="0"/>
              </a:spcAft>
              <a:buNone/>
            </a:pPr>
            <a:r>
              <a:rPr lang="en"/>
              <a:t>JEX is the number of judicial foreclosures or real estate judicial execution; u z is a term related to ﬁxed but unobservables eﬀects.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COVID-19 &amp; Real Estate</a:t>
            </a:r>
            <a:endParaRPr/>
          </a:p>
        </p:txBody>
      </p:sp>
      <p:sp>
        <p:nvSpPr>
          <p:cNvPr id="86" name="Google Shape;86;p13"/>
          <p:cNvSpPr txBox="1"/>
          <p:nvPr>
            <p:ph idx="1" type="subTitle"/>
          </p:nvPr>
        </p:nvSpPr>
        <p:spPr>
          <a:xfrm>
            <a:off x="598100" y="2715955"/>
            <a:ext cx="8222100" cy="138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Exploring the implications of covid-19 on the real estate market and trying to predict rental/selling prices during and after the pandemic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members: Sindhuja Rao, Tomas Ortega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97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1:</a:t>
            </a:r>
            <a:r>
              <a:rPr lang="en"/>
              <a:t> How Does COVID-19 Affect the Real Estate Market in Italy</a:t>
            </a:r>
            <a:endParaRPr/>
          </a:p>
        </p:txBody>
      </p:sp>
      <p:sp>
        <p:nvSpPr>
          <p:cNvPr id="141" name="Google Shape;141;p22"/>
          <p:cNvSpPr txBox="1"/>
          <p:nvPr>
            <p:ph idx="1" type="body"/>
          </p:nvPr>
        </p:nvSpPr>
        <p:spPr>
          <a:xfrm>
            <a:off x="311700" y="1514125"/>
            <a:ext cx="8520600" cy="2775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In the paper t</a:t>
            </a:r>
            <a:r>
              <a:rPr lang="en"/>
              <a:t>hey determined that social and regional factors are the real estate market drivers that are most altered by the pandemic. </a:t>
            </a:r>
            <a:endParaRPr/>
          </a:p>
          <a:p>
            <a:pPr indent="0" lvl="0" marL="0" rtl="0" algn="l">
              <a:spcBef>
                <a:spcPts val="1200"/>
              </a:spcBef>
              <a:spcAft>
                <a:spcPts val="0"/>
              </a:spcAft>
              <a:buNone/>
            </a:pPr>
            <a:r>
              <a:rPr lang="en"/>
              <a:t>They used regional data as the unit of analysis because it allowed them to make community-specific and region-specific assessments of the macroeconomic drivers of real estate prices. </a:t>
            </a:r>
            <a:endParaRPr/>
          </a:p>
          <a:p>
            <a:pPr indent="0" lvl="0" marL="0" rtl="0" algn="l">
              <a:spcBef>
                <a:spcPts val="1200"/>
              </a:spcBef>
              <a:spcAft>
                <a:spcPts val="0"/>
              </a:spcAft>
              <a:buNone/>
            </a:pPr>
            <a:r>
              <a:rPr lang="en"/>
              <a:t>They found that the pandemic affected prices in several ways. Including permanent or temporary closing of neighborhoods or cities. </a:t>
            </a:r>
            <a:endParaRPr/>
          </a:p>
          <a:p>
            <a:pPr indent="0" lvl="0" marL="0" rtl="0" algn="l">
              <a:spcBef>
                <a:spcPts val="1200"/>
              </a:spcBef>
              <a:spcAft>
                <a:spcPts val="1200"/>
              </a:spcAft>
              <a:buNone/>
            </a:pPr>
            <a:r>
              <a:rPr lang="en"/>
              <a:t>Using there information, they were able to find a correlation and they predicted that the average housing price will have a decrease of -4.16% in the short term and -6.49% in the mid-run (from late 2020 to early 2021)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96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2:</a:t>
            </a:r>
            <a:r>
              <a:rPr lang="en"/>
              <a:t> Financialization, Real Estate and COVID-19 in the UK</a:t>
            </a:r>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311700" y="1529550"/>
            <a:ext cx="8520600" cy="20844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0"/>
              </a:spcAft>
              <a:buSzPts val="688"/>
              <a:buNone/>
            </a:pPr>
            <a:r>
              <a:rPr lang="en" sz="1625"/>
              <a:t>In the UK, financialization has transformed many areas of the economy, including the housing market. The deregulation of financial markets that took place from the 1980s onwards, combined with the privatization of social housing, has transformed UK real estate from an ordinary good, insulated to some extent from consumer and financial markets, into a valuable financial asset. </a:t>
            </a:r>
            <a:endParaRPr sz="1625"/>
          </a:p>
          <a:p>
            <a:pPr indent="0" lvl="0" marL="0" marR="0" rtl="0" algn="l">
              <a:lnSpc>
                <a:spcPct val="95000"/>
              </a:lnSpc>
              <a:spcBef>
                <a:spcPts val="1200"/>
              </a:spcBef>
              <a:spcAft>
                <a:spcPts val="1200"/>
              </a:spcAft>
              <a:buSzPts val="688"/>
              <a:buNone/>
            </a:pPr>
            <a:r>
              <a:rPr lang="en" sz="1625"/>
              <a:t>The financialization of real estate has had a largely negative impact on the UK's housing market, the wider economy and individual communities; wealth inequality, financial instability, gentrification and homelessness have all increased as the role of the financial sector in UK property has increased. </a:t>
            </a:r>
            <a:endParaRPr sz="16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96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2</a:t>
            </a:r>
            <a:r>
              <a:rPr lang="en"/>
              <a:t>: Financialization, Real Estate and COVID-19 in the UK</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529550"/>
            <a:ext cx="8520600" cy="20844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1200"/>
              </a:spcAft>
              <a:buSzPts val="688"/>
              <a:buNone/>
            </a:pPr>
            <a:r>
              <a:rPr lang="en" sz="1625"/>
              <a:t>The financial crisis only accelerated many of these trends as distressed real estate was bought up by investors in its wake, and as loose monetary policy pushed up house prices in the period after the crisis. The COVID-19 pandemic is only likely to exacerbate these issues; the UK is sleepwalking into a potential evictions crisis, and ongoing loose monetary policy is likely to prevent a significant and necessary correction in house prices over the long term.</a:t>
            </a:r>
            <a:endParaRPr sz="162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3: </a:t>
            </a:r>
            <a:r>
              <a:rPr lang="en"/>
              <a:t>A </a:t>
            </a:r>
            <a:r>
              <a:rPr lang="en"/>
              <a:t>First Look at the Impact of Covid-19 on Commercial Real Estate Prices</a:t>
            </a:r>
            <a:endParaRPr/>
          </a:p>
        </p:txBody>
      </p:sp>
      <p:sp>
        <p:nvSpPr>
          <p:cNvPr id="159" name="Google Shape;159;p25"/>
          <p:cNvSpPr txBox="1"/>
          <p:nvPr>
            <p:ph idx="1" type="body"/>
          </p:nvPr>
        </p:nvSpPr>
        <p:spPr>
          <a:xfrm>
            <a:off x="311700" y="1520150"/>
            <a:ext cx="8520600" cy="304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The paper focuses on movement in stock prices of REITS (Real Estate Investment trusts) who own CREs (Commercial Real estate) assets.</a:t>
            </a:r>
            <a:endParaRPr sz="1600"/>
          </a:p>
          <a:p>
            <a:pPr indent="0" lvl="0" marL="0" rtl="0" algn="l">
              <a:spcBef>
                <a:spcPts val="1200"/>
              </a:spcBef>
              <a:spcAft>
                <a:spcPts val="0"/>
              </a:spcAft>
              <a:buNone/>
            </a:pPr>
            <a:r>
              <a:rPr lang="en" sz="1600"/>
              <a:t>M</a:t>
            </a:r>
            <a:r>
              <a:rPr lang="en" sz="1600"/>
              <a:t>ovements in a firm’s stock price are largely driven by the perceived current and future productivity of the firm’s underlying assets; therefore, it is important to understand how the COVID-19 shock transmits to the equity markets from a firm’s asset base.</a:t>
            </a:r>
            <a:endParaRPr sz="1600"/>
          </a:p>
          <a:p>
            <a:pPr indent="0" lvl="0" marL="0" rtl="0" algn="l">
              <a:spcBef>
                <a:spcPts val="1200"/>
              </a:spcBef>
              <a:spcAft>
                <a:spcPts val="0"/>
              </a:spcAft>
              <a:buNone/>
            </a:pPr>
            <a:r>
              <a:rPr lang="en" sz="1600"/>
              <a:t>To examine how the growth rates of COVID-19 cases affect firms differently through their asset holdings, the research involved constructing a novel firm-level measure of geographically weighted COVID-19 growth (GeoCOVID) that varies daily during sample periods.</a:t>
            </a:r>
            <a:endParaRPr sz="16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3: A First Look at the Impact of Covid-19 on Commercial Real Estate Prices</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 sz="1600"/>
              <a:t>Findings highlight the importance of the asset-level attributes of a firm’s portfolio to stock price reactions to the pandemic. Specifically, the key drivers are the property type (business) focus of the firm, the geographic allocation of assets (proxied by GeoCOVID and GeoReopen), and the interaction between these two attributes.</a:t>
            </a:r>
            <a:endParaRPr sz="1600"/>
          </a:p>
          <a:p>
            <a:pPr indent="0" lvl="0" marL="0" rtl="0" algn="l">
              <a:spcBef>
                <a:spcPts val="1200"/>
              </a:spcBef>
              <a:spcAft>
                <a:spcPts val="0"/>
              </a:spcAft>
              <a:buNone/>
            </a:pPr>
            <a:r>
              <a:rPr lang="en" sz="1600"/>
              <a:t>Their conclusion was whether the shock of COVID-19 on stock prices remains significant in the long run crucially depends on the resilience of the overall economy and, perhaps more importantly, how perceptions of risk change after the pandemic.</a:t>
            </a:r>
            <a:endParaRPr sz="16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90250" y="526350"/>
            <a:ext cx="757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4200"/>
              <a:t>Phase 2:</a:t>
            </a:r>
            <a:endParaRPr i="1" sz="4200"/>
          </a:p>
          <a:p>
            <a:pPr indent="0" lvl="0" marL="0" rtl="0" algn="l">
              <a:spcBef>
                <a:spcPts val="0"/>
              </a:spcBef>
              <a:spcAft>
                <a:spcPts val="0"/>
              </a:spcAft>
              <a:buNone/>
            </a:pPr>
            <a:r>
              <a:rPr lang="en" sz="4200"/>
              <a:t>Data Collection &amp; Preparation</a:t>
            </a:r>
            <a:endParaRPr sz="42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 Real Estate</a:t>
            </a:r>
            <a:endParaRPr/>
          </a:p>
        </p:txBody>
      </p:sp>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Residential Data</a:t>
            </a:r>
            <a:endParaRPr b="1"/>
          </a:p>
          <a:p>
            <a:pPr indent="0" lvl="0" marL="0" rtl="0" algn="l">
              <a:spcBef>
                <a:spcPts val="1200"/>
              </a:spcBef>
              <a:spcAft>
                <a:spcPts val="0"/>
              </a:spcAft>
              <a:buNone/>
            </a:pPr>
            <a:r>
              <a:rPr lang="en"/>
              <a:t>Home sales data attributes: Location, neighbourhood, category, year built in, Area occupied, tax class, sale price, sale date etc.</a:t>
            </a:r>
            <a:endParaRPr/>
          </a:p>
          <a:p>
            <a:pPr indent="0" lvl="0" marL="0" rtl="0" algn="l">
              <a:spcBef>
                <a:spcPts val="1200"/>
              </a:spcBef>
              <a:spcAft>
                <a:spcPts val="0"/>
              </a:spcAft>
              <a:buNone/>
            </a:pPr>
            <a:r>
              <a:rPr lang="en"/>
              <a:t>Total number of attributes: 20</a:t>
            </a:r>
            <a:endParaRPr/>
          </a:p>
          <a:p>
            <a:pPr indent="0" lvl="0" marL="0" rtl="0" algn="l">
              <a:spcBef>
                <a:spcPts val="1200"/>
              </a:spcBef>
              <a:spcAft>
                <a:spcPts val="0"/>
              </a:spcAft>
              <a:buNone/>
            </a:pPr>
            <a:r>
              <a:rPr lang="en"/>
              <a:t>Number of records: 50000+</a:t>
            </a:r>
            <a:endParaRPr/>
          </a:p>
          <a:p>
            <a:pPr indent="0" lvl="0" marL="0" rtl="0" algn="l">
              <a:spcBef>
                <a:spcPts val="1200"/>
              </a:spcBef>
              <a:spcAft>
                <a:spcPts val="0"/>
              </a:spcAft>
              <a:buNone/>
            </a:pPr>
            <a:r>
              <a:rPr b="1" lang="en"/>
              <a:t>Renting vs Selling</a:t>
            </a:r>
            <a:endParaRPr b="1"/>
          </a:p>
          <a:p>
            <a:pPr indent="0" lvl="0" marL="0" rtl="0" algn="l">
              <a:spcBef>
                <a:spcPts val="1200"/>
              </a:spcBef>
              <a:spcAft>
                <a:spcPts val="1200"/>
              </a:spcAft>
              <a:buNone/>
            </a:pPr>
            <a:r>
              <a:rPr b="1" lang="en"/>
              <a:t>Commercial Data</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 COVID-19</a:t>
            </a:r>
            <a:endParaRPr/>
          </a:p>
        </p:txBody>
      </p:sp>
      <p:sp>
        <p:nvSpPr>
          <p:cNvPr id="182" name="Google Shape;182;p29"/>
          <p:cNvSpPr txBox="1"/>
          <p:nvPr>
            <p:ph idx="1" type="body"/>
          </p:nvPr>
        </p:nvSpPr>
        <p:spPr>
          <a:xfrm>
            <a:off x="311700" y="976400"/>
            <a:ext cx="8520600" cy="292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Geographical Data on cases in New York from March 2020 until January 2021</a:t>
            </a:r>
            <a:endParaRPr/>
          </a:p>
          <a:p>
            <a:pPr indent="0" lvl="0" marL="0" rtl="0" algn="l">
              <a:spcBef>
                <a:spcPts val="1200"/>
              </a:spcBef>
              <a:spcAft>
                <a:spcPts val="0"/>
              </a:spcAft>
              <a:buNone/>
            </a:pPr>
            <a:r>
              <a:rPr lang="en"/>
              <a:t>Attributes: State, Confirmed cases, number of deaths, recovered cases, active cases, testing results and rate of testing etc.</a:t>
            </a:r>
            <a:endParaRPr/>
          </a:p>
          <a:p>
            <a:pPr indent="0" lvl="0" marL="0" rtl="0" algn="l">
              <a:spcBef>
                <a:spcPts val="1200"/>
              </a:spcBef>
              <a:spcAft>
                <a:spcPts val="0"/>
              </a:spcAft>
              <a:buNone/>
            </a:pPr>
            <a:r>
              <a:rPr lang="en"/>
              <a:t>Total number of attributes: 18</a:t>
            </a:r>
            <a:endParaRPr/>
          </a:p>
          <a:p>
            <a:pPr indent="0" lvl="0" marL="0" rtl="0" algn="l">
              <a:spcBef>
                <a:spcPts val="1200"/>
              </a:spcBef>
              <a:spcAft>
                <a:spcPts val="0"/>
              </a:spcAft>
              <a:buNone/>
            </a:pPr>
            <a:r>
              <a:rPr lang="en"/>
              <a:t>Number of records: Varied</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 COVID-19</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Geographical Data on vaccines in New York from January 2021 until March 2021</a:t>
            </a:r>
            <a:endParaRPr/>
          </a:p>
          <a:p>
            <a:pPr indent="0" lvl="0" marL="0" rtl="0" algn="l">
              <a:spcBef>
                <a:spcPts val="1200"/>
              </a:spcBef>
              <a:spcAft>
                <a:spcPts val="0"/>
              </a:spcAft>
              <a:buNone/>
            </a:pPr>
            <a:r>
              <a:rPr lang="en"/>
              <a:t>Attributes: County, Testing dates, New positives, Total number of tests etc.</a:t>
            </a:r>
            <a:endParaRPr/>
          </a:p>
          <a:p>
            <a:pPr indent="0" lvl="0" marL="0" rtl="0" algn="l">
              <a:spcBef>
                <a:spcPts val="1200"/>
              </a:spcBef>
              <a:spcAft>
                <a:spcPts val="0"/>
              </a:spcAft>
              <a:buNone/>
            </a:pPr>
            <a:r>
              <a:rPr lang="en"/>
              <a:t>Total number of attributes: 6</a:t>
            </a:r>
            <a:endParaRPr/>
          </a:p>
          <a:p>
            <a:pPr indent="0" lvl="0" marL="0" rtl="0" algn="l">
              <a:spcBef>
                <a:spcPts val="1200"/>
              </a:spcBef>
              <a:spcAft>
                <a:spcPts val="0"/>
              </a:spcAft>
              <a:buNone/>
            </a:pPr>
            <a:r>
              <a:rPr lang="en"/>
              <a:t>Number of records: 20000+</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Objectives</a:t>
            </a:r>
            <a:endParaRPr/>
          </a:p>
        </p:txBody>
      </p:sp>
      <p:sp>
        <p:nvSpPr>
          <p:cNvPr id="194" name="Google Shape;194;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We wish to predict the final selling price of a property based on historical data, and the number of local COVID-19 cases along with other economic indicators.</a:t>
            </a:r>
            <a:endParaRPr sz="1600">
              <a:solidFill>
                <a:srgbClr val="0E101A"/>
              </a:solidFill>
              <a:latin typeface="Arial"/>
              <a:ea typeface="Arial"/>
              <a:cs typeface="Arial"/>
              <a:sym typeface="Arial"/>
            </a:endParaRPr>
          </a:p>
          <a:p>
            <a:pPr indent="0" lvl="0" marL="0" rtl="0" algn="l">
              <a:spcBef>
                <a:spcPts val="0"/>
              </a:spcBef>
              <a:spcAft>
                <a:spcPts val="0"/>
              </a:spcAft>
              <a:buNone/>
            </a:pPr>
            <a:r>
              <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Predict the average renting price in a specific region in the short and long term.</a:t>
            </a:r>
            <a:endParaRPr sz="1600">
              <a:solidFill>
                <a:srgbClr val="0E101A"/>
              </a:solidFill>
              <a:latin typeface="Arial"/>
              <a:ea typeface="Arial"/>
              <a:cs typeface="Arial"/>
              <a:sym typeface="Arial"/>
            </a:endParaRPr>
          </a:p>
          <a:p>
            <a:pPr indent="0" lvl="0" marL="0" rtl="0" algn="l">
              <a:spcBef>
                <a:spcPts val="0"/>
              </a:spcBef>
              <a:spcAft>
                <a:spcPts val="0"/>
              </a:spcAft>
              <a:buNone/>
            </a:pPr>
            <a:r>
              <a:rPr lang="en" sz="1600">
                <a:solidFill>
                  <a:srgbClr val="0E101A"/>
                </a:solidFill>
                <a:latin typeface="Arial"/>
                <a:ea typeface="Arial"/>
                <a:cs typeface="Arial"/>
                <a:sym typeface="Arial"/>
              </a:rPr>
              <a:t> </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Explore the possibility of an upward trend thanks to the vaccines and measure the impact this might have on the real estate market.</a:t>
            </a:r>
            <a:endParaRPr sz="1600">
              <a:solidFill>
                <a:srgbClr val="0E101A"/>
              </a:solidFill>
              <a:latin typeface="Arial"/>
              <a:ea typeface="Arial"/>
              <a:cs typeface="Arial"/>
              <a:sym typeface="Arial"/>
            </a:endParaRPr>
          </a:p>
          <a:p>
            <a:pPr indent="0" lvl="0" marL="0" rtl="0" algn="l">
              <a:spcBef>
                <a:spcPts val="0"/>
              </a:spcBef>
              <a:spcAft>
                <a:spcPts val="0"/>
              </a:spcAft>
              <a:buNone/>
            </a:pPr>
            <a:r>
              <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Explore if the pandemic might have any lasting effects on the state of the real estate market in New York.</a:t>
            </a:r>
            <a:endParaRPr sz="2100">
              <a:solidFill>
                <a:srgbClr val="0E101A"/>
              </a:solidFill>
              <a:latin typeface="Arial"/>
              <a:ea typeface="Arial"/>
              <a:cs typeface="Arial"/>
              <a:sym typeface="Arial"/>
            </a:endParaRPr>
          </a:p>
          <a:p>
            <a:pPr indent="0" lvl="0" marL="457200" rtl="0" algn="l">
              <a:spcBef>
                <a:spcPts val="0"/>
              </a:spcBef>
              <a:spcAft>
                <a:spcPts val="0"/>
              </a:spcAft>
              <a:buNone/>
            </a:pPr>
            <a:r>
              <a:t/>
            </a:r>
            <a:endParaRPr sz="1600">
              <a:solidFill>
                <a:srgbClr val="0E101A"/>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269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9563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Arial"/>
              <a:buChar char="●"/>
            </a:pPr>
            <a:r>
              <a:rPr lang="en" sz="1900">
                <a:latin typeface="Arial"/>
                <a:ea typeface="Arial"/>
                <a:cs typeface="Arial"/>
                <a:sym typeface="Arial"/>
              </a:rPr>
              <a:t>Overview</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Phase 1: Business Understanding</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Objectives &amp; Background Information</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Literature Review</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Phase 2: Data Collection &amp; Preparation</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Future work</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Project Timeline</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References</a:t>
            </a:r>
            <a:endParaRPr sz="19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&amp; Techniques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32"/>
          <p:cNvSpPr txBox="1"/>
          <p:nvPr>
            <p:ph idx="1" type="body"/>
          </p:nvPr>
        </p:nvSpPr>
        <p:spPr>
          <a:xfrm>
            <a:off x="311700" y="1017800"/>
            <a:ext cx="7220400" cy="321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Python</a:t>
            </a:r>
            <a:endParaRPr/>
          </a:p>
          <a:p>
            <a:pPr indent="-317500" lvl="1" marL="914400" rtl="0" algn="l">
              <a:spcBef>
                <a:spcPts val="0"/>
              </a:spcBef>
              <a:spcAft>
                <a:spcPts val="0"/>
              </a:spcAft>
              <a:buSzPts val="1400"/>
              <a:buChar char="○"/>
            </a:pPr>
            <a:r>
              <a:rPr lang="en"/>
              <a:t>Libraries for ML models such as:</a:t>
            </a:r>
            <a:endParaRPr/>
          </a:p>
          <a:p>
            <a:pPr indent="-317500" lvl="2" marL="1371600" rtl="0" algn="l">
              <a:spcBef>
                <a:spcPts val="0"/>
              </a:spcBef>
              <a:spcAft>
                <a:spcPts val="0"/>
              </a:spcAft>
              <a:buSzPts val="1400"/>
              <a:buChar char="■"/>
            </a:pPr>
            <a:r>
              <a:rPr lang="en"/>
              <a:t>Linear Regression, </a:t>
            </a:r>
            <a:endParaRPr/>
          </a:p>
          <a:p>
            <a:pPr indent="-317500" lvl="2" marL="1371600" rtl="0" algn="l">
              <a:spcBef>
                <a:spcPts val="0"/>
              </a:spcBef>
              <a:spcAft>
                <a:spcPts val="0"/>
              </a:spcAft>
              <a:buSzPts val="1400"/>
              <a:buChar char="■"/>
            </a:pPr>
            <a:r>
              <a:rPr lang="en"/>
              <a:t>Naive Bayes</a:t>
            </a:r>
            <a:endParaRPr/>
          </a:p>
          <a:p>
            <a:pPr indent="-317500" lvl="2" marL="1371600" rtl="0" algn="l">
              <a:spcBef>
                <a:spcPts val="0"/>
              </a:spcBef>
              <a:spcAft>
                <a:spcPts val="0"/>
              </a:spcAft>
              <a:buSzPts val="1400"/>
              <a:buChar char="■"/>
            </a:pPr>
            <a:r>
              <a:rPr lang="en"/>
              <a:t>Random Forest</a:t>
            </a:r>
            <a:endParaRPr/>
          </a:p>
          <a:p>
            <a:pPr indent="-317500" lvl="1" marL="914400" rtl="0" algn="l">
              <a:spcBef>
                <a:spcPts val="0"/>
              </a:spcBef>
              <a:spcAft>
                <a:spcPts val="0"/>
              </a:spcAft>
              <a:buSzPts val="1400"/>
              <a:buChar char="○"/>
            </a:pPr>
            <a:r>
              <a:rPr lang="en"/>
              <a:t>If we decide to scrape data from websites like Zillow, and Realtor.com we plan to use Beautiful Soup.</a:t>
            </a:r>
            <a:endParaRPr/>
          </a:p>
          <a:p>
            <a:pPr indent="-317500" lvl="1" marL="914400" rtl="0" algn="l">
              <a:spcBef>
                <a:spcPts val="0"/>
              </a:spcBef>
              <a:spcAft>
                <a:spcPts val="0"/>
              </a:spcAft>
              <a:buSzPts val="1400"/>
              <a:buChar char="○"/>
            </a:pPr>
            <a:r>
              <a:rPr lang="en"/>
              <a:t>We also plan to use it for data visualization purposes. </a:t>
            </a:r>
            <a:endParaRPr/>
          </a:p>
          <a:p>
            <a:pPr indent="-342900" lvl="0" marL="457200" rtl="0" algn="l">
              <a:spcBef>
                <a:spcPts val="0"/>
              </a:spcBef>
              <a:spcAft>
                <a:spcPts val="0"/>
              </a:spcAft>
              <a:buSzPts val="1800"/>
              <a:buChar char="●"/>
            </a:pPr>
            <a:r>
              <a:rPr lang="en"/>
              <a:t>Apache Spark: </a:t>
            </a:r>
            <a:endParaRPr/>
          </a:p>
          <a:p>
            <a:pPr indent="-317500" lvl="1" marL="914400" rtl="0" algn="l">
              <a:spcBef>
                <a:spcPts val="0"/>
              </a:spcBef>
              <a:spcAft>
                <a:spcPts val="0"/>
              </a:spcAft>
              <a:buSzPts val="1400"/>
              <a:buChar char="○"/>
            </a:pPr>
            <a:r>
              <a:rPr lang="en"/>
              <a:t>We are planning on using the spark framework to analyze the data matrix. </a:t>
            </a:r>
            <a:endParaRPr/>
          </a:p>
          <a:p>
            <a:pPr indent="-342900" lvl="0" marL="457200" rtl="0" algn="l">
              <a:spcBef>
                <a:spcPts val="0"/>
              </a:spcBef>
              <a:spcAft>
                <a:spcPts val="0"/>
              </a:spcAft>
              <a:buSzPts val="1800"/>
              <a:buChar char="●"/>
            </a:pPr>
            <a:r>
              <a:rPr lang="en"/>
              <a:t>Tableau: </a:t>
            </a:r>
            <a:endParaRPr/>
          </a:p>
          <a:p>
            <a:pPr indent="-317500" lvl="1" marL="914400" rtl="0" algn="l">
              <a:spcBef>
                <a:spcPts val="0"/>
              </a:spcBef>
              <a:spcAft>
                <a:spcPts val="0"/>
              </a:spcAft>
              <a:buSzPts val="1400"/>
              <a:buChar char="○"/>
            </a:pPr>
            <a:r>
              <a:rPr lang="en" sz="1348"/>
              <a:t>We plan on using Tableau for data visualization in this iteration of the CRISP-DM cycle.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&amp; Techniques</a:t>
            </a:r>
            <a:endParaRPr/>
          </a:p>
        </p:txBody>
      </p:sp>
      <p:sp>
        <p:nvSpPr>
          <p:cNvPr id="206" name="Google Shape;206;p33"/>
          <p:cNvSpPr txBox="1"/>
          <p:nvPr>
            <p:ph idx="1" type="body"/>
          </p:nvPr>
        </p:nvSpPr>
        <p:spPr>
          <a:xfrm>
            <a:off x="643350" y="1092450"/>
            <a:ext cx="7857300" cy="2958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Supervised Learning: </a:t>
            </a:r>
            <a:endParaRPr/>
          </a:p>
          <a:p>
            <a:pPr indent="-322580" lvl="1" marL="914400" rtl="0" algn="l">
              <a:spcBef>
                <a:spcPts val="0"/>
              </a:spcBef>
              <a:spcAft>
                <a:spcPts val="0"/>
              </a:spcAft>
              <a:buSzPct val="100000"/>
              <a:buChar char="○"/>
            </a:pPr>
            <a:r>
              <a:rPr lang="en" sz="1600"/>
              <a:t>Since our data is structured and we are dealing with labelled data (as we have the actual prices of the properties we are examining) we are planning to use supervised learning to train multiple ML models and see if we can achieve good predictive capabilities. </a:t>
            </a:r>
            <a:endParaRPr sz="1600"/>
          </a:p>
          <a:p>
            <a:pPr indent="0" lvl="0" marL="0" rtl="0" algn="l">
              <a:spcBef>
                <a:spcPts val="1200"/>
              </a:spcBef>
              <a:spcAft>
                <a:spcPts val="0"/>
              </a:spcAft>
              <a:buNone/>
            </a:pPr>
            <a:r>
              <a:t/>
            </a:r>
            <a:endParaRPr sz="394"/>
          </a:p>
          <a:p>
            <a:pPr indent="-334327" lvl="0" marL="457200" rtl="0" algn="l">
              <a:spcBef>
                <a:spcPts val="1200"/>
              </a:spcBef>
              <a:spcAft>
                <a:spcPts val="0"/>
              </a:spcAft>
              <a:buSzPct val="100000"/>
              <a:buChar char="●"/>
            </a:pPr>
            <a:r>
              <a:rPr lang="en"/>
              <a:t>Granger Causality: </a:t>
            </a:r>
            <a:endParaRPr/>
          </a:p>
          <a:p>
            <a:pPr indent="-310832" lvl="1" marL="914400" rtl="0" algn="l">
              <a:spcBef>
                <a:spcPts val="0"/>
              </a:spcBef>
              <a:spcAft>
                <a:spcPts val="0"/>
              </a:spcAft>
              <a:buSzPct val="87500"/>
              <a:buChar char="○"/>
            </a:pPr>
            <a:r>
              <a:rPr lang="en" sz="1600"/>
              <a:t>We plan to use granger </a:t>
            </a:r>
            <a:r>
              <a:rPr lang="en" sz="1600"/>
              <a:t>causality</a:t>
            </a:r>
            <a:r>
              <a:rPr lang="en" sz="1600"/>
              <a:t> to see if there is a correlation between the number and rate of increase of COVID-19 cases, and the Real Estate Market. </a:t>
            </a:r>
            <a:endParaRPr sz="1600"/>
          </a:p>
          <a:p>
            <a:pPr indent="-322580" lvl="1" marL="914400" rtl="0" algn="l">
              <a:spcBef>
                <a:spcPts val="0"/>
              </a:spcBef>
              <a:spcAft>
                <a:spcPts val="0"/>
              </a:spcAft>
              <a:buSzPct val="100000"/>
              <a:buChar char="○"/>
            </a:pPr>
            <a:r>
              <a:rPr lang="en" sz="1600"/>
              <a:t>Since we are dealing with historical data, Granger Causality is an </a:t>
            </a:r>
            <a:r>
              <a:rPr lang="en" sz="1600"/>
              <a:t>excellent</a:t>
            </a:r>
            <a:r>
              <a:rPr lang="en" sz="1600"/>
              <a:t> tool to determining if COVID-19 data is actually useful for </a:t>
            </a:r>
            <a:r>
              <a:rPr lang="en" sz="1600"/>
              <a:t>forecasting</a:t>
            </a:r>
            <a:r>
              <a:rPr lang="en" sz="1600"/>
              <a:t> Real Estate Data.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a:t>
            </a:r>
            <a:endParaRPr/>
          </a:p>
        </p:txBody>
      </p:sp>
      <p:sp>
        <p:nvSpPr>
          <p:cNvPr descr="Background pointer shape in timeline graphic" id="212" name="Google Shape;212;p34"/>
          <p:cNvSpPr/>
          <p:nvPr/>
        </p:nvSpPr>
        <p:spPr>
          <a:xfrm>
            <a:off x="396848" y="2487186"/>
            <a:ext cx="1846800" cy="7389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34"/>
          <p:cNvSpPr txBox="1"/>
          <p:nvPr/>
        </p:nvSpPr>
        <p:spPr>
          <a:xfrm>
            <a:off x="396837" y="2623516"/>
            <a:ext cx="14358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03.03.21</a:t>
            </a:r>
            <a:endParaRPr sz="1600">
              <a:solidFill>
                <a:srgbClr val="FFFFFF"/>
              </a:solidFill>
              <a:latin typeface="Roboto"/>
              <a:ea typeface="Roboto"/>
              <a:cs typeface="Roboto"/>
              <a:sym typeface="Roboto"/>
            </a:endParaRPr>
          </a:p>
        </p:txBody>
      </p:sp>
      <p:grpSp>
        <p:nvGrpSpPr>
          <p:cNvPr id="214" name="Google Shape;214;p34"/>
          <p:cNvGrpSpPr/>
          <p:nvPr/>
        </p:nvGrpSpPr>
        <p:grpSpPr>
          <a:xfrm>
            <a:off x="1016573" y="1903573"/>
            <a:ext cx="196175" cy="588373"/>
            <a:chOff x="777447" y="1610215"/>
            <a:chExt cx="198900" cy="593656"/>
          </a:xfrm>
        </p:grpSpPr>
        <p:cxnSp>
          <p:nvCxnSpPr>
            <p:cNvPr id="215" name="Google Shape;215;p34"/>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16" name="Google Shape;216;p34"/>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4"/>
          <p:cNvSpPr txBox="1"/>
          <p:nvPr/>
        </p:nvSpPr>
        <p:spPr>
          <a:xfrm>
            <a:off x="664329" y="1439461"/>
            <a:ext cx="900600" cy="42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rgbClr val="434343"/>
                </a:solidFill>
                <a:latin typeface="Roboto"/>
                <a:ea typeface="Roboto"/>
                <a:cs typeface="Roboto"/>
                <a:sym typeface="Roboto"/>
              </a:rPr>
              <a:t>Today</a:t>
            </a:r>
            <a:endParaRPr sz="16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1600">
              <a:solidFill>
                <a:srgbClr val="434343"/>
              </a:solidFill>
              <a:latin typeface="Roboto"/>
              <a:ea typeface="Roboto"/>
              <a:cs typeface="Roboto"/>
              <a:sym typeface="Roboto"/>
            </a:endParaRPr>
          </a:p>
        </p:txBody>
      </p:sp>
      <p:sp>
        <p:nvSpPr>
          <p:cNvPr descr="Background pointer shape in timeline graphic" id="218" name="Google Shape;218;p34"/>
          <p:cNvSpPr/>
          <p:nvPr/>
        </p:nvSpPr>
        <p:spPr>
          <a:xfrm>
            <a:off x="1852774" y="2487186"/>
            <a:ext cx="2022900" cy="7389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9" name="Google Shape;219;p34"/>
          <p:cNvSpPr txBox="1"/>
          <p:nvPr/>
        </p:nvSpPr>
        <p:spPr>
          <a:xfrm>
            <a:off x="2157806" y="2623516"/>
            <a:ext cx="12975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20</a:t>
            </a:r>
            <a:r>
              <a:rPr lang="en" sz="1600">
                <a:solidFill>
                  <a:srgbClr val="FFFFFF"/>
                </a:solidFill>
                <a:latin typeface="Roboto"/>
                <a:ea typeface="Roboto"/>
                <a:cs typeface="Roboto"/>
                <a:sym typeface="Roboto"/>
              </a:rPr>
              <a:t>.03.21</a:t>
            </a:r>
            <a:endParaRPr sz="1600">
              <a:solidFill>
                <a:srgbClr val="FFFFFF"/>
              </a:solidFill>
              <a:latin typeface="Roboto"/>
              <a:ea typeface="Roboto"/>
              <a:cs typeface="Roboto"/>
              <a:sym typeface="Roboto"/>
            </a:endParaRPr>
          </a:p>
        </p:txBody>
      </p:sp>
      <p:grpSp>
        <p:nvGrpSpPr>
          <p:cNvPr id="220" name="Google Shape;220;p34"/>
          <p:cNvGrpSpPr/>
          <p:nvPr/>
        </p:nvGrpSpPr>
        <p:grpSpPr>
          <a:xfrm>
            <a:off x="2708440" y="3220489"/>
            <a:ext cx="196175" cy="588372"/>
            <a:chOff x="2223534" y="2938958"/>
            <a:chExt cx="198900" cy="593656"/>
          </a:xfrm>
        </p:grpSpPr>
        <p:cxnSp>
          <p:nvCxnSpPr>
            <p:cNvPr id="221" name="Google Shape;221;p34"/>
            <p:cNvCxnSpPr/>
            <p:nvPr/>
          </p:nvCxnSpPr>
          <p:spPr>
            <a:xfrm rot="10800000">
              <a:off x="2322997" y="2938958"/>
              <a:ext cx="0" cy="554700"/>
            </a:xfrm>
            <a:prstGeom prst="straightConnector1">
              <a:avLst/>
            </a:prstGeom>
            <a:noFill/>
            <a:ln cap="flat" cmpd="sng" w="9525">
              <a:solidFill>
                <a:srgbClr val="434343"/>
              </a:solidFill>
              <a:prstDash val="solid"/>
              <a:round/>
              <a:headEnd len="sm" w="sm" type="none"/>
              <a:tailEnd len="sm" w="sm" type="none"/>
            </a:ln>
          </p:spPr>
        </p:cxnSp>
        <p:sp>
          <p:nvSpPr>
            <p:cNvPr id="222" name="Google Shape;222;p34"/>
            <p:cNvSpPr/>
            <p:nvPr/>
          </p:nvSpPr>
          <p:spPr>
            <a:xfrm flipH="1" rot="10800000">
              <a:off x="2223534" y="3333714"/>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34"/>
          <p:cNvSpPr txBox="1"/>
          <p:nvPr/>
        </p:nvSpPr>
        <p:spPr>
          <a:xfrm>
            <a:off x="1252988" y="3939625"/>
            <a:ext cx="3107100" cy="89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rgbClr val="434343"/>
                </a:solidFill>
                <a:latin typeface="Roboto"/>
                <a:ea typeface="Roboto"/>
                <a:cs typeface="Roboto"/>
                <a:sym typeface="Roboto"/>
              </a:rPr>
              <a:t>Data Assessment should be Completed. (including scrapping if necessary)</a:t>
            </a:r>
            <a:endParaRPr sz="1600">
              <a:solidFill>
                <a:srgbClr val="434343"/>
              </a:solidFill>
              <a:latin typeface="Roboto"/>
              <a:ea typeface="Roboto"/>
              <a:cs typeface="Roboto"/>
              <a:sym typeface="Roboto"/>
            </a:endParaRPr>
          </a:p>
        </p:txBody>
      </p:sp>
      <p:sp>
        <p:nvSpPr>
          <p:cNvPr descr="Background pointer shape in timeline graphic" id="224" name="Google Shape;224;p34"/>
          <p:cNvSpPr/>
          <p:nvPr/>
        </p:nvSpPr>
        <p:spPr>
          <a:xfrm>
            <a:off x="3485053" y="2487186"/>
            <a:ext cx="2022900" cy="7389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5" name="Google Shape;225;p34"/>
          <p:cNvSpPr txBox="1"/>
          <p:nvPr/>
        </p:nvSpPr>
        <p:spPr>
          <a:xfrm>
            <a:off x="3776788" y="2623516"/>
            <a:ext cx="12975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31</a:t>
            </a:r>
            <a:r>
              <a:rPr lang="en" sz="1600">
                <a:solidFill>
                  <a:srgbClr val="FFFFFF"/>
                </a:solidFill>
                <a:latin typeface="Roboto"/>
                <a:ea typeface="Roboto"/>
                <a:cs typeface="Roboto"/>
                <a:sym typeface="Roboto"/>
              </a:rPr>
              <a:t>.03.21</a:t>
            </a:r>
            <a:endParaRPr sz="1600">
              <a:solidFill>
                <a:srgbClr val="FFFFFF"/>
              </a:solidFill>
              <a:latin typeface="Roboto"/>
              <a:ea typeface="Roboto"/>
              <a:cs typeface="Roboto"/>
              <a:sym typeface="Roboto"/>
            </a:endParaRPr>
          </a:p>
        </p:txBody>
      </p:sp>
      <p:grpSp>
        <p:nvGrpSpPr>
          <p:cNvPr id="226" name="Google Shape;226;p34"/>
          <p:cNvGrpSpPr/>
          <p:nvPr/>
        </p:nvGrpSpPr>
        <p:grpSpPr>
          <a:xfrm>
            <a:off x="4320953" y="1903573"/>
            <a:ext cx="196175" cy="588373"/>
            <a:chOff x="3918084" y="1610215"/>
            <a:chExt cx="198900" cy="593656"/>
          </a:xfrm>
        </p:grpSpPr>
        <p:cxnSp>
          <p:nvCxnSpPr>
            <p:cNvPr id="227" name="Google Shape;227;p34"/>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28" name="Google Shape;228;p34"/>
            <p:cNvSpPr/>
            <p:nvPr/>
          </p:nvSpPr>
          <p:spPr>
            <a:xfrm>
              <a:off x="3918084"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34"/>
          <p:cNvSpPr txBox="1"/>
          <p:nvPr/>
        </p:nvSpPr>
        <p:spPr>
          <a:xfrm>
            <a:off x="3001635" y="1151550"/>
            <a:ext cx="2835000" cy="69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rgbClr val="434343"/>
                </a:solidFill>
                <a:latin typeface="Roboto"/>
                <a:ea typeface="Roboto"/>
                <a:cs typeface="Roboto"/>
                <a:sym typeface="Roboto"/>
              </a:rPr>
              <a:t>Data Preparation Completed. Start Modeling Phase</a:t>
            </a:r>
            <a:endParaRPr sz="1600">
              <a:solidFill>
                <a:srgbClr val="434343"/>
              </a:solidFill>
              <a:latin typeface="Roboto"/>
              <a:ea typeface="Roboto"/>
              <a:cs typeface="Roboto"/>
              <a:sym typeface="Roboto"/>
            </a:endParaRPr>
          </a:p>
        </p:txBody>
      </p:sp>
      <p:sp>
        <p:nvSpPr>
          <p:cNvPr descr="Background pointer shape in timeline graphic" id="230" name="Google Shape;230;p34"/>
          <p:cNvSpPr/>
          <p:nvPr/>
        </p:nvSpPr>
        <p:spPr>
          <a:xfrm>
            <a:off x="5117333" y="2487186"/>
            <a:ext cx="2022900" cy="7389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1" name="Google Shape;231;p34"/>
          <p:cNvSpPr txBox="1"/>
          <p:nvPr/>
        </p:nvSpPr>
        <p:spPr>
          <a:xfrm>
            <a:off x="5479374" y="2623516"/>
            <a:ext cx="12975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12</a:t>
            </a:r>
            <a:r>
              <a:rPr lang="en" sz="1600">
                <a:solidFill>
                  <a:srgbClr val="FFFFFF"/>
                </a:solidFill>
                <a:latin typeface="Roboto"/>
                <a:ea typeface="Roboto"/>
                <a:cs typeface="Roboto"/>
                <a:sym typeface="Roboto"/>
              </a:rPr>
              <a:t>.04.21</a:t>
            </a:r>
            <a:endParaRPr sz="1600">
              <a:solidFill>
                <a:srgbClr val="FFFFFF"/>
              </a:solidFill>
              <a:latin typeface="Roboto"/>
              <a:ea typeface="Roboto"/>
              <a:cs typeface="Roboto"/>
              <a:sym typeface="Roboto"/>
            </a:endParaRPr>
          </a:p>
        </p:txBody>
      </p:sp>
      <p:grpSp>
        <p:nvGrpSpPr>
          <p:cNvPr id="232" name="Google Shape;232;p34"/>
          <p:cNvGrpSpPr/>
          <p:nvPr/>
        </p:nvGrpSpPr>
        <p:grpSpPr>
          <a:xfrm>
            <a:off x="5951817" y="3220489"/>
            <a:ext cx="196175" cy="588372"/>
            <a:chOff x="5958946" y="2938958"/>
            <a:chExt cx="198900" cy="593656"/>
          </a:xfrm>
        </p:grpSpPr>
        <p:cxnSp>
          <p:nvCxnSpPr>
            <p:cNvPr id="233" name="Google Shape;233;p34"/>
            <p:cNvCxnSpPr/>
            <p:nvPr/>
          </p:nvCxnSpPr>
          <p:spPr>
            <a:xfrm rot="10800000">
              <a:off x="6058409" y="2938958"/>
              <a:ext cx="0" cy="554700"/>
            </a:xfrm>
            <a:prstGeom prst="straightConnector1">
              <a:avLst/>
            </a:prstGeom>
            <a:noFill/>
            <a:ln cap="flat" cmpd="sng" w="9525">
              <a:solidFill>
                <a:srgbClr val="434343"/>
              </a:solidFill>
              <a:prstDash val="solid"/>
              <a:round/>
              <a:headEnd len="sm" w="sm" type="none"/>
              <a:tailEnd len="sm" w="sm" type="none"/>
            </a:ln>
          </p:spPr>
        </p:cxnSp>
        <p:sp>
          <p:nvSpPr>
            <p:cNvPr id="234" name="Google Shape;234;p34"/>
            <p:cNvSpPr/>
            <p:nvPr/>
          </p:nvSpPr>
          <p:spPr>
            <a:xfrm flipH="1" rot="10800000">
              <a:off x="5958946" y="3333714"/>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4"/>
          <p:cNvSpPr txBox="1"/>
          <p:nvPr/>
        </p:nvSpPr>
        <p:spPr>
          <a:xfrm>
            <a:off x="4743720" y="3939613"/>
            <a:ext cx="2612400" cy="89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rgbClr val="434343"/>
                </a:solidFill>
                <a:latin typeface="Roboto"/>
                <a:ea typeface="Roboto"/>
                <a:cs typeface="Roboto"/>
                <a:sym typeface="Roboto"/>
              </a:rPr>
              <a:t>Assess the Model and Start the Model Evaluation Phase</a:t>
            </a:r>
            <a:endParaRPr sz="1600">
              <a:solidFill>
                <a:srgbClr val="434343"/>
              </a:solidFill>
              <a:latin typeface="Roboto"/>
              <a:ea typeface="Roboto"/>
              <a:cs typeface="Roboto"/>
              <a:sym typeface="Roboto"/>
            </a:endParaRPr>
          </a:p>
        </p:txBody>
      </p:sp>
      <p:sp>
        <p:nvSpPr>
          <p:cNvPr descr="Background pointer shape in timeline graphic" id="236" name="Google Shape;236;p34"/>
          <p:cNvSpPr/>
          <p:nvPr/>
        </p:nvSpPr>
        <p:spPr>
          <a:xfrm>
            <a:off x="6749612" y="2487186"/>
            <a:ext cx="2022900" cy="7389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7" name="Google Shape;237;p34"/>
          <p:cNvSpPr txBox="1"/>
          <p:nvPr/>
        </p:nvSpPr>
        <p:spPr>
          <a:xfrm>
            <a:off x="7074800" y="2623516"/>
            <a:ext cx="12975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25</a:t>
            </a:r>
            <a:r>
              <a:rPr lang="en" sz="1600">
                <a:solidFill>
                  <a:srgbClr val="FFFFFF"/>
                </a:solidFill>
                <a:latin typeface="Roboto"/>
                <a:ea typeface="Roboto"/>
                <a:cs typeface="Roboto"/>
                <a:sym typeface="Roboto"/>
              </a:rPr>
              <a:t>.04.21</a:t>
            </a:r>
            <a:endParaRPr sz="1600">
              <a:solidFill>
                <a:srgbClr val="FFFFFF"/>
              </a:solidFill>
              <a:latin typeface="Roboto"/>
              <a:ea typeface="Roboto"/>
              <a:cs typeface="Roboto"/>
              <a:sym typeface="Roboto"/>
            </a:endParaRPr>
          </a:p>
        </p:txBody>
      </p:sp>
      <p:grpSp>
        <p:nvGrpSpPr>
          <p:cNvPr id="238" name="Google Shape;238;p34"/>
          <p:cNvGrpSpPr/>
          <p:nvPr/>
        </p:nvGrpSpPr>
        <p:grpSpPr>
          <a:xfrm>
            <a:off x="7625382" y="1903573"/>
            <a:ext cx="196175" cy="588373"/>
            <a:chOff x="3918084" y="1610215"/>
            <a:chExt cx="198900" cy="593656"/>
          </a:xfrm>
        </p:grpSpPr>
        <p:cxnSp>
          <p:nvCxnSpPr>
            <p:cNvPr id="239" name="Google Shape;239;p34"/>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40" name="Google Shape;240;p34"/>
            <p:cNvSpPr/>
            <p:nvPr/>
          </p:nvSpPr>
          <p:spPr>
            <a:xfrm>
              <a:off x="3918084"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34"/>
          <p:cNvSpPr txBox="1"/>
          <p:nvPr/>
        </p:nvSpPr>
        <p:spPr>
          <a:xfrm>
            <a:off x="6247168" y="1151550"/>
            <a:ext cx="2952600" cy="69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rgbClr val="434343"/>
                </a:solidFill>
                <a:latin typeface="Roboto"/>
                <a:ea typeface="Roboto"/>
                <a:cs typeface="Roboto"/>
                <a:sym typeface="Roboto"/>
              </a:rPr>
              <a:t>Start the Deployment Phase. (If the Model is Approved)</a:t>
            </a:r>
            <a:endParaRPr sz="1600">
              <a:solidFill>
                <a:srgbClr val="4343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7" name="Google Shape;247;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sz="1600">
                <a:solidFill>
                  <a:srgbClr val="2A2A2A"/>
                </a:solidFill>
              </a:rPr>
              <a:t>Del Giudice, V., De Paola, P., &amp; Del Giudice, F. P. (2020). “</a:t>
            </a:r>
            <a:r>
              <a:rPr i="1" lang="en" sz="1600">
                <a:solidFill>
                  <a:srgbClr val="2A2A2A"/>
                </a:solidFill>
              </a:rPr>
              <a:t>COVID-19 infects real Estate markets: Short And Mid-Run effects on housing prices in Campania Region (Italy)</a:t>
            </a:r>
            <a:r>
              <a:rPr lang="en" sz="1600">
                <a:solidFill>
                  <a:srgbClr val="2A2A2A"/>
                </a:solidFill>
              </a:rPr>
              <a:t>”. </a:t>
            </a:r>
            <a:r>
              <a:rPr i="1" lang="en" sz="1600">
                <a:solidFill>
                  <a:srgbClr val="2A2A2A"/>
                </a:solidFill>
              </a:rPr>
              <a:t>Social Sciences,</a:t>
            </a:r>
            <a:r>
              <a:rPr lang="en" sz="1600">
                <a:solidFill>
                  <a:srgbClr val="2A2A2A"/>
                </a:solidFill>
              </a:rPr>
              <a:t> </a:t>
            </a:r>
            <a:r>
              <a:rPr i="1" lang="en" sz="1600">
                <a:solidFill>
                  <a:srgbClr val="2A2A2A"/>
                </a:solidFill>
              </a:rPr>
              <a:t>9</a:t>
            </a:r>
            <a:r>
              <a:rPr lang="en" sz="1600">
                <a:solidFill>
                  <a:srgbClr val="2A2A2A"/>
                </a:solidFill>
              </a:rPr>
              <a:t>(7), 114.</a:t>
            </a:r>
            <a:endParaRPr sz="1600">
              <a:solidFill>
                <a:srgbClr val="2A2A2A"/>
              </a:solidFill>
            </a:endParaRPr>
          </a:p>
          <a:p>
            <a:pPr indent="0" lvl="0" marL="0" rtl="0" algn="l">
              <a:spcBef>
                <a:spcPts val="1200"/>
              </a:spcBef>
              <a:spcAft>
                <a:spcPts val="0"/>
              </a:spcAft>
              <a:buNone/>
            </a:pPr>
            <a:r>
              <a:rPr lang="en" sz="1600">
                <a:solidFill>
                  <a:srgbClr val="2A2A2A"/>
                </a:solidFill>
              </a:rPr>
              <a:t>Ling, Wang, Zhou., (2020). “</a:t>
            </a:r>
            <a:r>
              <a:rPr i="1" lang="en" sz="1600">
                <a:solidFill>
                  <a:srgbClr val="2A2A2A"/>
                </a:solidFill>
              </a:rPr>
              <a:t>A First Look at the Impact of COVID-19 on Commercial Real Estate Prices: Asset-Level</a:t>
            </a:r>
            <a:r>
              <a:rPr lang="en" sz="1600">
                <a:solidFill>
                  <a:srgbClr val="2A2A2A"/>
                </a:solidFill>
              </a:rPr>
              <a:t>”. </a:t>
            </a:r>
            <a:r>
              <a:rPr i="1" lang="en" sz="1600">
                <a:solidFill>
                  <a:srgbClr val="2A2A2A"/>
                </a:solidFill>
                <a:highlight>
                  <a:srgbClr val="FFFFFF"/>
                </a:highlight>
              </a:rPr>
              <a:t>The Review of Asset Pricing Studies</a:t>
            </a:r>
            <a:r>
              <a:rPr lang="en" sz="1600">
                <a:solidFill>
                  <a:srgbClr val="2A2A2A"/>
                </a:solidFill>
                <a:highlight>
                  <a:srgbClr val="FFFFFF"/>
                </a:highlight>
              </a:rPr>
              <a:t>, Volume 10, Issue 4, December 2020, Pages 669–704.</a:t>
            </a:r>
            <a:endParaRPr sz="1600">
              <a:solidFill>
                <a:srgbClr val="2A2A2A"/>
              </a:solidFill>
              <a:highlight>
                <a:srgbClr val="FFFFFF"/>
              </a:highlight>
            </a:endParaRPr>
          </a:p>
          <a:p>
            <a:pPr indent="0" lvl="0" marL="0" rtl="0" algn="l">
              <a:spcBef>
                <a:spcPts val="1200"/>
              </a:spcBef>
              <a:spcAft>
                <a:spcPts val="0"/>
              </a:spcAft>
              <a:buNone/>
            </a:pPr>
            <a:r>
              <a:rPr lang="en" sz="1600">
                <a:solidFill>
                  <a:srgbClr val="2A2A2A"/>
                </a:solidFill>
              </a:rPr>
              <a:t>Blakeley, Grace., (January 2021).Financialization, Real Estate and COVID-19 in the UK. Community Development Journal Vol. 56, Iss. 1,  79-99.</a:t>
            </a:r>
            <a:endParaRPr sz="1600">
              <a:solidFill>
                <a:srgbClr val="2A2A2A"/>
              </a:solidFill>
            </a:endParaRPr>
          </a:p>
          <a:p>
            <a:pPr indent="0" lvl="0" marL="0" rtl="0" algn="l">
              <a:spcBef>
                <a:spcPts val="1200"/>
              </a:spcBef>
              <a:spcAft>
                <a:spcPts val="0"/>
              </a:spcAft>
              <a:buNone/>
            </a:pPr>
            <a:r>
              <a:rPr lang="en" sz="1600">
                <a:solidFill>
                  <a:srgbClr val="2A2A2A"/>
                </a:solidFill>
                <a:highlight>
                  <a:srgbClr val="FFFFFF"/>
                </a:highlight>
              </a:rPr>
              <a:t>“</a:t>
            </a:r>
            <a:r>
              <a:rPr i="1" lang="en" sz="1600">
                <a:solidFill>
                  <a:srgbClr val="2A2A2A"/>
                </a:solidFill>
                <a:highlight>
                  <a:srgbClr val="FFFFFF"/>
                </a:highlight>
              </a:rPr>
              <a:t>Where are people moving to During COVID-19, in 2020 and beyond?</a:t>
            </a:r>
            <a:r>
              <a:rPr lang="en" sz="1600">
                <a:solidFill>
                  <a:srgbClr val="2A2A2A"/>
                </a:solidFill>
                <a:highlight>
                  <a:srgbClr val="FFFFFF"/>
                </a:highlight>
              </a:rPr>
              <a:t>” (n.d.). Retrieved March 03, 2021, from https://www.hireahelper.com/moving-statistics/migration-report/</a:t>
            </a:r>
            <a:endParaRPr sz="1600">
              <a:solidFill>
                <a:srgbClr val="2A2A2A"/>
              </a:solidFill>
              <a:highlight>
                <a:srgbClr val="FFFFFF"/>
              </a:highlight>
            </a:endParaRPr>
          </a:p>
          <a:p>
            <a:pPr indent="0" lvl="0" marL="0" rtl="0" algn="l">
              <a:spcBef>
                <a:spcPts val="1200"/>
              </a:spcBef>
              <a:spcAft>
                <a:spcPts val="1200"/>
              </a:spcAft>
              <a:buNone/>
            </a:pPr>
            <a:r>
              <a:t/>
            </a:r>
            <a:endParaRPr sz="1600">
              <a:solidFill>
                <a:srgbClr val="2A2A2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69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 </a:t>
            </a:r>
            <a:r>
              <a:rPr lang="en"/>
              <a:t>CRISP DM</a:t>
            </a:r>
            <a:endParaRPr i="1"/>
          </a:p>
        </p:txBody>
      </p:sp>
      <p:pic>
        <p:nvPicPr>
          <p:cNvPr id="98" name="Google Shape;98;p15"/>
          <p:cNvPicPr preferRelativeResize="0"/>
          <p:nvPr/>
        </p:nvPicPr>
        <p:blipFill>
          <a:blip r:embed="rId3">
            <a:alphaModFix/>
          </a:blip>
          <a:stretch>
            <a:fillRect/>
          </a:stretch>
        </p:blipFill>
        <p:spPr>
          <a:xfrm>
            <a:off x="773925" y="762875"/>
            <a:ext cx="7096402" cy="3991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90250" y="526350"/>
            <a:ext cx="6405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4200"/>
              <a:t>Phase 1:</a:t>
            </a:r>
            <a:endParaRPr i="1" sz="4200"/>
          </a:p>
          <a:p>
            <a:pPr indent="0" lvl="0" marL="0" rtl="0" algn="l">
              <a:spcBef>
                <a:spcPts val="0"/>
              </a:spcBef>
              <a:spcAft>
                <a:spcPts val="0"/>
              </a:spcAft>
              <a:buNone/>
            </a:pPr>
            <a:r>
              <a:rPr lang="en" sz="4200"/>
              <a:t>Business Understanding</a:t>
            </a:r>
            <a:endParaRPr sz="42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65500" y="131175"/>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Objectives</a:t>
            </a:r>
            <a:endParaRPr/>
          </a:p>
        </p:txBody>
      </p:sp>
      <p:sp>
        <p:nvSpPr>
          <p:cNvPr id="109" name="Google Shape;109;p17"/>
          <p:cNvSpPr txBox="1"/>
          <p:nvPr>
            <p:ph idx="1" type="subTitle"/>
          </p:nvPr>
        </p:nvSpPr>
        <p:spPr>
          <a:xfrm>
            <a:off x="265500" y="2073801"/>
            <a:ext cx="4045200" cy="1269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Explore the correlation between the number of COVID-19 cases and residential/commercial Real Estate Prices in New York</a:t>
            </a:r>
            <a:endParaRPr/>
          </a:p>
        </p:txBody>
      </p:sp>
      <p:pic>
        <p:nvPicPr>
          <p:cNvPr id="110" name="Google Shape;110;p17"/>
          <p:cNvPicPr preferRelativeResize="0"/>
          <p:nvPr/>
        </p:nvPicPr>
        <p:blipFill>
          <a:blip r:embed="rId3">
            <a:alphaModFix/>
          </a:blip>
          <a:stretch>
            <a:fillRect/>
          </a:stretch>
        </p:blipFill>
        <p:spPr>
          <a:xfrm>
            <a:off x="5051600" y="213725"/>
            <a:ext cx="3725125" cy="4027799"/>
          </a:xfrm>
          <a:prstGeom prst="rect">
            <a:avLst/>
          </a:prstGeom>
          <a:noFill/>
          <a:ln>
            <a:noFill/>
          </a:ln>
        </p:spPr>
      </p:pic>
      <p:pic>
        <p:nvPicPr>
          <p:cNvPr id="111" name="Google Shape;111;p17"/>
          <p:cNvPicPr preferRelativeResize="0"/>
          <p:nvPr/>
        </p:nvPicPr>
        <p:blipFill>
          <a:blip r:embed="rId4">
            <a:alphaModFix/>
          </a:blip>
          <a:stretch>
            <a:fillRect/>
          </a:stretch>
        </p:blipFill>
        <p:spPr>
          <a:xfrm>
            <a:off x="8163225" y="4471650"/>
            <a:ext cx="613500" cy="33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269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a:t>
            </a:r>
            <a:endParaRPr/>
          </a:p>
        </p:txBody>
      </p:sp>
      <p:sp>
        <p:nvSpPr>
          <p:cNvPr id="117" name="Google Shape;117;p18"/>
          <p:cNvSpPr txBox="1"/>
          <p:nvPr>
            <p:ph idx="1" type="body"/>
          </p:nvPr>
        </p:nvSpPr>
        <p:spPr>
          <a:xfrm>
            <a:off x="311700" y="9563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It’s been almost </a:t>
            </a:r>
            <a:r>
              <a:rPr b="1" lang="en"/>
              <a:t>a year since the official declaration of the COVID-19 pandemic.</a:t>
            </a:r>
            <a:r>
              <a:rPr lang="en"/>
              <a:t> (March 11th, 2020). The implications of this global event have reached essentially every sector of the global economy, and Real Estate is no exception. </a:t>
            </a:r>
            <a:endParaRPr/>
          </a:p>
          <a:p>
            <a:pPr indent="-342900" lvl="0" marL="457200" rtl="0" algn="l">
              <a:spcBef>
                <a:spcPts val="0"/>
              </a:spcBef>
              <a:spcAft>
                <a:spcPts val="0"/>
              </a:spcAft>
              <a:buSzPts val="1800"/>
              <a:buChar char="●"/>
            </a:pPr>
            <a:r>
              <a:rPr lang="en"/>
              <a:t>The COVID-19 pandemic is causing a dramatic </a:t>
            </a:r>
            <a:r>
              <a:rPr b="1" lang="en"/>
              <a:t>reduction in consumption</a:t>
            </a:r>
            <a:r>
              <a:rPr lang="en"/>
              <a:t>, with a further drop in prices and a decrease in workers’ per capita income.</a:t>
            </a:r>
            <a:endParaRPr/>
          </a:p>
          <a:p>
            <a:pPr indent="-342900" lvl="0" marL="457200" rtl="0" algn="l">
              <a:spcBef>
                <a:spcPts val="0"/>
              </a:spcBef>
              <a:spcAft>
                <a:spcPts val="0"/>
              </a:spcAft>
              <a:buSzPts val="1800"/>
              <a:buChar char="●"/>
            </a:pPr>
            <a:r>
              <a:rPr lang="en"/>
              <a:t>The acceptance of </a:t>
            </a:r>
            <a:r>
              <a:rPr b="1" lang="en"/>
              <a:t>remote work</a:t>
            </a:r>
            <a:r>
              <a:rPr lang="en"/>
              <a:t> is growing rapidly and it seems that it might stay relevant for the </a:t>
            </a:r>
            <a:r>
              <a:rPr lang="en"/>
              <a:t>foreseeable</a:t>
            </a:r>
            <a:r>
              <a:rPr lang="en"/>
              <a:t> future. </a:t>
            </a:r>
            <a:endParaRPr/>
          </a:p>
          <a:p>
            <a:pPr indent="-342900" lvl="0" marL="457200" rtl="0" algn="l">
              <a:spcBef>
                <a:spcPts val="0"/>
              </a:spcBef>
              <a:spcAft>
                <a:spcPts val="0"/>
              </a:spcAft>
              <a:buSzPts val="1800"/>
              <a:buChar char="●"/>
            </a:pPr>
            <a:r>
              <a:rPr b="1" lang="en"/>
              <a:t>Remote learning</a:t>
            </a:r>
            <a:r>
              <a:rPr lang="en"/>
              <a:t> also has a </a:t>
            </a:r>
            <a:r>
              <a:rPr lang="en"/>
              <a:t>substantial</a:t>
            </a:r>
            <a:r>
              <a:rPr lang="en"/>
              <a:t> effect on the rental prices in cities where a large population are students from out of state or international students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t>
            </a:r>
            <a:r>
              <a:rPr lang="en"/>
              <a:t>Background Information</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E252A"/>
              </a:buClr>
              <a:buSzPts val="1600"/>
              <a:buChar char="●"/>
            </a:pPr>
            <a:r>
              <a:rPr lang="en" sz="1600">
                <a:solidFill>
                  <a:srgbClr val="1E252A"/>
                </a:solidFill>
                <a:highlight>
                  <a:srgbClr val="FFFFFF"/>
                </a:highlight>
              </a:rPr>
              <a:t>A</a:t>
            </a:r>
            <a:r>
              <a:rPr lang="en" sz="1600">
                <a:solidFill>
                  <a:srgbClr val="1E252A"/>
                </a:solidFill>
                <a:highlight>
                  <a:srgbClr val="FFFFFF"/>
                </a:highlight>
              </a:rPr>
              <a:t>ccording to “Hire a Helper” a company that helps people find local movers and moving companies, approximately 13% to 15% of people that moved at the beginning of 2020 moved because of reasons related to the pandemic. By the end of the year, this figure reached 25% of the total moving population. </a:t>
            </a:r>
            <a:endParaRPr sz="1600">
              <a:solidFill>
                <a:srgbClr val="1E252A"/>
              </a:solidFill>
              <a:highlight>
                <a:srgbClr val="FFFFFF"/>
              </a:highlight>
            </a:endParaRPr>
          </a:p>
          <a:p>
            <a:pPr indent="-330200" lvl="0" marL="457200" rtl="0" algn="l">
              <a:spcBef>
                <a:spcPts val="0"/>
              </a:spcBef>
              <a:spcAft>
                <a:spcPts val="0"/>
              </a:spcAft>
              <a:buClr>
                <a:srgbClr val="1E252A"/>
              </a:buClr>
              <a:buSzPts val="1600"/>
              <a:buChar char="●"/>
            </a:pPr>
            <a:r>
              <a:rPr lang="en" sz="1600">
                <a:solidFill>
                  <a:srgbClr val="1E252A"/>
                </a:solidFill>
                <a:highlight>
                  <a:srgbClr val="FFFFFF"/>
                </a:highlight>
              </a:rPr>
              <a:t>They also released other surprising statistics such as: </a:t>
            </a:r>
            <a:endParaRPr sz="1600">
              <a:solidFill>
                <a:srgbClr val="1E252A"/>
              </a:solidFill>
              <a:highlight>
                <a:srgbClr val="FFFFFF"/>
              </a:highlight>
            </a:endParaRPr>
          </a:p>
          <a:p>
            <a:pPr indent="-336550" lvl="1" marL="914400" rtl="0" algn="l">
              <a:spcBef>
                <a:spcPts val="0"/>
              </a:spcBef>
              <a:spcAft>
                <a:spcPts val="0"/>
              </a:spcAft>
              <a:buSzPts val="1700"/>
              <a:buChar char="○"/>
            </a:pPr>
            <a:r>
              <a:rPr lang="en" sz="1600">
                <a:solidFill>
                  <a:srgbClr val="1E252A"/>
                </a:solidFill>
                <a:highlight>
                  <a:srgbClr val="FFFFFF"/>
                </a:highlight>
              </a:rPr>
              <a:t>“68% more people left New York City in 2020 than moved into it.”</a:t>
            </a:r>
            <a:endParaRPr sz="1600">
              <a:solidFill>
                <a:srgbClr val="1E252A"/>
              </a:solidFill>
              <a:highlight>
                <a:srgbClr val="FFFFFF"/>
              </a:highlight>
            </a:endParaRPr>
          </a:p>
          <a:p>
            <a:pPr indent="-336550" lvl="1" marL="914400" rtl="0" algn="l">
              <a:spcBef>
                <a:spcPts val="0"/>
              </a:spcBef>
              <a:spcAft>
                <a:spcPts val="0"/>
              </a:spcAft>
              <a:buSzPts val="1700"/>
              <a:buChar char="○"/>
            </a:pPr>
            <a:r>
              <a:rPr lang="en" sz="1600">
                <a:solidFill>
                  <a:srgbClr val="1E252A"/>
                </a:solidFill>
                <a:highlight>
                  <a:srgbClr val="FFFFFF"/>
                </a:highlight>
              </a:rPr>
              <a:t>“28% moved because they started working from home and no longer had to live close to work”</a:t>
            </a:r>
            <a:endParaRPr sz="1600">
              <a:solidFill>
                <a:srgbClr val="1E252A"/>
              </a:solidFill>
              <a:highlight>
                <a:srgbClr val="FFFFFF"/>
              </a:highlight>
            </a:endParaRPr>
          </a:p>
          <a:p>
            <a:pPr indent="-336550" lvl="1" marL="914400" rtl="0" algn="l">
              <a:spcBef>
                <a:spcPts val="0"/>
              </a:spcBef>
              <a:spcAft>
                <a:spcPts val="0"/>
              </a:spcAft>
              <a:buClr>
                <a:srgbClr val="1E252A"/>
              </a:buClr>
              <a:buSzPts val="1700"/>
              <a:buChar char="○"/>
            </a:pPr>
            <a:r>
              <a:rPr lang="en" sz="1600">
                <a:solidFill>
                  <a:srgbClr val="1E252A"/>
                </a:solidFill>
                <a:highlight>
                  <a:srgbClr val="FFFFFF"/>
                </a:highlight>
              </a:rPr>
              <a:t>“31% moved to either shelter-in-place with family or to take care of family members” </a:t>
            </a:r>
            <a:endParaRPr sz="1600">
              <a:solidFill>
                <a:srgbClr val="1E252A"/>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rotWithShape="1">
          <a:blip r:embed="rId3">
            <a:alphaModFix/>
          </a:blip>
          <a:srcRect b="0" l="0" r="4278" t="0"/>
          <a:stretch/>
        </p:blipFill>
        <p:spPr>
          <a:xfrm>
            <a:off x="963338" y="390650"/>
            <a:ext cx="7217327" cy="454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1529550"/>
            <a:ext cx="8520600" cy="330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In the Paper "</a:t>
            </a:r>
            <a:r>
              <a:rPr i="1" lang="en" sz="1800"/>
              <a:t>COVID-19 Infects Real Estate Markets: Short and Mid-Run Eﬀects on Housing Prices in Campania Region</a:t>
            </a:r>
            <a:r>
              <a:rPr lang="en" sz="1800"/>
              <a:t>", researchers were trying to estimate real estate price changes resulting from the COVID-19 pandemic.</a:t>
            </a:r>
            <a:endParaRPr sz="1800"/>
          </a:p>
          <a:p>
            <a:pPr indent="0" lvl="0" marL="0" rtl="0" algn="l">
              <a:spcBef>
                <a:spcPts val="1200"/>
              </a:spcBef>
              <a:spcAft>
                <a:spcPts val="0"/>
              </a:spcAft>
              <a:buNone/>
            </a:pPr>
            <a:r>
              <a:rPr lang="en" sz="1600"/>
              <a:t>In order to understand the impact of COVID-19, the researchers first</a:t>
            </a:r>
            <a:r>
              <a:rPr lang="en" sz="1600"/>
              <a:t> explored more conventional models used to evaluate and predict the Average Housing Prices in a specific region. </a:t>
            </a:r>
            <a:endParaRPr sz="1600"/>
          </a:p>
          <a:p>
            <a:pPr indent="0" lvl="0" marL="0" rtl="0" algn="l">
              <a:spcBef>
                <a:spcPts val="1200"/>
              </a:spcBef>
              <a:spcAft>
                <a:spcPts val="0"/>
              </a:spcAft>
              <a:buNone/>
            </a:pPr>
            <a:r>
              <a:rPr lang="en" sz="1600"/>
              <a:t>These models used for Real Estate usually use inputs such as the GDP, the unemployment rate, residential real estate prices, and real estate transactions.</a:t>
            </a:r>
            <a:r>
              <a:rPr lang="en" sz="1600"/>
              <a:t>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b="1" sz="1600"/>
          </a:p>
        </p:txBody>
      </p:sp>
      <p:sp>
        <p:nvSpPr>
          <p:cNvPr id="134" name="Google Shape;134;p21"/>
          <p:cNvSpPr txBox="1"/>
          <p:nvPr>
            <p:ph type="title"/>
          </p:nvPr>
        </p:nvSpPr>
        <p:spPr>
          <a:xfrm>
            <a:off x="311700" y="410000"/>
            <a:ext cx="8520600" cy="96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Literature Review 1: How Does COVID-19 Affect the Real Estate Market in Italy</a:t>
            </a:r>
            <a:endParaRPr sz="2700"/>
          </a:p>
        </p:txBody>
      </p:sp>
      <p:pic>
        <p:nvPicPr>
          <p:cNvPr id="135" name="Google Shape;135;p21"/>
          <p:cNvPicPr preferRelativeResize="0"/>
          <p:nvPr/>
        </p:nvPicPr>
        <p:blipFill>
          <a:blip r:embed="rId3">
            <a:alphaModFix/>
          </a:blip>
          <a:stretch>
            <a:fillRect/>
          </a:stretch>
        </p:blipFill>
        <p:spPr>
          <a:xfrm>
            <a:off x="471075" y="3949725"/>
            <a:ext cx="8201851" cy="60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