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72" r:id="rId7"/>
    <p:sldId id="273" r:id="rId8"/>
    <p:sldId id="260" r:id="rId9"/>
    <p:sldId id="266" r:id="rId10"/>
    <p:sldId id="267" r:id="rId11"/>
    <p:sldId id="261" r:id="rId12"/>
    <p:sldId id="268" r:id="rId13"/>
    <p:sldId id="269" r:id="rId14"/>
    <p:sldId id="270" r:id="rId15"/>
    <p:sldId id="262" r:id="rId16"/>
    <p:sldId id="263" r:id="rId17"/>
    <p:sldId id="274"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0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303B-DA93-BDDD-E4A8-4FC6DB2F6CD1}"/>
              </a:ext>
            </a:extLst>
          </p:cNvPr>
          <p:cNvSpPr>
            <a:spLocks noGrp="1"/>
          </p:cNvSpPr>
          <p:nvPr>
            <p:ph type="ctrTitle"/>
          </p:nvPr>
        </p:nvSpPr>
        <p:spPr>
          <a:xfrm>
            <a:off x="2260601" y="954698"/>
            <a:ext cx="9607052" cy="2541431"/>
          </a:xfrm>
        </p:spPr>
        <p:txBody>
          <a:bodyPr>
            <a:normAutofit/>
          </a:bodyPr>
          <a:lstStyle/>
          <a:p>
            <a:r>
              <a:rPr lang="en-US" sz="5400" dirty="0"/>
              <a:t>Digital image processing  </a:t>
            </a:r>
          </a:p>
        </p:txBody>
      </p:sp>
      <p:sp>
        <p:nvSpPr>
          <p:cNvPr id="3" name="Subtitle 2">
            <a:extLst>
              <a:ext uri="{FF2B5EF4-FFF2-40B4-BE49-F238E27FC236}">
                <a16:creationId xmlns:a16="http://schemas.microsoft.com/office/drawing/2014/main" id="{FD8182C4-05B6-ED00-49EB-B3035E0003DF}"/>
              </a:ext>
            </a:extLst>
          </p:cNvPr>
          <p:cNvSpPr>
            <a:spLocks noGrp="1"/>
          </p:cNvSpPr>
          <p:nvPr>
            <p:ph type="subTitle" idx="1"/>
          </p:nvPr>
        </p:nvSpPr>
        <p:spPr>
          <a:xfrm>
            <a:off x="2260601" y="3861404"/>
            <a:ext cx="8637072" cy="977621"/>
          </a:xfrm>
        </p:spPr>
        <p:txBody>
          <a:bodyPr/>
          <a:lstStyle/>
          <a:p>
            <a:pPr algn="ctr"/>
            <a:r>
              <a:rPr lang="en-US" dirty="0"/>
              <a:t>Tomato leaf disease detection</a:t>
            </a:r>
          </a:p>
        </p:txBody>
      </p:sp>
    </p:spTree>
    <p:extLst>
      <p:ext uri="{BB962C8B-B14F-4D97-AF65-F5344CB8AC3E}">
        <p14:creationId xmlns:p14="http://schemas.microsoft.com/office/powerpoint/2010/main" val="416860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E201-0E50-B49A-AA71-DD54C45FF1C5}"/>
              </a:ext>
            </a:extLst>
          </p:cNvPr>
          <p:cNvSpPr>
            <a:spLocks noGrp="1"/>
          </p:cNvSpPr>
          <p:nvPr>
            <p:ph type="title"/>
          </p:nvPr>
        </p:nvSpPr>
        <p:spPr/>
        <p:txBody>
          <a:bodyPr/>
          <a:lstStyle/>
          <a:p>
            <a:r>
              <a:rPr lang="en-US" dirty="0" err="1"/>
              <a:t>Methadology</a:t>
            </a:r>
            <a:r>
              <a:rPr lang="en-US" dirty="0"/>
              <a:t> </a:t>
            </a:r>
            <a:r>
              <a:rPr lang="en-US" dirty="0" err="1"/>
              <a:t>cont</a:t>
            </a:r>
            <a:r>
              <a:rPr lang="en-US" dirty="0"/>
              <a:t>…</a:t>
            </a:r>
          </a:p>
        </p:txBody>
      </p:sp>
      <p:sp>
        <p:nvSpPr>
          <p:cNvPr id="3" name="Content Placeholder 2">
            <a:extLst>
              <a:ext uri="{FF2B5EF4-FFF2-40B4-BE49-F238E27FC236}">
                <a16:creationId xmlns:a16="http://schemas.microsoft.com/office/drawing/2014/main" id="{D27C3BAD-FAAE-EC65-E401-6BA210DC3DBD}"/>
              </a:ext>
            </a:extLst>
          </p:cNvPr>
          <p:cNvSpPr>
            <a:spLocks noGrp="1"/>
          </p:cNvSpPr>
          <p:nvPr>
            <p:ph idx="1"/>
          </p:nvPr>
        </p:nvSpPr>
        <p:spPr/>
        <p:txBody>
          <a:bodyPr/>
          <a:lstStyle/>
          <a:p>
            <a:r>
              <a:rPr lang="en-US" dirty="0"/>
              <a:t>Evaluation</a:t>
            </a:r>
          </a:p>
          <a:p>
            <a:pPr marL="0" indent="0">
              <a:buNone/>
            </a:pPr>
            <a:r>
              <a:rPr lang="en-US" dirty="0"/>
              <a:t>CNN model displays the accuracy ,validation accuracy(97 %) which denotes our model works perfectly</a:t>
            </a:r>
          </a:p>
          <a:p>
            <a:pPr marL="0" indent="0">
              <a:buNone/>
            </a:pPr>
            <a:r>
              <a:rPr lang="en-US" dirty="0"/>
              <a:t>The model is stored as the file . Then the model is taken as input and single image is fed to the model and resulting disease is detected for the tomato plant.</a:t>
            </a:r>
          </a:p>
        </p:txBody>
      </p:sp>
    </p:spTree>
    <p:extLst>
      <p:ext uri="{BB962C8B-B14F-4D97-AF65-F5344CB8AC3E}">
        <p14:creationId xmlns:p14="http://schemas.microsoft.com/office/powerpoint/2010/main" val="110954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5F4D-939C-BF05-D2C5-A58E6BE81A0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369BD42-E679-203A-D5E8-512419E6FDBC}"/>
              </a:ext>
            </a:extLst>
          </p:cNvPr>
          <p:cNvSpPr>
            <a:spLocks noGrp="1"/>
          </p:cNvSpPr>
          <p:nvPr>
            <p:ph idx="1"/>
          </p:nvPr>
        </p:nvSpPr>
        <p:spPr>
          <a:xfrm>
            <a:off x="1451579" y="2134265"/>
            <a:ext cx="9603275" cy="3450613"/>
          </a:xfrm>
        </p:spPr>
        <p:txBody>
          <a:bodyPr/>
          <a:lstStyle/>
          <a:p>
            <a:r>
              <a:rPr lang="en-US" dirty="0"/>
              <a:t>Dataset is </a:t>
            </a:r>
            <a:r>
              <a:rPr lang="en-US" dirty="0" err="1"/>
              <a:t>splitted</a:t>
            </a:r>
            <a:r>
              <a:rPr lang="en-US" dirty="0"/>
              <a:t> into 3</a:t>
            </a:r>
          </a:p>
          <a:p>
            <a:pPr marL="0" indent="0">
              <a:buNone/>
            </a:pPr>
            <a:r>
              <a:rPr lang="en-US" dirty="0"/>
              <a:t>Train </a:t>
            </a:r>
          </a:p>
          <a:p>
            <a:pPr marL="0" indent="0">
              <a:buNone/>
            </a:pPr>
            <a:r>
              <a:rPr lang="en-US" dirty="0"/>
              <a:t>Test </a:t>
            </a:r>
          </a:p>
          <a:p>
            <a:pPr marL="0" indent="0">
              <a:buNone/>
            </a:pPr>
            <a:r>
              <a:rPr lang="en-US" dirty="0"/>
              <a:t>Validation</a:t>
            </a:r>
          </a:p>
          <a:p>
            <a:r>
              <a:rPr lang="en-US" dirty="0"/>
              <a:t>Train folder contains following images with disease and each folder contains 15 images</a:t>
            </a:r>
          </a:p>
          <a:p>
            <a:pPr marL="0" indent="0">
              <a:buNone/>
            </a:pPr>
            <a:r>
              <a:rPr lang="en-US" dirty="0"/>
              <a:t>Tomato - </a:t>
            </a:r>
            <a:r>
              <a:rPr lang="en-US" dirty="0" err="1"/>
              <a:t>Bacterial_spot</a:t>
            </a:r>
            <a:endParaRPr lang="en-US" dirty="0"/>
          </a:p>
          <a:p>
            <a:pPr marL="0" indent="0">
              <a:buNone/>
            </a:pPr>
            <a:r>
              <a:rPr lang="en-US" dirty="0"/>
              <a:t>Tomato - </a:t>
            </a:r>
            <a:r>
              <a:rPr lang="en-US" dirty="0" err="1"/>
              <a:t>Early_blight</a:t>
            </a:r>
            <a:endParaRPr lang="en-US" dirty="0"/>
          </a:p>
        </p:txBody>
      </p:sp>
    </p:spTree>
    <p:extLst>
      <p:ext uri="{BB962C8B-B14F-4D97-AF65-F5344CB8AC3E}">
        <p14:creationId xmlns:p14="http://schemas.microsoft.com/office/powerpoint/2010/main" val="25290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AD08-45D6-FE82-DD8D-CB59A9D2C3E9}"/>
              </a:ext>
            </a:extLst>
          </p:cNvPr>
          <p:cNvSpPr>
            <a:spLocks noGrp="1"/>
          </p:cNvSpPr>
          <p:nvPr>
            <p:ph type="title"/>
          </p:nvPr>
        </p:nvSpPr>
        <p:spPr/>
        <p:txBody>
          <a:bodyPr/>
          <a:lstStyle/>
          <a:p>
            <a:r>
              <a:rPr lang="en-US" dirty="0"/>
              <a:t>DATASET </a:t>
            </a:r>
            <a:r>
              <a:rPr lang="en-US" dirty="0" err="1"/>
              <a:t>cont</a:t>
            </a:r>
            <a:r>
              <a:rPr lang="en-US" dirty="0"/>
              <a:t>…</a:t>
            </a:r>
          </a:p>
        </p:txBody>
      </p:sp>
      <p:sp>
        <p:nvSpPr>
          <p:cNvPr id="3" name="Content Placeholder 2">
            <a:extLst>
              <a:ext uri="{FF2B5EF4-FFF2-40B4-BE49-F238E27FC236}">
                <a16:creationId xmlns:a16="http://schemas.microsoft.com/office/drawing/2014/main" id="{6EADBC50-6255-75B5-7FFC-60BDE5474B30}"/>
              </a:ext>
            </a:extLst>
          </p:cNvPr>
          <p:cNvSpPr>
            <a:spLocks noGrp="1"/>
          </p:cNvSpPr>
          <p:nvPr>
            <p:ph idx="1"/>
          </p:nvPr>
        </p:nvSpPr>
        <p:spPr/>
        <p:txBody>
          <a:bodyPr>
            <a:normAutofit fontScale="92500" lnSpcReduction="20000"/>
          </a:bodyPr>
          <a:lstStyle/>
          <a:p>
            <a:pPr marL="0" indent="0">
              <a:buNone/>
            </a:pPr>
            <a:r>
              <a:rPr lang="en-US" dirty="0"/>
              <a:t>Tomato – Healthy</a:t>
            </a:r>
          </a:p>
          <a:p>
            <a:pPr marL="0" indent="0">
              <a:buNone/>
            </a:pPr>
            <a:r>
              <a:rPr lang="en-US" dirty="0"/>
              <a:t>Tomato - </a:t>
            </a:r>
            <a:r>
              <a:rPr lang="en-US" dirty="0" err="1"/>
              <a:t>Late_blight</a:t>
            </a:r>
            <a:endParaRPr lang="en-US" dirty="0"/>
          </a:p>
          <a:p>
            <a:pPr marL="0" indent="0">
              <a:buNone/>
            </a:pPr>
            <a:r>
              <a:rPr lang="en-US" dirty="0"/>
              <a:t>Tomato - </a:t>
            </a:r>
            <a:r>
              <a:rPr lang="en-US" dirty="0" err="1"/>
              <a:t>Leaf_Mold</a:t>
            </a:r>
            <a:endParaRPr lang="en-US" dirty="0"/>
          </a:p>
          <a:p>
            <a:pPr marL="0" indent="0">
              <a:buNone/>
            </a:pPr>
            <a:r>
              <a:rPr lang="en-US" dirty="0"/>
              <a:t>Tomato - </a:t>
            </a:r>
            <a:r>
              <a:rPr lang="en-US" dirty="0" err="1"/>
              <a:t>Septoria_leaf_spot</a:t>
            </a:r>
            <a:endParaRPr lang="en-US" dirty="0"/>
          </a:p>
          <a:p>
            <a:pPr marL="0" indent="0">
              <a:buNone/>
            </a:pPr>
            <a:r>
              <a:rPr lang="en-US" dirty="0"/>
              <a:t>Tomato - </a:t>
            </a:r>
            <a:r>
              <a:rPr lang="en-US" dirty="0" err="1"/>
              <a:t>Target_Spot</a:t>
            </a:r>
            <a:endParaRPr lang="en-US" dirty="0"/>
          </a:p>
          <a:p>
            <a:pPr marL="0" indent="0">
              <a:buNone/>
            </a:pPr>
            <a:r>
              <a:rPr lang="en-US" dirty="0"/>
              <a:t>Tomato - </a:t>
            </a:r>
            <a:r>
              <a:rPr lang="en-US" dirty="0" err="1"/>
              <a:t>Tomato_mosaic_virus</a:t>
            </a:r>
            <a:endParaRPr lang="en-US" dirty="0"/>
          </a:p>
          <a:p>
            <a:pPr marL="0" indent="0">
              <a:buNone/>
            </a:pPr>
            <a:r>
              <a:rPr lang="en-US" dirty="0"/>
              <a:t>Tomato - </a:t>
            </a:r>
            <a:r>
              <a:rPr lang="en-US" dirty="0" err="1"/>
              <a:t>Tomato_Yellow_Leaf_Curl_Virus</a:t>
            </a:r>
            <a:endParaRPr lang="en-US" dirty="0"/>
          </a:p>
          <a:p>
            <a:pPr marL="0" indent="0">
              <a:buNone/>
            </a:pPr>
            <a:r>
              <a:rPr lang="en-US" dirty="0"/>
              <a:t>Tomato - Two-</a:t>
            </a:r>
            <a:r>
              <a:rPr lang="en-US" dirty="0" err="1"/>
              <a:t>spotted_spider_mite</a:t>
            </a:r>
            <a:endParaRPr lang="en-US" dirty="0"/>
          </a:p>
        </p:txBody>
      </p:sp>
    </p:spTree>
    <p:extLst>
      <p:ext uri="{BB962C8B-B14F-4D97-AF65-F5344CB8AC3E}">
        <p14:creationId xmlns:p14="http://schemas.microsoft.com/office/powerpoint/2010/main" val="209895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A7FC-BC0F-76D2-36C5-22F70111031E}"/>
              </a:ext>
            </a:extLst>
          </p:cNvPr>
          <p:cNvSpPr>
            <a:spLocks noGrp="1"/>
          </p:cNvSpPr>
          <p:nvPr>
            <p:ph type="title"/>
          </p:nvPr>
        </p:nvSpPr>
        <p:spPr/>
        <p:txBody>
          <a:bodyPr/>
          <a:lstStyle/>
          <a:p>
            <a:r>
              <a:rPr lang="en-US" dirty="0"/>
              <a:t>DATASET </a:t>
            </a:r>
            <a:r>
              <a:rPr lang="en-US" dirty="0" err="1"/>
              <a:t>cont</a:t>
            </a:r>
            <a:r>
              <a:rPr lang="en-US" dirty="0"/>
              <a:t>…</a:t>
            </a:r>
          </a:p>
        </p:txBody>
      </p:sp>
      <p:sp>
        <p:nvSpPr>
          <p:cNvPr id="3" name="Content Placeholder 2">
            <a:extLst>
              <a:ext uri="{FF2B5EF4-FFF2-40B4-BE49-F238E27FC236}">
                <a16:creationId xmlns:a16="http://schemas.microsoft.com/office/drawing/2014/main" id="{92E8F74C-6637-A3B0-E090-179D3279ADD2}"/>
              </a:ext>
            </a:extLst>
          </p:cNvPr>
          <p:cNvSpPr>
            <a:spLocks noGrp="1"/>
          </p:cNvSpPr>
          <p:nvPr>
            <p:ph idx="1"/>
          </p:nvPr>
        </p:nvSpPr>
        <p:spPr/>
        <p:txBody>
          <a:bodyPr>
            <a:normAutofit fontScale="85000" lnSpcReduction="20000"/>
          </a:bodyPr>
          <a:lstStyle/>
          <a:p>
            <a:r>
              <a:rPr lang="en-US" dirty="0"/>
              <a:t>Validation data</a:t>
            </a:r>
          </a:p>
          <a:p>
            <a:pPr marL="0" indent="0">
              <a:buNone/>
            </a:pPr>
            <a:r>
              <a:rPr lang="en-US" dirty="0"/>
              <a:t>Tomato - </a:t>
            </a:r>
            <a:r>
              <a:rPr lang="en-US" dirty="0" err="1"/>
              <a:t>Bacterial_spot</a:t>
            </a:r>
            <a:endParaRPr lang="en-US" dirty="0"/>
          </a:p>
          <a:p>
            <a:pPr marL="0" indent="0">
              <a:buNone/>
            </a:pPr>
            <a:r>
              <a:rPr lang="en-US" dirty="0"/>
              <a:t>Tomato - </a:t>
            </a:r>
            <a:r>
              <a:rPr lang="en-US" dirty="0" err="1"/>
              <a:t>Early_blight</a:t>
            </a:r>
            <a:endParaRPr lang="en-US" dirty="0"/>
          </a:p>
          <a:p>
            <a:pPr marL="0" indent="0">
              <a:buNone/>
            </a:pPr>
            <a:r>
              <a:rPr lang="en-US" dirty="0"/>
              <a:t>Tomato – Healthy</a:t>
            </a:r>
          </a:p>
          <a:p>
            <a:pPr marL="0" indent="0">
              <a:buNone/>
            </a:pPr>
            <a:r>
              <a:rPr lang="en-US" dirty="0"/>
              <a:t>Tomato - </a:t>
            </a:r>
            <a:r>
              <a:rPr lang="en-US" dirty="0" err="1"/>
              <a:t>Late_blight</a:t>
            </a:r>
            <a:endParaRPr lang="en-US" dirty="0"/>
          </a:p>
          <a:p>
            <a:pPr marL="0" indent="0">
              <a:buNone/>
            </a:pPr>
            <a:r>
              <a:rPr lang="en-US" dirty="0"/>
              <a:t>Tomato - </a:t>
            </a:r>
            <a:r>
              <a:rPr lang="en-US" dirty="0" err="1"/>
              <a:t>Leaf_Mold</a:t>
            </a:r>
            <a:endParaRPr lang="en-US" dirty="0"/>
          </a:p>
          <a:p>
            <a:pPr marL="0" indent="0">
              <a:buNone/>
            </a:pPr>
            <a:r>
              <a:rPr lang="en-US" dirty="0"/>
              <a:t>Tomato - </a:t>
            </a:r>
            <a:r>
              <a:rPr lang="en-US" dirty="0" err="1"/>
              <a:t>Septoria_leaf_spot</a:t>
            </a:r>
            <a:endParaRPr lang="en-US" dirty="0"/>
          </a:p>
          <a:p>
            <a:pPr marL="0" indent="0">
              <a:buNone/>
            </a:pPr>
            <a:r>
              <a:rPr lang="en-US" dirty="0"/>
              <a:t>Tomato - </a:t>
            </a:r>
            <a:r>
              <a:rPr lang="en-US" dirty="0" err="1"/>
              <a:t>Target_Spot</a:t>
            </a:r>
            <a:endParaRPr lang="en-US" dirty="0"/>
          </a:p>
          <a:p>
            <a:pPr marL="0" indent="0">
              <a:buNone/>
            </a:pPr>
            <a:r>
              <a:rPr lang="en-US" dirty="0"/>
              <a:t>Tomato - </a:t>
            </a:r>
            <a:r>
              <a:rPr lang="en-US" dirty="0" err="1"/>
              <a:t>Tomato_mosaic_virus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842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7E54-0819-D7C9-CB3E-FBECBD15716C}"/>
              </a:ext>
            </a:extLst>
          </p:cNvPr>
          <p:cNvSpPr>
            <a:spLocks noGrp="1"/>
          </p:cNvSpPr>
          <p:nvPr>
            <p:ph type="title"/>
          </p:nvPr>
        </p:nvSpPr>
        <p:spPr/>
        <p:txBody>
          <a:bodyPr/>
          <a:lstStyle/>
          <a:p>
            <a:r>
              <a:rPr lang="en-US" dirty="0"/>
              <a:t>Dataset </a:t>
            </a:r>
            <a:r>
              <a:rPr lang="en-US" dirty="0" err="1"/>
              <a:t>cont</a:t>
            </a:r>
            <a:r>
              <a:rPr lang="en-US" dirty="0"/>
              <a:t>…</a:t>
            </a:r>
          </a:p>
        </p:txBody>
      </p:sp>
      <p:sp>
        <p:nvSpPr>
          <p:cNvPr id="3" name="Content Placeholder 2">
            <a:extLst>
              <a:ext uri="{FF2B5EF4-FFF2-40B4-BE49-F238E27FC236}">
                <a16:creationId xmlns:a16="http://schemas.microsoft.com/office/drawing/2014/main" id="{8936CB86-A649-4276-2C71-F74C32153347}"/>
              </a:ext>
            </a:extLst>
          </p:cNvPr>
          <p:cNvSpPr>
            <a:spLocks noGrp="1"/>
          </p:cNvSpPr>
          <p:nvPr>
            <p:ph idx="1"/>
          </p:nvPr>
        </p:nvSpPr>
        <p:spPr/>
        <p:txBody>
          <a:bodyPr/>
          <a:lstStyle/>
          <a:p>
            <a:pPr marL="0" indent="0">
              <a:buNone/>
            </a:pPr>
            <a:r>
              <a:rPr lang="en-US" dirty="0"/>
              <a:t>Tomato - </a:t>
            </a:r>
            <a:r>
              <a:rPr lang="en-US" dirty="0" err="1"/>
              <a:t>Tomato_Yellow_Leaf_Curl_Virus</a:t>
            </a:r>
            <a:endParaRPr lang="en-US" dirty="0"/>
          </a:p>
          <a:p>
            <a:pPr marL="0" indent="0">
              <a:buNone/>
            </a:pPr>
            <a:r>
              <a:rPr lang="en-US" dirty="0"/>
              <a:t>Tomato - Two-</a:t>
            </a:r>
            <a:r>
              <a:rPr lang="en-US" dirty="0" err="1"/>
              <a:t>spotted_spider_mite</a:t>
            </a:r>
            <a:endParaRPr lang="en-US" dirty="0"/>
          </a:p>
          <a:p>
            <a:r>
              <a:rPr lang="en-US" dirty="0"/>
              <a:t>Test data folder contains </a:t>
            </a:r>
            <a:r>
              <a:rPr lang="en-US" dirty="0" err="1"/>
              <a:t>smaple</a:t>
            </a:r>
            <a:r>
              <a:rPr lang="en-US" dirty="0"/>
              <a:t> images for testing</a:t>
            </a:r>
          </a:p>
          <a:p>
            <a:r>
              <a:rPr lang="en-US" dirty="0"/>
              <a:t>This data was uploaded in Kaggle by Kaustubh on 2020 .</a:t>
            </a:r>
          </a:p>
          <a:p>
            <a:r>
              <a:rPr lang="en-US" dirty="0"/>
              <a:t>Kaggle Link :https://www.kaggle.com/datasets/kaustubhb999/tomatoleaf</a:t>
            </a:r>
          </a:p>
          <a:p>
            <a:r>
              <a:rPr lang="en-US" dirty="0"/>
              <a:t>In the above dataset each folder contains 1000 files (images)</a:t>
            </a:r>
          </a:p>
        </p:txBody>
      </p:sp>
    </p:spTree>
    <p:extLst>
      <p:ext uri="{BB962C8B-B14F-4D97-AF65-F5344CB8AC3E}">
        <p14:creationId xmlns:p14="http://schemas.microsoft.com/office/powerpoint/2010/main" val="320280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284A-97FF-1477-D05C-85EA2118F401}"/>
              </a:ext>
            </a:extLst>
          </p:cNvPr>
          <p:cNvSpPr>
            <a:spLocks noGrp="1"/>
          </p:cNvSpPr>
          <p:nvPr>
            <p:ph type="title"/>
          </p:nvPr>
        </p:nvSpPr>
        <p:spPr/>
        <p:txBody>
          <a:bodyPr/>
          <a:lstStyle/>
          <a:p>
            <a:r>
              <a:rPr lang="en-US" dirty="0"/>
              <a:t>Hardware and software used</a:t>
            </a:r>
          </a:p>
        </p:txBody>
      </p:sp>
      <p:sp>
        <p:nvSpPr>
          <p:cNvPr id="3" name="Content Placeholder 2">
            <a:extLst>
              <a:ext uri="{FF2B5EF4-FFF2-40B4-BE49-F238E27FC236}">
                <a16:creationId xmlns:a16="http://schemas.microsoft.com/office/drawing/2014/main" id="{0E188A64-C93D-35F5-CF3C-D47F8B3262B7}"/>
              </a:ext>
            </a:extLst>
          </p:cNvPr>
          <p:cNvSpPr>
            <a:spLocks noGrp="1"/>
          </p:cNvSpPr>
          <p:nvPr>
            <p:ph idx="1"/>
          </p:nvPr>
        </p:nvSpPr>
        <p:spPr/>
        <p:txBody>
          <a:bodyPr/>
          <a:lstStyle/>
          <a:p>
            <a:r>
              <a:rPr lang="en-US" dirty="0"/>
              <a:t>Hardware used</a:t>
            </a:r>
          </a:p>
          <a:p>
            <a:pPr marL="0" indent="0">
              <a:buNone/>
            </a:pPr>
            <a:r>
              <a:rPr lang="en-US" dirty="0"/>
              <a:t>Online Kaggle cloud platform</a:t>
            </a:r>
          </a:p>
          <a:p>
            <a:r>
              <a:rPr lang="en-US" dirty="0"/>
              <a:t>Software used</a:t>
            </a:r>
          </a:p>
          <a:p>
            <a:pPr marL="0" indent="0">
              <a:buNone/>
            </a:pPr>
            <a:r>
              <a:rPr lang="en-US" dirty="0"/>
              <a:t>Kaggle Notebook</a:t>
            </a:r>
          </a:p>
          <a:p>
            <a:pPr marL="0" indent="0">
              <a:buNone/>
            </a:pPr>
            <a:r>
              <a:rPr lang="en-US" dirty="0"/>
              <a:t>Python</a:t>
            </a:r>
          </a:p>
          <a:p>
            <a:pPr marL="0" indent="0">
              <a:buNone/>
            </a:pPr>
            <a:r>
              <a:rPr lang="en-US" dirty="0" err="1"/>
              <a:t>Tensorflow</a:t>
            </a:r>
            <a:r>
              <a:rPr lang="en-US" dirty="0"/>
              <a:t> and </a:t>
            </a:r>
            <a:r>
              <a:rPr lang="en-US" dirty="0" err="1"/>
              <a:t>keras</a:t>
            </a:r>
            <a:r>
              <a:rPr lang="en-US" dirty="0"/>
              <a:t> library</a:t>
            </a:r>
          </a:p>
        </p:txBody>
      </p:sp>
    </p:spTree>
    <p:extLst>
      <p:ext uri="{BB962C8B-B14F-4D97-AF65-F5344CB8AC3E}">
        <p14:creationId xmlns:p14="http://schemas.microsoft.com/office/powerpoint/2010/main" val="171067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D37D-142C-E0E0-90A2-1B6288D9F7BF}"/>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F7A8BE42-518E-8BD0-F1DE-B03BF9CBF69A}"/>
              </a:ext>
            </a:extLst>
          </p:cNvPr>
          <p:cNvSpPr>
            <a:spLocks noGrp="1"/>
          </p:cNvSpPr>
          <p:nvPr>
            <p:ph idx="1"/>
          </p:nvPr>
        </p:nvSpPr>
        <p:spPr/>
        <p:txBody>
          <a:bodyPr/>
          <a:lstStyle/>
          <a:p>
            <a:r>
              <a:rPr lang="en-US" dirty="0"/>
              <a:t>Using the method mentioned above has given the accuracy of 94% , validation accuracy of 69% with the loss of 14.66% .This model works well for the tomato leaf image data and the classification and the training Is efficiently performed by the CNN(Convolutional neural network)</a:t>
            </a:r>
          </a:p>
        </p:txBody>
      </p:sp>
    </p:spTree>
    <p:extLst>
      <p:ext uri="{BB962C8B-B14F-4D97-AF65-F5344CB8AC3E}">
        <p14:creationId xmlns:p14="http://schemas.microsoft.com/office/powerpoint/2010/main" val="83528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02C-32C9-0F91-E8EF-C76CC797AF2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91430B1D-5724-388A-63A4-CEC65D63B498}"/>
              </a:ext>
            </a:extLst>
          </p:cNvPr>
          <p:cNvSpPr>
            <a:spLocks noGrp="1"/>
          </p:cNvSpPr>
          <p:nvPr>
            <p:ph idx="1"/>
          </p:nvPr>
        </p:nvSpPr>
        <p:spPr/>
        <p:txBody>
          <a:bodyPr/>
          <a:lstStyle/>
          <a:p>
            <a:pPr marL="0" indent="0">
              <a:buNone/>
            </a:pPr>
            <a:r>
              <a:rPr lang="en-US" dirty="0"/>
              <a:t>Features of CNN model are</a:t>
            </a:r>
          </a:p>
          <a:p>
            <a:r>
              <a:rPr lang="en-US" dirty="0"/>
              <a:t>Weight sharing:</a:t>
            </a:r>
          </a:p>
          <a:p>
            <a:r>
              <a:rPr lang="en-US" dirty="0"/>
              <a:t>Memory Saving</a:t>
            </a:r>
          </a:p>
          <a:p>
            <a:r>
              <a:rPr lang="en-US" dirty="0"/>
              <a:t>Independent of local variations in Image</a:t>
            </a:r>
          </a:p>
          <a:p>
            <a:r>
              <a:rPr lang="en-US" dirty="0"/>
              <a:t>Equivariance</a:t>
            </a:r>
          </a:p>
          <a:p>
            <a:r>
              <a:rPr lang="en-US" dirty="0"/>
              <a:t>Independent of Transformations:</a:t>
            </a:r>
          </a:p>
          <a:p>
            <a:r>
              <a:rPr lang="en-US" dirty="0"/>
              <a:t>Example of Translation independence – CNN identifies object correctly.</a:t>
            </a:r>
          </a:p>
        </p:txBody>
      </p:sp>
    </p:spTree>
    <p:extLst>
      <p:ext uri="{BB962C8B-B14F-4D97-AF65-F5344CB8AC3E}">
        <p14:creationId xmlns:p14="http://schemas.microsoft.com/office/powerpoint/2010/main" val="226083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605B-C335-68BB-658D-422ED07799AE}"/>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A06C3D2-590F-87D1-FF48-CC6B768771E9}"/>
              </a:ext>
            </a:extLst>
          </p:cNvPr>
          <p:cNvSpPr>
            <a:spLocks noGrp="1"/>
          </p:cNvSpPr>
          <p:nvPr>
            <p:ph idx="1"/>
          </p:nvPr>
        </p:nvSpPr>
        <p:spPr/>
        <p:txBody>
          <a:bodyPr>
            <a:normAutofit fontScale="85000" lnSpcReduction="20000"/>
          </a:bodyPr>
          <a:lstStyle/>
          <a:p>
            <a:r>
              <a:rPr lang="en-US" dirty="0"/>
              <a:t>Plant disease detection is very momentous and important research area. Further, the accurate disease detection and classification of the plant leaf image is very important for the successful cultivation and reduce the loss of crops. During the review, it was observed that classification techniques were widely used for the identification and detection of diseases in plant leaves. Among the classification techniques, many researchers have reported CNN method gave the highest accuracy and recommended for plant disease detection. In future work, the development in hybrid algorithms by using genetic algorithms, </a:t>
            </a:r>
            <a:r>
              <a:rPr lang="en-US" dirty="0" err="1"/>
              <a:t>antcolony</a:t>
            </a:r>
            <a:r>
              <a:rPr lang="en-US" dirty="0"/>
              <a:t>, cuckoo optimization, and particle swarm optimization with SVM, ANN, and KNN would increase the efficiency in plant disease detection. Mobile application can be developed with inbuilt remedial solution that can be used by farmers to detect any kind of leaf, stem, fruit flower disease including nutrient deficiency easily. Deep learning is most powerful technique that has promising features for accurate plant disease detection and classification than machine learning technique. is paper talks about how to use machine learning and image processing to figure out if leaves are sick or not</a:t>
            </a:r>
          </a:p>
        </p:txBody>
      </p:sp>
    </p:spTree>
    <p:extLst>
      <p:ext uri="{BB962C8B-B14F-4D97-AF65-F5344CB8AC3E}">
        <p14:creationId xmlns:p14="http://schemas.microsoft.com/office/powerpoint/2010/main" val="39133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3E61-BE62-C1E1-BA42-2B00D81514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5C571D-32D1-2CB7-FA6F-BD99CD2E9A87}"/>
              </a:ext>
            </a:extLst>
          </p:cNvPr>
          <p:cNvSpPr>
            <a:spLocks noGrp="1"/>
          </p:cNvSpPr>
          <p:nvPr>
            <p:ph idx="1"/>
          </p:nvPr>
        </p:nvSpPr>
        <p:spPr/>
        <p:txBody>
          <a:bodyPr/>
          <a:lstStyle/>
          <a:p>
            <a:r>
              <a:rPr lang="en-US" dirty="0"/>
              <a:t>[1] Performance of Machine Learning and Image Processing in Plant Leaf Disease Detection Publisher: </a:t>
            </a:r>
            <a:r>
              <a:rPr lang="en-US" dirty="0" err="1"/>
              <a:t>Hindawi</a:t>
            </a:r>
            <a:r>
              <a:rPr lang="en-US" dirty="0"/>
              <a:t> Year of Published : 26 April 2022 </a:t>
            </a:r>
          </a:p>
          <a:p>
            <a:r>
              <a:rPr lang="en-US" dirty="0"/>
              <a:t> [2]. Plant Disease Detection Using Advanced Convolutional Neural Networks with Region of Interest Awareness Publisher : Research square Year of published : 13 Sep, 2022</a:t>
            </a:r>
          </a:p>
        </p:txBody>
      </p:sp>
    </p:spTree>
    <p:extLst>
      <p:ext uri="{BB962C8B-B14F-4D97-AF65-F5344CB8AC3E}">
        <p14:creationId xmlns:p14="http://schemas.microsoft.com/office/powerpoint/2010/main" val="207736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1FDF-E77E-CB0F-3710-5EFA2B971FD7}"/>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0D2D4E5B-D014-6D63-9CCB-BA2EF6636270}"/>
              </a:ext>
            </a:extLst>
          </p:cNvPr>
          <p:cNvSpPr>
            <a:spLocks noGrp="1"/>
          </p:cNvSpPr>
          <p:nvPr>
            <p:ph idx="1"/>
          </p:nvPr>
        </p:nvSpPr>
        <p:spPr/>
        <p:txBody>
          <a:bodyPr/>
          <a:lstStyle/>
          <a:p>
            <a:endParaRPr lang="en-US" dirty="0"/>
          </a:p>
          <a:p>
            <a:pPr marL="0" indent="0">
              <a:buNone/>
            </a:pPr>
            <a:r>
              <a:rPr lang="en-US" dirty="0"/>
              <a:t>SIVARAMAN S – 20MIS1021</a:t>
            </a:r>
          </a:p>
          <a:p>
            <a:pPr marL="0" indent="0">
              <a:buNone/>
            </a:pPr>
            <a:r>
              <a:rPr lang="en-US" dirty="0"/>
              <a:t>SINDHU V -20MIS1092</a:t>
            </a:r>
          </a:p>
          <a:p>
            <a:pPr marL="0" indent="0">
              <a:buNone/>
            </a:pPr>
            <a:r>
              <a:rPr lang="en-US" dirty="0"/>
              <a:t>LALITH KUMARAN -20MIS1067</a:t>
            </a:r>
          </a:p>
        </p:txBody>
      </p:sp>
    </p:spTree>
    <p:extLst>
      <p:ext uri="{BB962C8B-B14F-4D97-AF65-F5344CB8AC3E}">
        <p14:creationId xmlns:p14="http://schemas.microsoft.com/office/powerpoint/2010/main" val="21692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2B52-5A5E-66DC-128B-CF209947A8D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10C3F1E-75B4-9061-B8F3-EE7B8B8C85CB}"/>
              </a:ext>
            </a:extLst>
          </p:cNvPr>
          <p:cNvSpPr>
            <a:spLocks noGrp="1"/>
          </p:cNvSpPr>
          <p:nvPr>
            <p:ph idx="1"/>
          </p:nvPr>
        </p:nvSpPr>
        <p:spPr/>
        <p:txBody>
          <a:bodyPr>
            <a:normAutofit lnSpcReduction="10000"/>
          </a:bodyPr>
          <a:lstStyle/>
          <a:p>
            <a:pPr marL="0" indent="0">
              <a:buNone/>
            </a:pPr>
            <a:r>
              <a:rPr lang="en-US" sz="1800" dirty="0">
                <a:effectLst/>
                <a:latin typeface="Times New Roman" panose="02020603050405020304" pitchFamily="18" charset="0"/>
                <a:ea typeface="SimSun" panose="02010600030101010101" pitchFamily="2" charset="-122"/>
              </a:rPr>
              <a:t>Developed Technologies have provided the ability to produce sufficient food to meet the demand of society. But still, the safety and security of the food or crops remained unattained. Factors like change in climate, the decline in pollinators, Plant disease, and others are challenging to the farmers. An important foundation for these factors needs to be attained on a priority basis Making use of analysis and detection processes using present technology helps the farmers to get rid of such problems. During pandemic situations like COVID 19 the nation is dependent on the recent technologies to prevent address the issues to reduce the transmission of the diseases . As plant diseases are a significant threat to human life as they may lead to droughts and famines. In turn it results causing substantial losses, where farming is accompanying in commercial purpose. The use of technologies like Computer vision and Machine Learning (ML) helps to fight against diseases In this paper, we are using ML to give a solution to tomato leaf  Diseases</a:t>
            </a:r>
            <a:endParaRPr lang="en-US" dirty="0"/>
          </a:p>
        </p:txBody>
      </p:sp>
    </p:spTree>
    <p:extLst>
      <p:ext uri="{BB962C8B-B14F-4D97-AF65-F5344CB8AC3E}">
        <p14:creationId xmlns:p14="http://schemas.microsoft.com/office/powerpoint/2010/main" val="271114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3746-B61B-4750-C0E5-2C33598FBF1B}"/>
              </a:ext>
            </a:extLst>
          </p:cNvPr>
          <p:cNvSpPr>
            <a:spLocks noGrp="1"/>
          </p:cNvSpPr>
          <p:nvPr>
            <p:ph type="title"/>
          </p:nvPr>
        </p:nvSpPr>
        <p:spPr/>
        <p:txBody>
          <a:bodyPr/>
          <a:lstStyle/>
          <a:p>
            <a:r>
              <a:rPr lang="en-US" dirty="0"/>
              <a:t>Introduction </a:t>
            </a:r>
            <a:r>
              <a:rPr lang="en-US" dirty="0" err="1"/>
              <a:t>cont</a:t>
            </a:r>
            <a:r>
              <a:rPr lang="en-US" dirty="0"/>
              <a:t>…. </a:t>
            </a:r>
          </a:p>
        </p:txBody>
      </p:sp>
      <p:sp>
        <p:nvSpPr>
          <p:cNvPr id="3" name="Content Placeholder 2">
            <a:extLst>
              <a:ext uri="{FF2B5EF4-FFF2-40B4-BE49-F238E27FC236}">
                <a16:creationId xmlns:a16="http://schemas.microsoft.com/office/drawing/2014/main" id="{36293414-F883-A5C5-C5C8-F301E3DB7166}"/>
              </a:ext>
            </a:extLst>
          </p:cNvPr>
          <p:cNvSpPr>
            <a:spLocks noGrp="1"/>
          </p:cNvSpPr>
          <p:nvPr>
            <p:ph idx="1"/>
          </p:nvPr>
        </p:nvSpPr>
        <p:spPr/>
        <p:txBody>
          <a:bodyPr>
            <a:normAutofit fontScale="92500" lnSpcReduction="20000"/>
          </a:bodyPr>
          <a:lstStyle/>
          <a:p>
            <a:pPr marL="0" indent="0">
              <a:buNone/>
            </a:pPr>
            <a:r>
              <a:rPr lang="en-US" sz="2000" dirty="0">
                <a:effectLst/>
                <a:latin typeface="Times New Roman" panose="02020603050405020304" pitchFamily="18" charset="0"/>
                <a:ea typeface="SimSun" panose="02010600030101010101" pitchFamily="2" charset="-122"/>
              </a:rPr>
              <a:t>In this method, we have divided the process into three stages Identity, Analyze and Verify with the Available dataset. The key issues and challenges are identified while analyzing the tomato leaf diseases of plant. Some of them are as follows The quality of the tomato leaf image must be high, Publicly available Dataset requirement, Noisy data affecting the leaf samples, Through the process of segmentation, diseases may be identified but the samples must undergo training and testing, Classification is one more challenge, in the stage of detecting the leaf diseases, Color of the leaves may be varied due to environmental effect, Variety of diseases can be seen in various kinds of plants, so detection of disease is quite difficult .Based on the challenges discussed above and combined techniques using image processing (IP) and ML, the proposed model provide better accuracy. Keeping all these things in mind, in this paper an algorithm based on ML and IP tools to automatically detect tomato leaf diseases is proposed</a:t>
            </a:r>
            <a:endParaRPr lang="en-US" dirty="0"/>
          </a:p>
        </p:txBody>
      </p:sp>
    </p:spTree>
    <p:extLst>
      <p:ext uri="{BB962C8B-B14F-4D97-AF65-F5344CB8AC3E}">
        <p14:creationId xmlns:p14="http://schemas.microsoft.com/office/powerpoint/2010/main" val="41818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B3A-07DA-9DA2-0688-390615183230}"/>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DFF5EF5B-D1DF-88E1-D24D-3A13B2B07271}"/>
              </a:ext>
            </a:extLst>
          </p:cNvPr>
          <p:cNvSpPr>
            <a:spLocks noGrp="1"/>
          </p:cNvSpPr>
          <p:nvPr>
            <p:ph idx="1"/>
          </p:nvPr>
        </p:nvSpPr>
        <p:spPr/>
        <p:txBody>
          <a:bodyPr>
            <a:normAutofit fontScale="70000" lnSpcReduction="20000"/>
          </a:bodyPr>
          <a:lstStyle/>
          <a:p>
            <a:r>
              <a:rPr lang="en-US" dirty="0"/>
              <a:t>Lot of work has been devoted to the detection of tomato leaf diseases using image processing in the history and it continues to attract research to carry out their research work in this field. Automatic crop disease detection using image processing and machine learning has been gaining prominence in recent </a:t>
            </a:r>
            <a:r>
              <a:rPr lang="en-US" dirty="0" err="1"/>
              <a:t>years.P</a:t>
            </a:r>
            <a:r>
              <a:rPr lang="en-US" dirty="0"/>
              <a:t>. </a:t>
            </a:r>
            <a:r>
              <a:rPr lang="en-US" dirty="0" err="1"/>
              <a:t>Krithika</a:t>
            </a:r>
            <a:r>
              <a:rPr lang="en-US" dirty="0"/>
              <a:t> et al, pre-processed by image resizing, contrast enhancement and color-space conversion. The K-Means clustering for segmentation and feature extraction using GLCM is performed. Classification was made using multiclass SVM. R. Meena et al., performed color space conversion followed by enhancement process. The primary colors of leaves are converted into. The K-Mean clustering algorithm is used for segmentation. The GLCM and SVM are used for feature extraction and classification respectively. Bharat et al., acquired images using digital camera and median filter is used for image enhancement. K-Mean clustering is used for segmentation. SVM is used for classification. Pooja et al., segmentation is done to get the areas of interest that is the infected region. It is done using k-Mean clustering algorithm, Otsu's detection converting RGB to HSI later segmentation is done using boundary and spot detection algorithm. </a:t>
            </a:r>
            <a:r>
              <a:rPr lang="en-US" dirty="0" err="1"/>
              <a:t>Rukaiyya</a:t>
            </a:r>
            <a:r>
              <a:rPr lang="en-US" dirty="0"/>
              <a:t> et al., performed pre-processing by contrast adjustment and normalization. The conversion of color transform into YCBCR and Bi-level thresholding is performed. The GLCM, and HMM are used for features extraction and classification .</a:t>
            </a:r>
          </a:p>
        </p:txBody>
      </p:sp>
    </p:spTree>
    <p:extLst>
      <p:ext uri="{BB962C8B-B14F-4D97-AF65-F5344CB8AC3E}">
        <p14:creationId xmlns:p14="http://schemas.microsoft.com/office/powerpoint/2010/main" val="8267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6D99-29D7-6002-5E30-C02B28994F6B}"/>
              </a:ext>
            </a:extLst>
          </p:cNvPr>
          <p:cNvSpPr>
            <a:spLocks noGrp="1"/>
          </p:cNvSpPr>
          <p:nvPr>
            <p:ph type="title"/>
          </p:nvPr>
        </p:nvSpPr>
        <p:spPr/>
        <p:txBody>
          <a:bodyPr/>
          <a:lstStyle/>
          <a:p>
            <a:r>
              <a:rPr lang="en-US" dirty="0"/>
              <a:t>LITERATURE SURVEY </a:t>
            </a:r>
            <a:r>
              <a:rPr lang="en-US" dirty="0" err="1"/>
              <a:t>cont</a:t>
            </a:r>
            <a:r>
              <a:rPr lang="en-US" dirty="0"/>
              <a:t>….</a:t>
            </a:r>
          </a:p>
        </p:txBody>
      </p:sp>
      <p:sp>
        <p:nvSpPr>
          <p:cNvPr id="3" name="Content Placeholder 2">
            <a:extLst>
              <a:ext uri="{FF2B5EF4-FFF2-40B4-BE49-F238E27FC236}">
                <a16:creationId xmlns:a16="http://schemas.microsoft.com/office/drawing/2014/main" id="{DA75426E-D5B7-1E57-E2C8-14138910AB81}"/>
              </a:ext>
            </a:extLst>
          </p:cNvPr>
          <p:cNvSpPr>
            <a:spLocks noGrp="1"/>
          </p:cNvSpPr>
          <p:nvPr>
            <p:ph idx="1"/>
          </p:nvPr>
        </p:nvSpPr>
        <p:spPr/>
        <p:txBody>
          <a:bodyPr>
            <a:normAutofit fontScale="77500" lnSpcReduction="20000"/>
          </a:bodyPr>
          <a:lstStyle/>
          <a:p>
            <a:r>
              <a:rPr lang="en-US" dirty="0" err="1"/>
              <a:t>Chaitali</a:t>
            </a:r>
            <a:r>
              <a:rPr lang="en-US" dirty="0"/>
              <a:t> et al.,  segmentation of image is applied for background subtraction. The classification approach is carried out by KNN, ANN and SVM method. In KNN, it classifies samples using nearest distance between trained and testing subjects . Varun et al.,  has developed model for extraction thresholding technique and morphological operation. Then multiclass SVM is used as classifier. For segmentation, based on a set of marks generated by analysis of the color and luminosity components of different regions of image is color spaces. The GLCM is used for feature extraction. </a:t>
            </a:r>
            <a:r>
              <a:rPr lang="en-US" dirty="0" err="1"/>
              <a:t>Vijai</a:t>
            </a:r>
            <a:r>
              <a:rPr lang="en-US" dirty="0"/>
              <a:t> Singh et al.,  considered samples of plant leaves like rose/beans (bacterial disorder), lemon (sun burn disorder), banana (early scorch) and beans (fungal) that are captured using a digital camera. The green regions as background using thresholding algorithm. Finally, the genetic algorithm is used to get the segmented image. The color co-occurrence is adapted for useful extraction of features from the segmented images. The Minimum Distance Criterion and then SVM classifier is used for classification purpose. The average accuracy of 97.6% has been </a:t>
            </a:r>
            <a:r>
              <a:rPr lang="en-US" dirty="0" err="1"/>
              <a:t>recorded.Sa'ed</a:t>
            </a:r>
            <a:r>
              <a:rPr lang="en-US" dirty="0"/>
              <a:t> Abed et al.,  performed scaling and stretching (min-max linear) process for the input samples to improve the quality. </a:t>
            </a:r>
          </a:p>
        </p:txBody>
      </p:sp>
    </p:spTree>
    <p:extLst>
      <p:ext uri="{BB962C8B-B14F-4D97-AF65-F5344CB8AC3E}">
        <p14:creationId xmlns:p14="http://schemas.microsoft.com/office/powerpoint/2010/main" val="366806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0141-B133-46DC-1EBC-CA1E87F85346}"/>
              </a:ext>
            </a:extLst>
          </p:cNvPr>
          <p:cNvSpPr>
            <a:spLocks noGrp="1"/>
          </p:cNvSpPr>
          <p:nvPr>
            <p:ph type="title"/>
          </p:nvPr>
        </p:nvSpPr>
        <p:spPr/>
        <p:txBody>
          <a:bodyPr/>
          <a:lstStyle/>
          <a:p>
            <a:r>
              <a:rPr lang="en-US" dirty="0"/>
              <a:t>LITERATURE SURVEY </a:t>
            </a:r>
            <a:r>
              <a:rPr lang="en-US" dirty="0" err="1"/>
              <a:t>cont</a:t>
            </a:r>
            <a:r>
              <a:rPr lang="en-US" dirty="0"/>
              <a:t>….</a:t>
            </a:r>
          </a:p>
        </p:txBody>
      </p:sp>
      <p:sp>
        <p:nvSpPr>
          <p:cNvPr id="3" name="Content Placeholder 2">
            <a:extLst>
              <a:ext uri="{FF2B5EF4-FFF2-40B4-BE49-F238E27FC236}">
                <a16:creationId xmlns:a16="http://schemas.microsoft.com/office/drawing/2014/main" id="{71AD97F8-5DFD-7B22-A0D0-242C062345C8}"/>
              </a:ext>
            </a:extLst>
          </p:cNvPr>
          <p:cNvSpPr>
            <a:spLocks noGrp="1"/>
          </p:cNvSpPr>
          <p:nvPr>
            <p:ph idx="1"/>
          </p:nvPr>
        </p:nvSpPr>
        <p:spPr/>
        <p:txBody>
          <a:bodyPr>
            <a:normAutofit fontScale="70000" lnSpcReduction="20000"/>
          </a:bodyPr>
          <a:lstStyle/>
          <a:p>
            <a:r>
              <a:rPr lang="en-US" dirty="0"/>
              <a:t>The creation of HIS model is completed and the same is segmented later. The techniques of combined Euclidean distance and K-mean clustering is performed for segmentation of the samples. The GLCM and SVM are used for feature extraction and classification respectively. Arya et al.,  takes input RGB image and creates color transformation then conversion of the input samples to HIS format. Finally, segment the components using Otsu's method. </a:t>
            </a:r>
            <a:r>
              <a:rPr lang="en-US" dirty="0" err="1"/>
              <a:t>Nema</a:t>
            </a:r>
            <a:r>
              <a:rPr lang="en-US" dirty="0"/>
              <a:t> et al.,  images of 81 were included in the database and analysis was performed in color space. Segmentation of the leaf disease was carried using k-means clustering and the classification of the disease was performed using SVM. Statistical information such as mean, median, mode, standard deviation was used by authors to record their findings. </a:t>
            </a:r>
            <a:r>
              <a:rPr lang="en-US" dirty="0" err="1"/>
              <a:t>Vidyashree</a:t>
            </a:r>
            <a:r>
              <a:rPr lang="en-US" dirty="0"/>
              <a:t> </a:t>
            </a:r>
            <a:r>
              <a:rPr lang="en-US" dirty="0" err="1"/>
              <a:t>Kanbur</a:t>
            </a:r>
            <a:r>
              <a:rPr lang="en-US" dirty="0"/>
              <a:t> et al.,  developed the model for leaf detection disease using multiple descriptors. The model was tested on local leaf database and the performance of the model was superior., but it can be tested on publicly available </a:t>
            </a:r>
            <a:r>
              <a:rPr lang="en-US" dirty="0" err="1"/>
              <a:t>dataset.Pushpa</a:t>
            </a:r>
            <a:r>
              <a:rPr lang="en-US" dirty="0"/>
              <a:t> et al.,  Indices Based Histogram technique is used to segment unhealthy region of the leaf. The authors have surpassed other segmentation techniques such as slice segmentation, polygon approximation, and mean-shift segmentation. Kaleem et al.,  considered pre-processed to resize them into 300*300 sized images, remove background noise, enhance brightness, and adjust the contrast. The K-means clustering for segmentation and the useful features are extracted using Statistical GLCM and SVM classifier is used for classification of leaf disorders</a:t>
            </a:r>
          </a:p>
        </p:txBody>
      </p:sp>
    </p:spTree>
    <p:extLst>
      <p:ext uri="{BB962C8B-B14F-4D97-AF65-F5344CB8AC3E}">
        <p14:creationId xmlns:p14="http://schemas.microsoft.com/office/powerpoint/2010/main" val="855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962A-9D73-CEA0-0452-BD7585A131D0}"/>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C7E205D3-8934-40AE-07C2-FAD8D5518841}"/>
              </a:ext>
            </a:extLst>
          </p:cNvPr>
          <p:cNvSpPr>
            <a:spLocks noGrp="1"/>
          </p:cNvSpPr>
          <p:nvPr>
            <p:ph idx="1"/>
          </p:nvPr>
        </p:nvSpPr>
        <p:spPr>
          <a:xfrm>
            <a:off x="1396091" y="2091932"/>
            <a:ext cx="9603275" cy="3450613"/>
          </a:xfrm>
        </p:spPr>
        <p:txBody>
          <a:bodyPr/>
          <a:lstStyle/>
          <a:p>
            <a:pPr marL="0" indent="0">
              <a:buNone/>
            </a:pPr>
            <a:r>
              <a:rPr lang="en-US" dirty="0"/>
              <a:t>The methodology which we use to detect tomato Leaf disease is by using CNN(Convolutional Neural Network) model which is the efficient Neural Network for deep Learning. </a:t>
            </a:r>
          </a:p>
          <a:p>
            <a:pPr marL="0" indent="0">
              <a:buNone/>
            </a:pPr>
            <a:r>
              <a:rPr lang="en-US" dirty="0"/>
              <a:t>It consist of Three stages</a:t>
            </a:r>
          </a:p>
          <a:p>
            <a:r>
              <a:rPr lang="en-US" dirty="0"/>
              <a:t>Data preprocessing</a:t>
            </a:r>
          </a:p>
          <a:p>
            <a:r>
              <a:rPr lang="en-US" dirty="0"/>
              <a:t>Training using CNN model</a:t>
            </a:r>
          </a:p>
          <a:p>
            <a:r>
              <a:rPr lang="en-US" dirty="0"/>
              <a:t>Evaluating the model by using performance measures</a:t>
            </a:r>
          </a:p>
          <a:p>
            <a:pPr marL="0" indent="0">
              <a:buNone/>
            </a:pPr>
            <a:endParaRPr lang="en-US" dirty="0"/>
          </a:p>
        </p:txBody>
      </p:sp>
    </p:spTree>
    <p:extLst>
      <p:ext uri="{BB962C8B-B14F-4D97-AF65-F5344CB8AC3E}">
        <p14:creationId xmlns:p14="http://schemas.microsoft.com/office/powerpoint/2010/main" val="218313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E518-2184-89EF-5B3C-0A34747CED54}"/>
              </a:ext>
            </a:extLst>
          </p:cNvPr>
          <p:cNvSpPr>
            <a:spLocks noGrp="1"/>
          </p:cNvSpPr>
          <p:nvPr>
            <p:ph type="title"/>
          </p:nvPr>
        </p:nvSpPr>
        <p:spPr/>
        <p:txBody>
          <a:bodyPr/>
          <a:lstStyle/>
          <a:p>
            <a:r>
              <a:rPr lang="en-US" dirty="0" err="1"/>
              <a:t>Methadology</a:t>
            </a:r>
            <a:r>
              <a:rPr lang="en-US" dirty="0"/>
              <a:t> </a:t>
            </a:r>
            <a:r>
              <a:rPr lang="en-US" dirty="0" err="1"/>
              <a:t>cont</a:t>
            </a:r>
            <a:r>
              <a:rPr lang="en-US" dirty="0"/>
              <a:t>… </a:t>
            </a:r>
          </a:p>
        </p:txBody>
      </p:sp>
      <p:sp>
        <p:nvSpPr>
          <p:cNvPr id="3" name="Content Placeholder 2">
            <a:extLst>
              <a:ext uri="{FF2B5EF4-FFF2-40B4-BE49-F238E27FC236}">
                <a16:creationId xmlns:a16="http://schemas.microsoft.com/office/drawing/2014/main" id="{E79CD0F6-00E0-7E5F-5888-8A9D6585AFB0}"/>
              </a:ext>
            </a:extLst>
          </p:cNvPr>
          <p:cNvSpPr>
            <a:spLocks noGrp="1"/>
          </p:cNvSpPr>
          <p:nvPr>
            <p:ph idx="1"/>
          </p:nvPr>
        </p:nvSpPr>
        <p:spPr/>
        <p:txBody>
          <a:bodyPr/>
          <a:lstStyle/>
          <a:p>
            <a:r>
              <a:rPr lang="en-US" dirty="0"/>
              <a:t>Data Preprocessing</a:t>
            </a:r>
          </a:p>
          <a:p>
            <a:pPr marL="0" indent="0">
              <a:buNone/>
            </a:pPr>
            <a:r>
              <a:rPr lang="en-US" dirty="0"/>
              <a:t>Our data here is images which are stored in the named folder which denotes the type of disease. First the images are converted to grayscale ( 0 to 1 ) by python </a:t>
            </a:r>
            <a:r>
              <a:rPr lang="en-US" dirty="0" err="1"/>
              <a:t>keras</a:t>
            </a:r>
            <a:r>
              <a:rPr lang="en-US" dirty="0"/>
              <a:t> library.</a:t>
            </a:r>
          </a:p>
          <a:p>
            <a:r>
              <a:rPr lang="en-US" dirty="0"/>
              <a:t>Training </a:t>
            </a:r>
          </a:p>
          <a:p>
            <a:pPr marL="0" indent="0">
              <a:buNone/>
            </a:pPr>
            <a:r>
              <a:rPr lang="en-US" dirty="0" err="1"/>
              <a:t>Keras</a:t>
            </a:r>
            <a:r>
              <a:rPr lang="en-US" dirty="0"/>
              <a:t> will automatically classify the image data according to the folder name . The data is fed to the Convolutional neural network which contains three layers</a:t>
            </a:r>
          </a:p>
        </p:txBody>
      </p:sp>
    </p:spTree>
    <p:extLst>
      <p:ext uri="{BB962C8B-B14F-4D97-AF65-F5344CB8AC3E}">
        <p14:creationId xmlns:p14="http://schemas.microsoft.com/office/powerpoint/2010/main" val="42134282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156</TotalTime>
  <Words>1874</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Times New Roman</vt:lpstr>
      <vt:lpstr>Gallery</vt:lpstr>
      <vt:lpstr>Digital image processing  </vt:lpstr>
      <vt:lpstr>Team members</vt:lpstr>
      <vt:lpstr>INTRODUCTION</vt:lpstr>
      <vt:lpstr>Introduction cont…. </vt:lpstr>
      <vt:lpstr>Literature survey</vt:lpstr>
      <vt:lpstr>LITERATURE SURVEY cont….</vt:lpstr>
      <vt:lpstr>LITERATURE SURVEY cont….</vt:lpstr>
      <vt:lpstr>Methodology </vt:lpstr>
      <vt:lpstr>Methadology cont… </vt:lpstr>
      <vt:lpstr>Methadology cont…</vt:lpstr>
      <vt:lpstr>Dataset</vt:lpstr>
      <vt:lpstr>DATASET cont…</vt:lpstr>
      <vt:lpstr>DATASET cont…</vt:lpstr>
      <vt:lpstr>Dataset cont…</vt:lpstr>
      <vt:lpstr>Hardware and software used</vt:lpstr>
      <vt:lpstr>Result </vt:lpstr>
      <vt:lpstr>Features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SIVARAMAN S</dc:creator>
  <cp:lastModifiedBy>SINDHU V</cp:lastModifiedBy>
  <cp:revision>3</cp:revision>
  <dcterms:created xsi:type="dcterms:W3CDTF">2022-11-25T14:43:58Z</dcterms:created>
  <dcterms:modified xsi:type="dcterms:W3CDTF">2022-11-25T17:21:10Z</dcterms:modified>
</cp:coreProperties>
</file>