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F098-FC4B-46AE-AC2F-B701279F3705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2A7DC-70A6-4681-99B1-3C9C1CB8D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732" y="914400"/>
            <a:ext cx="8108830" cy="1492369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PhonePe</a:t>
            </a:r>
            <a:r>
              <a:rPr lang="en-US" sz="4400" dirty="0" smtClean="0"/>
              <a:t> Pulse Data Analysis &amp; Dashboard</a:t>
            </a:r>
            <a:endParaRPr lang="en-US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54347" y="2510645"/>
            <a:ext cx="976510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i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Decoding Digital Transactions Across India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                          by,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                                                                                                         Sindhu 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4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47401" cy="884554"/>
          </a:xfrm>
          <a:noFill/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Penetration and Growth Potential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249680"/>
            <a:ext cx="5115561" cy="2580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0322"/>
            <a:ext cx="5115560" cy="2763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760" y="1249680"/>
            <a:ext cx="5831840" cy="2763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761" y="4013200"/>
            <a:ext cx="5831840" cy="2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2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Analysis for Market Expansion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Insights</a:t>
            </a:r>
          </a:p>
          <a:p>
            <a:r>
              <a:rPr lang="en-US" b="1" dirty="0" smtClean="0"/>
              <a:t>Top Districts:</a:t>
            </a:r>
            <a:r>
              <a:rPr lang="en-US" dirty="0" smtClean="0"/>
              <a:t> Big cities like Bengaluru, Hyderabad, and Mumbai lead in total transaction amounts.</a:t>
            </a:r>
          </a:p>
          <a:p>
            <a:r>
              <a:rPr lang="en-US" b="1" dirty="0" smtClean="0"/>
              <a:t>Bottom Districts:</a:t>
            </a:r>
            <a:r>
              <a:rPr lang="en-US" dirty="0" smtClean="0"/>
              <a:t> Many rural districts and smaller towns have very low transaction values.</a:t>
            </a:r>
          </a:p>
          <a:p>
            <a:r>
              <a:rPr lang="en-US" b="1" dirty="0" smtClean="0"/>
              <a:t>High-Growth States:</a:t>
            </a:r>
            <a:r>
              <a:rPr lang="en-US" dirty="0" smtClean="0"/>
              <a:t> Several states have grown more than </a:t>
            </a:r>
            <a:r>
              <a:rPr lang="en-US" b="1" dirty="0" smtClean="0"/>
              <a:t>80%</a:t>
            </a:r>
            <a:r>
              <a:rPr lang="en-US" dirty="0" smtClean="0"/>
              <a:t> in transaction value since the previous year.</a:t>
            </a:r>
          </a:p>
          <a:p>
            <a:r>
              <a:rPr lang="en-US" b="1" dirty="0" smtClean="0"/>
              <a:t>Low-Growth States:</a:t>
            </a:r>
            <a:r>
              <a:rPr lang="en-US" dirty="0" smtClean="0"/>
              <a:t> Some states have grown </a:t>
            </a:r>
            <a:r>
              <a:rPr lang="en-US" b="1" dirty="0" smtClean="0"/>
              <a:t>below 40%</a:t>
            </a:r>
            <a:r>
              <a:rPr lang="en-US" dirty="0" smtClean="0"/>
              <a:t>, showing limited adoption or saturation.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7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Analysis for Market Expansion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Recommendations</a:t>
            </a:r>
          </a:p>
          <a:p>
            <a:r>
              <a:rPr lang="en-US" dirty="0" smtClean="0"/>
              <a:t>Focus marketing campaigns on </a:t>
            </a:r>
            <a:r>
              <a:rPr lang="en-US" b="1" dirty="0" smtClean="0"/>
              <a:t>low-growth states</a:t>
            </a:r>
            <a:r>
              <a:rPr lang="en-US" dirty="0" smtClean="0"/>
              <a:t> to increase adoption.</a:t>
            </a:r>
          </a:p>
          <a:p>
            <a:r>
              <a:rPr lang="en-US" dirty="0" smtClean="0"/>
              <a:t>Invest in </a:t>
            </a:r>
            <a:r>
              <a:rPr lang="en-US" b="1" dirty="0" smtClean="0"/>
              <a:t>merchant onboarding</a:t>
            </a:r>
            <a:r>
              <a:rPr lang="en-US" dirty="0" smtClean="0"/>
              <a:t> in rural districts to raise transaction volume.</a:t>
            </a:r>
          </a:p>
          <a:p>
            <a:r>
              <a:rPr lang="en-US" dirty="0" smtClean="0"/>
              <a:t>Strengthen infrastructure in </a:t>
            </a:r>
            <a:r>
              <a:rPr lang="en-US" b="1" dirty="0" smtClean="0"/>
              <a:t>high-growth areas</a:t>
            </a:r>
            <a:r>
              <a:rPr lang="en-US" dirty="0" smtClean="0"/>
              <a:t> to support future demand.</a:t>
            </a:r>
          </a:p>
          <a:p>
            <a:r>
              <a:rPr lang="en-US" dirty="0" smtClean="0"/>
              <a:t>Launch </a:t>
            </a:r>
            <a:r>
              <a:rPr lang="en-US" b="1" dirty="0" smtClean="0"/>
              <a:t>special offers</a:t>
            </a:r>
            <a:r>
              <a:rPr lang="en-US" dirty="0" smtClean="0"/>
              <a:t> in low-performing districts to attract more users.</a:t>
            </a:r>
          </a:p>
          <a:p>
            <a:r>
              <a:rPr lang="en-US" dirty="0" smtClean="0"/>
              <a:t>Collaborate with </a:t>
            </a:r>
            <a:r>
              <a:rPr lang="en-US" b="1" dirty="0" smtClean="0"/>
              <a:t>local businesses</a:t>
            </a:r>
            <a:r>
              <a:rPr lang="en-US" dirty="0" smtClean="0"/>
              <a:t> in slower-growth areas to promote digital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2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65126"/>
            <a:ext cx="10642600" cy="5751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Analysis for Market Expansion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68" y="810114"/>
            <a:ext cx="5587232" cy="294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08" y="810113"/>
            <a:ext cx="5714085" cy="2942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68" y="3752488"/>
            <a:ext cx="11104925" cy="31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2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Insights</a:t>
            </a:r>
          </a:p>
          <a:p>
            <a:r>
              <a:rPr lang="en-US" dirty="0" smtClean="0"/>
              <a:t>Most users are in big states like Maharashtra, Karnataka, and Tamil Nadu.</a:t>
            </a:r>
          </a:p>
          <a:p>
            <a:r>
              <a:rPr lang="en-US" dirty="0" smtClean="0"/>
              <a:t>Smaller states (Mizoram, Manipur, </a:t>
            </a:r>
            <a:r>
              <a:rPr lang="en-US" dirty="0" err="1" smtClean="0"/>
              <a:t>Ladakh</a:t>
            </a:r>
            <a:r>
              <a:rPr lang="en-US" dirty="0" smtClean="0"/>
              <a:t>, Lakshadweep) have fewer users but are showing growth.</a:t>
            </a:r>
          </a:p>
          <a:p>
            <a:r>
              <a:rPr lang="en-US" dirty="0" smtClean="0"/>
              <a:t>Urban areas have higher adoption than rural areas.</a:t>
            </a:r>
          </a:p>
          <a:p>
            <a:r>
              <a:rPr lang="en-US" dirty="0" smtClean="0"/>
              <a:t>Usage spikes during festivals and special events.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8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Recommendations</a:t>
            </a:r>
          </a:p>
          <a:p>
            <a:r>
              <a:rPr lang="en-US" dirty="0" smtClean="0"/>
              <a:t>Run awareness campaigns in smaller states.</a:t>
            </a:r>
          </a:p>
          <a:p>
            <a:r>
              <a:rPr lang="en-US" dirty="0" smtClean="0"/>
              <a:t>Onboard more merchants in rural areas to make </a:t>
            </a:r>
            <a:r>
              <a:rPr lang="en-US" dirty="0" err="1" smtClean="0"/>
              <a:t>PhonePe</a:t>
            </a:r>
            <a:r>
              <a:rPr lang="en-US" dirty="0" smtClean="0"/>
              <a:t> accessible.</a:t>
            </a:r>
          </a:p>
          <a:p>
            <a:r>
              <a:rPr lang="en-US" dirty="0" smtClean="0"/>
              <a:t>Launch festive offers to attract seasonal users.</a:t>
            </a:r>
          </a:p>
          <a:p>
            <a:r>
              <a:rPr lang="en-US" dirty="0" smtClean="0"/>
              <a:t>Promote underused services like insurance and gold investment.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81343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21" y="1148078"/>
            <a:ext cx="5720080" cy="2854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48077"/>
            <a:ext cx="5791199" cy="2854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" y="4003040"/>
            <a:ext cx="11511279" cy="25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0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Insights</a:t>
            </a:r>
          </a:p>
          <a:p>
            <a:r>
              <a:rPr lang="en-US" dirty="0" smtClean="0"/>
              <a:t>Top-performing districts and pin codes are concentrated in major urban centers.</a:t>
            </a:r>
          </a:p>
          <a:p>
            <a:r>
              <a:rPr lang="en-US" dirty="0" smtClean="0"/>
              <a:t>Bottom 10 districts/pin codes show very low insurance adoption, indicating untapped markets.</a:t>
            </a:r>
          </a:p>
          <a:p>
            <a:r>
              <a:rPr lang="en-US" dirty="0" smtClean="0"/>
              <a:t>Year-on-year insurance transaction amounts are steadily increasing.</a:t>
            </a:r>
          </a:p>
          <a:p>
            <a:r>
              <a:rPr lang="en-US" dirty="0" smtClean="0"/>
              <a:t>Festival seasons (Q3) often see a slight boost in insurance purchases.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3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Recommendations</a:t>
            </a:r>
          </a:p>
          <a:p>
            <a:r>
              <a:rPr lang="en-US" dirty="0" smtClean="0"/>
              <a:t>Launch awareness campaigns in low-performing districts and </a:t>
            </a:r>
            <a:r>
              <a:rPr lang="en-US" dirty="0" err="1" smtClean="0"/>
              <a:t>pincodes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Collaborate with local merchants and agents for easier onboarding in rural and semi-urban areas.</a:t>
            </a:r>
          </a:p>
          <a:p>
            <a:r>
              <a:rPr lang="en-US" dirty="0" smtClean="0"/>
              <a:t>Introduce seasonal/festival-based offers to boost adoption during peak spending periods.</a:t>
            </a:r>
          </a:p>
          <a:p>
            <a:r>
              <a:rPr lang="en-US" dirty="0" smtClean="0"/>
              <a:t>Target urban high-performing regions with cross-selling opportunities for other financial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07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624" y="1825625"/>
            <a:ext cx="9926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1706"/>
            <a:ext cx="9625642" cy="3881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Introduction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92370"/>
            <a:ext cx="5181600" cy="3648973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267419" y="1958780"/>
            <a:ext cx="56157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PhonePe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Pulse?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public data platform launched by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PhonePe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detailed insights on digital transactions across India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transactions, users, insurance, etc.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Analyze It?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regional transaction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high-growth states and districts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market expansion and targeted campaigns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9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1993"/>
            <a:ext cx="11040122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Key 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9"/>
            <a:ext cx="11040122" cy="48320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Top contributors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Maharashtra, Karnataka, and Tamil Nadu lead in both transaction value and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Emerging markets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Northeastern states and UTs like Lakshadweep, Mizoram, Manipur,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Ladakh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are small in numbers but showing steady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Category dominance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Recharge, Bill Payments, and P2P transfers account for the largest share of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Seasonal patterns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Q3 sees the highest activity, driven by festivals and holiday shopping.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Adoption gap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Urban centers have strong penetration, while rural areas lag behind.</a:t>
            </a:r>
          </a:p>
        </p:txBody>
      </p:sp>
    </p:spTree>
    <p:extLst>
      <p:ext uri="{BB962C8B-B14F-4D97-AF65-F5344CB8AC3E}">
        <p14:creationId xmlns:p14="http://schemas.microsoft.com/office/powerpoint/2010/main" val="235066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Overall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b="1" dirty="0" smtClean="0"/>
              <a:t>Boost presence</a:t>
            </a:r>
            <a:r>
              <a:rPr lang="en-US" dirty="0" smtClean="0"/>
              <a:t> in underperforming states through awareness campaigns and local partnerships.</a:t>
            </a:r>
          </a:p>
          <a:p>
            <a:r>
              <a:rPr lang="en-US" b="1" dirty="0" smtClean="0"/>
              <a:t>Onboard more merchants</a:t>
            </a:r>
            <a:r>
              <a:rPr lang="en-US" dirty="0" smtClean="0"/>
              <a:t> in rural districts to increase payment points and adoption.</a:t>
            </a:r>
          </a:p>
          <a:p>
            <a:r>
              <a:rPr lang="en-US" b="1" dirty="0" smtClean="0"/>
              <a:t>Promote new services</a:t>
            </a:r>
            <a:r>
              <a:rPr lang="en-US" dirty="0" smtClean="0"/>
              <a:t> like insurance and investments to reduce category concentration.</a:t>
            </a:r>
          </a:p>
          <a:p>
            <a:r>
              <a:rPr lang="en-US" b="1" dirty="0" smtClean="0"/>
              <a:t>Leverage festivals</a:t>
            </a:r>
            <a:r>
              <a:rPr lang="en-US" dirty="0" smtClean="0"/>
              <a:t> with special offers, cashback, and promotions.</a:t>
            </a:r>
          </a:p>
          <a:p>
            <a:r>
              <a:rPr lang="en-US" b="1" dirty="0" smtClean="0"/>
              <a:t>Encourage P2P growth</a:t>
            </a:r>
            <a:r>
              <a:rPr lang="en-US" dirty="0" smtClean="0"/>
              <a:t> in smaller towns to drive user engagement and retention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465" y="365125"/>
            <a:ext cx="10990052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Learnings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Learnings</a:t>
            </a:r>
            <a:endParaRPr lang="en-US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40080" y="3298379"/>
            <a:ext cx="47429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Large dataset handling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Dashboard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preprocessing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State-wise map rendering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5305244" y="3026489"/>
            <a:ext cx="64611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SQL optimization-</a:t>
            </a:r>
            <a:r>
              <a:rPr lang="en-US" sz="2400" b="1" dirty="0" smtClean="0"/>
              <a:t>SQL optimization</a:t>
            </a:r>
            <a:r>
              <a:rPr lang="en-US" sz="2400" dirty="0" smtClean="0"/>
              <a:t> – using indexes, aggregations, and joins effectively.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nteractive visuals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.-</a:t>
            </a:r>
            <a:r>
              <a:rPr lang="en-US" sz="2400" dirty="0" smtClean="0"/>
              <a:t>creating filters, maps, and charts with </a:t>
            </a:r>
            <a:r>
              <a:rPr lang="en-US" sz="2400" dirty="0" err="1" smtClean="0"/>
              <a:t>Plotly</a:t>
            </a:r>
            <a:r>
              <a:rPr lang="en-US" sz="2400" dirty="0" smtClean="0"/>
              <a:t> &amp; </a:t>
            </a:r>
            <a:r>
              <a:rPr lang="en-US" sz="2400" dirty="0" err="1" smtClean="0"/>
              <a:t>Streamlit</a:t>
            </a:r>
            <a:r>
              <a:rPr lang="en-US" sz="2400" dirty="0" smtClean="0"/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Business insight extraction-</a:t>
            </a:r>
            <a:r>
              <a:rPr lang="en-US" sz="2400" dirty="0" smtClean="0"/>
              <a:t>translating raw data into actionable recommendations.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3465" y="1892019"/>
            <a:ext cx="17253" cy="3714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3465" y="1892019"/>
            <a:ext cx="10990052" cy="15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533517" y="1907145"/>
            <a:ext cx="17253" cy="3699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0718" y="5606703"/>
            <a:ext cx="10990052" cy="9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615132" y="1907145"/>
            <a:ext cx="0" cy="3699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2091" y="2706406"/>
            <a:ext cx="10998679" cy="28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5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i="1" dirty="0" smtClean="0"/>
              <a:t>From Data to Decisions</a:t>
            </a:r>
            <a:endParaRPr lang="en-US" sz="3200" i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55372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the Analysis Helps Decision-Making</a:t>
            </a: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Arial" panose="020B0604020202020204" pitchFamily="34" charset="0"/>
              </a:rPr>
              <a:t>Market </a:t>
            </a:r>
            <a:r>
              <a:rPr lang="en-US" altLang="en-US" sz="2400" b="1" dirty="0">
                <a:latin typeface="Arial" panose="020B0604020202020204" pitchFamily="34" charset="0"/>
              </a:rPr>
              <a:t>Trends Visibility</a:t>
            </a:r>
            <a:r>
              <a:rPr lang="en-US" altLang="en-US" sz="2400" dirty="0">
                <a:latin typeface="Arial" panose="020B0604020202020204" pitchFamily="34" charset="0"/>
              </a:rPr>
              <a:t> – Spot top/bottom states &amp;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Arial" panose="020B0604020202020204" pitchFamily="34" charset="0"/>
              </a:rPr>
              <a:t>Customer </a:t>
            </a:r>
            <a:r>
              <a:rPr lang="en-US" altLang="en-US" sz="2400" b="1" dirty="0">
                <a:latin typeface="Arial" panose="020B0604020202020204" pitchFamily="34" charset="0"/>
              </a:rPr>
              <a:t>Behavior Insights</a:t>
            </a:r>
            <a:r>
              <a:rPr lang="en-US" altLang="en-US" sz="2400" dirty="0">
                <a:latin typeface="Arial" panose="020B0604020202020204" pitchFamily="34" charset="0"/>
              </a:rPr>
              <a:t> – Understand payment patterns.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Arial" panose="020B0604020202020204" pitchFamily="34" charset="0"/>
              </a:rPr>
              <a:t>Growth </a:t>
            </a:r>
            <a:r>
              <a:rPr lang="en-US" altLang="en-US" sz="2400" b="1" dirty="0">
                <a:latin typeface="Arial" panose="020B0604020202020204" pitchFamily="34" charset="0"/>
              </a:rPr>
              <a:t>Opportunities</a:t>
            </a:r>
            <a:r>
              <a:rPr lang="en-US" altLang="en-US" sz="2400" dirty="0">
                <a:latin typeface="Arial" panose="020B0604020202020204" pitchFamily="34" charset="0"/>
              </a:rPr>
              <a:t> – Identify untapped regions.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172200" y="1856105"/>
            <a:ext cx="51816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Potential Business Impact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Focus on high-growth areas.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Better allocation to priority markets.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Align with user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9120" y="1825625"/>
            <a:ext cx="513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09920" y="1825625"/>
            <a:ext cx="0" cy="4351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79120" y="6176963"/>
            <a:ext cx="513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91920" y="45618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9120" y="1825625"/>
            <a:ext cx="0" cy="4351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1353800" y="1856105"/>
            <a:ext cx="15240" cy="4320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92520" y="6207443"/>
            <a:ext cx="5161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8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087120"/>
            <a:ext cx="10515600" cy="229616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</a:t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contact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                    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email:sindhu7356@gmail.com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1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/>
              <a:t>Objectives:</a:t>
            </a:r>
            <a:endParaRPr lang="en-US" dirty="0" smtClean="0"/>
          </a:p>
          <a:p>
            <a:r>
              <a:rPr lang="en-US" dirty="0" smtClean="0"/>
              <a:t>Analyze transaction trends by </a:t>
            </a:r>
            <a:r>
              <a:rPr lang="en-US" b="1" dirty="0" smtClean="0"/>
              <a:t>state</a:t>
            </a:r>
            <a:r>
              <a:rPr lang="en-US" dirty="0" smtClean="0"/>
              <a:t>, </a:t>
            </a:r>
            <a:r>
              <a:rPr lang="en-US" b="1" dirty="0" smtClean="0"/>
              <a:t>year</a:t>
            </a:r>
            <a:r>
              <a:rPr lang="en-US" dirty="0" smtClean="0"/>
              <a:t>, and </a:t>
            </a:r>
            <a:r>
              <a:rPr lang="en-US" b="1" dirty="0" smtClean="0"/>
              <a:t>quarter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Identify </a:t>
            </a:r>
            <a:r>
              <a:rPr lang="en-US" b="1" dirty="0" smtClean="0"/>
              <a:t>top</a:t>
            </a:r>
            <a:r>
              <a:rPr lang="en-US" dirty="0" smtClean="0"/>
              <a:t> and </a:t>
            </a:r>
            <a:r>
              <a:rPr lang="en-US" b="1" dirty="0" smtClean="0"/>
              <a:t>bottom performing states</a:t>
            </a:r>
            <a:r>
              <a:rPr lang="en-US" dirty="0" smtClean="0"/>
              <a:t> based on transactions.</a:t>
            </a:r>
          </a:p>
          <a:p>
            <a:r>
              <a:rPr lang="en-US" dirty="0" smtClean="0"/>
              <a:t>Explore </a:t>
            </a:r>
            <a:r>
              <a:rPr lang="en-US" b="1" dirty="0" smtClean="0"/>
              <a:t>category-wise payment distribution</a:t>
            </a:r>
            <a:r>
              <a:rPr lang="en-US" dirty="0" smtClean="0"/>
              <a:t> to understand user behavior.</a:t>
            </a:r>
          </a:p>
          <a:p>
            <a:r>
              <a:rPr lang="en-US" dirty="0" smtClean="0"/>
              <a:t>Provide actionable </a:t>
            </a:r>
            <a:r>
              <a:rPr lang="en-US" b="1" dirty="0" smtClean="0"/>
              <a:t>business recommendations</a:t>
            </a:r>
            <a:r>
              <a:rPr lang="en-US" dirty="0" smtClean="0"/>
              <a:t> based on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8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Tools &amp;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Languages: Python, SQL (PostgreSQL)</a:t>
            </a:r>
          </a:p>
          <a:p>
            <a:r>
              <a:rPr lang="en-US" dirty="0" smtClean="0"/>
              <a:t>Libraries: Pandas, </a:t>
            </a:r>
            <a:r>
              <a:rPr lang="en-US" dirty="0" err="1" smtClean="0"/>
              <a:t>Plotly</a:t>
            </a:r>
            <a:r>
              <a:rPr lang="en-US" dirty="0" smtClean="0"/>
              <a:t>, </a:t>
            </a:r>
            <a:r>
              <a:rPr lang="en-US" dirty="0" err="1" smtClean="0"/>
              <a:t>Streamlit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Visualization Tool: </a:t>
            </a:r>
            <a:r>
              <a:rPr lang="en-US" dirty="0" err="1" smtClean="0"/>
              <a:t>Streamlit</a:t>
            </a:r>
            <a:r>
              <a:rPr lang="en-US" dirty="0" smtClean="0"/>
              <a:t>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5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Transaction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/>
              <a:t>Insights:</a:t>
            </a:r>
            <a:endParaRPr lang="en-US" dirty="0" smtClean="0"/>
          </a:p>
          <a:p>
            <a:r>
              <a:rPr lang="en-US" dirty="0" smtClean="0"/>
              <a:t>Maharashtra, Karnataka, Tamil Nadu lead in both transaction value and volume.</a:t>
            </a:r>
          </a:p>
          <a:p>
            <a:r>
              <a:rPr lang="en-US" dirty="0" smtClean="0"/>
              <a:t>Northeastern states have lower transaction numbers but are showing steady growth on year on year</a:t>
            </a:r>
          </a:p>
          <a:p>
            <a:r>
              <a:rPr lang="en-US" dirty="0" smtClean="0"/>
              <a:t>Peer to Peer Payments make up the majority of transaction categories.</a:t>
            </a:r>
          </a:p>
          <a:p>
            <a:r>
              <a:rPr lang="en-US" dirty="0" smtClean="0"/>
              <a:t>Quarter 4 shows peak transactions, likely driven by festivals.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8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Transaction Dynamics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958788" y="1791081"/>
            <a:ext cx="10395011" cy="35394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Recommendations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Offer special deals in states with fewer transactions to attract more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Run big campaigns during festivals to boost transactions in Q4.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Promote less popular services like </a:t>
            </a:r>
            <a:r>
              <a:rPr lang="en-US" altLang="en-US" dirty="0" smtClean="0"/>
              <a:t>financial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increase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Encourage people in smaller cities to use peer-to-peer payments more.</a:t>
            </a:r>
          </a:p>
        </p:txBody>
      </p:sp>
    </p:spTree>
    <p:extLst>
      <p:ext uri="{BB962C8B-B14F-4D97-AF65-F5344CB8AC3E}">
        <p14:creationId xmlns:p14="http://schemas.microsoft.com/office/powerpoint/2010/main" val="415466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Transaction Dynamics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6440" y="1347739"/>
            <a:ext cx="5445760" cy="234034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347739"/>
            <a:ext cx="5440680" cy="2340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0" y="3688080"/>
            <a:ext cx="5445760" cy="294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688080"/>
            <a:ext cx="544068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Penetration and Growth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Insights </a:t>
            </a:r>
          </a:p>
          <a:p>
            <a:r>
              <a:rPr lang="en-US" b="1" dirty="0" smtClean="0"/>
              <a:t>Top States:</a:t>
            </a:r>
            <a:r>
              <a:rPr lang="en-US" dirty="0" smtClean="0"/>
              <a:t> Maharashtra, Karnataka, Utter-Pradesh and Tamil Nadu lead in insurance transaction amounts.</a:t>
            </a:r>
          </a:p>
          <a:p>
            <a:r>
              <a:rPr lang="en-US" b="1" dirty="0" smtClean="0"/>
              <a:t>Low States:</a:t>
            </a:r>
            <a:r>
              <a:rPr lang="en-US" dirty="0" smtClean="0"/>
              <a:t> Many Northeastern states and smaller states have very low insurance penetration.</a:t>
            </a:r>
          </a:p>
          <a:p>
            <a:r>
              <a:rPr lang="en-US" b="1" dirty="0" smtClean="0"/>
              <a:t>Quarterly Trend:</a:t>
            </a:r>
            <a:r>
              <a:rPr lang="en-US" dirty="0" smtClean="0"/>
              <a:t> Q4 and Q3 usually have higher insurance transactions (possibly due to year-end financial planning).</a:t>
            </a:r>
          </a:p>
          <a:p>
            <a:r>
              <a:rPr lang="en-US" b="1" dirty="0" smtClean="0"/>
              <a:t>Growth:</a:t>
            </a:r>
            <a:r>
              <a:rPr lang="en-US" dirty="0" smtClean="0"/>
              <a:t> Year-on-year growth shows a clear upward trend, meaning more people are adopting digital insurance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Penetration and Growth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Recommendations </a:t>
            </a:r>
          </a:p>
          <a:p>
            <a:r>
              <a:rPr lang="en-US" dirty="0" smtClean="0"/>
              <a:t>Focus awareness campaigns in </a:t>
            </a:r>
            <a:r>
              <a:rPr lang="en-US" b="1" dirty="0" smtClean="0"/>
              <a:t>low-performing states</a:t>
            </a:r>
            <a:r>
              <a:rPr lang="en-US" dirty="0" smtClean="0"/>
              <a:t> to educate people on digital insurance benefits.</a:t>
            </a:r>
          </a:p>
          <a:p>
            <a:r>
              <a:rPr lang="en-US" dirty="0" smtClean="0"/>
              <a:t>Offer </a:t>
            </a:r>
            <a:r>
              <a:rPr lang="en-US" b="1" dirty="0" smtClean="0"/>
              <a:t>discounts or cashbacks</a:t>
            </a:r>
            <a:r>
              <a:rPr lang="en-US" dirty="0" smtClean="0"/>
              <a:t> for first-time policy buyers in under-penetrated regions.</a:t>
            </a:r>
          </a:p>
          <a:p>
            <a:r>
              <a:rPr lang="en-US" dirty="0" smtClean="0"/>
              <a:t>Target </a:t>
            </a:r>
            <a:r>
              <a:rPr lang="en-US" b="1" dirty="0" smtClean="0"/>
              <a:t>festive and year-end campaigns</a:t>
            </a:r>
            <a:r>
              <a:rPr lang="en-US" dirty="0" smtClean="0"/>
              <a:t> to capture the Q3–Q4 momentum.</a:t>
            </a:r>
          </a:p>
          <a:p>
            <a:r>
              <a:rPr lang="en-US" dirty="0" smtClean="0"/>
              <a:t>Promote </a:t>
            </a:r>
            <a:r>
              <a:rPr lang="en-US" b="1" dirty="0" smtClean="0"/>
              <a:t>diverse insurance products</a:t>
            </a:r>
            <a:r>
              <a:rPr lang="en-US" dirty="0" smtClean="0"/>
              <a:t> (health, life, vehicle) to reduce dependency on one category.</a:t>
            </a:r>
          </a:p>
          <a:p>
            <a:r>
              <a:rPr lang="en-US" dirty="0" smtClean="0"/>
              <a:t>Collaborate with </a:t>
            </a:r>
            <a:r>
              <a:rPr lang="en-US" b="1" dirty="0" smtClean="0"/>
              <a:t>local banks and agents</a:t>
            </a:r>
            <a:r>
              <a:rPr lang="en-US" dirty="0" smtClean="0"/>
              <a:t> to build trust in smaller cities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6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447</TotalTime>
  <Words>1027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PhonePe Pulse Data Analysis &amp; Dashboard</vt:lpstr>
      <vt:lpstr>            Introduction to PhonePe Pulse</vt:lpstr>
      <vt:lpstr>Project Objectives</vt:lpstr>
      <vt:lpstr>Tools &amp; Technologies</vt:lpstr>
      <vt:lpstr>Decoding Transaction Dynamics</vt:lpstr>
      <vt:lpstr>Decoding Transaction Dynamics</vt:lpstr>
      <vt:lpstr>Decoding Transaction Dynamics</vt:lpstr>
      <vt:lpstr>Insurance Penetration and Growth Potential</vt:lpstr>
      <vt:lpstr>Insurance Penetration and Growth Potential</vt:lpstr>
      <vt:lpstr>Insurance Penetration and Growth Potential</vt:lpstr>
      <vt:lpstr>Transaction Analysis for Market Expansion </vt:lpstr>
      <vt:lpstr>Transaction Analysis for Market Expansion</vt:lpstr>
      <vt:lpstr>Transaction Analysis for Market Expansion</vt:lpstr>
      <vt:lpstr>User Engagement and Growth Strategy </vt:lpstr>
      <vt:lpstr>User Engagement and Growth Strategy</vt:lpstr>
      <vt:lpstr>User Engagement and Growth Strategy</vt:lpstr>
      <vt:lpstr>User Engagement and Growth Strategy</vt:lpstr>
      <vt:lpstr>User Engagement and Growth Strategy</vt:lpstr>
      <vt:lpstr>User Engagement and Growth Strategy</vt:lpstr>
      <vt:lpstr>Overall Key Insights</vt:lpstr>
      <vt:lpstr>Overall Recommendations</vt:lpstr>
      <vt:lpstr>Challenges &amp; Learnings</vt:lpstr>
      <vt:lpstr>Conclusion From Data to Decisions</vt:lpstr>
      <vt:lpstr>Thank You                                                                                                                                                      contact                                                     email:sindhu7356@gmail.com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PhonePe Pulse Data Analysis &amp; Dashboard</dc:title>
  <dc:creator>admin</dc:creator>
  <cp:lastModifiedBy>admin</cp:lastModifiedBy>
  <cp:revision>24</cp:revision>
  <dcterms:created xsi:type="dcterms:W3CDTF">2025-08-09T02:41:35Z</dcterms:created>
  <dcterms:modified xsi:type="dcterms:W3CDTF">2025-08-09T10:09:29Z</dcterms:modified>
</cp:coreProperties>
</file>