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81" r:id="rId2"/>
    <p:sldId id="271" r:id="rId3"/>
    <p:sldId id="270" r:id="rId4"/>
    <p:sldId id="272" r:id="rId5"/>
    <p:sldId id="273" r:id="rId6"/>
    <p:sldId id="282" r:id="rId7"/>
    <p:sldId id="283" r:id="rId8"/>
    <p:sldId id="284" r:id="rId9"/>
    <p:sldId id="275" r:id="rId10"/>
    <p:sldId id="274" r:id="rId11"/>
    <p:sldId id="276" r:id="rId12"/>
    <p:sldId id="277" r:id="rId13"/>
    <p:sldId id="280"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43154E-3CDE-A815-74F0-B1D590D1D834}" name="Sia, Hui Min Shirlyn" initials="SHMS" userId="S::hui.min.shirlyn.sia@uth.tmc.edu::14e4cd4f-c7f6-4a98-a729-337db61620b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8A4D4E-6355-23C3-0346-04B169699D14}" v="1171" dt="2022-04-20T07:28:18.141"/>
    <p1510:client id="{AB1F8854-F4C9-4E47-90F3-EB886ADC4588}" v="3838" dt="2022-04-20T15:59:12.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0565"/>
  </p:normalViewPr>
  <p:slideViewPr>
    <p:cSldViewPr snapToGrid="0" snapToObjects="1">
      <p:cViewPr varScale="1">
        <p:scale>
          <a:sx n="73" d="100"/>
          <a:sy n="73" d="100"/>
        </p:scale>
        <p:origin x="2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9C51-5CB8-BD4C-8206-D3BFFB87B85C}"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EB4F9-EDDB-4B4B-A82C-E0FDC02BA4CC}" type="slidenum">
              <a:rPr lang="en-US" smtClean="0"/>
              <a:t>‹#›</a:t>
            </a:fld>
            <a:endParaRPr lang="en-US"/>
          </a:p>
        </p:txBody>
      </p:sp>
    </p:spTree>
    <p:extLst>
      <p:ext uri="{BB962C8B-B14F-4D97-AF65-F5344CB8AC3E}">
        <p14:creationId xmlns:p14="http://schemas.microsoft.com/office/powerpoint/2010/main" val="354937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Parkinson’s Disease (PD) is one of the fastest growing disabilities globally, with about 6 million people suffering in 2015. </a:t>
            </a:r>
          </a:p>
          <a:p>
            <a:r>
              <a:rPr lang="en-US" sz="1200" b="0" dirty="0">
                <a:ea typeface="+mn-lt"/>
                <a:cs typeface="+mn-lt"/>
              </a:rPr>
              <a:t>Affects 1-2 in every 1000 individuals at any time .</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a neurodegenerative disorder with symptoms such as motor dysfunctions including tremors, speech problems, and negative mental well-being. </a:t>
            </a:r>
          </a:p>
          <a:p>
            <a:r>
              <a:rPr lang="en-US" sz="1200" b="0" i="0" kern="1200" dirty="0">
                <a:solidFill>
                  <a:schemeClr val="tx1"/>
                </a:solidFill>
                <a:effectLst/>
                <a:latin typeface="+mn-lt"/>
                <a:ea typeface="+mn-ea"/>
                <a:cs typeface="+mn-cs"/>
              </a:rPr>
              <a:t>Given that it is a chronic disorder, it eventually leads to progressive disability. As a result, individuals with Parkinson will have higher medical care costs and may also lose the ability to work, creating a substantial economic burden. For instance, the total economic burden of Parkinson in the US in 2017 was 51.9 billion dollars.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Current treatments for Parkinson are palliative. However, treatments for individuals diagnosed at an early stage may be able to halt the progression of the disease, reducing the physical and economic burden of Parkinson. Due to these findings, research in early-stage Parkinson detection has seen a surge in popularity</a:t>
            </a:r>
            <a:endParaRPr lang="en-US" b="0" dirty="0"/>
          </a:p>
          <a:p>
            <a:endParaRPr lang="en-US" dirty="0"/>
          </a:p>
        </p:txBody>
      </p:sp>
      <p:sp>
        <p:nvSpPr>
          <p:cNvPr id="4" name="Slide Number Placeholder 3"/>
          <p:cNvSpPr>
            <a:spLocks noGrp="1"/>
          </p:cNvSpPr>
          <p:nvPr>
            <p:ph type="sldNum" sz="quarter" idx="5"/>
          </p:nvPr>
        </p:nvSpPr>
        <p:spPr/>
        <p:txBody>
          <a:bodyPr/>
          <a:lstStyle/>
          <a:p>
            <a:fld id="{006EB4F9-EDDB-4B4B-A82C-E0FDC02BA4CC}" type="slidenum">
              <a:rPr lang="en-US" smtClean="0"/>
              <a:t>2</a:t>
            </a:fld>
            <a:endParaRPr lang="en-US"/>
          </a:p>
        </p:txBody>
      </p:sp>
    </p:spTree>
    <p:extLst>
      <p:ext uri="{BB962C8B-B14F-4D97-AF65-F5344CB8AC3E}">
        <p14:creationId xmlns:p14="http://schemas.microsoft.com/office/powerpoint/2010/main" val="469410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building these models, we encountered a few issues that affected our analysis and needed to be addressed</a:t>
            </a:r>
          </a:p>
          <a:p>
            <a:endParaRPr lang="en-US" dirty="0"/>
          </a:p>
          <a:p>
            <a:r>
              <a:rPr lang="en-US" dirty="0"/>
              <a:t>Notes for bullet point 2: </a:t>
            </a:r>
          </a:p>
          <a:p>
            <a:pPr marL="171450" indent="-171450">
              <a:buFont typeface="Arial" panose="020B0604020202020204" pitchFamily="34" charset="0"/>
              <a:buChar char="•"/>
            </a:pPr>
            <a:r>
              <a:rPr lang="en-US" dirty="0"/>
              <a:t>the split resulted in underfitting as the testing accuracy was higher than the training accuracy for SVM radial and logistic regression</a:t>
            </a:r>
          </a:p>
          <a:p>
            <a:pPr marL="171450" indent="-171450">
              <a:buFont typeface="Arial" panose="020B0604020202020204" pitchFamily="34" charset="0"/>
              <a:buChar char="•"/>
            </a:pPr>
            <a:r>
              <a:rPr lang="en-US" dirty="0"/>
              <a:t>May be due to the dimension of the problem where we had a small sample size with a relatively large number of predictors; or the </a:t>
            </a:r>
            <a:r>
              <a:rPr lang="en-US" dirty="0" err="1"/>
              <a:t>unbalaned</a:t>
            </a:r>
            <a:r>
              <a:rPr lang="en-US" dirty="0"/>
              <a:t> distribution between PD and non-PD observations which we will discuss later.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ea typeface="+mn-lt"/>
                <a:cs typeface="+mn-lt"/>
              </a:rPr>
              <a:t>60/40 split alleviated the underfitting concern and thus, we continued model building using this split instead.</a:t>
            </a:r>
          </a:p>
          <a:p>
            <a:pPr marL="17145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Note for bullet point 3: </a:t>
            </a:r>
            <a:r>
              <a:rPr lang="en-US" dirty="0">
                <a:ea typeface="+mn-lt"/>
                <a:cs typeface="+mn-lt"/>
              </a:rPr>
              <a:t>ROC curve for the SVM radial model remained constant regardless of the false positive rate, suggesting that the data was not fitted well using the radial kernel. However, other metrics of model success such as F-measure should be explored in future studies. </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006EB4F9-EDDB-4B4B-A82C-E0FDC02BA4CC}" type="slidenum">
              <a:rPr lang="en-US" smtClean="0"/>
              <a:t>13</a:t>
            </a:fld>
            <a:endParaRPr lang="en-US"/>
          </a:p>
        </p:txBody>
      </p:sp>
    </p:spTree>
    <p:extLst>
      <p:ext uri="{BB962C8B-B14F-4D97-AF65-F5344CB8AC3E}">
        <p14:creationId xmlns:p14="http://schemas.microsoft.com/office/powerpoint/2010/main" val="114219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Around 90% of Parkinson patients suffer from vocal impairment with abnormalities in speech occur at the early stages of Parkinson.</a:t>
            </a: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Predicting Parkinson from speech patterns is a simple and non-invasive method, making it an ideal symptom to utilize in early detection of Parkinson.</a:t>
            </a:r>
            <a:endParaRPr lang="en-US" dirty="0">
              <a:ea typeface="Calibri"/>
              <a:cs typeface="Calibri"/>
            </a:endParaRPr>
          </a:p>
          <a:p>
            <a:pPr>
              <a:buFont typeface="Arial" panose="020B0604020202020204" pitchFamily="34" charset="0"/>
              <a:buChar char="•"/>
            </a:pPr>
            <a:r>
              <a:rPr lang="en-US" dirty="0"/>
              <a:t> Leveraging machine learning techniques with extracted speech data may be an accurate and safe way to predict the diagnosis.</a:t>
            </a:r>
          </a:p>
          <a:p>
            <a:pPr>
              <a:buFont typeface="Arial" panose="020B0604020202020204" pitchFamily="34" charset="0"/>
              <a:buChar char="•"/>
            </a:pPr>
            <a:r>
              <a:rPr lang="en-US" b="0" dirty="0"/>
              <a:t> this Present study </a:t>
            </a:r>
            <a:r>
              <a:rPr lang="en-US" sz="2000" b="0" dirty="0"/>
              <a:t>focused </a:t>
            </a:r>
            <a:r>
              <a:rPr lang="en-US" sz="2000" dirty="0"/>
              <a:t>on determining which classification machine learning model should be utilized to achieve the highest Parkinson</a:t>
            </a:r>
            <a:r>
              <a:rPr lang="en-US" sz="2000" dirty="0">
                <a:cs typeface="Calibri" panose="020F0502020204030204"/>
              </a:rPr>
              <a:t> </a:t>
            </a:r>
            <a:r>
              <a:rPr lang="en-US" sz="2000" dirty="0"/>
              <a:t>diagnosis using extracted features from voice recordings of individuals.</a:t>
            </a:r>
            <a:endParaRPr lang="en-US" sz="2000" dirty="0">
              <a:cs typeface="Calibri"/>
            </a:endParaRPr>
          </a:p>
          <a:p>
            <a:endParaRPr lang="en-US" dirty="0"/>
          </a:p>
        </p:txBody>
      </p:sp>
      <p:sp>
        <p:nvSpPr>
          <p:cNvPr id="4" name="Slide Number Placeholder 3"/>
          <p:cNvSpPr>
            <a:spLocks noGrp="1"/>
          </p:cNvSpPr>
          <p:nvPr>
            <p:ph type="sldNum" sz="quarter" idx="5"/>
          </p:nvPr>
        </p:nvSpPr>
        <p:spPr/>
        <p:txBody>
          <a:bodyPr/>
          <a:lstStyle/>
          <a:p>
            <a:fld id="{006EB4F9-EDDB-4B4B-A82C-E0FDC02BA4CC}" type="slidenum">
              <a:rPr lang="en-US" smtClean="0"/>
              <a:t>3</a:t>
            </a:fld>
            <a:endParaRPr lang="en-US"/>
          </a:p>
        </p:txBody>
      </p:sp>
    </p:spTree>
    <p:extLst>
      <p:ext uri="{BB962C8B-B14F-4D97-AF65-F5344CB8AC3E}">
        <p14:creationId xmlns:p14="http://schemas.microsoft.com/office/powerpoint/2010/main" val="115732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252 participants in total.</a:t>
            </a:r>
          </a:p>
          <a:p>
            <a:pPr>
              <a:buFont typeface="Arial" panose="020B0604020202020204" pitchFamily="34" charset="0"/>
              <a:buChar char="•"/>
            </a:pPr>
            <a:r>
              <a:rPr lang="en-US" dirty="0"/>
              <a:t>Out of 752 features </a:t>
            </a:r>
            <a:r>
              <a:rPr lang="en-US" dirty="0">
                <a:ea typeface="+mn-lt"/>
                <a:cs typeface="+mn-lt"/>
              </a:rPr>
              <a:t>Seven feature subsets were extracted from voice recording samples:</a:t>
            </a:r>
          </a:p>
          <a:p>
            <a:pPr lvl="1">
              <a:buFont typeface="Arial" panose="020B0604020202020204" pitchFamily="34" charset="0"/>
              <a:buChar char="•"/>
            </a:pPr>
            <a:r>
              <a:rPr lang="en-US" dirty="0">
                <a:ea typeface="+mn-lt"/>
                <a:cs typeface="+mn-lt"/>
              </a:rPr>
              <a:t>baseline features (21)</a:t>
            </a:r>
          </a:p>
          <a:p>
            <a:pPr lvl="1">
              <a:buFont typeface="Arial" panose="020B0604020202020204" pitchFamily="34" charset="0"/>
              <a:buChar char="•"/>
            </a:pPr>
            <a:r>
              <a:rPr lang="en-US" dirty="0">
                <a:ea typeface="+mn-lt"/>
                <a:cs typeface="+mn-lt"/>
              </a:rPr>
              <a:t>intensity-based features (3)</a:t>
            </a:r>
          </a:p>
          <a:p>
            <a:pPr lvl="1">
              <a:buFont typeface="Arial" panose="020B0604020202020204" pitchFamily="34" charset="0"/>
              <a:buChar char="•"/>
            </a:pPr>
            <a:r>
              <a:rPr lang="en-US" dirty="0">
                <a:ea typeface="+mn-lt"/>
                <a:cs typeface="+mn-lt"/>
              </a:rPr>
              <a:t>bandwidth and formant features (8)</a:t>
            </a:r>
          </a:p>
          <a:p>
            <a:pPr lvl="1">
              <a:buFont typeface="Arial" panose="020B0604020202020204" pitchFamily="34" charset="0"/>
              <a:buChar char="•"/>
            </a:pPr>
            <a:r>
              <a:rPr lang="en-US" dirty="0">
                <a:ea typeface="+mn-lt"/>
                <a:cs typeface="+mn-lt"/>
              </a:rPr>
              <a:t>vocal fold features (22)</a:t>
            </a:r>
          </a:p>
          <a:p>
            <a:pPr lvl="1">
              <a:buFont typeface="Arial" panose="020B0604020202020204" pitchFamily="34" charset="0"/>
              <a:buChar char="•"/>
            </a:pPr>
            <a:r>
              <a:rPr lang="en-US" dirty="0">
                <a:ea typeface="+mn-lt"/>
                <a:cs typeface="+mn-lt"/>
              </a:rPr>
              <a:t>Mel Frequency Cepstral coefficients (MFCC; 84)</a:t>
            </a:r>
          </a:p>
          <a:p>
            <a:pPr lvl="1">
              <a:buFont typeface="Arial" panose="020B0604020202020204" pitchFamily="34" charset="0"/>
              <a:buChar char="•"/>
            </a:pPr>
            <a:r>
              <a:rPr lang="en-US" dirty="0">
                <a:ea typeface="+mn-lt"/>
                <a:cs typeface="+mn-lt"/>
              </a:rPr>
              <a:t>wavelet transform based features (WT; 182), and tunable Q-factor wavelet transform based features (TQWT; 432)</a:t>
            </a:r>
            <a:endParaRPr lang="en-US" dirty="0"/>
          </a:p>
        </p:txBody>
      </p:sp>
      <p:sp>
        <p:nvSpPr>
          <p:cNvPr id="4" name="Slide Number Placeholder 3"/>
          <p:cNvSpPr>
            <a:spLocks noGrp="1"/>
          </p:cNvSpPr>
          <p:nvPr>
            <p:ph type="sldNum" sz="quarter" idx="5"/>
          </p:nvPr>
        </p:nvSpPr>
        <p:spPr/>
        <p:txBody>
          <a:bodyPr/>
          <a:lstStyle/>
          <a:p>
            <a:fld id="{006EB4F9-EDDB-4B4B-A82C-E0FDC02BA4CC}" type="slidenum">
              <a:rPr lang="en-US" smtClean="0"/>
              <a:t>4</a:t>
            </a:fld>
            <a:endParaRPr lang="en-US"/>
          </a:p>
        </p:txBody>
      </p:sp>
    </p:spTree>
    <p:extLst>
      <p:ext uri="{BB962C8B-B14F-4D97-AF65-F5344CB8AC3E}">
        <p14:creationId xmlns:p14="http://schemas.microsoft.com/office/powerpoint/2010/main" val="200784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dirty="0"/>
          </a:p>
          <a:p>
            <a:pPr marL="0" indent="0">
              <a:buFont typeface="Arial" panose="020B0604020202020204" pitchFamily="34" charset="0"/>
              <a:buNone/>
            </a:pPr>
            <a:r>
              <a:rPr lang="en-US" b="0" dirty="0"/>
              <a:t>The training data was cleaned, feature selection was done by utilizing </a:t>
            </a:r>
            <a:r>
              <a:rPr lang="en-US" b="0" dirty="0">
                <a:solidFill>
                  <a:schemeClr val="accent2"/>
                </a:solidFill>
                <a:ea typeface="+mn-lt"/>
                <a:cs typeface="Calibri"/>
              </a:rPr>
              <a:t>recursive feature selection and then</a:t>
            </a:r>
            <a:r>
              <a:rPr lang="en-US" b="0" dirty="0">
                <a:solidFill>
                  <a:schemeClr val="accent2"/>
                </a:solidFill>
                <a:ea typeface="+mn-lt"/>
                <a:cs typeface="+mn-lt"/>
              </a:rPr>
              <a:t> fed into several classification to model with highest test accuracy. </a:t>
            </a:r>
            <a:endParaRPr lang="en-US" b="0" dirty="0"/>
          </a:p>
        </p:txBody>
      </p:sp>
      <p:sp>
        <p:nvSpPr>
          <p:cNvPr id="4" name="Slide Number Placeholder 3"/>
          <p:cNvSpPr>
            <a:spLocks noGrp="1"/>
          </p:cNvSpPr>
          <p:nvPr>
            <p:ph type="sldNum" sz="quarter" idx="5"/>
          </p:nvPr>
        </p:nvSpPr>
        <p:spPr/>
        <p:txBody>
          <a:bodyPr/>
          <a:lstStyle/>
          <a:p>
            <a:fld id="{006EB4F9-EDDB-4B4B-A82C-E0FDC02BA4CC}" type="slidenum">
              <a:rPr lang="en-US" smtClean="0"/>
              <a:t>5</a:t>
            </a:fld>
            <a:endParaRPr lang="en-US"/>
          </a:p>
        </p:txBody>
      </p:sp>
    </p:spTree>
    <p:extLst>
      <p:ext uri="{BB962C8B-B14F-4D97-AF65-F5344CB8AC3E}">
        <p14:creationId xmlns:p14="http://schemas.microsoft.com/office/powerpoint/2010/main" val="243294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solidFill>
                  <a:schemeClr val="accent2"/>
                </a:solidFill>
                <a:cs typeface="Calibri"/>
              </a:rPr>
              <a:t>Previous studies have found that using the voice recording of the same participants for testing and training set may cause biased results </a:t>
            </a:r>
          </a:p>
          <a:p>
            <a:pPr marL="171450" indent="-171450">
              <a:buFont typeface="Arial" panose="020B0604020202020204" pitchFamily="34" charset="0"/>
              <a:buChar char="•"/>
            </a:pPr>
            <a:r>
              <a:rPr lang="en-US" b="0" dirty="0">
                <a:solidFill>
                  <a:schemeClr val="accent2"/>
                </a:solidFill>
                <a:cs typeface="Calibri"/>
              </a:rPr>
              <a:t>Thus, the present study utilized mean of the three voice recordings to have one sample per participant in the training set, </a:t>
            </a:r>
            <a:r>
              <a:rPr lang="en-US" b="0" dirty="0">
                <a:solidFill>
                  <a:schemeClr val="accent2"/>
                </a:solidFill>
                <a:ea typeface="+mn-lt"/>
                <a:cs typeface="+mn-lt"/>
              </a:rPr>
              <a:t>Features were then standardized to ensure uniformity. </a:t>
            </a:r>
          </a:p>
          <a:p>
            <a:pPr marL="0" indent="0">
              <a:buFont typeface="Arial"/>
              <a:buNone/>
            </a:pPr>
            <a:endParaRPr lang="en-US" b="0" dirty="0">
              <a:solidFill>
                <a:schemeClr val="accent2"/>
              </a:solidFill>
              <a:cs typeface="Calibri"/>
            </a:endParaRPr>
          </a:p>
          <a:p>
            <a:pPr marL="171450" indent="-171450">
              <a:buFont typeface="Arial" panose="020B0604020202020204" pitchFamily="34" charset="0"/>
              <a:buChar char="•"/>
            </a:pPr>
            <a:r>
              <a:rPr lang="en-US" b="0" dirty="0">
                <a:solidFill>
                  <a:schemeClr val="accent2"/>
                </a:solidFill>
                <a:ea typeface="+mn-lt"/>
                <a:cs typeface="Calibri"/>
              </a:rPr>
              <a:t>This study used recursive feature selection (RFE) to select important features.</a:t>
            </a:r>
          </a:p>
          <a:p>
            <a:pPr marL="0" indent="0">
              <a:buFont typeface="Arial" panose="020B0604020202020204" pitchFamily="34" charset="0"/>
              <a:buNone/>
            </a:pPr>
            <a:endParaRPr lang="en-US" b="0" dirty="0">
              <a:solidFill>
                <a:schemeClr val="accent2"/>
              </a:solidFill>
              <a:ea typeface="+mn-lt"/>
              <a:cs typeface="+mn-lt"/>
            </a:endParaRPr>
          </a:p>
          <a:p>
            <a:pPr marL="171450" indent="-171450">
              <a:buFont typeface="Arial" panose="020B0604020202020204" pitchFamily="34" charset="0"/>
              <a:buChar char="•"/>
            </a:pPr>
            <a:r>
              <a:rPr lang="en-US" b="0" dirty="0">
                <a:solidFill>
                  <a:schemeClr val="accent2"/>
                </a:solidFill>
                <a:ea typeface="+mn-lt"/>
                <a:cs typeface="+mn-lt"/>
              </a:rPr>
              <a:t>The new dataset with the most important features were fed into several classification models, such </a:t>
            </a:r>
            <a:r>
              <a:rPr lang="en-US" b="1" dirty="0">
                <a:solidFill>
                  <a:schemeClr val="accent2"/>
                </a:solidFill>
                <a:ea typeface="+mn-lt"/>
                <a:cs typeface="+mn-lt"/>
              </a:rPr>
              <a:t>as Random forests, logistic regression, support vector machine of linear and radial kernels, neural network and K-Nearest neighbors . </a:t>
            </a:r>
          </a:p>
          <a:p>
            <a:pPr marL="171450" indent="-171450">
              <a:buFont typeface="Arial" panose="020B0604020202020204" pitchFamily="34" charset="0"/>
              <a:buChar char="•"/>
            </a:pPr>
            <a:r>
              <a:rPr lang="en-US" b="0" dirty="0">
                <a:solidFill>
                  <a:schemeClr val="accent2"/>
                </a:solidFill>
                <a:ea typeface="+mn-lt"/>
                <a:cs typeface="+mn-lt"/>
              </a:rPr>
              <a:t>We separated the training dataset into training and test sets using 60/40 split</a:t>
            </a:r>
          </a:p>
          <a:p>
            <a:pPr marL="171450" indent="-171450">
              <a:buFont typeface="Arial" panose="020B0604020202020204" pitchFamily="34" charset="0"/>
              <a:buChar char="•"/>
            </a:pPr>
            <a:r>
              <a:rPr lang="en-US" b="0" dirty="0">
                <a:solidFill>
                  <a:schemeClr val="accent2"/>
                </a:solidFill>
                <a:ea typeface="+mn-lt"/>
                <a:cs typeface="+mn-lt"/>
              </a:rPr>
              <a:t>We used cross-validation methods to determine the best gamma and cost parameters for SVM.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accent2"/>
                </a:solidFill>
                <a:ea typeface="+mn-lt"/>
                <a:cs typeface="+mn-lt"/>
              </a:rPr>
              <a:t>All analyses were conducted in R studio. </a:t>
            </a:r>
            <a:endParaRPr lang="en-US" b="0" dirty="0">
              <a:solidFill>
                <a:schemeClr val="accent2"/>
              </a:solidFill>
              <a:ea typeface="+mn-lt"/>
              <a:cs typeface="Calibri"/>
            </a:endParaRPr>
          </a:p>
          <a:p>
            <a:pPr marL="0" indent="0">
              <a:buFont typeface="Arial" panose="020B0604020202020204" pitchFamily="34" charset="0"/>
              <a:buNone/>
            </a:pPr>
            <a:endParaRPr lang="en-US" b="0" dirty="0">
              <a:solidFill>
                <a:schemeClr val="accent2"/>
              </a:solidFill>
              <a:ea typeface="+mn-lt"/>
              <a:cs typeface="+mn-lt"/>
            </a:endParaRPr>
          </a:p>
          <a:p>
            <a:endParaRPr lang="en-US" dirty="0"/>
          </a:p>
        </p:txBody>
      </p:sp>
      <p:sp>
        <p:nvSpPr>
          <p:cNvPr id="4" name="Slide Number Placeholder 3"/>
          <p:cNvSpPr>
            <a:spLocks noGrp="1"/>
          </p:cNvSpPr>
          <p:nvPr>
            <p:ph type="sldNum" sz="quarter" idx="5"/>
          </p:nvPr>
        </p:nvSpPr>
        <p:spPr/>
        <p:txBody>
          <a:bodyPr/>
          <a:lstStyle/>
          <a:p>
            <a:fld id="{006EB4F9-EDDB-4B4B-A82C-E0FDC02BA4CC}" type="slidenum">
              <a:rPr lang="en-US" smtClean="0"/>
              <a:t>6</a:t>
            </a:fld>
            <a:endParaRPr lang="en-US"/>
          </a:p>
        </p:txBody>
      </p:sp>
    </p:spTree>
    <p:extLst>
      <p:ext uri="{BB962C8B-B14F-4D97-AF65-F5344CB8AC3E}">
        <p14:creationId xmlns:p14="http://schemas.microsoft.com/office/powerpoint/2010/main" val="429043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a:solidFill>
                <a:schemeClr val="accent2"/>
              </a:solidFill>
              <a:cs typeface="Calibri"/>
            </a:endParaRPr>
          </a:p>
          <a:p>
            <a:pPr marL="0" indent="0">
              <a:buFont typeface="Arial"/>
              <a:buNone/>
            </a:pPr>
            <a:r>
              <a:rPr lang="en-US" b="0">
                <a:solidFill>
                  <a:schemeClr val="accent2"/>
                </a:solidFill>
                <a:ea typeface="+mn-lt"/>
                <a:cs typeface="Calibri"/>
              </a:rPr>
              <a:t>Feature Selection:</a:t>
            </a:r>
          </a:p>
          <a:p>
            <a:pPr marL="171450" indent="-171450">
              <a:buFont typeface="Arial" panose="020B0604020202020204" pitchFamily="34" charset="0"/>
              <a:buChar char="•"/>
            </a:pPr>
            <a:r>
              <a:rPr lang="en-US" b="0">
                <a:solidFill>
                  <a:schemeClr val="accent2"/>
                </a:solidFill>
                <a:ea typeface="+mn-lt"/>
                <a:cs typeface="Calibri"/>
              </a:rPr>
              <a:t>This study selected a subset of relevant variables for use in  model construction using recursive feature selection (RFE)</a:t>
            </a:r>
          </a:p>
          <a:p>
            <a:pPr marL="171450" indent="-171450">
              <a:buFont typeface="Arial" panose="020B0604020202020204" pitchFamily="34" charset="0"/>
              <a:buChar char="•"/>
            </a:pPr>
            <a:r>
              <a:rPr lang="en-US" b="0">
                <a:solidFill>
                  <a:schemeClr val="accent2"/>
                </a:solidFill>
                <a:ea typeface="+mn-lt"/>
                <a:cs typeface="Calibri"/>
              </a:rPr>
              <a:t>Since RFE uses random forest to select important features, highly correlated feature </a:t>
            </a:r>
            <a:r>
              <a:rPr lang="en-US" b="0">
                <a:solidFill>
                  <a:schemeClr val="accent2"/>
                </a:solidFill>
                <a:ea typeface="+mn-lt"/>
                <a:cs typeface="+mn-lt"/>
              </a:rPr>
              <a:t>(r &gt; 0.75) were omitted from the data to reduce redundancy and noise in the data. </a:t>
            </a:r>
          </a:p>
          <a:p>
            <a:pPr marL="171450" indent="-171450">
              <a:buFont typeface="Arial" panose="020B0604020202020204" pitchFamily="34" charset="0"/>
              <a:buChar char="•"/>
            </a:pPr>
            <a:r>
              <a:rPr lang="en-US" b="0">
                <a:solidFill>
                  <a:schemeClr val="accent2"/>
                </a:solidFill>
                <a:ea typeface="+mn-lt"/>
                <a:cs typeface="+mn-lt"/>
              </a:rPr>
              <a:t>We also wanted to reduce the dimension of the problem, and thus solutions greater than 20 were not considered</a:t>
            </a:r>
          </a:p>
          <a:p>
            <a:endParaRPr lang="en-US"/>
          </a:p>
        </p:txBody>
      </p:sp>
      <p:sp>
        <p:nvSpPr>
          <p:cNvPr id="4" name="Slide Number Placeholder 3"/>
          <p:cNvSpPr>
            <a:spLocks noGrp="1"/>
          </p:cNvSpPr>
          <p:nvPr>
            <p:ph type="sldNum" sz="quarter" idx="5"/>
          </p:nvPr>
        </p:nvSpPr>
        <p:spPr/>
        <p:txBody>
          <a:bodyPr/>
          <a:lstStyle/>
          <a:p>
            <a:fld id="{006EB4F9-EDDB-4B4B-A82C-E0FDC02BA4CC}" type="slidenum">
              <a:rPr lang="en-US" smtClean="0"/>
              <a:t>7</a:t>
            </a:fld>
            <a:endParaRPr lang="en-US"/>
          </a:p>
        </p:txBody>
      </p:sp>
    </p:spTree>
    <p:extLst>
      <p:ext uri="{BB962C8B-B14F-4D97-AF65-F5344CB8AC3E}">
        <p14:creationId xmlns:p14="http://schemas.microsoft.com/office/powerpoint/2010/main" val="175325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solidFill>
                  <a:schemeClr val="accent2"/>
                </a:solidFill>
                <a:ea typeface="+mn-lt"/>
                <a:cs typeface="+mn-lt"/>
              </a:rPr>
              <a:t>Test classification models:</a:t>
            </a:r>
          </a:p>
          <a:p>
            <a:pPr marL="171450" indent="-171450">
              <a:buFont typeface="Arial" panose="020B0604020202020204" pitchFamily="34" charset="0"/>
              <a:buChar char="•"/>
            </a:pPr>
            <a:r>
              <a:rPr lang="en-US" b="0">
                <a:solidFill>
                  <a:schemeClr val="accent2"/>
                </a:solidFill>
                <a:ea typeface="+mn-lt"/>
                <a:cs typeface="+mn-lt"/>
              </a:rPr>
              <a:t>The new dataset with the most important features were fed into several classification models, specifically Random forests, logistic regression, support vector machine of linear and radial kernels, neural network and K-Nearest neighbors of K = 1, 3, 5, and 8. </a:t>
            </a:r>
          </a:p>
          <a:p>
            <a:pPr marL="171450" indent="-171450">
              <a:buFont typeface="Arial" panose="020B0604020202020204" pitchFamily="34" charset="0"/>
              <a:buChar char="•"/>
            </a:pPr>
            <a:r>
              <a:rPr lang="en-US" b="0">
                <a:solidFill>
                  <a:schemeClr val="accent2"/>
                </a:solidFill>
                <a:ea typeface="+mn-lt"/>
                <a:cs typeface="+mn-lt"/>
              </a:rPr>
              <a:t>We separated the training dataset into training and test sets using 60/40 split</a:t>
            </a:r>
          </a:p>
          <a:p>
            <a:pPr marL="171450" indent="-171450">
              <a:buFont typeface="Arial" panose="020B0604020202020204" pitchFamily="34" charset="0"/>
              <a:buChar char="•"/>
            </a:pPr>
            <a:r>
              <a:rPr lang="en-US" b="0">
                <a:solidFill>
                  <a:schemeClr val="accent2"/>
                </a:solidFill>
                <a:ea typeface="+mn-lt"/>
                <a:cs typeface="+mn-lt"/>
              </a:rPr>
              <a:t>We used cross-validation methods to determine the best gamma and cost parameters for SVM.</a:t>
            </a:r>
          </a:p>
          <a:p>
            <a:endParaRPr lang="en-US"/>
          </a:p>
        </p:txBody>
      </p:sp>
      <p:sp>
        <p:nvSpPr>
          <p:cNvPr id="4" name="Slide Number Placeholder 3"/>
          <p:cNvSpPr>
            <a:spLocks noGrp="1"/>
          </p:cNvSpPr>
          <p:nvPr>
            <p:ph type="sldNum" sz="quarter" idx="5"/>
          </p:nvPr>
        </p:nvSpPr>
        <p:spPr/>
        <p:txBody>
          <a:bodyPr/>
          <a:lstStyle/>
          <a:p>
            <a:fld id="{006EB4F9-EDDB-4B4B-A82C-E0FDC02BA4CC}" type="slidenum">
              <a:rPr lang="en-US" smtClean="0"/>
              <a:t>8</a:t>
            </a:fld>
            <a:endParaRPr lang="en-US"/>
          </a:p>
        </p:txBody>
      </p:sp>
    </p:spTree>
    <p:extLst>
      <p:ext uri="{BB962C8B-B14F-4D97-AF65-F5344CB8AC3E}">
        <p14:creationId xmlns:p14="http://schemas.microsoft.com/office/powerpoint/2010/main" val="313286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 comparison of the six predictive models showed that KNN and random forest yielded the highest test accuracy of 83.10% using a 60% training and 40% test split. KNN randomly selected 4 values for K: 1, 3, 5, and 8. Out of the four, K = 5 resulted in the highest test accuracy at 83.1%. Random forest generated 500 trees and tried 3 variables at each split and yielded 83.1% test accuracy. There was a significant difference in performance between SVM linear (80.28% test accuracy) and SVM radial (73.24% test accuracy). Logistic regression and neural network models performed comparably with 80.28% and 80.00%, respectively. </a:t>
            </a:r>
            <a:endParaRPr lang="en-US"/>
          </a:p>
        </p:txBody>
      </p:sp>
      <p:sp>
        <p:nvSpPr>
          <p:cNvPr id="4" name="Slide Number Placeholder 3"/>
          <p:cNvSpPr>
            <a:spLocks noGrp="1"/>
          </p:cNvSpPr>
          <p:nvPr>
            <p:ph type="sldNum" sz="quarter" idx="5"/>
          </p:nvPr>
        </p:nvSpPr>
        <p:spPr/>
        <p:txBody>
          <a:bodyPr/>
          <a:lstStyle/>
          <a:p>
            <a:fld id="{006EB4F9-EDDB-4B4B-A82C-E0FDC02BA4CC}" type="slidenum">
              <a:rPr lang="en-US" smtClean="0"/>
              <a:t>10</a:t>
            </a:fld>
            <a:endParaRPr lang="en-US"/>
          </a:p>
        </p:txBody>
      </p:sp>
    </p:spTree>
    <p:extLst>
      <p:ext uri="{BB962C8B-B14F-4D97-AF65-F5344CB8AC3E}">
        <p14:creationId xmlns:p14="http://schemas.microsoft.com/office/powerpoint/2010/main" val="144702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EB4F9-EDDB-4B4B-A82C-E0FDC02BA4CC}" type="slidenum">
              <a:rPr lang="en-US" smtClean="0"/>
              <a:t>12</a:t>
            </a:fld>
            <a:endParaRPr lang="en-US"/>
          </a:p>
        </p:txBody>
      </p:sp>
    </p:spTree>
    <p:extLst>
      <p:ext uri="{BB962C8B-B14F-4D97-AF65-F5344CB8AC3E}">
        <p14:creationId xmlns:p14="http://schemas.microsoft.com/office/powerpoint/2010/main" val="274414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52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872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364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7382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80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0333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5/19/22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581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5/19/22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598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5/19/22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3033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5/19/22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28612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6382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5/19/22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87558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1016/j.procs.2019.06.052" TargetMode="External"/><Relationship Id="rId3" Type="http://schemas.openxmlformats.org/officeDocument/2006/relationships/hyperlink" Target="https://doi.org/10.1007/s10916-009-9272-y" TargetMode="External"/><Relationship Id="rId7" Type="http://schemas.openxmlformats.org/officeDocument/2006/relationships/hyperlink" Target="https://doi.org/10.1016/j.mehy.2020.109603" TargetMode="External"/><Relationship Id="rId2" Type="http://schemas.openxmlformats.org/officeDocument/2006/relationships/hyperlink" Target="https://doi.org/10.4172/2329-6895.1000298" TargetMode="External"/><Relationship Id="rId1" Type="http://schemas.openxmlformats.org/officeDocument/2006/relationships/slideLayout" Target="../slideLayouts/slideLayout2.xml"/><Relationship Id="rId6" Type="http://schemas.openxmlformats.org/officeDocument/2006/relationships/hyperlink" Target="https://doi.org/10.1097/WCO.0000000000000118" TargetMode="External"/><Relationship Id="rId11" Type="http://schemas.openxmlformats.org/officeDocument/2006/relationships/hyperlink" Target="https://doi.org/10.1016/j.jclinepi.2019.02.004" TargetMode="External"/><Relationship Id="rId5" Type="http://schemas.openxmlformats.org/officeDocument/2006/relationships/hyperlink" Target="https://doi.org/10.1038/s41531-020-0117-1" TargetMode="External"/><Relationship Id="rId10" Type="http://schemas.openxmlformats.org/officeDocument/2006/relationships/hyperlink" Target="https://doi.org/10.1007/978-1-4614-7138-7" TargetMode="External"/><Relationship Id="rId4" Type="http://schemas.openxmlformats.org/officeDocument/2006/relationships/hyperlink" Target="https://doi.org/10.4061/2011/143547" TargetMode="External"/><Relationship Id="rId9" Type="http://schemas.openxmlformats.org/officeDocument/2006/relationships/hyperlink" Target="https://doi.org/10.1023/A:101093340432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5E49-DF30-D116-0A58-C4A8D419E898}"/>
              </a:ext>
            </a:extLst>
          </p:cNvPr>
          <p:cNvSpPr>
            <a:spLocks noGrp="1"/>
          </p:cNvSpPr>
          <p:nvPr>
            <p:ph type="ctrTitle"/>
          </p:nvPr>
        </p:nvSpPr>
        <p:spPr/>
        <p:txBody>
          <a:bodyPr/>
          <a:lstStyle/>
          <a:p>
            <a:r>
              <a:rPr lang="en-US" b="1">
                <a:solidFill>
                  <a:schemeClr val="accent1"/>
                </a:solidFill>
              </a:rPr>
              <a:t>Data Analytics Group Project</a:t>
            </a:r>
          </a:p>
        </p:txBody>
      </p:sp>
      <p:sp>
        <p:nvSpPr>
          <p:cNvPr id="3" name="Subtitle 2">
            <a:extLst>
              <a:ext uri="{FF2B5EF4-FFF2-40B4-BE49-F238E27FC236}">
                <a16:creationId xmlns:a16="http://schemas.microsoft.com/office/drawing/2014/main" id="{251A2CE9-FEC6-E587-9B61-C28803EB325C}"/>
              </a:ext>
            </a:extLst>
          </p:cNvPr>
          <p:cNvSpPr>
            <a:spLocks noGrp="1"/>
          </p:cNvSpPr>
          <p:nvPr>
            <p:ph type="subTitle" idx="1"/>
          </p:nvPr>
        </p:nvSpPr>
        <p:spPr/>
        <p:txBody>
          <a:bodyPr/>
          <a:lstStyle/>
          <a:p>
            <a:r>
              <a:rPr lang="en-US"/>
              <a:t>Group 1: </a:t>
            </a:r>
            <a:r>
              <a:rPr lang="en-US" err="1"/>
              <a:t>Rishtina</a:t>
            </a:r>
            <a:r>
              <a:rPr lang="en-US"/>
              <a:t> </a:t>
            </a:r>
            <a:r>
              <a:rPr lang="en-US" err="1"/>
              <a:t>bhetuwal</a:t>
            </a:r>
            <a:r>
              <a:rPr lang="en-US"/>
              <a:t>, Shefali </a:t>
            </a:r>
            <a:r>
              <a:rPr lang="en-US" err="1"/>
              <a:t>patel</a:t>
            </a:r>
            <a:r>
              <a:rPr lang="en-US"/>
              <a:t>, Shirlyn </a:t>
            </a:r>
            <a:r>
              <a:rPr lang="en-US" err="1"/>
              <a:t>sia</a:t>
            </a:r>
            <a:r>
              <a:rPr lang="en-US"/>
              <a:t>, </a:t>
            </a:r>
            <a:r>
              <a:rPr lang="en-US" err="1"/>
              <a:t>sindhuja</a:t>
            </a:r>
            <a:r>
              <a:rPr lang="en-US"/>
              <a:t> Mahalingam, </a:t>
            </a:r>
            <a:r>
              <a:rPr lang="en-US" err="1"/>
              <a:t>stanley</a:t>
            </a:r>
            <a:r>
              <a:rPr lang="en-US"/>
              <a:t> ta</a:t>
            </a:r>
          </a:p>
        </p:txBody>
      </p:sp>
    </p:spTree>
    <p:extLst>
      <p:ext uri="{BB962C8B-B14F-4D97-AF65-F5344CB8AC3E}">
        <p14:creationId xmlns:p14="http://schemas.microsoft.com/office/powerpoint/2010/main" val="366064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CD5-FB39-E1EF-32CE-837BB5528F69}"/>
              </a:ext>
            </a:extLst>
          </p:cNvPr>
          <p:cNvSpPr>
            <a:spLocks noGrp="1"/>
          </p:cNvSpPr>
          <p:nvPr>
            <p:ph type="title"/>
          </p:nvPr>
        </p:nvSpPr>
        <p:spPr>
          <a:xfrm>
            <a:off x="1097280" y="286603"/>
            <a:ext cx="10058400" cy="1450757"/>
          </a:xfrm>
        </p:spPr>
        <p:txBody>
          <a:bodyPr>
            <a:normAutofit/>
          </a:bodyPr>
          <a:lstStyle/>
          <a:p>
            <a:r>
              <a:rPr lang="en-US" b="1">
                <a:solidFill>
                  <a:schemeClr val="accent1"/>
                </a:solidFill>
              </a:rPr>
              <a:t>Results </a:t>
            </a:r>
          </a:p>
        </p:txBody>
      </p:sp>
      <p:graphicFrame>
        <p:nvGraphicFramePr>
          <p:cNvPr id="16" name="Table 7">
            <a:extLst>
              <a:ext uri="{FF2B5EF4-FFF2-40B4-BE49-F238E27FC236}">
                <a16:creationId xmlns:a16="http://schemas.microsoft.com/office/drawing/2014/main" id="{3959ECB6-46AF-5EA2-4EB2-366C5C04E5BB}"/>
              </a:ext>
            </a:extLst>
          </p:cNvPr>
          <p:cNvGraphicFramePr>
            <a:graphicFrameLocks noGrp="1"/>
          </p:cNvGraphicFramePr>
          <p:nvPr>
            <p:ph idx="1"/>
            <p:extLst>
              <p:ext uri="{D42A27DB-BD31-4B8C-83A1-F6EECF244321}">
                <p14:modId xmlns:p14="http://schemas.microsoft.com/office/powerpoint/2010/main" val="959789763"/>
              </p:ext>
            </p:extLst>
          </p:nvPr>
        </p:nvGraphicFramePr>
        <p:xfrm>
          <a:off x="2053432" y="2098515"/>
          <a:ext cx="8145461" cy="3786083"/>
        </p:xfrm>
        <a:graphic>
          <a:graphicData uri="http://schemas.openxmlformats.org/drawingml/2006/table">
            <a:tbl>
              <a:tblPr firstRow="1" bandRow="1">
                <a:tableStyleId>{5C22544A-7EE6-4342-B048-85BDC9FD1C3A}</a:tableStyleId>
              </a:tblPr>
              <a:tblGrid>
                <a:gridCol w="4778107">
                  <a:extLst>
                    <a:ext uri="{9D8B030D-6E8A-4147-A177-3AD203B41FA5}">
                      <a16:colId xmlns:a16="http://schemas.microsoft.com/office/drawing/2014/main" val="1721798354"/>
                    </a:ext>
                  </a:extLst>
                </a:gridCol>
                <a:gridCol w="3367354">
                  <a:extLst>
                    <a:ext uri="{9D8B030D-6E8A-4147-A177-3AD203B41FA5}">
                      <a16:colId xmlns:a16="http://schemas.microsoft.com/office/drawing/2014/main" val="118243891"/>
                    </a:ext>
                  </a:extLst>
                </a:gridCol>
              </a:tblGrid>
              <a:tr h="540869">
                <a:tc>
                  <a:txBody>
                    <a:bodyPr/>
                    <a:lstStyle/>
                    <a:p>
                      <a:r>
                        <a:rPr lang="en-US" sz="2400"/>
                        <a:t>Model</a:t>
                      </a:r>
                    </a:p>
                  </a:txBody>
                  <a:tcPr marL="122925" marR="122925" marT="61462" marB="61462"/>
                </a:tc>
                <a:tc>
                  <a:txBody>
                    <a:bodyPr/>
                    <a:lstStyle/>
                    <a:p>
                      <a:r>
                        <a:rPr lang="en-US" sz="2400"/>
                        <a:t>Test accuracy</a:t>
                      </a:r>
                    </a:p>
                  </a:txBody>
                  <a:tcPr marL="122925" marR="122925" marT="61462" marB="61462"/>
                </a:tc>
                <a:extLst>
                  <a:ext uri="{0D108BD9-81ED-4DB2-BD59-A6C34878D82A}">
                    <a16:rowId xmlns:a16="http://schemas.microsoft.com/office/drawing/2014/main" val="1941451263"/>
                  </a:ext>
                </a:extLst>
              </a:tr>
              <a:tr h="540869">
                <a:tc>
                  <a:txBody>
                    <a:bodyPr/>
                    <a:lstStyle/>
                    <a:p>
                      <a:r>
                        <a:rPr lang="en-US" sz="2400" err="1"/>
                        <a:t>kNN</a:t>
                      </a:r>
                      <a:r>
                        <a:rPr lang="en-US" sz="2400"/>
                        <a:t> (K=5)</a:t>
                      </a:r>
                    </a:p>
                  </a:txBody>
                  <a:tcPr marL="122925" marR="122925" marT="61462" marB="61462"/>
                </a:tc>
                <a:tc>
                  <a:txBody>
                    <a:bodyPr/>
                    <a:lstStyle/>
                    <a:p>
                      <a:r>
                        <a:rPr lang="en-US" sz="2400"/>
                        <a:t>83.10%</a:t>
                      </a:r>
                    </a:p>
                  </a:txBody>
                  <a:tcPr marL="122925" marR="122925" marT="61462" marB="61462"/>
                </a:tc>
                <a:extLst>
                  <a:ext uri="{0D108BD9-81ED-4DB2-BD59-A6C34878D82A}">
                    <a16:rowId xmlns:a16="http://schemas.microsoft.com/office/drawing/2014/main" val="3901061327"/>
                  </a:ext>
                </a:extLst>
              </a:tr>
              <a:tr h="540869">
                <a:tc>
                  <a:txBody>
                    <a:bodyPr/>
                    <a:lstStyle/>
                    <a:p>
                      <a:pPr lvl="0">
                        <a:buNone/>
                      </a:pPr>
                      <a:r>
                        <a:rPr lang="en-US" sz="2400" b="0" i="0" u="none" strike="noStrike" noProof="0">
                          <a:latin typeface="Calibri"/>
                        </a:rPr>
                        <a:t>Random Forest</a:t>
                      </a:r>
                    </a:p>
                  </a:txBody>
                  <a:tcPr marL="122925" marR="122925" marT="61462" marB="61462"/>
                </a:tc>
                <a:tc>
                  <a:txBody>
                    <a:bodyPr/>
                    <a:lstStyle/>
                    <a:p>
                      <a:r>
                        <a:rPr lang="en-US" sz="2400"/>
                        <a:t>83.10%</a:t>
                      </a:r>
                    </a:p>
                  </a:txBody>
                  <a:tcPr marL="122925" marR="122925" marT="61462" marB="61462"/>
                </a:tc>
                <a:extLst>
                  <a:ext uri="{0D108BD9-81ED-4DB2-BD59-A6C34878D82A}">
                    <a16:rowId xmlns:a16="http://schemas.microsoft.com/office/drawing/2014/main" val="3509960653"/>
                  </a:ext>
                </a:extLst>
              </a:tr>
              <a:tr h="540869">
                <a:tc>
                  <a:txBody>
                    <a:bodyPr/>
                    <a:lstStyle/>
                    <a:p>
                      <a:r>
                        <a:rPr lang="en-US" sz="2400"/>
                        <a:t>SVM (kernel = linear)</a:t>
                      </a:r>
                    </a:p>
                  </a:txBody>
                  <a:tcPr marL="122925" marR="122925" marT="61462" marB="61462"/>
                </a:tc>
                <a:tc>
                  <a:txBody>
                    <a:bodyPr/>
                    <a:lstStyle/>
                    <a:p>
                      <a:r>
                        <a:rPr lang="en-US" sz="2400"/>
                        <a:t>80.28%</a:t>
                      </a:r>
                    </a:p>
                  </a:txBody>
                  <a:tcPr marL="122925" marR="122925" marT="61462" marB="61462"/>
                </a:tc>
                <a:extLst>
                  <a:ext uri="{0D108BD9-81ED-4DB2-BD59-A6C34878D82A}">
                    <a16:rowId xmlns:a16="http://schemas.microsoft.com/office/drawing/2014/main" val="2596418400"/>
                  </a:ext>
                </a:extLst>
              </a:tr>
              <a:tr h="540869">
                <a:tc>
                  <a:txBody>
                    <a:bodyPr/>
                    <a:lstStyle/>
                    <a:p>
                      <a:r>
                        <a:rPr lang="en-US" sz="2400"/>
                        <a:t>SVM (kernel = radial)</a:t>
                      </a:r>
                    </a:p>
                  </a:txBody>
                  <a:tcPr marL="122925" marR="122925" marT="61462" marB="61462"/>
                </a:tc>
                <a:tc>
                  <a:txBody>
                    <a:bodyPr/>
                    <a:lstStyle/>
                    <a:p>
                      <a:r>
                        <a:rPr lang="en-US" sz="2400"/>
                        <a:t>73.24%</a:t>
                      </a:r>
                    </a:p>
                  </a:txBody>
                  <a:tcPr marL="122925" marR="122925" marT="61462" marB="61462"/>
                </a:tc>
                <a:extLst>
                  <a:ext uri="{0D108BD9-81ED-4DB2-BD59-A6C34878D82A}">
                    <a16:rowId xmlns:a16="http://schemas.microsoft.com/office/drawing/2014/main" val="139975459"/>
                  </a:ext>
                </a:extLst>
              </a:tr>
              <a:tr h="540869">
                <a:tc>
                  <a:txBody>
                    <a:bodyPr/>
                    <a:lstStyle/>
                    <a:p>
                      <a:pPr lvl="0">
                        <a:buNone/>
                      </a:pPr>
                      <a:r>
                        <a:rPr lang="en-US" sz="2400"/>
                        <a:t>Logistic regression</a:t>
                      </a:r>
                    </a:p>
                  </a:txBody>
                  <a:tcPr marL="122925" marR="122925" marT="61462" marB="61462"/>
                </a:tc>
                <a:tc>
                  <a:txBody>
                    <a:bodyPr/>
                    <a:lstStyle/>
                    <a:p>
                      <a:pPr lvl="0">
                        <a:buNone/>
                      </a:pPr>
                      <a:r>
                        <a:rPr lang="en-US" sz="2400"/>
                        <a:t>80.28%</a:t>
                      </a:r>
                    </a:p>
                  </a:txBody>
                  <a:tcPr marL="122925" marR="122925" marT="61462" marB="61462"/>
                </a:tc>
                <a:extLst>
                  <a:ext uri="{0D108BD9-81ED-4DB2-BD59-A6C34878D82A}">
                    <a16:rowId xmlns:a16="http://schemas.microsoft.com/office/drawing/2014/main" val="3333834660"/>
                  </a:ext>
                </a:extLst>
              </a:tr>
              <a:tr h="540869">
                <a:tc>
                  <a:txBody>
                    <a:bodyPr/>
                    <a:lstStyle/>
                    <a:p>
                      <a:pPr lvl="0">
                        <a:buNone/>
                      </a:pPr>
                      <a:r>
                        <a:rPr lang="en-US" sz="2400"/>
                        <a:t>Neural networks</a:t>
                      </a:r>
                    </a:p>
                  </a:txBody>
                  <a:tcPr marL="122925" marR="122925" marT="61462" marB="61462"/>
                </a:tc>
                <a:tc>
                  <a:txBody>
                    <a:bodyPr/>
                    <a:lstStyle/>
                    <a:p>
                      <a:pPr lvl="0">
                        <a:buNone/>
                      </a:pPr>
                      <a:r>
                        <a:rPr lang="en-US" sz="2400"/>
                        <a:t>80%</a:t>
                      </a:r>
                    </a:p>
                  </a:txBody>
                  <a:tcPr marL="122925" marR="122925" marT="61462" marB="61462"/>
                </a:tc>
                <a:extLst>
                  <a:ext uri="{0D108BD9-81ED-4DB2-BD59-A6C34878D82A}">
                    <a16:rowId xmlns:a16="http://schemas.microsoft.com/office/drawing/2014/main" val="3434902655"/>
                  </a:ext>
                </a:extLst>
              </a:tr>
            </a:tbl>
          </a:graphicData>
        </a:graphic>
      </p:graphicFrame>
    </p:spTree>
    <p:extLst>
      <p:ext uri="{BB962C8B-B14F-4D97-AF65-F5344CB8AC3E}">
        <p14:creationId xmlns:p14="http://schemas.microsoft.com/office/powerpoint/2010/main" val="1443314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8">
            <a:extLst>
              <a:ext uri="{FF2B5EF4-FFF2-40B4-BE49-F238E27FC236}">
                <a16:creationId xmlns:a16="http://schemas.microsoft.com/office/drawing/2014/main" id="{ED008ECC-51D4-4E47-80DF-1D22FBBC5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F6663-BA12-B275-BADE-65D4AE5A1775}"/>
              </a:ext>
            </a:extLst>
          </p:cNvPr>
          <p:cNvSpPr>
            <a:spLocks noGrp="1"/>
          </p:cNvSpPr>
          <p:nvPr>
            <p:ph type="title"/>
          </p:nvPr>
        </p:nvSpPr>
        <p:spPr>
          <a:xfrm>
            <a:off x="7859485" y="634946"/>
            <a:ext cx="3690257" cy="1450757"/>
          </a:xfrm>
        </p:spPr>
        <p:txBody>
          <a:bodyPr>
            <a:normAutofit/>
          </a:bodyPr>
          <a:lstStyle/>
          <a:p>
            <a:r>
              <a:rPr lang="en-US" b="1">
                <a:solidFill>
                  <a:schemeClr val="accent1"/>
                </a:solidFill>
              </a:rPr>
              <a:t>Results</a:t>
            </a:r>
          </a:p>
        </p:txBody>
      </p:sp>
      <p:pic>
        <p:nvPicPr>
          <p:cNvPr id="4" name="Picture 2" descr="Chart&#10;&#10;Description automatically generated">
            <a:extLst>
              <a:ext uri="{FF2B5EF4-FFF2-40B4-BE49-F238E27FC236}">
                <a16:creationId xmlns:a16="http://schemas.microsoft.com/office/drawing/2014/main" id="{6B1180E5-1730-8A9F-6CB7-A1FBFDC4B44E}"/>
              </a:ext>
            </a:extLst>
          </p:cNvPr>
          <p:cNvPicPr>
            <a:picLocks noChangeAspect="1"/>
          </p:cNvPicPr>
          <p:nvPr/>
        </p:nvPicPr>
        <p:blipFill>
          <a:blip r:embed="rId2"/>
          <a:stretch>
            <a:fillRect/>
          </a:stretch>
        </p:blipFill>
        <p:spPr>
          <a:xfrm>
            <a:off x="642258" y="1390609"/>
            <a:ext cx="6909801" cy="4076781"/>
          </a:xfrm>
          <a:prstGeom prst="rect">
            <a:avLst/>
          </a:prstGeom>
        </p:spPr>
      </p:pic>
      <p:cxnSp>
        <p:nvCxnSpPr>
          <p:cNvPr id="33" name="Straight Connector 10">
            <a:extLst>
              <a:ext uri="{FF2B5EF4-FFF2-40B4-BE49-F238E27FC236}">
                <a16:creationId xmlns:a16="http://schemas.microsoft.com/office/drawing/2014/main" id="{0EF352D9-7BCC-436E-8520-E9D0BAAA18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1A7455-DA2E-9BB4-C7EB-3378074A73B3}"/>
              </a:ext>
            </a:extLst>
          </p:cNvPr>
          <p:cNvSpPr>
            <a:spLocks noGrp="1"/>
          </p:cNvSpPr>
          <p:nvPr>
            <p:ph idx="1"/>
          </p:nvPr>
        </p:nvSpPr>
        <p:spPr>
          <a:xfrm>
            <a:off x="7859485" y="2198914"/>
            <a:ext cx="3690257" cy="3670180"/>
          </a:xfrm>
        </p:spPr>
        <p:txBody>
          <a:bodyPr>
            <a:normAutofit/>
          </a:bodyPr>
          <a:lstStyle/>
          <a:p>
            <a:r>
              <a:rPr lang="en-US" b="1"/>
              <a:t>Figure 4: </a:t>
            </a:r>
            <a:r>
              <a:rPr lang="en-US"/>
              <a:t>ROC curves comparing all models </a:t>
            </a:r>
          </a:p>
        </p:txBody>
      </p:sp>
      <p:sp>
        <p:nvSpPr>
          <p:cNvPr id="34" name="Rectangle 12">
            <a:extLst>
              <a:ext uri="{FF2B5EF4-FFF2-40B4-BE49-F238E27FC236}">
                <a16:creationId xmlns:a16="http://schemas.microsoft.com/office/drawing/2014/main" id="{3EEBA64A-08C9-4EE7-A7DD-C4309E575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4">
            <a:extLst>
              <a:ext uri="{FF2B5EF4-FFF2-40B4-BE49-F238E27FC236}">
                <a16:creationId xmlns:a16="http://schemas.microsoft.com/office/drawing/2014/main" id="{0DA644F7-E61C-4BDD-9510-112510F64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11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5CE4-1119-D662-CD26-335EF607D065}"/>
              </a:ext>
            </a:extLst>
          </p:cNvPr>
          <p:cNvSpPr>
            <a:spLocks noGrp="1"/>
          </p:cNvSpPr>
          <p:nvPr>
            <p:ph type="title"/>
          </p:nvPr>
        </p:nvSpPr>
        <p:spPr/>
        <p:txBody>
          <a:bodyPr/>
          <a:lstStyle/>
          <a:p>
            <a:r>
              <a:rPr lang="en-US" b="1">
                <a:solidFill>
                  <a:schemeClr val="accent1"/>
                </a:solidFill>
              </a:rPr>
              <a:t>Discussion</a:t>
            </a:r>
          </a:p>
        </p:txBody>
      </p:sp>
      <p:sp>
        <p:nvSpPr>
          <p:cNvPr id="3" name="Content Placeholder 2">
            <a:extLst>
              <a:ext uri="{FF2B5EF4-FFF2-40B4-BE49-F238E27FC236}">
                <a16:creationId xmlns:a16="http://schemas.microsoft.com/office/drawing/2014/main" id="{C2C7FCE6-E7EE-4F3C-A2B3-5B91A6C6D7C9}"/>
              </a:ext>
            </a:extLst>
          </p:cNvPr>
          <p:cNvSpPr>
            <a:spLocks noGrp="1"/>
          </p:cNvSpPr>
          <p:nvPr>
            <p:ph idx="1"/>
          </p:nvPr>
        </p:nvSpPr>
        <p:spPr>
          <a:xfrm>
            <a:off x="1181947" y="1811867"/>
            <a:ext cx="10058400" cy="4023360"/>
          </a:xfrm>
        </p:spPr>
        <p:txBody>
          <a:bodyPr vert="horz" lIns="0" tIns="45720" rIns="0" bIns="45720" rtlCol="0" anchor="t">
            <a:normAutofit/>
          </a:bodyPr>
          <a:lstStyle/>
          <a:p>
            <a:pPr>
              <a:buFont typeface="Arial" panose="020B0604020202020204" pitchFamily="34" charset="0"/>
              <a:buChar char="•"/>
            </a:pPr>
            <a:r>
              <a:rPr lang="en-US" dirty="0"/>
              <a:t> KNN and Random Forest performed the best out of all the models we tested </a:t>
            </a:r>
            <a:endParaRPr lang="en-US"/>
          </a:p>
          <a:p>
            <a:pPr marL="383540" lvl="1">
              <a:buFont typeface="Arial" panose="020B0604020202020204" pitchFamily="34" charset="0"/>
              <a:buChar char="•"/>
            </a:pPr>
            <a:r>
              <a:rPr lang="en-US"/>
              <a:t>RF is known to perform comparatively well with high dimensional data, also limits overfitting </a:t>
            </a:r>
            <a:endParaRPr lang="en-US">
              <a:cs typeface="Calibri"/>
            </a:endParaRPr>
          </a:p>
          <a:p>
            <a:pPr marL="383540" lvl="1">
              <a:buFont typeface="Arial" panose="020B0604020202020204" pitchFamily="34" charset="0"/>
              <a:buChar char="•"/>
            </a:pPr>
            <a:r>
              <a:rPr lang="en-US" dirty="0"/>
              <a:t> KNN is robust when there are limited parameters to tune, and training dataset is small</a:t>
            </a:r>
            <a:endParaRPr lang="en-US" dirty="0">
              <a:cs typeface="Calibri"/>
            </a:endParaRPr>
          </a:p>
          <a:p>
            <a:pPr>
              <a:buFont typeface="Arial" panose="020B0604020202020204" pitchFamily="34" charset="0"/>
              <a:buChar char="•"/>
            </a:pPr>
            <a:r>
              <a:rPr lang="en-US" dirty="0"/>
              <a:t> SVM linear performed better than SVM radial </a:t>
            </a:r>
            <a:endParaRPr lang="en-US">
              <a:cs typeface="Calibri"/>
            </a:endParaRPr>
          </a:p>
          <a:p>
            <a:pPr marL="383540" lvl="1">
              <a:buFont typeface="Arial" panose="020B0604020202020204" pitchFamily="34" charset="0"/>
              <a:buChar char="•"/>
            </a:pPr>
            <a:r>
              <a:rPr lang="en-US" dirty="0"/>
              <a:t>Which was also expected given that the present problem was binary classification </a:t>
            </a:r>
            <a:endParaRPr lang="en-US">
              <a:cs typeface="Calibri"/>
            </a:endParaRPr>
          </a:p>
          <a:p>
            <a:pPr marL="383540" lvl="1">
              <a:buFont typeface="Arial" panose="020B0604020202020204" pitchFamily="34" charset="0"/>
              <a:buChar char="•"/>
            </a:pPr>
            <a:r>
              <a:rPr lang="en-US" dirty="0">
                <a:ea typeface="+mn-lt"/>
                <a:cs typeface="+mn-lt"/>
              </a:rPr>
              <a:t>The application of a support vector machine with a linear kernel is to perform classification or regression. It will perform best when there is a linear decision boundary or a linear fit to the data, thus the linear kernel.</a:t>
            </a:r>
            <a:endParaRPr lang="en-US" dirty="0">
              <a:cs typeface="Calibri" panose="020F0502020204030204"/>
            </a:endParaRPr>
          </a:p>
        </p:txBody>
      </p:sp>
    </p:spTree>
    <p:extLst>
      <p:ext uri="{BB962C8B-B14F-4D97-AF65-F5344CB8AC3E}">
        <p14:creationId xmlns:p14="http://schemas.microsoft.com/office/powerpoint/2010/main" val="188362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A006-33A4-1D70-B0D9-80162FF828DF}"/>
              </a:ext>
            </a:extLst>
          </p:cNvPr>
          <p:cNvSpPr>
            <a:spLocks noGrp="1"/>
          </p:cNvSpPr>
          <p:nvPr>
            <p:ph type="title"/>
          </p:nvPr>
        </p:nvSpPr>
        <p:spPr/>
        <p:txBody>
          <a:bodyPr/>
          <a:lstStyle/>
          <a:p>
            <a:r>
              <a:rPr lang="en-US" b="1">
                <a:solidFill>
                  <a:schemeClr val="accent1"/>
                </a:solidFill>
              </a:rPr>
              <a:t>Discussion</a:t>
            </a:r>
          </a:p>
        </p:txBody>
      </p:sp>
      <p:sp>
        <p:nvSpPr>
          <p:cNvPr id="3" name="Content Placeholder 2">
            <a:extLst>
              <a:ext uri="{FF2B5EF4-FFF2-40B4-BE49-F238E27FC236}">
                <a16:creationId xmlns:a16="http://schemas.microsoft.com/office/drawing/2014/main" id="{B7A5CC7A-2F3B-34AB-EA77-B9FFE2D8C33C}"/>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 </a:t>
            </a:r>
            <a:r>
              <a:rPr lang="en-US" dirty="0">
                <a:ea typeface="+mn-lt"/>
                <a:cs typeface="+mn-lt"/>
              </a:rPr>
              <a:t>The dataset had 3 samples for each subject that were averaged out to avoid using closely correlated data in both the training and test set</a:t>
            </a:r>
          </a:p>
          <a:p>
            <a:pPr marL="383540" lvl="1">
              <a:buFont typeface="Arial" panose="020B0604020202020204" pitchFamily="34" charset="0"/>
              <a:buChar char="•"/>
            </a:pPr>
            <a:r>
              <a:rPr lang="en-US" dirty="0">
                <a:ea typeface="+mn-lt"/>
                <a:cs typeface="+mn-lt"/>
              </a:rPr>
              <a:t>Averaging these observations caused the dataset to shrink which instigated other problems. </a:t>
            </a:r>
          </a:p>
          <a:p>
            <a:pPr>
              <a:buFont typeface="Arial" panose="020B0604020202020204" pitchFamily="34" charset="0"/>
              <a:buChar char="•"/>
            </a:pPr>
            <a:r>
              <a:rPr lang="en-US" dirty="0">
                <a:ea typeface="+mn-lt"/>
                <a:cs typeface="+mn-lt"/>
              </a:rPr>
              <a:t> Initially, a 70/30 training-testing split was used </a:t>
            </a:r>
          </a:p>
          <a:p>
            <a:pPr marL="383540" lvl="1">
              <a:buFont typeface="Arial" panose="020B0604020202020204" pitchFamily="34" charset="0"/>
              <a:buChar char="•"/>
            </a:pPr>
            <a:r>
              <a:rPr lang="en-US">
                <a:ea typeface="+mn-lt"/>
                <a:cs typeface="+mn-lt"/>
              </a:rPr>
              <a:t>This split resulted in some of the test accuracies being higher than the training accuracies</a:t>
            </a:r>
          </a:p>
          <a:p>
            <a:pPr marL="383540" lvl="1">
              <a:buFont typeface="Arial" panose="020B0604020202020204" pitchFamily="34" charset="0"/>
              <a:buChar char="•"/>
            </a:pPr>
            <a:r>
              <a:rPr lang="en-US">
                <a:ea typeface="+mn-lt"/>
                <a:cs typeface="+mn-lt"/>
              </a:rPr>
              <a:t>Possibly due to the dimension of the problem or the unbalanced distribution between PD and non-PD </a:t>
            </a:r>
            <a:r>
              <a:rPr lang="en-US" dirty="0">
                <a:ea typeface="+mn-lt"/>
                <a:cs typeface="+mn-lt"/>
              </a:rPr>
              <a:t>observations</a:t>
            </a:r>
          </a:p>
          <a:p>
            <a:pPr marL="383540" lvl="1">
              <a:buFont typeface="Arial" panose="020B0604020202020204" pitchFamily="34" charset="0"/>
              <a:buChar char="•"/>
            </a:pPr>
            <a:r>
              <a:rPr lang="en-US">
                <a:ea typeface="+mn-lt"/>
                <a:cs typeface="+mn-lt"/>
              </a:rPr>
              <a:t>60/40 split alleviated the concern and was used for model building</a:t>
            </a:r>
          </a:p>
          <a:p>
            <a:pPr>
              <a:buFont typeface="Arial" panose="020B0604020202020204" pitchFamily="34" charset="0"/>
              <a:buChar char="•"/>
            </a:pPr>
            <a:r>
              <a:rPr lang="en-US" dirty="0">
                <a:ea typeface="+mn-lt"/>
                <a:cs typeface="+mn-lt"/>
              </a:rPr>
              <a:t> ROC curve for the SVM radial model remained constant regardless of the false positive rate</a:t>
            </a:r>
          </a:p>
          <a:p>
            <a:pPr marL="383540" lvl="1">
              <a:buFont typeface="Arial" panose="020B0604020202020204" pitchFamily="34" charset="0"/>
              <a:buChar char="•"/>
            </a:pPr>
            <a:r>
              <a:rPr lang="en-US" dirty="0">
                <a:ea typeface="+mn-lt"/>
                <a:cs typeface="+mn-lt"/>
              </a:rPr>
              <a:t>Suggests that data was not fitted well using radial kernel</a:t>
            </a:r>
          </a:p>
          <a:p>
            <a:pPr marL="383540" lvl="1">
              <a:buFont typeface="Arial" panose="020B0604020202020204" pitchFamily="34" charset="0"/>
              <a:buChar char="•"/>
            </a:pPr>
            <a:r>
              <a:rPr lang="en-US" dirty="0">
                <a:ea typeface="+mn-lt"/>
                <a:cs typeface="+mn-lt"/>
              </a:rPr>
              <a:t>Other metrics of model success such as F-measure should be explored in future studies</a:t>
            </a:r>
          </a:p>
          <a:p>
            <a:pPr>
              <a:buFont typeface="Arial" panose="020B0604020202020204" pitchFamily="34" charset="0"/>
              <a:buChar char="•"/>
            </a:pPr>
            <a:endParaRPr lang="en-US">
              <a:ea typeface="+mn-lt"/>
              <a:cs typeface="+mn-lt"/>
            </a:endParaRPr>
          </a:p>
          <a:p>
            <a:pPr marL="285750" indent="-285750">
              <a:buFont typeface="Arial"/>
              <a:buChar char="•"/>
            </a:pPr>
            <a:endParaRPr lang="en-US">
              <a:ea typeface="+mn-lt"/>
              <a:cs typeface="+mn-lt"/>
            </a:endParaRPr>
          </a:p>
          <a:p>
            <a:pPr>
              <a:buFont typeface="Arial" panose="020B0604020202020204" pitchFamily="34" charset="0"/>
              <a:buChar char="•"/>
            </a:pPr>
            <a:endParaRPr lang="en-US">
              <a:ea typeface="+mn-lt"/>
              <a:cs typeface="+mn-lt"/>
            </a:endParaRPr>
          </a:p>
          <a:p>
            <a:pPr>
              <a:buFont typeface="Arial" panose="020B0604020202020204" pitchFamily="34" charset="0"/>
              <a:buChar char="•"/>
            </a:pPr>
            <a:endParaRPr lang="en-US"/>
          </a:p>
        </p:txBody>
      </p:sp>
    </p:spTree>
    <p:extLst>
      <p:ext uri="{BB962C8B-B14F-4D97-AF65-F5344CB8AC3E}">
        <p14:creationId xmlns:p14="http://schemas.microsoft.com/office/powerpoint/2010/main" val="2189754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5F89-43B8-CA36-7389-C1B6FB829C65}"/>
              </a:ext>
            </a:extLst>
          </p:cNvPr>
          <p:cNvSpPr>
            <a:spLocks noGrp="1"/>
          </p:cNvSpPr>
          <p:nvPr>
            <p:ph type="title"/>
          </p:nvPr>
        </p:nvSpPr>
        <p:spPr/>
        <p:txBody>
          <a:bodyPr/>
          <a:lstStyle/>
          <a:p>
            <a:r>
              <a:rPr lang="en-US" b="1">
                <a:solidFill>
                  <a:schemeClr val="accent1"/>
                </a:solidFill>
              </a:rPr>
              <a:t>Future Considerations</a:t>
            </a:r>
            <a:endParaRPr lang="en-US" b="1" dirty="0">
              <a:solidFill>
                <a:schemeClr val="accent1"/>
              </a:solidFill>
            </a:endParaRPr>
          </a:p>
        </p:txBody>
      </p:sp>
      <p:sp>
        <p:nvSpPr>
          <p:cNvPr id="3" name="Content Placeholder 2">
            <a:extLst>
              <a:ext uri="{FF2B5EF4-FFF2-40B4-BE49-F238E27FC236}">
                <a16:creationId xmlns:a16="http://schemas.microsoft.com/office/drawing/2014/main" id="{5F2DF098-1918-F667-FC0C-C888C87AB50F}"/>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 Model can be improved by implementing additional data pre-processing steps </a:t>
            </a:r>
            <a:endParaRPr lang="en-US"/>
          </a:p>
          <a:p>
            <a:pPr marL="383540" lvl="1">
              <a:buFont typeface="Arial" panose="020B0604020202020204" pitchFamily="34" charset="0"/>
              <a:buChar char="•"/>
            </a:pPr>
            <a:r>
              <a:rPr lang="en-US" dirty="0"/>
              <a:t>There are other methods of handling repeated measures which do not involve discarding observations </a:t>
            </a:r>
            <a:r>
              <a:rPr lang="en-US"/>
              <a:t>that may result in a more accurate model (e.g., mixed effect model) </a:t>
            </a:r>
            <a:endParaRPr lang="en-US">
              <a:ea typeface="Calibri"/>
              <a:cs typeface="Calibri"/>
            </a:endParaRPr>
          </a:p>
          <a:p>
            <a:pPr>
              <a:buFont typeface="Arial" panose="020B0604020202020204" pitchFamily="34" charset="0"/>
              <a:buChar char="•"/>
            </a:pPr>
            <a:r>
              <a:rPr lang="en-US" dirty="0"/>
              <a:t> Present dataset had a class imbalance </a:t>
            </a:r>
            <a:endParaRPr lang="en-US" dirty="0">
              <a:ea typeface="Calibri"/>
              <a:cs typeface="Calibri"/>
            </a:endParaRPr>
          </a:p>
          <a:p>
            <a:pPr marL="383540" lvl="1">
              <a:buFont typeface="Arial" panose="020B0604020202020204" pitchFamily="34" charset="0"/>
              <a:buChar char="•"/>
            </a:pPr>
            <a:r>
              <a:rPr lang="en-US"/>
              <a:t>Approximately 75% of the subjects in the training dataset were PD patients </a:t>
            </a:r>
            <a:endParaRPr lang="en-US">
              <a:ea typeface="Calibri"/>
              <a:cs typeface="Calibri"/>
            </a:endParaRPr>
          </a:p>
          <a:p>
            <a:pPr marL="383540" lvl="1">
              <a:buFont typeface="Arial" panose="020B0604020202020204" pitchFamily="34" charset="0"/>
              <a:buChar char="•"/>
            </a:pPr>
            <a:r>
              <a:rPr lang="en-US"/>
              <a:t>Machine learning algorithms will be biased towards the majority class in predictions</a:t>
            </a:r>
          </a:p>
          <a:p>
            <a:pPr marL="566420" lvl="2">
              <a:buFont typeface="Arial" panose="020B0604020202020204" pitchFamily="34" charset="0"/>
              <a:buChar char="•"/>
            </a:pPr>
            <a:r>
              <a:rPr lang="en-US">
                <a:ea typeface="Calibri"/>
                <a:cs typeface="Calibri"/>
              </a:rPr>
              <a:t>A classifier that only guessed PD would be about 75% accurate! </a:t>
            </a:r>
            <a:endParaRPr lang="en-US"/>
          </a:p>
          <a:p>
            <a:pPr marL="383540" lvl="1">
              <a:buFont typeface="Arial" panose="020B0604020202020204" pitchFamily="34" charset="0"/>
              <a:buChar char="•"/>
            </a:pPr>
            <a:r>
              <a:rPr lang="en-US"/>
              <a:t>Future studies should implement oversampling techniques (e.g., Synthetic Minority Oversampling Technique) on the training set to balance the distribution of classes</a:t>
            </a:r>
          </a:p>
          <a:p>
            <a:pPr>
              <a:buFont typeface="Arial" panose="020B0604020202020204" pitchFamily="34" charset="0"/>
              <a:buChar char="•"/>
            </a:pPr>
            <a:r>
              <a:rPr lang="en-US">
                <a:ea typeface="Calibri"/>
                <a:cs typeface="Calibri"/>
              </a:rPr>
              <a:t> Emphasize K-fold cross-validation to optimize model parameters</a:t>
            </a:r>
            <a:endParaRPr lang="en-US" dirty="0">
              <a:ea typeface="Calibri"/>
              <a:cs typeface="Calibri"/>
            </a:endParaRPr>
          </a:p>
        </p:txBody>
      </p:sp>
    </p:spTree>
    <p:extLst>
      <p:ext uri="{BB962C8B-B14F-4D97-AF65-F5344CB8AC3E}">
        <p14:creationId xmlns:p14="http://schemas.microsoft.com/office/powerpoint/2010/main" val="403710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A69C-D165-0634-4A4C-9EFB8F0A4C56}"/>
              </a:ext>
            </a:extLst>
          </p:cNvPr>
          <p:cNvSpPr>
            <a:spLocks noGrp="1"/>
          </p:cNvSpPr>
          <p:nvPr>
            <p:ph type="title"/>
          </p:nvPr>
        </p:nvSpPr>
        <p:spPr/>
        <p:txBody>
          <a:bodyPr/>
          <a:lstStyle/>
          <a:p>
            <a:r>
              <a:rPr lang="en-US" b="1">
                <a:solidFill>
                  <a:schemeClr val="accent1"/>
                </a:solidFill>
              </a:rPr>
              <a:t>References</a:t>
            </a:r>
          </a:p>
        </p:txBody>
      </p:sp>
      <p:sp>
        <p:nvSpPr>
          <p:cNvPr id="3" name="Content Placeholder 2">
            <a:extLst>
              <a:ext uri="{FF2B5EF4-FFF2-40B4-BE49-F238E27FC236}">
                <a16:creationId xmlns:a16="http://schemas.microsoft.com/office/drawing/2014/main" id="{378EFA90-95F2-03A8-FB68-50543FBC0B1E}"/>
              </a:ext>
            </a:extLst>
          </p:cNvPr>
          <p:cNvSpPr>
            <a:spLocks noGrp="1"/>
          </p:cNvSpPr>
          <p:nvPr>
            <p:ph idx="1"/>
          </p:nvPr>
        </p:nvSpPr>
        <p:spPr/>
        <p:txBody>
          <a:bodyPr>
            <a:normAutofit fontScale="92500" lnSpcReduction="20000"/>
          </a:bodyPr>
          <a:lstStyle/>
          <a:p>
            <a:pPr marL="0" indent="0">
              <a:buNone/>
            </a:pPr>
            <a:r>
              <a:rPr lang="en-US" sz="1000" err="1">
                <a:ea typeface="+mn-lt"/>
                <a:cs typeface="+mn-lt"/>
              </a:rPr>
              <a:t>Tysnes</a:t>
            </a:r>
            <a:r>
              <a:rPr lang="en-US" sz="1000">
                <a:ea typeface="+mn-lt"/>
                <a:cs typeface="+mn-lt"/>
              </a:rPr>
              <a:t>, O. B., &amp; </a:t>
            </a:r>
            <a:r>
              <a:rPr lang="en-US" sz="1000" err="1">
                <a:ea typeface="+mn-lt"/>
                <a:cs typeface="+mn-lt"/>
              </a:rPr>
              <a:t>Storstein</a:t>
            </a:r>
            <a:r>
              <a:rPr lang="en-US" sz="1000">
                <a:ea typeface="+mn-lt"/>
                <a:cs typeface="+mn-lt"/>
              </a:rPr>
              <a:t>, A. (2017). Epidemiology of Parkinson’s disease. </a:t>
            </a:r>
            <a:r>
              <a:rPr lang="en-US" sz="1000" i="1">
                <a:ea typeface="+mn-lt"/>
                <a:cs typeface="+mn-lt"/>
              </a:rPr>
              <a:t>Journal of neural transmission</a:t>
            </a:r>
            <a:r>
              <a:rPr lang="en-US" sz="1000">
                <a:ea typeface="+mn-lt"/>
                <a:cs typeface="+mn-lt"/>
              </a:rPr>
              <a:t>, </a:t>
            </a:r>
            <a:r>
              <a:rPr lang="en-US" sz="1000" i="1">
                <a:ea typeface="+mn-lt"/>
                <a:cs typeface="+mn-lt"/>
              </a:rPr>
              <a:t>124</a:t>
            </a:r>
            <a:r>
              <a:rPr lang="en-US" sz="1000">
                <a:ea typeface="+mn-lt"/>
                <a:cs typeface="+mn-lt"/>
              </a:rPr>
              <a:t>(8), 901-905.</a:t>
            </a:r>
          </a:p>
          <a:p>
            <a:pPr marL="0" indent="0">
              <a:buNone/>
            </a:pPr>
            <a:r>
              <a:rPr lang="en-US" sz="1000" err="1">
                <a:ea typeface="+mn-lt"/>
                <a:cs typeface="+mn-lt"/>
              </a:rPr>
              <a:t>Ayano</a:t>
            </a:r>
            <a:r>
              <a:rPr lang="en-US" sz="1000">
                <a:ea typeface="+mn-lt"/>
                <a:cs typeface="+mn-lt"/>
              </a:rPr>
              <a:t>, G. (2016). Parkinson’s Disease: A Concise Overview of Etiology, Epidemiology, Diagnosis, Comorbidity and Management. </a:t>
            </a:r>
            <a:r>
              <a:rPr lang="en-US" sz="1000" i="1">
                <a:ea typeface="+mn-lt"/>
                <a:cs typeface="+mn-lt"/>
              </a:rPr>
              <a:t>Journal of Neurological Disorders</a:t>
            </a:r>
            <a:r>
              <a:rPr lang="en-US" sz="1000">
                <a:ea typeface="+mn-lt"/>
                <a:cs typeface="+mn-lt"/>
              </a:rPr>
              <a:t>, </a:t>
            </a:r>
            <a:r>
              <a:rPr lang="en-US" sz="1000" i="1">
                <a:ea typeface="+mn-lt"/>
                <a:cs typeface="+mn-lt"/>
              </a:rPr>
              <a:t>4</a:t>
            </a:r>
            <a:r>
              <a:rPr lang="en-US" sz="1000">
                <a:ea typeface="+mn-lt"/>
                <a:cs typeface="+mn-lt"/>
              </a:rPr>
              <a:t>(6). </a:t>
            </a:r>
            <a:r>
              <a:rPr lang="en-US" sz="1000">
                <a:ea typeface="+mn-lt"/>
                <a:cs typeface="+mn-lt"/>
                <a:hlinkClick r:id="rId2"/>
              </a:rPr>
              <a:t>https://doi.org/10.4172/2329-6895.1000298</a:t>
            </a:r>
            <a:endParaRPr lang="en-US" sz="1000">
              <a:ea typeface="+mn-lt"/>
              <a:cs typeface="+mn-lt"/>
            </a:endParaRPr>
          </a:p>
          <a:p>
            <a:pPr marL="0" indent="0">
              <a:buNone/>
            </a:pPr>
            <a:r>
              <a:rPr lang="en-US" sz="1000">
                <a:ea typeface="+mn-lt"/>
                <a:cs typeface="+mn-lt"/>
              </a:rPr>
              <a:t>Sakar, C. O., &amp; </a:t>
            </a:r>
            <a:r>
              <a:rPr lang="en-US" sz="1000" err="1">
                <a:ea typeface="+mn-lt"/>
                <a:cs typeface="+mn-lt"/>
              </a:rPr>
              <a:t>Kursun</a:t>
            </a:r>
            <a:r>
              <a:rPr lang="en-US" sz="1000">
                <a:ea typeface="+mn-lt"/>
                <a:cs typeface="+mn-lt"/>
              </a:rPr>
              <a:t>, O. (2010). Telediagnosis of Parkinson’s Disease Using Measurements of Dysphonia. </a:t>
            </a:r>
            <a:r>
              <a:rPr lang="en-US" sz="1000" i="1">
                <a:ea typeface="+mn-lt"/>
                <a:cs typeface="+mn-lt"/>
              </a:rPr>
              <a:t>Journal of Medical Systems</a:t>
            </a:r>
            <a:r>
              <a:rPr lang="en-US" sz="1000">
                <a:ea typeface="+mn-lt"/>
                <a:cs typeface="+mn-lt"/>
              </a:rPr>
              <a:t>, </a:t>
            </a:r>
            <a:r>
              <a:rPr lang="en-US" sz="1000" i="1">
                <a:ea typeface="+mn-lt"/>
                <a:cs typeface="+mn-lt"/>
              </a:rPr>
              <a:t>34</a:t>
            </a:r>
            <a:r>
              <a:rPr lang="en-US" sz="1000">
                <a:ea typeface="+mn-lt"/>
                <a:cs typeface="+mn-lt"/>
              </a:rPr>
              <a:t>(4), 591–599. </a:t>
            </a:r>
            <a:r>
              <a:rPr lang="en-US" sz="1000">
                <a:ea typeface="+mn-lt"/>
                <a:cs typeface="+mn-lt"/>
                <a:hlinkClick r:id="rId3"/>
              </a:rPr>
              <a:t>https://doi.org/10.1007/s10916-009-9272-y</a:t>
            </a:r>
            <a:endParaRPr lang="en-US" sz="1000">
              <a:ea typeface="+mn-lt"/>
              <a:cs typeface="+mn-lt"/>
            </a:endParaRPr>
          </a:p>
          <a:p>
            <a:pPr marL="0" indent="0">
              <a:buNone/>
            </a:pPr>
            <a:r>
              <a:rPr lang="en-US" sz="1000">
                <a:ea typeface="+mn-lt"/>
                <a:cs typeface="+mn-lt"/>
              </a:rPr>
              <a:t>Kano, O., Ikeda, K., </a:t>
            </a:r>
            <a:r>
              <a:rPr lang="en-US" sz="1000" err="1">
                <a:ea typeface="+mn-lt"/>
                <a:cs typeface="+mn-lt"/>
              </a:rPr>
              <a:t>Cridebring</a:t>
            </a:r>
            <a:r>
              <a:rPr lang="en-US" sz="1000">
                <a:ea typeface="+mn-lt"/>
                <a:cs typeface="+mn-lt"/>
              </a:rPr>
              <a:t>, D., </a:t>
            </a:r>
            <a:r>
              <a:rPr lang="en-US" sz="1000" err="1">
                <a:ea typeface="+mn-lt"/>
                <a:cs typeface="+mn-lt"/>
              </a:rPr>
              <a:t>Takazawa</a:t>
            </a:r>
            <a:r>
              <a:rPr lang="en-US" sz="1000">
                <a:ea typeface="+mn-lt"/>
                <a:cs typeface="+mn-lt"/>
              </a:rPr>
              <a:t>, T., Yoshii, Y., &amp; Iwasaki, Y. (2011). Neurobiology of Depression and Anxiety in Parkinson’s Disease. </a:t>
            </a:r>
            <a:r>
              <a:rPr lang="en-US" sz="1000" i="1">
                <a:ea typeface="+mn-lt"/>
                <a:cs typeface="+mn-lt"/>
              </a:rPr>
              <a:t>Parkinson&amp;#x2019;s Disease</a:t>
            </a:r>
            <a:r>
              <a:rPr lang="en-US" sz="1000">
                <a:ea typeface="+mn-lt"/>
                <a:cs typeface="+mn-lt"/>
              </a:rPr>
              <a:t>, </a:t>
            </a:r>
            <a:r>
              <a:rPr lang="en-US" sz="1000" i="1">
                <a:ea typeface="+mn-lt"/>
                <a:cs typeface="+mn-lt"/>
              </a:rPr>
              <a:t>2011</a:t>
            </a:r>
            <a:r>
              <a:rPr lang="en-US" sz="1000">
                <a:ea typeface="+mn-lt"/>
                <a:cs typeface="+mn-lt"/>
              </a:rPr>
              <a:t>, e143547. </a:t>
            </a:r>
            <a:r>
              <a:rPr lang="en-US" sz="1000">
                <a:ea typeface="+mn-lt"/>
                <a:cs typeface="+mn-lt"/>
                <a:hlinkClick r:id="rId4"/>
              </a:rPr>
              <a:t>https://doi.org/10.4061/2011/143547</a:t>
            </a:r>
            <a:endParaRPr lang="en-US" sz="1000">
              <a:ea typeface="+mn-lt"/>
              <a:cs typeface="+mn-lt"/>
            </a:endParaRPr>
          </a:p>
          <a:p>
            <a:pPr marL="0" indent="0">
              <a:buNone/>
            </a:pPr>
            <a:r>
              <a:rPr lang="en-US" sz="1000">
                <a:ea typeface="+mn-lt"/>
                <a:cs typeface="+mn-lt"/>
              </a:rPr>
              <a:t>Yang, W., Hamilton, J. L., </a:t>
            </a:r>
            <a:r>
              <a:rPr lang="en-US" sz="1000" err="1">
                <a:ea typeface="+mn-lt"/>
                <a:cs typeface="+mn-lt"/>
              </a:rPr>
              <a:t>Kopil</a:t>
            </a:r>
            <a:r>
              <a:rPr lang="en-US" sz="1000">
                <a:ea typeface="+mn-lt"/>
                <a:cs typeface="+mn-lt"/>
              </a:rPr>
              <a:t>, C., Beck, J. C., Tanner, C. M., Albin, R. L., Ray Dorsey, E., </a:t>
            </a:r>
            <a:r>
              <a:rPr lang="en-US" sz="1000" err="1">
                <a:ea typeface="+mn-lt"/>
                <a:cs typeface="+mn-lt"/>
              </a:rPr>
              <a:t>Dahodwala</a:t>
            </a:r>
            <a:r>
              <a:rPr lang="en-US" sz="1000">
                <a:ea typeface="+mn-lt"/>
                <a:cs typeface="+mn-lt"/>
              </a:rPr>
              <a:t>, N., </a:t>
            </a:r>
            <a:r>
              <a:rPr lang="en-US" sz="1000" err="1">
                <a:ea typeface="+mn-lt"/>
                <a:cs typeface="+mn-lt"/>
              </a:rPr>
              <a:t>Cintina</a:t>
            </a:r>
            <a:r>
              <a:rPr lang="en-US" sz="1000">
                <a:ea typeface="+mn-lt"/>
                <a:cs typeface="+mn-lt"/>
              </a:rPr>
              <a:t>, I., Hogan, P., &amp; Thompson, T. (2020). Current and projected future economic burden of Parkinson’s disease in the U.S. </a:t>
            </a:r>
            <a:r>
              <a:rPr lang="en-US" sz="1000" i="1" err="1">
                <a:ea typeface="+mn-lt"/>
                <a:cs typeface="+mn-lt"/>
              </a:rPr>
              <a:t>Npj</a:t>
            </a:r>
            <a:r>
              <a:rPr lang="en-US" sz="1000" i="1">
                <a:ea typeface="+mn-lt"/>
                <a:cs typeface="+mn-lt"/>
              </a:rPr>
              <a:t> Parkinson’s Disease</a:t>
            </a:r>
            <a:r>
              <a:rPr lang="en-US" sz="1000">
                <a:ea typeface="+mn-lt"/>
                <a:cs typeface="+mn-lt"/>
              </a:rPr>
              <a:t>, </a:t>
            </a:r>
            <a:r>
              <a:rPr lang="en-US" sz="1000" i="1">
                <a:ea typeface="+mn-lt"/>
                <a:cs typeface="+mn-lt"/>
              </a:rPr>
              <a:t>6</a:t>
            </a:r>
            <a:r>
              <a:rPr lang="en-US" sz="1000">
                <a:ea typeface="+mn-lt"/>
                <a:cs typeface="+mn-lt"/>
              </a:rPr>
              <a:t>(1), 1–9. </a:t>
            </a:r>
            <a:r>
              <a:rPr lang="en-US" sz="1000">
                <a:ea typeface="+mn-lt"/>
                <a:cs typeface="+mn-lt"/>
                <a:hlinkClick r:id="rId5"/>
              </a:rPr>
              <a:t>https://doi.org/10.1038/s41531-020-0117-1</a:t>
            </a:r>
            <a:endParaRPr lang="en-US" sz="1000">
              <a:ea typeface="+mn-lt"/>
              <a:cs typeface="+mn-lt"/>
            </a:endParaRPr>
          </a:p>
          <a:p>
            <a:pPr marL="0" indent="0">
              <a:buNone/>
            </a:pPr>
            <a:r>
              <a:rPr lang="en-US" sz="1000" err="1">
                <a:ea typeface="+mn-lt"/>
                <a:cs typeface="+mn-lt"/>
              </a:rPr>
              <a:t>Giugni</a:t>
            </a:r>
            <a:r>
              <a:rPr lang="en-US" sz="1000">
                <a:ea typeface="+mn-lt"/>
                <a:cs typeface="+mn-lt"/>
              </a:rPr>
              <a:t>, J. C., &amp; Okun, M. S. (2014). Treatment of advanced Parkinson’s disease. </a:t>
            </a:r>
            <a:r>
              <a:rPr lang="en-US" sz="1000" i="1">
                <a:ea typeface="+mn-lt"/>
                <a:cs typeface="+mn-lt"/>
              </a:rPr>
              <a:t>Current Opinion in Neurology</a:t>
            </a:r>
            <a:r>
              <a:rPr lang="en-US" sz="1000">
                <a:ea typeface="+mn-lt"/>
                <a:cs typeface="+mn-lt"/>
              </a:rPr>
              <a:t>, </a:t>
            </a:r>
            <a:r>
              <a:rPr lang="en-US" sz="1000" i="1">
                <a:ea typeface="+mn-lt"/>
                <a:cs typeface="+mn-lt"/>
              </a:rPr>
              <a:t>27</a:t>
            </a:r>
            <a:r>
              <a:rPr lang="en-US" sz="1000">
                <a:ea typeface="+mn-lt"/>
                <a:cs typeface="+mn-lt"/>
              </a:rPr>
              <a:t>(4), 450–460. </a:t>
            </a:r>
            <a:r>
              <a:rPr lang="en-US" sz="1000">
                <a:ea typeface="+mn-lt"/>
                <a:cs typeface="+mn-lt"/>
                <a:hlinkClick r:id="rId6"/>
              </a:rPr>
              <a:t>https://doi.org/10.1097/WCO.0000000000000118</a:t>
            </a:r>
            <a:endParaRPr lang="en-US" sz="1000">
              <a:ea typeface="+mn-lt"/>
              <a:cs typeface="+mn-lt"/>
            </a:endParaRPr>
          </a:p>
          <a:p>
            <a:pPr marL="0" indent="0">
              <a:buNone/>
            </a:pPr>
            <a:r>
              <a:rPr lang="en-US" sz="1000" err="1">
                <a:ea typeface="+mn-lt"/>
                <a:cs typeface="+mn-lt"/>
              </a:rPr>
              <a:t>Karapinar</a:t>
            </a:r>
            <a:r>
              <a:rPr lang="en-US" sz="1000">
                <a:ea typeface="+mn-lt"/>
                <a:cs typeface="+mn-lt"/>
              </a:rPr>
              <a:t> </a:t>
            </a:r>
            <a:r>
              <a:rPr lang="en-US" sz="1000" err="1">
                <a:ea typeface="+mn-lt"/>
                <a:cs typeface="+mn-lt"/>
              </a:rPr>
              <a:t>Senturk</a:t>
            </a:r>
            <a:r>
              <a:rPr lang="en-US" sz="1000">
                <a:ea typeface="+mn-lt"/>
                <a:cs typeface="+mn-lt"/>
              </a:rPr>
              <a:t>, Z. (2020). Early diagnosis of Parkinson’s disease using machine learning algorithms. </a:t>
            </a:r>
            <a:r>
              <a:rPr lang="en-US" sz="1000" i="1">
                <a:ea typeface="+mn-lt"/>
                <a:cs typeface="+mn-lt"/>
              </a:rPr>
              <a:t>Medical Hypotheses</a:t>
            </a:r>
            <a:r>
              <a:rPr lang="en-US" sz="1000">
                <a:ea typeface="+mn-lt"/>
                <a:cs typeface="+mn-lt"/>
              </a:rPr>
              <a:t>, </a:t>
            </a:r>
            <a:r>
              <a:rPr lang="en-US" sz="1000" i="1">
                <a:ea typeface="+mn-lt"/>
                <a:cs typeface="+mn-lt"/>
              </a:rPr>
              <a:t>138</a:t>
            </a:r>
            <a:r>
              <a:rPr lang="en-US" sz="1000">
                <a:ea typeface="+mn-lt"/>
                <a:cs typeface="+mn-lt"/>
              </a:rPr>
              <a:t>, 109603. </a:t>
            </a:r>
            <a:r>
              <a:rPr lang="en-US" sz="1000">
                <a:ea typeface="+mn-lt"/>
                <a:cs typeface="+mn-lt"/>
                <a:hlinkClick r:id="rId7"/>
              </a:rPr>
              <a:t>https://doi.org/10.1016/j.mehy.2020.109603</a:t>
            </a:r>
            <a:endParaRPr lang="en-US" sz="1000">
              <a:ea typeface="+mn-lt"/>
              <a:cs typeface="+mn-lt"/>
            </a:endParaRPr>
          </a:p>
          <a:p>
            <a:pPr marL="0" indent="0">
              <a:buNone/>
            </a:pPr>
            <a:r>
              <a:rPr lang="en-US" sz="1000">
                <a:ea typeface="+mn-lt"/>
                <a:cs typeface="+mn-lt"/>
              </a:rPr>
              <a:t>Rayan, Z., Alfonse, M., &amp; Salem, A.-B. M. (2019). Machine Learning Approaches in Smart Health. </a:t>
            </a:r>
            <a:r>
              <a:rPr lang="en-US" sz="1000" i="1">
                <a:ea typeface="+mn-lt"/>
                <a:cs typeface="+mn-lt"/>
              </a:rPr>
              <a:t>Procedia Computer Science</a:t>
            </a:r>
            <a:r>
              <a:rPr lang="en-US" sz="1000">
                <a:ea typeface="+mn-lt"/>
                <a:cs typeface="+mn-lt"/>
              </a:rPr>
              <a:t>, </a:t>
            </a:r>
            <a:r>
              <a:rPr lang="en-US" sz="1000" i="1">
                <a:ea typeface="+mn-lt"/>
                <a:cs typeface="+mn-lt"/>
              </a:rPr>
              <a:t>154</a:t>
            </a:r>
            <a:r>
              <a:rPr lang="en-US" sz="1000">
                <a:ea typeface="+mn-lt"/>
                <a:cs typeface="+mn-lt"/>
              </a:rPr>
              <a:t>, 361–368. </a:t>
            </a:r>
            <a:r>
              <a:rPr lang="en-US" sz="1000">
                <a:ea typeface="+mn-lt"/>
                <a:cs typeface="+mn-lt"/>
                <a:hlinkClick r:id="rId8"/>
              </a:rPr>
              <a:t>https://doi.org/10.1016/j.procs.2019.06.052</a:t>
            </a:r>
            <a:endParaRPr lang="en-US" sz="1000">
              <a:ea typeface="+mn-lt"/>
              <a:cs typeface="+mn-lt"/>
            </a:endParaRPr>
          </a:p>
          <a:p>
            <a:pPr marL="0" indent="0">
              <a:buNone/>
            </a:pPr>
            <a:r>
              <a:rPr lang="en-US" sz="1000" err="1">
                <a:ea typeface="+mn-lt"/>
                <a:cs typeface="+mn-lt"/>
              </a:rPr>
              <a:t>Liaw</a:t>
            </a:r>
            <a:r>
              <a:rPr lang="en-US" sz="1000">
                <a:ea typeface="+mn-lt"/>
                <a:cs typeface="+mn-lt"/>
              </a:rPr>
              <a:t>, A., &amp; Wiener, M. (2002). </a:t>
            </a:r>
            <a:r>
              <a:rPr lang="en-US" sz="1000" i="1">
                <a:ea typeface="+mn-lt"/>
                <a:cs typeface="+mn-lt"/>
              </a:rPr>
              <a:t>Classiﬁcation and Regression by </a:t>
            </a:r>
            <a:r>
              <a:rPr lang="en-US" sz="1000" i="1" err="1">
                <a:ea typeface="+mn-lt"/>
                <a:cs typeface="+mn-lt"/>
              </a:rPr>
              <a:t>randomForest</a:t>
            </a:r>
            <a:r>
              <a:rPr lang="en-US" sz="1000">
                <a:ea typeface="+mn-lt"/>
                <a:cs typeface="+mn-lt"/>
              </a:rPr>
              <a:t>. </a:t>
            </a:r>
            <a:r>
              <a:rPr lang="en-US" sz="1000" i="1">
                <a:ea typeface="+mn-lt"/>
                <a:cs typeface="+mn-lt"/>
              </a:rPr>
              <a:t>2</a:t>
            </a:r>
            <a:r>
              <a:rPr lang="en-US" sz="1000">
                <a:ea typeface="+mn-lt"/>
                <a:cs typeface="+mn-lt"/>
              </a:rPr>
              <a:t>, 5.</a:t>
            </a:r>
          </a:p>
          <a:p>
            <a:pPr marL="0" indent="0">
              <a:buNone/>
            </a:pPr>
            <a:r>
              <a:rPr lang="en-US" sz="1000" err="1">
                <a:ea typeface="+mn-lt"/>
                <a:cs typeface="+mn-lt"/>
              </a:rPr>
              <a:t>Breiman</a:t>
            </a:r>
            <a:r>
              <a:rPr lang="en-US" sz="1000">
                <a:ea typeface="+mn-lt"/>
                <a:cs typeface="+mn-lt"/>
              </a:rPr>
              <a:t>, L. (2001). Random Forests. </a:t>
            </a:r>
            <a:r>
              <a:rPr lang="en-US" sz="1000" i="1">
                <a:ea typeface="+mn-lt"/>
                <a:cs typeface="+mn-lt"/>
              </a:rPr>
              <a:t>Machine Learning</a:t>
            </a:r>
            <a:r>
              <a:rPr lang="en-US" sz="1000">
                <a:ea typeface="+mn-lt"/>
                <a:cs typeface="+mn-lt"/>
              </a:rPr>
              <a:t>, </a:t>
            </a:r>
            <a:r>
              <a:rPr lang="en-US" sz="1000" i="1">
                <a:ea typeface="+mn-lt"/>
                <a:cs typeface="+mn-lt"/>
              </a:rPr>
              <a:t>45</a:t>
            </a:r>
            <a:r>
              <a:rPr lang="en-US" sz="1000">
                <a:ea typeface="+mn-lt"/>
                <a:cs typeface="+mn-lt"/>
              </a:rPr>
              <a:t>(1), 5–32. </a:t>
            </a:r>
            <a:r>
              <a:rPr lang="en-US" sz="1000">
                <a:ea typeface="+mn-lt"/>
                <a:cs typeface="+mn-lt"/>
                <a:hlinkClick r:id="rId9"/>
              </a:rPr>
              <a:t>https://doi.org/10.1023/A:1010933404324</a:t>
            </a:r>
            <a:endParaRPr lang="en-US" sz="1000">
              <a:ea typeface="+mn-lt"/>
              <a:cs typeface="+mn-lt"/>
            </a:endParaRPr>
          </a:p>
          <a:p>
            <a:pPr marL="0" indent="0">
              <a:buNone/>
            </a:pPr>
            <a:r>
              <a:rPr lang="en-US" sz="1000">
                <a:ea typeface="+mn-lt"/>
                <a:cs typeface="+mn-lt"/>
              </a:rPr>
              <a:t>James, G., Witten, D., Hastie, T., &amp; </a:t>
            </a:r>
            <a:r>
              <a:rPr lang="en-US" sz="1000" err="1">
                <a:ea typeface="+mn-lt"/>
                <a:cs typeface="+mn-lt"/>
              </a:rPr>
              <a:t>Tibshirani</a:t>
            </a:r>
            <a:r>
              <a:rPr lang="en-US" sz="1000">
                <a:ea typeface="+mn-lt"/>
                <a:cs typeface="+mn-lt"/>
              </a:rPr>
              <a:t>, R. (2013). </a:t>
            </a:r>
            <a:r>
              <a:rPr lang="en-US" sz="1000" i="1">
                <a:ea typeface="+mn-lt"/>
                <a:cs typeface="+mn-lt"/>
              </a:rPr>
              <a:t>An Introduction to Statistical Learning</a:t>
            </a:r>
            <a:r>
              <a:rPr lang="en-US" sz="1000">
                <a:ea typeface="+mn-lt"/>
                <a:cs typeface="+mn-lt"/>
              </a:rPr>
              <a:t> (Vol. 103). Springer. </a:t>
            </a:r>
            <a:r>
              <a:rPr lang="en-US" sz="1000">
                <a:ea typeface="+mn-lt"/>
                <a:cs typeface="+mn-lt"/>
                <a:hlinkClick r:id="rId10"/>
              </a:rPr>
              <a:t>https://doi.org/10.1007/978-1-4614-7138-7</a:t>
            </a:r>
            <a:endParaRPr lang="en-US" sz="1000">
              <a:ea typeface="+mn-lt"/>
              <a:cs typeface="+mn-lt"/>
            </a:endParaRPr>
          </a:p>
          <a:p>
            <a:pPr marL="0" indent="0">
              <a:buNone/>
            </a:pPr>
            <a:r>
              <a:rPr lang="en-US" sz="1000">
                <a:ea typeface="+mn-lt"/>
                <a:cs typeface="+mn-lt"/>
              </a:rPr>
              <a:t>Christodoulou, E., Ma, J., Collins, G. S., </a:t>
            </a:r>
            <a:r>
              <a:rPr lang="en-US" sz="1000" err="1">
                <a:ea typeface="+mn-lt"/>
                <a:cs typeface="+mn-lt"/>
              </a:rPr>
              <a:t>Steyerberg</a:t>
            </a:r>
            <a:r>
              <a:rPr lang="en-US" sz="1000">
                <a:ea typeface="+mn-lt"/>
                <a:cs typeface="+mn-lt"/>
              </a:rPr>
              <a:t>, E. W., </a:t>
            </a:r>
            <a:r>
              <a:rPr lang="en-US" sz="1000" err="1">
                <a:ea typeface="+mn-lt"/>
                <a:cs typeface="+mn-lt"/>
              </a:rPr>
              <a:t>Verbakel</a:t>
            </a:r>
            <a:r>
              <a:rPr lang="en-US" sz="1000">
                <a:ea typeface="+mn-lt"/>
                <a:cs typeface="+mn-lt"/>
              </a:rPr>
              <a:t>, J. Y., &amp; Van </a:t>
            </a:r>
            <a:r>
              <a:rPr lang="en-US" sz="1000" err="1">
                <a:ea typeface="+mn-lt"/>
                <a:cs typeface="+mn-lt"/>
              </a:rPr>
              <a:t>Calster</a:t>
            </a:r>
            <a:r>
              <a:rPr lang="en-US" sz="1000">
                <a:ea typeface="+mn-lt"/>
                <a:cs typeface="+mn-lt"/>
              </a:rPr>
              <a:t>, B. (2019). A systematic review shows no performance benefit of machine learning over logistic regression for clinical prediction models. </a:t>
            </a:r>
            <a:r>
              <a:rPr lang="en-US" sz="1000" i="1">
                <a:ea typeface="+mn-lt"/>
                <a:cs typeface="+mn-lt"/>
              </a:rPr>
              <a:t>Journal of Clinical Epidemiology</a:t>
            </a:r>
            <a:r>
              <a:rPr lang="en-US" sz="1000">
                <a:ea typeface="+mn-lt"/>
                <a:cs typeface="+mn-lt"/>
              </a:rPr>
              <a:t>, </a:t>
            </a:r>
            <a:r>
              <a:rPr lang="en-US" sz="1000" i="1">
                <a:ea typeface="+mn-lt"/>
                <a:cs typeface="+mn-lt"/>
              </a:rPr>
              <a:t>110</a:t>
            </a:r>
            <a:r>
              <a:rPr lang="en-US" sz="1000">
                <a:ea typeface="+mn-lt"/>
                <a:cs typeface="+mn-lt"/>
              </a:rPr>
              <a:t>, 12–22. </a:t>
            </a:r>
            <a:r>
              <a:rPr lang="en-US" sz="1000">
                <a:ea typeface="+mn-lt"/>
                <a:cs typeface="+mn-lt"/>
                <a:hlinkClick r:id="rId11"/>
              </a:rPr>
              <a:t>https://doi.org/10.1016/j.jclinepi.2019.02.004</a:t>
            </a:r>
            <a:endParaRPr lang="en-US" sz="1000">
              <a:ea typeface="+mn-lt"/>
              <a:cs typeface="+mn-lt"/>
            </a:endParaRPr>
          </a:p>
          <a:p>
            <a:pPr marL="0" indent="0">
              <a:buNone/>
            </a:pPr>
            <a:r>
              <a:rPr lang="en-US" sz="1000">
                <a:ea typeface="+mn-lt"/>
                <a:cs typeface="+mn-lt"/>
              </a:rPr>
              <a:t>van der Ploeg, T., Austin, P. C., &amp; </a:t>
            </a:r>
            <a:r>
              <a:rPr lang="en-US" sz="1000" err="1">
                <a:ea typeface="+mn-lt"/>
                <a:cs typeface="+mn-lt"/>
              </a:rPr>
              <a:t>Steyerberg</a:t>
            </a:r>
            <a:r>
              <a:rPr lang="en-US" sz="1000">
                <a:ea typeface="+mn-lt"/>
                <a:cs typeface="+mn-lt"/>
              </a:rPr>
              <a:t>, E. W. (2014). Modern modelling techniques are data hungry: A simulation study for predicting dichotomous endpoints. </a:t>
            </a:r>
            <a:r>
              <a:rPr lang="en-US" sz="1000" i="1">
                <a:ea typeface="+mn-lt"/>
                <a:cs typeface="+mn-lt"/>
              </a:rPr>
              <a:t>BMC Medical Research Methodology</a:t>
            </a:r>
            <a:r>
              <a:rPr lang="en-US" sz="1000">
                <a:ea typeface="+mn-lt"/>
                <a:cs typeface="+mn-lt"/>
              </a:rPr>
              <a:t>, </a:t>
            </a:r>
            <a:r>
              <a:rPr lang="en-US" sz="1000" i="1">
                <a:ea typeface="+mn-lt"/>
                <a:cs typeface="+mn-lt"/>
              </a:rPr>
              <a:t>14</a:t>
            </a:r>
            <a:r>
              <a:rPr lang="en-US" sz="1000">
                <a:ea typeface="+mn-lt"/>
                <a:cs typeface="+mn-lt"/>
              </a:rPr>
              <a:t>(1), 137. https://</a:t>
            </a:r>
            <a:r>
              <a:rPr lang="en-US" sz="1000" err="1">
                <a:ea typeface="+mn-lt"/>
                <a:cs typeface="+mn-lt"/>
              </a:rPr>
              <a:t>doi.org</a:t>
            </a:r>
            <a:r>
              <a:rPr lang="en-US" sz="1000">
                <a:ea typeface="+mn-lt"/>
                <a:cs typeface="+mn-lt"/>
              </a:rPr>
              <a:t>/10.1186/1471-2288-14-137</a:t>
            </a:r>
          </a:p>
          <a:p>
            <a:pPr marL="0" indent="0">
              <a:buNone/>
            </a:pPr>
            <a:endParaRPr lang="en-US" sz="1000">
              <a:ea typeface="+mn-lt"/>
              <a:cs typeface="+mn-lt"/>
            </a:endParaRPr>
          </a:p>
          <a:p>
            <a:pPr marL="0" indent="0">
              <a:buNone/>
            </a:pPr>
            <a:endParaRPr lang="en-US" sz="1000"/>
          </a:p>
        </p:txBody>
      </p:sp>
    </p:spTree>
    <p:extLst>
      <p:ext uri="{BB962C8B-B14F-4D97-AF65-F5344CB8AC3E}">
        <p14:creationId xmlns:p14="http://schemas.microsoft.com/office/powerpoint/2010/main" val="377182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879C-DC6B-B86C-0579-1BB9C80ED251}"/>
              </a:ext>
            </a:extLst>
          </p:cNvPr>
          <p:cNvSpPr>
            <a:spLocks noGrp="1"/>
          </p:cNvSpPr>
          <p:nvPr>
            <p:ph type="title"/>
          </p:nvPr>
        </p:nvSpPr>
        <p:spPr>
          <a:xfrm>
            <a:off x="1097280" y="286603"/>
            <a:ext cx="10058400" cy="1450757"/>
          </a:xfrm>
        </p:spPr>
        <p:txBody>
          <a:bodyPr>
            <a:normAutofit/>
          </a:bodyPr>
          <a:lstStyle/>
          <a:p>
            <a:r>
              <a:rPr lang="en-US" b="1" dirty="0">
                <a:solidFill>
                  <a:schemeClr val="accent1"/>
                </a:solidFill>
              </a:rPr>
              <a:t>Parkinson’s Disease (PD)</a:t>
            </a:r>
          </a:p>
        </p:txBody>
      </p:sp>
      <p:sp>
        <p:nvSpPr>
          <p:cNvPr id="3" name="Content Placeholder 2">
            <a:extLst>
              <a:ext uri="{FF2B5EF4-FFF2-40B4-BE49-F238E27FC236}">
                <a16:creationId xmlns:a16="http://schemas.microsoft.com/office/drawing/2014/main" id="{9EEBE37E-AEE3-3114-FBC3-70AD81E58716}"/>
              </a:ext>
            </a:extLst>
          </p:cNvPr>
          <p:cNvSpPr>
            <a:spLocks noGrp="1"/>
          </p:cNvSpPr>
          <p:nvPr>
            <p:ph idx="1"/>
          </p:nvPr>
        </p:nvSpPr>
        <p:spPr>
          <a:xfrm>
            <a:off x="1097279" y="1845734"/>
            <a:ext cx="6454987" cy="4023360"/>
          </a:xfrm>
        </p:spPr>
        <p:txBody>
          <a:bodyPr vert="horz" lIns="0" tIns="45720" rIns="0" bIns="45720" rtlCol="0" anchor="t">
            <a:normAutofit/>
          </a:bodyPr>
          <a:lstStyle/>
          <a:p>
            <a:pPr>
              <a:buFont typeface="Arial" panose="020B0604020202020204" pitchFamily="34" charset="0"/>
              <a:buChar char="•"/>
            </a:pPr>
            <a:r>
              <a:rPr lang="en-US" sz="1500" dirty="0">
                <a:ea typeface="+mn-lt"/>
                <a:cs typeface="+mn-lt"/>
              </a:rPr>
              <a:t> One of the fastest growing disabilities globally</a:t>
            </a:r>
          </a:p>
          <a:p>
            <a:pPr marL="383540" lvl="1">
              <a:buFont typeface="Arial" panose="020B0604020202020204" pitchFamily="34" charset="0"/>
              <a:buChar char="•"/>
            </a:pPr>
            <a:r>
              <a:rPr lang="en-US" sz="1500" dirty="0">
                <a:ea typeface="+mn-lt"/>
                <a:cs typeface="+mn-lt"/>
              </a:rPr>
              <a:t>Affects 1-2 in every 1000 individuals at any time (Tysnes &amp; Storstein,2017).</a:t>
            </a:r>
          </a:p>
          <a:p>
            <a:pPr>
              <a:buFont typeface="Arial" panose="020B0604020202020204" pitchFamily="34" charset="0"/>
              <a:buChar char="•"/>
            </a:pPr>
            <a:r>
              <a:rPr lang="en-US" sz="1500" dirty="0"/>
              <a:t> A </a:t>
            </a:r>
            <a:r>
              <a:rPr lang="en-US" sz="1500" dirty="0">
                <a:ea typeface="+mn-lt"/>
                <a:cs typeface="+mn-lt"/>
              </a:rPr>
              <a:t>neurodegenerative disorder with symptoms including motor dysfunctions such as tremors and bradykinesia (Ayano, 2016; Hallett, 2012), speech problems (C. O. Sakar &amp; </a:t>
            </a:r>
            <a:r>
              <a:rPr lang="en-US" sz="1500" dirty="0" err="1">
                <a:ea typeface="+mn-lt"/>
                <a:cs typeface="+mn-lt"/>
              </a:rPr>
              <a:t>Kursun</a:t>
            </a:r>
            <a:r>
              <a:rPr lang="en-US" sz="1500" dirty="0">
                <a:ea typeface="+mn-lt"/>
                <a:cs typeface="+mn-lt"/>
              </a:rPr>
              <a:t>, 2010), and negative mental well-being (e.g., depression and anxiety) (Kano et al., 2011).</a:t>
            </a:r>
            <a:r>
              <a:rPr lang="en-US" sz="1500" dirty="0"/>
              <a:t> </a:t>
            </a:r>
            <a:endParaRPr lang="en-US" sz="1500" dirty="0">
              <a:ea typeface="+mn-lt"/>
              <a:cs typeface="+mn-lt"/>
            </a:endParaRPr>
          </a:p>
          <a:p>
            <a:pPr>
              <a:buFont typeface="Arial" panose="020B0604020202020204" pitchFamily="34" charset="0"/>
              <a:buChar char="•"/>
            </a:pPr>
            <a:r>
              <a:rPr lang="en-US" sz="1500" dirty="0">
                <a:ea typeface="+mn-lt"/>
                <a:cs typeface="+mn-lt"/>
              </a:rPr>
              <a:t> Total economic burden in the United States was $51.9 billion in 2017 (Yang et al., 2020)</a:t>
            </a:r>
            <a:endParaRPr lang="en-US" sz="1500" dirty="0">
              <a:cs typeface="Calibri" panose="020F0502020204030204"/>
            </a:endParaRPr>
          </a:p>
          <a:p>
            <a:pPr>
              <a:buFont typeface="Arial" panose="020B0604020202020204" pitchFamily="34" charset="0"/>
              <a:buChar char="•"/>
            </a:pPr>
            <a:r>
              <a:rPr lang="en-US" sz="1500" dirty="0">
                <a:cs typeface="Calibri" panose="020F0502020204030204"/>
              </a:rPr>
              <a:t> The current treatment for chronic PD would only provide symptomatic relief </a:t>
            </a:r>
            <a:r>
              <a:rPr lang="en-US" sz="1500" dirty="0">
                <a:ea typeface="+mn-lt"/>
                <a:cs typeface="+mn-lt"/>
              </a:rPr>
              <a:t>(</a:t>
            </a:r>
            <a:r>
              <a:rPr lang="en-US" sz="1500" dirty="0" err="1">
                <a:ea typeface="+mn-lt"/>
                <a:cs typeface="+mn-lt"/>
              </a:rPr>
              <a:t>Giugni</a:t>
            </a:r>
            <a:r>
              <a:rPr lang="en-US" sz="1500" dirty="0">
                <a:ea typeface="+mn-lt"/>
                <a:cs typeface="+mn-lt"/>
              </a:rPr>
              <a:t> &amp; Okun, 2014). </a:t>
            </a:r>
          </a:p>
          <a:p>
            <a:pPr marL="383540" lvl="1">
              <a:buFont typeface="Arial" panose="020B0604020202020204" pitchFamily="34" charset="0"/>
              <a:buChar char="•"/>
            </a:pPr>
            <a:r>
              <a:rPr lang="en-US" sz="1500" dirty="0">
                <a:ea typeface="+mn-lt"/>
                <a:cs typeface="+mn-lt"/>
              </a:rPr>
              <a:t>But progression of the disease can be halted if treatments are provided at an early stage (</a:t>
            </a:r>
            <a:r>
              <a:rPr lang="en-US" sz="1500" dirty="0" err="1">
                <a:ea typeface="+mn-lt"/>
                <a:cs typeface="+mn-lt"/>
              </a:rPr>
              <a:t>Karapinar</a:t>
            </a:r>
            <a:r>
              <a:rPr lang="en-US" sz="1500" dirty="0">
                <a:ea typeface="+mn-lt"/>
                <a:cs typeface="+mn-lt"/>
              </a:rPr>
              <a:t> Senturk, 2020)</a:t>
            </a:r>
          </a:p>
          <a:p>
            <a:pPr marL="383540" lvl="1">
              <a:buFont typeface="Arial" panose="020B0604020202020204" pitchFamily="34" charset="0"/>
              <a:buChar char="•"/>
            </a:pPr>
            <a:r>
              <a:rPr lang="en-US" sz="1500" dirty="0">
                <a:ea typeface="+mn-lt"/>
                <a:cs typeface="+mn-lt"/>
              </a:rPr>
              <a:t>Research in early-stage PD diagnosis has been gaining popularity </a:t>
            </a:r>
          </a:p>
        </p:txBody>
      </p:sp>
      <p:pic>
        <p:nvPicPr>
          <p:cNvPr id="4" name="Picture 4" descr="Diagram&#10;&#10;Description automatically generated">
            <a:extLst>
              <a:ext uri="{FF2B5EF4-FFF2-40B4-BE49-F238E27FC236}">
                <a16:creationId xmlns:a16="http://schemas.microsoft.com/office/drawing/2014/main" id="{14C6BDCC-7869-99C3-4A05-6B0EECF1889B}"/>
              </a:ext>
            </a:extLst>
          </p:cNvPr>
          <p:cNvPicPr>
            <a:picLocks noChangeAspect="1"/>
          </p:cNvPicPr>
          <p:nvPr/>
        </p:nvPicPr>
        <p:blipFill>
          <a:blip r:embed="rId3"/>
          <a:stretch>
            <a:fillRect/>
          </a:stretch>
        </p:blipFill>
        <p:spPr>
          <a:xfrm>
            <a:off x="8020570" y="2252782"/>
            <a:ext cx="3135109" cy="2798084"/>
          </a:xfrm>
          <a:prstGeom prst="rect">
            <a:avLst/>
          </a:prstGeom>
        </p:spPr>
      </p:pic>
    </p:spTree>
    <p:extLst>
      <p:ext uri="{BB962C8B-B14F-4D97-AF65-F5344CB8AC3E}">
        <p14:creationId xmlns:p14="http://schemas.microsoft.com/office/powerpoint/2010/main" val="187368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8D54-7936-251E-9733-9BFA6D821FA3}"/>
              </a:ext>
            </a:extLst>
          </p:cNvPr>
          <p:cNvSpPr>
            <a:spLocks noGrp="1"/>
          </p:cNvSpPr>
          <p:nvPr>
            <p:ph type="title"/>
          </p:nvPr>
        </p:nvSpPr>
        <p:spPr/>
        <p:txBody>
          <a:bodyPr/>
          <a:lstStyle/>
          <a:p>
            <a:r>
              <a:rPr lang="en-US" b="1">
                <a:solidFill>
                  <a:schemeClr val="accent1"/>
                </a:solidFill>
              </a:rPr>
              <a:t>Machine Learning &amp; Speech Patterns</a:t>
            </a:r>
          </a:p>
        </p:txBody>
      </p:sp>
      <p:sp>
        <p:nvSpPr>
          <p:cNvPr id="3" name="Content Placeholder 2">
            <a:extLst>
              <a:ext uri="{FF2B5EF4-FFF2-40B4-BE49-F238E27FC236}">
                <a16:creationId xmlns:a16="http://schemas.microsoft.com/office/drawing/2014/main" id="{BFD38276-0332-192E-E7E5-196887AC01EE}"/>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 Around 90% of PD patients suffer from vocal impairment (Sakar &amp; </a:t>
            </a:r>
            <a:r>
              <a:rPr lang="en-US" dirty="0" err="1"/>
              <a:t>Kursun</a:t>
            </a:r>
            <a:r>
              <a:rPr lang="en-US" dirty="0"/>
              <a:t>, 2010)</a:t>
            </a:r>
          </a:p>
          <a:p>
            <a:pPr marL="383540" lvl="1">
              <a:buFont typeface="Arial" panose="020B0604020202020204" pitchFamily="34" charset="0"/>
              <a:buChar char="•"/>
            </a:pPr>
            <a:r>
              <a:rPr lang="en-US" dirty="0"/>
              <a:t>Abnormalities in speech occur in the early stages of PD (</a:t>
            </a:r>
            <a:r>
              <a:rPr lang="en-US" dirty="0" err="1"/>
              <a:t>Skodda</a:t>
            </a:r>
            <a:r>
              <a:rPr lang="en-US" dirty="0"/>
              <a:t> et al., 2013)</a:t>
            </a:r>
            <a:endParaRPr lang="en-US" dirty="0">
              <a:cs typeface="Calibri" panose="020F0502020204030204"/>
            </a:endParaRPr>
          </a:p>
          <a:p>
            <a:pPr>
              <a:buFont typeface="Arial" panose="020B0604020202020204" pitchFamily="34" charset="0"/>
              <a:buChar char="•"/>
            </a:pPr>
            <a:r>
              <a:rPr lang="en-US" dirty="0"/>
              <a:t> Predicting PD from speech patterns is a simple and non-invasive method (</a:t>
            </a:r>
            <a:r>
              <a:rPr lang="en-US" dirty="0" err="1"/>
              <a:t>Tsanas</a:t>
            </a:r>
            <a:r>
              <a:rPr lang="en-US" dirty="0"/>
              <a:t> et al., 2009)</a:t>
            </a:r>
            <a:endParaRPr lang="en-US" dirty="0">
              <a:ea typeface="Calibri"/>
              <a:cs typeface="Calibri"/>
            </a:endParaRPr>
          </a:p>
          <a:p>
            <a:pPr>
              <a:buFont typeface="Arial" panose="020B0604020202020204" pitchFamily="34" charset="0"/>
              <a:buChar char="•"/>
            </a:pPr>
            <a:r>
              <a:rPr lang="en-US" dirty="0"/>
              <a:t> Leveraging machine learning techniques with extracted speech data may be an accurate and safe way to predict PD diagnosis </a:t>
            </a:r>
            <a:r>
              <a:rPr lang="en-US" dirty="0">
                <a:ea typeface="+mn-lt"/>
                <a:cs typeface="+mn-lt"/>
              </a:rPr>
              <a:t>(Rayan et al., 2019)</a:t>
            </a:r>
          </a:p>
          <a:p>
            <a:pPr>
              <a:buFont typeface="Arial" panose="020B0604020202020204" pitchFamily="34" charset="0"/>
              <a:buChar char="•"/>
            </a:pPr>
            <a:r>
              <a:rPr lang="en-US" dirty="0"/>
              <a:t> </a:t>
            </a:r>
            <a:r>
              <a:rPr lang="en-US" b="1" dirty="0"/>
              <a:t>Present study:</a:t>
            </a:r>
            <a:endParaRPr lang="en-US" dirty="0"/>
          </a:p>
          <a:p>
            <a:pPr marL="383540" lvl="1">
              <a:buFont typeface="Arial" panose="020B0604020202020204" pitchFamily="34" charset="0"/>
              <a:buChar char="•"/>
            </a:pPr>
            <a:r>
              <a:rPr lang="en-US" dirty="0"/>
              <a:t>Focused on determining which classification machine learning model should be utilized to achieve the highest PD diagnosis using extracted features from voice recordings of individuals.</a:t>
            </a:r>
            <a:endParaRPr lang="en-US" dirty="0">
              <a:cs typeface="Calibri"/>
            </a:endParaRPr>
          </a:p>
        </p:txBody>
      </p:sp>
    </p:spTree>
    <p:extLst>
      <p:ext uri="{BB962C8B-B14F-4D97-AF65-F5344CB8AC3E}">
        <p14:creationId xmlns:p14="http://schemas.microsoft.com/office/powerpoint/2010/main" val="9702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113-EC6E-B112-58BD-D22F86BF5546}"/>
              </a:ext>
            </a:extLst>
          </p:cNvPr>
          <p:cNvSpPr>
            <a:spLocks noGrp="1"/>
          </p:cNvSpPr>
          <p:nvPr>
            <p:ph type="title"/>
          </p:nvPr>
        </p:nvSpPr>
        <p:spPr/>
        <p:txBody>
          <a:bodyPr/>
          <a:lstStyle/>
          <a:p>
            <a:r>
              <a:rPr lang="en-US" b="1">
                <a:solidFill>
                  <a:schemeClr val="accent1"/>
                </a:solidFill>
              </a:rPr>
              <a:t>Methods</a:t>
            </a:r>
          </a:p>
        </p:txBody>
      </p:sp>
      <p:sp>
        <p:nvSpPr>
          <p:cNvPr id="3" name="Content Placeholder 2">
            <a:extLst>
              <a:ext uri="{FF2B5EF4-FFF2-40B4-BE49-F238E27FC236}">
                <a16:creationId xmlns:a16="http://schemas.microsoft.com/office/drawing/2014/main" id="{46AC6BAA-3A69-9D00-AC70-1B0D11ABB0CE}"/>
              </a:ext>
            </a:extLst>
          </p:cNvPr>
          <p:cNvSpPr>
            <a:spLocks noGrp="1"/>
          </p:cNvSpPr>
          <p:nvPr>
            <p:ph idx="1"/>
          </p:nvPr>
        </p:nvSpPr>
        <p:spPr/>
        <p:txBody>
          <a:bodyPr>
            <a:normAutofit/>
          </a:bodyPr>
          <a:lstStyle/>
          <a:p>
            <a:pPr>
              <a:buFont typeface="Arial" panose="020B0604020202020204" pitchFamily="34" charset="0"/>
              <a:buChar char="•"/>
            </a:pPr>
            <a:r>
              <a:rPr lang="en-US" dirty="0">
                <a:cs typeface="Arial"/>
              </a:rPr>
              <a:t> The dataset includes 252 participants</a:t>
            </a:r>
          </a:p>
          <a:p>
            <a:pPr lvl="1">
              <a:buFont typeface="Arial" panose="020B0604020202020204" pitchFamily="34" charset="0"/>
              <a:buChar char="•"/>
            </a:pPr>
            <a:r>
              <a:rPr lang="en-US" dirty="0">
                <a:cs typeface="Arial"/>
              </a:rPr>
              <a:t>PD patients (</a:t>
            </a:r>
            <a:r>
              <a:rPr lang="en-US" i="1" dirty="0">
                <a:cs typeface="Arial"/>
              </a:rPr>
              <a:t>M</a:t>
            </a:r>
            <a:r>
              <a:rPr lang="en-US" dirty="0">
                <a:cs typeface="Arial"/>
              </a:rPr>
              <a:t> age = 65.1, </a:t>
            </a:r>
            <a:r>
              <a:rPr lang="en-US" i="1" dirty="0">
                <a:cs typeface="Arial"/>
              </a:rPr>
              <a:t>SD</a:t>
            </a:r>
            <a:r>
              <a:rPr lang="en-US" dirty="0">
                <a:cs typeface="Arial"/>
              </a:rPr>
              <a:t> = 10.9)</a:t>
            </a:r>
          </a:p>
          <a:p>
            <a:pPr lvl="1">
              <a:buFont typeface="Arial" panose="020B0604020202020204" pitchFamily="34" charset="0"/>
              <a:buChar char="•"/>
            </a:pPr>
            <a:r>
              <a:rPr lang="en-US" dirty="0">
                <a:cs typeface="Arial"/>
              </a:rPr>
              <a:t>Healthy individuals (</a:t>
            </a:r>
            <a:r>
              <a:rPr lang="en-US" i="1" dirty="0">
                <a:cs typeface="Arial"/>
              </a:rPr>
              <a:t>M</a:t>
            </a:r>
            <a:r>
              <a:rPr lang="en-US" dirty="0">
                <a:cs typeface="Arial"/>
              </a:rPr>
              <a:t> age 61.1, </a:t>
            </a:r>
            <a:r>
              <a:rPr lang="en-US" i="1" dirty="0">
                <a:cs typeface="Arial"/>
              </a:rPr>
              <a:t>SD</a:t>
            </a:r>
            <a:r>
              <a:rPr lang="en-US" dirty="0">
                <a:cs typeface="Arial"/>
              </a:rPr>
              <a:t> = 8.9) </a:t>
            </a:r>
            <a:endParaRPr lang="en-US" dirty="0">
              <a:ea typeface="+mn-lt"/>
              <a:cs typeface="Arial"/>
            </a:endParaRPr>
          </a:p>
          <a:p>
            <a:pPr>
              <a:buFont typeface="Arial" panose="020B0604020202020204" pitchFamily="34" charset="0"/>
              <a:buChar char="•"/>
            </a:pPr>
            <a:r>
              <a:rPr lang="en-US" dirty="0">
                <a:ea typeface="+mn-lt"/>
                <a:cs typeface="+mn-lt"/>
              </a:rPr>
              <a:t> Seven feature subsets were extracted from voice recording samples:</a:t>
            </a:r>
          </a:p>
          <a:p>
            <a:pPr lvl="1">
              <a:buFont typeface="Arial" panose="020B0604020202020204" pitchFamily="34" charset="0"/>
              <a:buChar char="•"/>
            </a:pPr>
            <a:r>
              <a:rPr lang="en-US" dirty="0">
                <a:ea typeface="+mn-lt"/>
                <a:cs typeface="+mn-lt"/>
              </a:rPr>
              <a:t>baseline features (21)</a:t>
            </a:r>
          </a:p>
          <a:p>
            <a:pPr lvl="1">
              <a:buFont typeface="Arial" panose="020B0604020202020204" pitchFamily="34" charset="0"/>
              <a:buChar char="•"/>
            </a:pPr>
            <a:r>
              <a:rPr lang="en-US" dirty="0">
                <a:ea typeface="+mn-lt"/>
                <a:cs typeface="+mn-lt"/>
              </a:rPr>
              <a:t>intensity-based features (3)</a:t>
            </a:r>
          </a:p>
          <a:p>
            <a:pPr lvl="1">
              <a:buFont typeface="Arial" panose="020B0604020202020204" pitchFamily="34" charset="0"/>
              <a:buChar char="•"/>
            </a:pPr>
            <a:r>
              <a:rPr lang="en-US" dirty="0">
                <a:ea typeface="+mn-lt"/>
                <a:cs typeface="+mn-lt"/>
              </a:rPr>
              <a:t>bandwidth and formant features (8)</a:t>
            </a:r>
          </a:p>
          <a:p>
            <a:pPr lvl="1">
              <a:buFont typeface="Arial" panose="020B0604020202020204" pitchFamily="34" charset="0"/>
              <a:buChar char="•"/>
            </a:pPr>
            <a:r>
              <a:rPr lang="en-US" dirty="0">
                <a:ea typeface="+mn-lt"/>
                <a:cs typeface="+mn-lt"/>
              </a:rPr>
              <a:t>vocal fold features (22)</a:t>
            </a:r>
          </a:p>
          <a:p>
            <a:pPr lvl="1">
              <a:buFont typeface="Arial" panose="020B0604020202020204" pitchFamily="34" charset="0"/>
              <a:buChar char="•"/>
            </a:pPr>
            <a:r>
              <a:rPr lang="en-US" dirty="0">
                <a:ea typeface="+mn-lt"/>
                <a:cs typeface="+mn-lt"/>
              </a:rPr>
              <a:t>Mel Frequency Cepstral coefficients (MFCC; 84)</a:t>
            </a:r>
          </a:p>
          <a:p>
            <a:pPr lvl="1">
              <a:buFont typeface="Arial" panose="020B0604020202020204" pitchFamily="34" charset="0"/>
              <a:buChar char="•"/>
            </a:pPr>
            <a:r>
              <a:rPr lang="en-US" dirty="0">
                <a:ea typeface="+mn-lt"/>
                <a:cs typeface="+mn-lt"/>
              </a:rPr>
              <a:t>wavelet transform based features (WT; 182), and tunable Q-factor wavelet transform based features (TQWT; 432)</a:t>
            </a:r>
            <a:endParaRPr lang="en-US" dirty="0">
              <a:cs typeface="Calibri"/>
            </a:endParaRPr>
          </a:p>
        </p:txBody>
      </p:sp>
    </p:spTree>
    <p:extLst>
      <p:ext uri="{BB962C8B-B14F-4D97-AF65-F5344CB8AC3E}">
        <p14:creationId xmlns:p14="http://schemas.microsoft.com/office/powerpoint/2010/main" val="166887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12">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14">
            <a:extLst>
              <a:ext uri="{FF2B5EF4-FFF2-40B4-BE49-F238E27FC236}">
                <a16:creationId xmlns:a16="http://schemas.microsoft.com/office/drawing/2014/main" id="{D7730C1E-9F8B-4D0C-A8A2-BB5275723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BD6769-CBE1-17E2-F1FC-C899EEBD064A}"/>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b="1">
                <a:solidFill>
                  <a:schemeClr val="accent1"/>
                </a:solidFill>
              </a:rPr>
              <a:t>Overview of Study Workflow</a:t>
            </a:r>
          </a:p>
        </p:txBody>
      </p:sp>
      <p:pic>
        <p:nvPicPr>
          <p:cNvPr id="4" name="Picture 7">
            <a:extLst>
              <a:ext uri="{FF2B5EF4-FFF2-40B4-BE49-F238E27FC236}">
                <a16:creationId xmlns:a16="http://schemas.microsoft.com/office/drawing/2014/main" id="{777F39F1-5418-8415-45C6-01405A30649C}"/>
              </a:ext>
            </a:extLst>
          </p:cNvPr>
          <p:cNvPicPr>
            <a:picLocks noGrp="1" noChangeAspect="1"/>
          </p:cNvPicPr>
          <p:nvPr>
            <p:ph idx="1"/>
          </p:nvPr>
        </p:nvPicPr>
        <p:blipFill>
          <a:blip r:embed="rId3"/>
          <a:stretch>
            <a:fillRect/>
          </a:stretch>
        </p:blipFill>
        <p:spPr>
          <a:xfrm>
            <a:off x="635457" y="640080"/>
            <a:ext cx="10835303" cy="3602736"/>
          </a:xfrm>
          <a:prstGeom prst="rect">
            <a:avLst/>
          </a:prstGeom>
        </p:spPr>
      </p:pic>
      <p:cxnSp>
        <p:nvCxnSpPr>
          <p:cNvPr id="38" name="Straight Connector 16">
            <a:extLst>
              <a:ext uri="{FF2B5EF4-FFF2-40B4-BE49-F238E27FC236}">
                <a16:creationId xmlns:a16="http://schemas.microsoft.com/office/drawing/2014/main" id="{6DE349CF-DE2F-4D85-839D-70911995E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18">
            <a:extLst>
              <a:ext uri="{FF2B5EF4-FFF2-40B4-BE49-F238E27FC236}">
                <a16:creationId xmlns:a16="http://schemas.microsoft.com/office/drawing/2014/main" id="{495F48F9-D570-45CC-825D-5BBB79C52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20">
            <a:extLst>
              <a:ext uri="{FF2B5EF4-FFF2-40B4-BE49-F238E27FC236}">
                <a16:creationId xmlns:a16="http://schemas.microsoft.com/office/drawing/2014/main" id="{4AD93E48-101C-49B1-90F1-3F431679B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960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9455-95F5-AD17-55F9-F808DECC650E}"/>
              </a:ext>
            </a:extLst>
          </p:cNvPr>
          <p:cNvSpPr>
            <a:spLocks noGrp="1"/>
          </p:cNvSpPr>
          <p:nvPr>
            <p:ph type="title"/>
          </p:nvPr>
        </p:nvSpPr>
        <p:spPr/>
        <p:txBody>
          <a:bodyPr/>
          <a:lstStyle/>
          <a:p>
            <a:r>
              <a:rPr lang="en-US" b="1" dirty="0">
                <a:solidFill>
                  <a:schemeClr val="accent1"/>
                </a:solidFill>
              </a:rPr>
              <a:t>Data Pre-Processing</a:t>
            </a:r>
          </a:p>
        </p:txBody>
      </p:sp>
      <p:sp>
        <p:nvSpPr>
          <p:cNvPr id="3" name="Content Placeholder 2">
            <a:extLst>
              <a:ext uri="{FF2B5EF4-FFF2-40B4-BE49-F238E27FC236}">
                <a16:creationId xmlns:a16="http://schemas.microsoft.com/office/drawing/2014/main" id="{DB023E43-CA37-711B-4023-35D3834D70E3}"/>
              </a:ext>
            </a:extLst>
          </p:cNvPr>
          <p:cNvSpPr>
            <a:spLocks noGrp="1"/>
          </p:cNvSpPr>
          <p:nvPr>
            <p:ph idx="1"/>
          </p:nvPr>
        </p:nvSpPr>
        <p:spPr>
          <a:xfrm>
            <a:off x="893490" y="1845735"/>
            <a:ext cx="10235609" cy="4041080"/>
          </a:xfrm>
        </p:spPr>
        <p:txBody>
          <a:bodyPr vert="horz" lIns="0" tIns="45720" rIns="0" bIns="45720" rtlCol="0" anchor="t">
            <a:normAutofit/>
          </a:bodyPr>
          <a:lstStyle/>
          <a:p>
            <a:pPr>
              <a:buFont typeface="Arial" panose="020F0502020204030204" pitchFamily="34" charset="0"/>
              <a:buChar char="•"/>
            </a:pPr>
            <a:r>
              <a:rPr lang="en-US">
                <a:ea typeface="Calibri" panose="020F0502020204030204"/>
                <a:cs typeface="Calibri" panose="020F0502020204030204"/>
              </a:rPr>
              <a:t> </a:t>
            </a:r>
            <a:r>
              <a:rPr lang="en-US" dirty="0">
                <a:ea typeface="Calibri" panose="020F0502020204030204"/>
                <a:cs typeface="Calibri" panose="020F0502020204030204"/>
              </a:rPr>
              <a:t>The three samples from each participant was averaged to avoid correlated data between training and test set </a:t>
            </a:r>
          </a:p>
          <a:p>
            <a:pPr marL="383540" lvl="1">
              <a:buFont typeface="Arial" panose="020F0502020204030204" pitchFamily="34" charset="0"/>
              <a:buChar char="•"/>
            </a:pPr>
            <a:r>
              <a:rPr lang="en-US" dirty="0">
                <a:ea typeface="Calibri" panose="020F0502020204030204"/>
                <a:cs typeface="Calibri" panose="020F0502020204030204"/>
              </a:rPr>
              <a:t>Skipping this step would most likely lead to underestimating the error</a:t>
            </a:r>
          </a:p>
          <a:p>
            <a:pPr marL="383540" lvl="1">
              <a:buFont typeface="Arial" panose="020F0502020204030204" pitchFamily="34" charset="0"/>
              <a:buChar char="•"/>
            </a:pPr>
            <a:r>
              <a:rPr lang="en-US" dirty="0">
                <a:ea typeface="Calibri" panose="020F0502020204030204"/>
                <a:cs typeface="Calibri" panose="020F0502020204030204"/>
              </a:rPr>
              <a:t>N = 176</a:t>
            </a:r>
          </a:p>
          <a:p>
            <a:pPr>
              <a:buFont typeface="Arial" panose="020F0502020204030204" pitchFamily="34" charset="0"/>
              <a:buChar char="•"/>
            </a:pPr>
            <a:r>
              <a:rPr lang="en-US">
                <a:ea typeface="Calibri" panose="020F0502020204030204"/>
                <a:cs typeface="Calibri" panose="020F0502020204030204"/>
              </a:rPr>
              <a:t> </a:t>
            </a:r>
            <a:r>
              <a:rPr lang="en-US" dirty="0">
                <a:ea typeface="Calibri" panose="020F0502020204030204"/>
                <a:cs typeface="Calibri" panose="020F0502020204030204"/>
              </a:rPr>
              <a:t>Features were subsequently standardized for uniformity</a:t>
            </a:r>
          </a:p>
          <a:p>
            <a:pPr marL="383540" lvl="1">
              <a:buFont typeface="Arial" panose="020F0502020204030204" pitchFamily="34" charset="0"/>
              <a:buChar char="•"/>
            </a:pPr>
            <a:r>
              <a:rPr lang="en-US">
                <a:ea typeface="Calibri" panose="020F0502020204030204"/>
                <a:cs typeface="Calibri" panose="020F0502020204030204"/>
              </a:rPr>
              <a:t>Some models such as KNN require standardization to be effective</a:t>
            </a:r>
            <a:endParaRPr lang="en-US" dirty="0">
              <a:ea typeface="Calibri" panose="020F0502020204030204"/>
              <a:cs typeface="Calibri" panose="020F0502020204030204"/>
            </a:endParaRPr>
          </a:p>
          <a:p>
            <a:pPr>
              <a:buFont typeface="Arial" panose="020F0502020204030204" pitchFamily="34" charset="0"/>
              <a:buChar char="•"/>
            </a:pPr>
            <a:r>
              <a:rPr lang="en-US">
                <a:ea typeface="Calibri" panose="020F0502020204030204"/>
                <a:cs typeface="Calibri" panose="020F0502020204030204"/>
              </a:rPr>
              <a:t> Highly correlated features (r&gt;0.75) were filtered out to reduce redundancy and noise in the data</a:t>
            </a:r>
            <a:endParaRPr lang="en-US" dirty="0">
              <a:ea typeface="Calibri" panose="020F0502020204030204"/>
              <a:cs typeface="Calibri" panose="020F0502020204030204"/>
            </a:endParaRPr>
          </a:p>
          <a:p>
            <a:pPr>
              <a:buFont typeface="Arial" panose="020F0502020204030204" pitchFamily="34" charset="0"/>
              <a:buChar char="•"/>
            </a:pPr>
            <a:r>
              <a:rPr lang="en-US">
                <a:ea typeface="Calibri" panose="020F0502020204030204"/>
                <a:cs typeface="Calibri" panose="020F0502020204030204"/>
              </a:rPr>
              <a:t> In preparation for feature selection via RFE, we split the data into the training and test set using a 70/30 split</a:t>
            </a:r>
            <a:endParaRPr lang="en-US" dirty="0">
              <a:ea typeface="Calibri" panose="020F0502020204030204"/>
              <a:cs typeface="Calibri" panose="020F0502020204030204"/>
            </a:endParaRPr>
          </a:p>
          <a:p>
            <a:pPr>
              <a:buFont typeface="Arial" panose="020F0502020204030204" pitchFamily="34" charset="0"/>
              <a:buChar char="•"/>
            </a:pPr>
            <a:endParaRPr lang="en-US" dirty="0">
              <a:ea typeface="Calibri" panose="020F0502020204030204"/>
              <a:cs typeface="Calibri" panose="020F0502020204030204"/>
            </a:endParaRPr>
          </a:p>
          <a:p>
            <a:pPr>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4140996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9">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24DF0-5F96-B42B-94AC-BE92B0AEFD76}"/>
              </a:ext>
            </a:extLst>
          </p:cNvPr>
          <p:cNvSpPr>
            <a:spLocks noGrp="1"/>
          </p:cNvSpPr>
          <p:nvPr>
            <p:ph type="title"/>
          </p:nvPr>
        </p:nvSpPr>
        <p:spPr>
          <a:xfrm>
            <a:off x="4974771" y="634946"/>
            <a:ext cx="6574972" cy="1450757"/>
          </a:xfrm>
        </p:spPr>
        <p:txBody>
          <a:bodyPr>
            <a:normAutofit/>
          </a:bodyPr>
          <a:lstStyle/>
          <a:p>
            <a:r>
              <a:rPr lang="en-US" b="1">
                <a:solidFill>
                  <a:schemeClr val="accent1"/>
                </a:solidFill>
              </a:rPr>
              <a:t>Feature Selection</a:t>
            </a:r>
          </a:p>
        </p:txBody>
      </p:sp>
      <p:pic>
        <p:nvPicPr>
          <p:cNvPr id="5" name="Picture 4" descr="Diagram&#10;&#10;Description automatically generated">
            <a:extLst>
              <a:ext uri="{FF2B5EF4-FFF2-40B4-BE49-F238E27FC236}">
                <a16:creationId xmlns:a16="http://schemas.microsoft.com/office/drawing/2014/main" id="{07139B08-CD9C-E052-1D8D-78FD88923AE4}"/>
              </a:ext>
            </a:extLst>
          </p:cNvPr>
          <p:cNvPicPr>
            <a:picLocks noChangeAspect="1"/>
          </p:cNvPicPr>
          <p:nvPr/>
        </p:nvPicPr>
        <p:blipFill>
          <a:blip r:embed="rId3"/>
          <a:stretch>
            <a:fillRect/>
          </a:stretch>
        </p:blipFill>
        <p:spPr>
          <a:xfrm>
            <a:off x="633999" y="2156910"/>
            <a:ext cx="4001315" cy="2280748"/>
          </a:xfrm>
          <a:prstGeom prst="rect">
            <a:avLst/>
          </a:prstGeom>
        </p:spPr>
      </p:pic>
      <p:cxnSp>
        <p:nvCxnSpPr>
          <p:cNvPr id="41" name="Straight Connector 11">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23C791-5AD0-8B2B-99F6-1F2415DC3114}"/>
              </a:ext>
            </a:extLst>
          </p:cNvPr>
          <p:cNvSpPr>
            <a:spLocks noGrp="1"/>
          </p:cNvSpPr>
          <p:nvPr>
            <p:ph idx="1"/>
          </p:nvPr>
        </p:nvSpPr>
        <p:spPr>
          <a:xfrm>
            <a:off x="4974769" y="2198914"/>
            <a:ext cx="6574973" cy="3670180"/>
          </a:xfrm>
        </p:spPr>
        <p:txBody>
          <a:bodyPr vert="horz" lIns="0" tIns="45720" rIns="0" bIns="45720" rtlCol="0">
            <a:normAutofit/>
          </a:bodyPr>
          <a:lstStyle/>
          <a:p>
            <a:pPr>
              <a:buFont typeface="Arial" panose="020F0502020204030204" pitchFamily="34" charset="0"/>
              <a:buChar char="•"/>
            </a:pPr>
            <a:r>
              <a:rPr lang="en-US" sz="1600">
                <a:ea typeface="Calibri" panose="020F0502020204030204"/>
                <a:cs typeface="Calibri" panose="020F0502020204030204"/>
              </a:rPr>
              <a:t> Having too many predictors in a model increases the risk of overfitting</a:t>
            </a:r>
          </a:p>
          <a:p>
            <a:pPr marL="383540" lvl="1">
              <a:buFont typeface="Arial" panose="020F0502020204030204" pitchFamily="34" charset="0"/>
              <a:buChar char="•"/>
            </a:pPr>
            <a:r>
              <a:rPr lang="en-US" sz="1600">
                <a:ea typeface="Calibri" panose="020F0502020204030204"/>
                <a:cs typeface="Calibri" panose="020F0502020204030204"/>
              </a:rPr>
              <a:t>The original dataset has over 750 features! </a:t>
            </a:r>
          </a:p>
          <a:p>
            <a:pPr marL="383540" lvl="1">
              <a:buFont typeface="Arial" panose="020F0502020204030204" pitchFamily="34" charset="0"/>
              <a:buChar char="•"/>
            </a:pPr>
            <a:r>
              <a:rPr lang="en-US" sz="1600">
                <a:ea typeface="Calibri" panose="020F0502020204030204"/>
                <a:cs typeface="Calibri" panose="020F0502020204030204"/>
              </a:rPr>
              <a:t>"p&gt;&gt;n" issue – most models are unable to generalize and instead learn the statistical noise in the training data, resulting in a poor test set performance</a:t>
            </a:r>
          </a:p>
          <a:p>
            <a:pPr>
              <a:buFont typeface="Arial" panose="020F0502020204030204" pitchFamily="34" charset="0"/>
              <a:buChar char="•"/>
            </a:pPr>
            <a:r>
              <a:rPr lang="en-US" sz="1600">
                <a:ea typeface="Calibri" panose="020F0502020204030204"/>
                <a:cs typeface="Calibri" panose="020F0502020204030204"/>
              </a:rPr>
              <a:t> Recursive Feature Elimination (RFE): A widely used algorithm for selecting features that are most relevant in predicting the target variable in a predictive model</a:t>
            </a:r>
          </a:p>
          <a:p>
            <a:pPr marL="383540" lvl="1">
              <a:buFont typeface="Arial" panose="020F0502020204030204" pitchFamily="34" charset="0"/>
              <a:buChar char="•"/>
            </a:pPr>
            <a:r>
              <a:rPr lang="en-US" sz="1600">
                <a:ea typeface="Calibri" panose="020F0502020204030204"/>
                <a:cs typeface="Calibri" panose="020F0502020204030204"/>
              </a:rPr>
              <a:t>Applies backward selection process to find the optimal combination of features</a:t>
            </a:r>
          </a:p>
          <a:p>
            <a:pPr marL="383540" lvl="1">
              <a:buFont typeface="Arial" panose="020F0502020204030204" pitchFamily="34" charset="0"/>
              <a:buChar char="•"/>
            </a:pPr>
            <a:r>
              <a:rPr lang="en-US" sz="1600">
                <a:ea typeface="Calibri" panose="020F0502020204030204"/>
                <a:cs typeface="Calibri" panose="020F0502020204030204"/>
              </a:rPr>
              <a:t>Feature importance was calculated using the random forest importance criterion</a:t>
            </a:r>
          </a:p>
          <a:p>
            <a:pPr marL="383540" lvl="1">
              <a:buFont typeface="Arial" panose="020F0502020204030204" pitchFamily="34" charset="0"/>
              <a:buChar char="•"/>
            </a:pPr>
            <a:r>
              <a:rPr lang="en-US" sz="1600">
                <a:ea typeface="Calibri" panose="020F0502020204030204"/>
                <a:cs typeface="Calibri" panose="020F0502020204030204"/>
              </a:rPr>
              <a:t>Implemented via the "caret" package in R </a:t>
            </a:r>
          </a:p>
        </p:txBody>
      </p:sp>
      <p:sp>
        <p:nvSpPr>
          <p:cNvPr id="42" name="Rectangle 13">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15">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746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8993-4FE7-7AAA-01E6-65D27B1337F2}"/>
              </a:ext>
            </a:extLst>
          </p:cNvPr>
          <p:cNvSpPr>
            <a:spLocks noGrp="1"/>
          </p:cNvSpPr>
          <p:nvPr>
            <p:ph type="title"/>
          </p:nvPr>
        </p:nvSpPr>
        <p:spPr/>
        <p:txBody>
          <a:bodyPr/>
          <a:lstStyle/>
          <a:p>
            <a:r>
              <a:rPr lang="en-US" b="1">
                <a:solidFill>
                  <a:schemeClr val="accent1"/>
                </a:solidFill>
              </a:rPr>
              <a:t>Predictive Modeling </a:t>
            </a:r>
            <a:endParaRPr lang="en-US" b="1">
              <a:solidFill>
                <a:schemeClr val="accent1"/>
              </a:solidFill>
              <a:ea typeface="Calibri Light"/>
              <a:cs typeface="Calibri Light"/>
            </a:endParaRPr>
          </a:p>
        </p:txBody>
      </p:sp>
      <p:sp>
        <p:nvSpPr>
          <p:cNvPr id="3" name="Content Placeholder 2">
            <a:extLst>
              <a:ext uri="{FF2B5EF4-FFF2-40B4-BE49-F238E27FC236}">
                <a16:creationId xmlns:a16="http://schemas.microsoft.com/office/drawing/2014/main" id="{4EB4E23C-82DC-4E18-09B1-4E4D6E8FA166}"/>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ea typeface="Calibri" panose="020F0502020204030204"/>
                <a:cs typeface="Calibri" panose="020F0502020204030204"/>
              </a:rPr>
              <a:t> Data from the RFE-selected features were used as input for each classification model:</a:t>
            </a:r>
            <a:endParaRPr lang="en-US" dirty="0">
              <a:ea typeface="Calibri" panose="020F0502020204030204"/>
              <a:cs typeface="Calibri" panose="020F0502020204030204"/>
            </a:endParaRPr>
          </a:p>
          <a:p>
            <a:pPr marL="383540" lvl="1">
              <a:buFont typeface="Arial" panose="020F0502020204030204" pitchFamily="34" charset="0"/>
              <a:buChar char="•"/>
            </a:pPr>
            <a:r>
              <a:rPr lang="en-US">
                <a:ea typeface="Calibri" panose="020F0502020204030204"/>
                <a:cs typeface="Calibri" panose="020F0502020204030204"/>
              </a:rPr>
              <a:t>Random Forest</a:t>
            </a:r>
            <a:endParaRPr lang="en-US" dirty="0">
              <a:ea typeface="Calibri" panose="020F0502020204030204"/>
              <a:cs typeface="Calibri" panose="020F0502020204030204"/>
            </a:endParaRPr>
          </a:p>
          <a:p>
            <a:pPr marL="383540" lvl="1">
              <a:buFont typeface="Arial" panose="020F0502020204030204" pitchFamily="34" charset="0"/>
              <a:buChar char="•"/>
            </a:pPr>
            <a:r>
              <a:rPr lang="en-US">
                <a:ea typeface="Calibri" panose="020F0502020204030204"/>
                <a:cs typeface="Calibri" panose="020F0502020204030204"/>
              </a:rPr>
              <a:t>K-NN</a:t>
            </a:r>
            <a:endParaRPr lang="en-US" dirty="0">
              <a:ea typeface="Calibri" panose="020F0502020204030204"/>
              <a:cs typeface="Calibri" panose="020F0502020204030204"/>
            </a:endParaRPr>
          </a:p>
          <a:p>
            <a:pPr marL="383540" lvl="1">
              <a:buFont typeface="Arial" panose="020F0502020204030204" pitchFamily="34" charset="0"/>
              <a:buChar char="•"/>
            </a:pPr>
            <a:r>
              <a:rPr lang="en-US">
                <a:ea typeface="Calibri" panose="020F0502020204030204"/>
                <a:cs typeface="Calibri" panose="020F0502020204030204"/>
              </a:rPr>
              <a:t>SVM (linear and radial kernels)</a:t>
            </a:r>
            <a:endParaRPr lang="en-US" dirty="0">
              <a:ea typeface="Calibri" panose="020F0502020204030204"/>
              <a:cs typeface="Calibri" panose="020F0502020204030204"/>
            </a:endParaRPr>
          </a:p>
          <a:p>
            <a:pPr marL="383540" lvl="1">
              <a:buFont typeface="Arial" panose="020F0502020204030204" pitchFamily="34" charset="0"/>
              <a:buChar char="•"/>
            </a:pPr>
            <a:r>
              <a:rPr lang="en-US">
                <a:ea typeface="Calibri" panose="020F0502020204030204"/>
                <a:cs typeface="Calibri" panose="020F0502020204030204"/>
              </a:rPr>
              <a:t>Logistic Regression</a:t>
            </a:r>
            <a:endParaRPr lang="en-US" dirty="0">
              <a:ea typeface="Calibri" panose="020F0502020204030204"/>
              <a:cs typeface="Calibri" panose="020F0502020204030204"/>
            </a:endParaRPr>
          </a:p>
          <a:p>
            <a:pPr marL="383540" lvl="1">
              <a:buFont typeface="Arial" panose="020F0502020204030204" pitchFamily="34" charset="0"/>
              <a:buChar char="•"/>
            </a:pPr>
            <a:r>
              <a:rPr lang="en-US">
                <a:ea typeface="Calibri" panose="020F0502020204030204"/>
                <a:cs typeface="Calibri" panose="020F0502020204030204"/>
              </a:rPr>
              <a:t>Neural Network</a:t>
            </a:r>
            <a:endParaRPr lang="en-US" dirty="0">
              <a:ea typeface="Calibri" panose="020F0502020204030204"/>
              <a:cs typeface="Calibri" panose="020F0502020204030204"/>
            </a:endParaRPr>
          </a:p>
          <a:p>
            <a:pPr>
              <a:buFont typeface="Arial" panose="020F0502020204030204" pitchFamily="34" charset="0"/>
              <a:buChar char="•"/>
            </a:pPr>
            <a:r>
              <a:rPr lang="en-US">
                <a:ea typeface="Calibri" panose="020F0502020204030204"/>
                <a:cs typeface="Calibri" panose="020F0502020204030204"/>
              </a:rPr>
              <a:t> Utilized the "holdout method" with a 60/40 train-test split for K-NN, logistic regression, and neural network models</a:t>
            </a:r>
            <a:endParaRPr lang="en-US" dirty="0">
              <a:ea typeface="Calibri" panose="020F0502020204030204"/>
              <a:cs typeface="Calibri" panose="020F0502020204030204"/>
            </a:endParaRPr>
          </a:p>
          <a:p>
            <a:pPr>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a:p>
            <a:pPr marL="383540" lvl="1">
              <a:buFont typeface="Arial" panose="020F0502020204030204" pitchFamily="34" charset="0"/>
              <a:buChar cha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53907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1CA-1013-D5DD-F59F-BEBFA836B509}"/>
              </a:ext>
            </a:extLst>
          </p:cNvPr>
          <p:cNvSpPr>
            <a:spLocks noGrp="1"/>
          </p:cNvSpPr>
          <p:nvPr>
            <p:ph type="title"/>
          </p:nvPr>
        </p:nvSpPr>
        <p:spPr>
          <a:xfrm>
            <a:off x="1097280" y="286603"/>
            <a:ext cx="10058400" cy="1450757"/>
          </a:xfrm>
        </p:spPr>
        <p:txBody>
          <a:bodyPr>
            <a:normAutofit/>
          </a:bodyPr>
          <a:lstStyle/>
          <a:p>
            <a:r>
              <a:rPr lang="en-US" b="1">
                <a:solidFill>
                  <a:schemeClr val="accent1"/>
                </a:solidFill>
              </a:rPr>
              <a:t>Results</a:t>
            </a:r>
          </a:p>
        </p:txBody>
      </p:sp>
      <p:pic>
        <p:nvPicPr>
          <p:cNvPr id="6" name="Picture 6" descr="Table&#10;&#10;Description automatically generated">
            <a:extLst>
              <a:ext uri="{FF2B5EF4-FFF2-40B4-BE49-F238E27FC236}">
                <a16:creationId xmlns:a16="http://schemas.microsoft.com/office/drawing/2014/main" id="{DEC5BA1A-D380-9A78-3701-2979CE0B241D}"/>
              </a:ext>
            </a:extLst>
          </p:cNvPr>
          <p:cNvPicPr>
            <a:picLocks noChangeAspect="1"/>
          </p:cNvPicPr>
          <p:nvPr/>
        </p:nvPicPr>
        <p:blipFill>
          <a:blip r:embed="rId2"/>
          <a:stretch>
            <a:fillRect/>
          </a:stretch>
        </p:blipFill>
        <p:spPr>
          <a:xfrm>
            <a:off x="260065" y="4301333"/>
            <a:ext cx="7274591" cy="1617539"/>
          </a:xfrm>
          <a:prstGeom prst="rect">
            <a:avLst/>
          </a:prstGeom>
        </p:spPr>
      </p:pic>
      <p:pic>
        <p:nvPicPr>
          <p:cNvPr id="4" name="Picture 2" descr="Chart, line chart&#10;&#10;Description automatically generated">
            <a:extLst>
              <a:ext uri="{FF2B5EF4-FFF2-40B4-BE49-F238E27FC236}">
                <a16:creationId xmlns:a16="http://schemas.microsoft.com/office/drawing/2014/main" id="{A93DE527-BA41-4049-7477-B39D24C578CA}"/>
              </a:ext>
            </a:extLst>
          </p:cNvPr>
          <p:cNvPicPr>
            <a:picLocks noChangeAspect="1"/>
          </p:cNvPicPr>
          <p:nvPr/>
        </p:nvPicPr>
        <p:blipFill>
          <a:blip r:embed="rId3"/>
          <a:stretch>
            <a:fillRect/>
          </a:stretch>
        </p:blipFill>
        <p:spPr>
          <a:xfrm>
            <a:off x="232356" y="1822983"/>
            <a:ext cx="3439633" cy="2124820"/>
          </a:xfrm>
          <a:prstGeom prst="rect">
            <a:avLst/>
          </a:prstGeom>
        </p:spPr>
      </p:pic>
      <p:pic>
        <p:nvPicPr>
          <p:cNvPr id="5" name="Picture 3" descr="Chart, bar chart&#10;&#10;Description automatically generated">
            <a:extLst>
              <a:ext uri="{FF2B5EF4-FFF2-40B4-BE49-F238E27FC236}">
                <a16:creationId xmlns:a16="http://schemas.microsoft.com/office/drawing/2014/main" id="{6E092C00-95FA-4293-8896-601C69D70A06}"/>
              </a:ext>
            </a:extLst>
          </p:cNvPr>
          <p:cNvPicPr>
            <a:picLocks noChangeAspect="1"/>
          </p:cNvPicPr>
          <p:nvPr/>
        </p:nvPicPr>
        <p:blipFill>
          <a:blip r:embed="rId4"/>
          <a:stretch>
            <a:fillRect/>
          </a:stretch>
        </p:blipFill>
        <p:spPr>
          <a:xfrm>
            <a:off x="3779695" y="1873422"/>
            <a:ext cx="3368747" cy="2094825"/>
          </a:xfrm>
          <a:prstGeom prst="rect">
            <a:avLst/>
          </a:prstGeom>
        </p:spPr>
      </p:pic>
      <p:sp>
        <p:nvSpPr>
          <p:cNvPr id="3" name="Content Placeholder 2">
            <a:extLst>
              <a:ext uri="{FF2B5EF4-FFF2-40B4-BE49-F238E27FC236}">
                <a16:creationId xmlns:a16="http://schemas.microsoft.com/office/drawing/2014/main" id="{0C616DC9-A556-EE92-0BD3-1ECEF283C05E}"/>
              </a:ext>
            </a:extLst>
          </p:cNvPr>
          <p:cNvSpPr>
            <a:spLocks noGrp="1"/>
          </p:cNvSpPr>
          <p:nvPr>
            <p:ph idx="1"/>
          </p:nvPr>
        </p:nvSpPr>
        <p:spPr>
          <a:xfrm>
            <a:off x="7534656" y="1845734"/>
            <a:ext cx="3621024" cy="4023360"/>
          </a:xfrm>
        </p:spPr>
        <p:txBody>
          <a:bodyPr vert="horz" lIns="0" tIns="45720" rIns="0" bIns="45720" rtlCol="0" anchor="t">
            <a:normAutofit/>
          </a:bodyPr>
          <a:lstStyle/>
          <a:p>
            <a:pPr>
              <a:buFont typeface="Arial" panose="020B0604020202020204" pitchFamily="34" charset="0"/>
              <a:buChar char="•"/>
            </a:pPr>
            <a:r>
              <a:rPr lang="en-US" sz="1800"/>
              <a:t> Output from RFE returned 15 features for our model based on accuracy metric </a:t>
            </a:r>
          </a:p>
          <a:p>
            <a:pPr>
              <a:buFont typeface="Arial" panose="020B0604020202020204" pitchFamily="34" charset="0"/>
              <a:buChar char="•"/>
            </a:pPr>
            <a:r>
              <a:rPr lang="en-US" sz="1800"/>
              <a:t> TQWT features were influential in predicting PD classification, as discussed in Sakar, et al. 2019</a:t>
            </a:r>
          </a:p>
        </p:txBody>
      </p:sp>
    </p:spTree>
    <p:extLst>
      <p:ext uri="{BB962C8B-B14F-4D97-AF65-F5344CB8AC3E}">
        <p14:creationId xmlns:p14="http://schemas.microsoft.com/office/powerpoint/2010/main" val="18712402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2653</Words>
  <Application>Microsoft Macintosh PowerPoint</Application>
  <PresentationFormat>Widescreen</PresentationFormat>
  <Paragraphs>181</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Data Analytics Group Project</vt:lpstr>
      <vt:lpstr>Parkinson’s Disease (PD)</vt:lpstr>
      <vt:lpstr>Machine Learning &amp; Speech Patterns</vt:lpstr>
      <vt:lpstr>Methods</vt:lpstr>
      <vt:lpstr>Overview of Study Workflow</vt:lpstr>
      <vt:lpstr>Data Pre-Processing</vt:lpstr>
      <vt:lpstr>Feature Selection</vt:lpstr>
      <vt:lpstr>Predictive Modeling </vt:lpstr>
      <vt:lpstr>Results</vt:lpstr>
      <vt:lpstr>Results </vt:lpstr>
      <vt:lpstr>Results</vt:lpstr>
      <vt:lpstr>Discussion</vt:lpstr>
      <vt:lpstr>Discussion</vt:lpstr>
      <vt:lpstr>Future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sindhuja mahalingam89</cp:lastModifiedBy>
  <cp:revision>236</cp:revision>
  <dcterms:created xsi:type="dcterms:W3CDTF">2022-04-16T17:06:18Z</dcterms:created>
  <dcterms:modified xsi:type="dcterms:W3CDTF">2022-05-20T03:36:54Z</dcterms:modified>
</cp:coreProperties>
</file>