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Poppins" panose="000005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7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Most!$A$2:$A$6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Most!$B$2:$B$6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8-4C90-A7FA-FE4B4A903C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97055231"/>
        <c:axId val="1176895759"/>
      </c:barChart>
      <c:catAx>
        <c:axId val="129705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895759"/>
        <c:crosses val="autoZero"/>
        <c:auto val="1"/>
        <c:lblAlgn val="ctr"/>
        <c:lblOffset val="100"/>
        <c:noMultiLvlLbl val="0"/>
      </c:catAx>
      <c:valAx>
        <c:axId val="117689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0552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Sheet3!$G$1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Sheet3!$G$2:$G$5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D-4DE4-BB4E-B7F54E4441F6}"/>
            </c:ext>
          </c:extLst>
        </c:ser>
        <c:ser>
          <c:idx val="1"/>
          <c:order val="1"/>
          <c:tx>
            <c:strRef>
              <c:f>Sheet3!$H$1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0D-4DE4-BB4E-B7F54E4441F6}"/>
            </c:ext>
          </c:extLst>
        </c:ser>
        <c:ser>
          <c:idx val="2"/>
          <c:order val="2"/>
          <c:tx>
            <c:strRef>
              <c:f>Sheet3!$I$1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Sheet3!$I$2:$I$5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0D-4DE4-BB4E-B7F54E4441F6}"/>
            </c:ext>
          </c:extLst>
        </c:ser>
        <c:ser>
          <c:idx val="3"/>
          <c:order val="3"/>
          <c:tx>
            <c:strRef>
              <c:f>Sheet3!$J$1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Sheet3!$J$2:$J$5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0D-4DE4-BB4E-B7F54E444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6159903"/>
        <c:axId val="1686153183"/>
      </c:barChart>
      <c:catAx>
        <c:axId val="1686159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3183"/>
        <c:crosses val="autoZero"/>
        <c:auto val="1"/>
        <c:lblAlgn val="ctr"/>
        <c:lblOffset val="100"/>
        <c:noMultiLvlLbl val="0"/>
      </c:catAx>
      <c:valAx>
        <c:axId val="1686153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9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414167" y="837474"/>
            <a:ext cx="6508437" cy="7571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endParaRPr lang="en-US" sz="200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There are a total of 16 distinct content categories. Out of which Animal and Science categories are the most popular one.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4 types of content- Photo, Video, GIF and Audio, out of which people prefer photo and video the most.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May</a:t>
            </a: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 month has the highest number of posts and stands at 2138 posts , while February month has the lowest number of posts (1914 Posts)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algn="l" fontAlgn="base"/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Conclusion</a:t>
            </a:r>
          </a:p>
          <a:p>
            <a:pPr algn="l" fontAlgn="base"/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Social Buzz should focus more on </a:t>
            </a: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the top 5 categories that’s Animal, Technology, Science, Healthy eating and food and can create campaign to specifically target those audiences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Social Buzz can need to maximize in the month of January , May and August as they number of posts in these months are the highest.  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AD7CB-EA08-AF6D-9EFA-1188C50C4100}"/>
              </a:ext>
            </a:extLst>
          </p:cNvPr>
          <p:cNvSpPr txBox="1"/>
          <p:nvPr/>
        </p:nvSpPr>
        <p:spPr>
          <a:xfrm>
            <a:off x="8436952" y="2400300"/>
            <a:ext cx="7488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Social Buzz is a fast growing technology unicorn that need to adapt quickly to it’s global scale. </a:t>
            </a:r>
          </a:p>
          <a:p>
            <a:pPr algn="just"/>
            <a:r>
              <a:rPr lang="en-US" sz="3200" dirty="0"/>
              <a:t>Accenture has begun a 3 month POC Focusing on these tasks: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 audit of Social Buzz’s big data practice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E2326-46AE-5F99-D18E-385E990BF864}"/>
              </a:ext>
            </a:extLst>
          </p:cNvPr>
          <p:cNvSpPr txBox="1"/>
          <p:nvPr/>
        </p:nvSpPr>
        <p:spPr>
          <a:xfrm>
            <a:off x="1694544" y="4961740"/>
            <a:ext cx="7932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chemeClr val="bg1"/>
                </a:solidFill>
              </a:rPr>
              <a:t>Over </a:t>
            </a:r>
            <a:r>
              <a:rPr lang="en-US" sz="4400" u="sng" dirty="0">
                <a:solidFill>
                  <a:schemeClr val="bg1"/>
                </a:solidFill>
              </a:rPr>
              <a:t>100000</a:t>
            </a:r>
            <a:r>
              <a:rPr lang="en-US" sz="4400" dirty="0">
                <a:solidFill>
                  <a:schemeClr val="bg1"/>
                </a:solidFill>
              </a:rPr>
              <a:t> posts per day</a:t>
            </a:r>
          </a:p>
          <a:p>
            <a:pPr algn="just"/>
            <a:endParaRPr lang="en-US" sz="4400" u="sng" dirty="0">
              <a:solidFill>
                <a:schemeClr val="bg1"/>
              </a:solidFill>
            </a:endParaRPr>
          </a:p>
          <a:p>
            <a:pPr algn="just"/>
            <a:r>
              <a:rPr lang="en-US" sz="4400" u="sng" dirty="0">
                <a:solidFill>
                  <a:schemeClr val="bg1"/>
                </a:solidFill>
              </a:rPr>
              <a:t>36,500,000</a:t>
            </a:r>
            <a:r>
              <a:rPr lang="en-US" sz="4400" dirty="0">
                <a:solidFill>
                  <a:schemeClr val="bg1"/>
                </a:solidFill>
              </a:rPr>
              <a:t> piecers of content per year!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779EC1-5E23-C275-1729-CA2B6AB5D397}"/>
              </a:ext>
            </a:extLst>
          </p:cNvPr>
          <p:cNvSpPr txBox="1"/>
          <p:nvPr/>
        </p:nvSpPr>
        <p:spPr>
          <a:xfrm>
            <a:off x="14249400" y="17145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Atmakuri Naga Sindhu</a:t>
            </a:r>
          </a:p>
          <a:p>
            <a:r>
              <a:rPr lang="en-US" sz="2800" dirty="0"/>
              <a:t>Data Analyst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F7314-514C-D0BB-F1F8-18173249EA23}"/>
              </a:ext>
            </a:extLst>
          </p:cNvPr>
          <p:cNvSpPr txBox="1"/>
          <p:nvPr/>
        </p:nvSpPr>
        <p:spPr>
          <a:xfrm>
            <a:off x="14313680" y="4701404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D5C192-912B-77C0-BCDC-984377BB3513}"/>
              </a:ext>
            </a:extLst>
          </p:cNvPr>
          <p:cNvSpPr txBox="1"/>
          <p:nvPr/>
        </p:nvSpPr>
        <p:spPr>
          <a:xfrm>
            <a:off x="14313680" y="7688308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SkillSpireSS</a:t>
            </a:r>
            <a:endParaRPr lang="en-US" sz="2800" b="1" dirty="0"/>
          </a:p>
          <a:p>
            <a:r>
              <a:rPr lang="en-US" sz="2800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ADABC3-5805-6CB5-C47C-BBC752B90135}"/>
              </a:ext>
            </a:extLst>
          </p:cNvPr>
          <p:cNvSpPr txBox="1"/>
          <p:nvPr/>
        </p:nvSpPr>
        <p:spPr>
          <a:xfrm>
            <a:off x="4095793" y="120106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97D75-4733-60DB-7B14-234D71A6879B}"/>
              </a:ext>
            </a:extLst>
          </p:cNvPr>
          <p:cNvSpPr txBox="1"/>
          <p:nvPr/>
        </p:nvSpPr>
        <p:spPr>
          <a:xfrm>
            <a:off x="6158261" y="2855030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Cleaning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085D0-80F4-6A9D-F341-77D0308479F7}"/>
              </a:ext>
            </a:extLst>
          </p:cNvPr>
          <p:cNvSpPr txBox="1"/>
          <p:nvPr/>
        </p:nvSpPr>
        <p:spPr>
          <a:xfrm>
            <a:off x="8231642" y="442122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C7DAF-53E6-4703-FA09-7D4FECD0C911}"/>
              </a:ext>
            </a:extLst>
          </p:cNvPr>
          <p:cNvSpPr txBox="1"/>
          <p:nvPr/>
        </p:nvSpPr>
        <p:spPr>
          <a:xfrm>
            <a:off x="9815634" y="6164624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23AE9-A62E-0F0C-6D6F-95A3A423226C}"/>
              </a:ext>
            </a:extLst>
          </p:cNvPr>
          <p:cNvSpPr txBox="1"/>
          <p:nvPr/>
        </p:nvSpPr>
        <p:spPr>
          <a:xfrm>
            <a:off x="11756593" y="7975777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1E651-6882-28CA-7CEC-93E7E2FBBED4}"/>
              </a:ext>
            </a:extLst>
          </p:cNvPr>
          <p:cNvSpPr txBox="1"/>
          <p:nvPr/>
        </p:nvSpPr>
        <p:spPr>
          <a:xfrm>
            <a:off x="832164" y="4624507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F962F-A89D-FD8A-A2A3-55145B71FABF}"/>
              </a:ext>
            </a:extLst>
          </p:cNvPr>
          <p:cNvSpPr txBox="1"/>
          <p:nvPr/>
        </p:nvSpPr>
        <p:spPr>
          <a:xfrm>
            <a:off x="6243692" y="4530884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Most Favorite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7AB2A-9612-5FF7-8E68-F4142FB9DF36}"/>
              </a:ext>
            </a:extLst>
          </p:cNvPr>
          <p:cNvSpPr txBox="1"/>
          <p:nvPr/>
        </p:nvSpPr>
        <p:spPr>
          <a:xfrm>
            <a:off x="11740086" y="454131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With Most Number of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6999F-BD3C-8A72-89DF-98B74E37CBDC}"/>
              </a:ext>
            </a:extLst>
          </p:cNvPr>
          <p:cNvSpPr txBox="1"/>
          <p:nvPr/>
        </p:nvSpPr>
        <p:spPr>
          <a:xfrm>
            <a:off x="832164" y="2960005"/>
            <a:ext cx="502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A100FF"/>
                </a:solidFill>
              </a:rPr>
              <a:t>16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F9F0D-AFCF-BF45-A650-64693C5BE867}"/>
              </a:ext>
            </a:extLst>
          </p:cNvPr>
          <p:cNvSpPr txBox="1"/>
          <p:nvPr/>
        </p:nvSpPr>
        <p:spPr>
          <a:xfrm>
            <a:off x="5998853" y="3106199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Animal</a:t>
            </a:r>
            <a:endParaRPr lang="en-US" sz="4000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91B2F-86FF-1624-AE1C-57A3F116220C}"/>
              </a:ext>
            </a:extLst>
          </p:cNvPr>
          <p:cNvSpPr txBox="1"/>
          <p:nvPr/>
        </p:nvSpPr>
        <p:spPr>
          <a:xfrm>
            <a:off x="11741273" y="321310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May</a:t>
            </a:r>
            <a:endParaRPr lang="en-US" sz="4000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1B21177-6932-3C71-514F-6620DA19D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968294"/>
              </p:ext>
            </p:extLst>
          </p:nvPr>
        </p:nvGraphicFramePr>
        <p:xfrm>
          <a:off x="2724116" y="1383832"/>
          <a:ext cx="15084872" cy="780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9319511-FEE1-7C57-B8A7-E9B116E90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14834"/>
              </p:ext>
            </p:extLst>
          </p:nvPr>
        </p:nvGraphicFramePr>
        <p:xfrm>
          <a:off x="2724116" y="1231449"/>
          <a:ext cx="15084872" cy="7536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320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Poppins</vt:lpstr>
      <vt:lpstr>Graphik Regular</vt:lpstr>
      <vt:lpstr>Arial</vt:lpstr>
      <vt:lpstr>Calibri</vt:lpstr>
      <vt:lpstr>Clear Sans Regular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A. SATYA SAMPATH KUMAR</cp:lastModifiedBy>
  <cp:revision>19</cp:revision>
  <dcterms:created xsi:type="dcterms:W3CDTF">2006-08-16T00:00:00Z</dcterms:created>
  <dcterms:modified xsi:type="dcterms:W3CDTF">2024-04-19T18:37:47Z</dcterms:modified>
  <dc:identifier>DAEhDyfaYKE</dc:identifier>
</cp:coreProperties>
</file>