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Oswald Regular"/>
      <p:regular r:id="rId48"/>
      <p:bold r:id="rId49"/>
    </p:embeddedFont>
    <p:embeddedFont>
      <p:font typeface="Lobster"/>
      <p:regular r:id="rId50"/>
    </p:embeddedFont>
    <p:embeddedFont>
      <p:font typeface="Overlock Black"/>
      <p:bold r:id="rId51"/>
      <p:boldItalic r:id="rId52"/>
    </p:embeddedFont>
    <p:embeddedFont>
      <p:font typeface="Bodoni"/>
      <p:regular r:id="rId53"/>
      <p:bold r:id="rId54"/>
      <p:italic r:id="rId55"/>
      <p:boldItalic r:id="rId56"/>
    </p:embeddedFont>
    <p:embeddedFont>
      <p:font typeface="Oswald"/>
      <p:regular r:id="rId57"/>
      <p:bold r:id="rId58"/>
    </p:embeddedFont>
    <p:embeddedFont>
      <p:font typeface="Century Gothic"/>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3" roundtripDataSignature="AMtx7mjqBwakC0FGwzKmaz9px9oTnw8n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swaldRegular-regular.fntdata"/><Relationship Id="rId47" Type="http://schemas.openxmlformats.org/officeDocument/2006/relationships/slide" Target="slides/slide43.xml"/><Relationship Id="rId49" Type="http://schemas.openxmlformats.org/officeDocument/2006/relationships/font" Target="fonts/OswaldRegular-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CenturyGothic-boldItalic.fntdata"/><Relationship Id="rId61" Type="http://schemas.openxmlformats.org/officeDocument/2006/relationships/font" Target="fonts/CenturyGothic-italic.fntdata"/><Relationship Id="rId20" Type="http://schemas.openxmlformats.org/officeDocument/2006/relationships/slide" Target="slides/slide16.xml"/><Relationship Id="rId63"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CenturyGothic-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lockBlack-bold.fntdata"/><Relationship Id="rId50" Type="http://schemas.openxmlformats.org/officeDocument/2006/relationships/font" Target="fonts/Lobster-regular.fntdata"/><Relationship Id="rId53" Type="http://schemas.openxmlformats.org/officeDocument/2006/relationships/font" Target="fonts/Bodoni-regular.fntdata"/><Relationship Id="rId52" Type="http://schemas.openxmlformats.org/officeDocument/2006/relationships/font" Target="fonts/OverlockBlack-boldItalic.fntdata"/><Relationship Id="rId11" Type="http://schemas.openxmlformats.org/officeDocument/2006/relationships/slide" Target="slides/slide7.xml"/><Relationship Id="rId55" Type="http://schemas.openxmlformats.org/officeDocument/2006/relationships/font" Target="fonts/Bodoni-italic.fntdata"/><Relationship Id="rId10" Type="http://schemas.openxmlformats.org/officeDocument/2006/relationships/slide" Target="slides/slide6.xml"/><Relationship Id="rId54" Type="http://schemas.openxmlformats.org/officeDocument/2006/relationships/font" Target="fonts/Bodoni-bold.fntdata"/><Relationship Id="rId13" Type="http://schemas.openxmlformats.org/officeDocument/2006/relationships/slide" Target="slides/slide9.xml"/><Relationship Id="rId57" Type="http://schemas.openxmlformats.org/officeDocument/2006/relationships/font" Target="fonts/Oswald-regular.fntdata"/><Relationship Id="rId12" Type="http://schemas.openxmlformats.org/officeDocument/2006/relationships/slide" Target="slides/slide8.xml"/><Relationship Id="rId56" Type="http://schemas.openxmlformats.org/officeDocument/2006/relationships/font" Target="fonts/Bodoni-boldItalic.fntdata"/><Relationship Id="rId15" Type="http://schemas.openxmlformats.org/officeDocument/2006/relationships/slide" Target="slides/slide11.xml"/><Relationship Id="rId59" Type="http://schemas.openxmlformats.org/officeDocument/2006/relationships/font" Target="fonts/CenturyGothic-regular.fntdata"/><Relationship Id="rId14" Type="http://schemas.openxmlformats.org/officeDocument/2006/relationships/slide" Target="slides/slide10.xml"/><Relationship Id="rId58" Type="http://schemas.openxmlformats.org/officeDocument/2006/relationships/font" Target="fonts/Oswa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647f185b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647f185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647f185b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647f185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647f185b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647f185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647f185b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647f185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647f185b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647f185b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8647f185b5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647f185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8647f185b5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647f185b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647f185b5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647f185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8647f185b5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647f185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8647f185b5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647f185b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8647f185b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647f185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8647f185b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8647f185b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647f185b5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647f185b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647f185b5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647f185b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8647f185b5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647f185b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8647f185b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8647f185b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8647f185b5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647f185b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8647f185b5_0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8647f185b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8647f185b5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647f185b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8647f185b5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8647f185b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8647f185b5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647f185b5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8647f185b5_0_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647f185b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885918fa0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85918fa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85918fa0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85918fa0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85918fa0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85918fa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885918fa0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85918fa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885918fa0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85918fa0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885918fa0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885918fa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885918fa0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885918fa0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885918fa08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885918fa0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885918fa08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885918fa0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8647f185b5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8647f185b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8647f185b5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8647f185b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8647f185b5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8647f185b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647f185b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8647f185b5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647f185b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647f185b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Google Shape;39;p9"/>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04" name="Shape 104"/>
        <p:cNvGrpSpPr/>
        <p:nvPr/>
      </p:nvGrpSpPr>
      <p:grpSpPr>
        <a:xfrm>
          <a:off x="0" y="0"/>
          <a:ext cx="0" cy="0"/>
          <a:chOff x="0" y="0"/>
          <a:chExt cx="0" cy="0"/>
        </a:xfrm>
      </p:grpSpPr>
      <p:sp>
        <p:nvSpPr>
          <p:cNvPr id="105" name="Google Shape;105;p18"/>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11" name="Shape 111"/>
        <p:cNvGrpSpPr/>
        <p:nvPr/>
      </p:nvGrpSpPr>
      <p:grpSpPr>
        <a:xfrm>
          <a:off x="0" y="0"/>
          <a:ext cx="0" cy="0"/>
          <a:chOff x="0" y="0"/>
          <a:chExt cx="0" cy="0"/>
        </a:xfrm>
      </p:grpSpPr>
      <p:sp>
        <p:nvSpPr>
          <p:cNvPr id="112" name="Google Shape;112;p1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9"/>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1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21" name="Shape 121"/>
        <p:cNvGrpSpPr/>
        <p:nvPr/>
      </p:nvGrpSpPr>
      <p:grpSpPr>
        <a:xfrm>
          <a:off x="0" y="0"/>
          <a:ext cx="0" cy="0"/>
          <a:chOff x="0" y="0"/>
          <a:chExt cx="0" cy="0"/>
        </a:xfrm>
      </p:grpSpPr>
      <p:sp>
        <p:nvSpPr>
          <p:cNvPr id="122" name="Google Shape;122;p20"/>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28" name="Shape 128"/>
        <p:cNvGrpSpPr/>
        <p:nvPr/>
      </p:nvGrpSpPr>
      <p:grpSpPr>
        <a:xfrm>
          <a:off x="0" y="0"/>
          <a:ext cx="0" cy="0"/>
          <a:chOff x="0" y="0"/>
          <a:chExt cx="0" cy="0"/>
        </a:xfrm>
      </p:grpSpPr>
      <p:sp>
        <p:nvSpPr>
          <p:cNvPr id="129" name="Google Shape;129;p21"/>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1"/>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1"/>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21"/>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38" name="Shape 138"/>
        <p:cNvGrpSpPr/>
        <p:nvPr/>
      </p:nvGrpSpPr>
      <p:grpSpPr>
        <a:xfrm>
          <a:off x="0" y="0"/>
          <a:ext cx="0" cy="0"/>
          <a:chOff x="0" y="0"/>
          <a:chExt cx="0" cy="0"/>
        </a:xfrm>
      </p:grpSpPr>
      <p:sp>
        <p:nvSpPr>
          <p:cNvPr id="139" name="Google Shape;139;p22"/>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6" name="Shape 146"/>
        <p:cNvGrpSpPr/>
        <p:nvPr/>
      </p:nvGrpSpPr>
      <p:grpSpPr>
        <a:xfrm>
          <a:off x="0" y="0"/>
          <a:ext cx="0" cy="0"/>
          <a:chOff x="0" y="0"/>
          <a:chExt cx="0" cy="0"/>
        </a:xfrm>
      </p:grpSpPr>
      <p:sp>
        <p:nvSpPr>
          <p:cNvPr id="147" name="Google Shape;147;p2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Google Shape;46;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3" name="Google Shape;53;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7" name="Shape 57"/>
        <p:cNvGrpSpPr/>
        <p:nvPr/>
      </p:nvGrpSpPr>
      <p:grpSpPr>
        <a:xfrm>
          <a:off x="0" y="0"/>
          <a:ext cx="0" cy="0"/>
          <a:chOff x="0" y="0"/>
          <a:chExt cx="0" cy="0"/>
        </a:xfrm>
      </p:grpSpPr>
      <p:sp>
        <p:nvSpPr>
          <p:cNvPr id="58" name="Google Shape;58;p12"/>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0" name="Google Shape;60;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4" name="Shape 64"/>
        <p:cNvGrpSpPr/>
        <p:nvPr/>
      </p:nvGrpSpPr>
      <p:grpSpPr>
        <a:xfrm>
          <a:off x="0" y="0"/>
          <a:ext cx="0" cy="0"/>
          <a:chOff x="0" y="0"/>
          <a:chExt cx="0" cy="0"/>
        </a:xfrm>
      </p:grpSpPr>
      <p:sp>
        <p:nvSpPr>
          <p:cNvPr id="65" name="Google Shape;65;p1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13"/>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8" name="Google Shape;6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2" name="Shape 72"/>
        <p:cNvGrpSpPr/>
        <p:nvPr/>
      </p:nvGrpSpPr>
      <p:grpSpPr>
        <a:xfrm>
          <a:off x="0" y="0"/>
          <a:ext cx="0" cy="0"/>
          <a:chOff x="0" y="0"/>
          <a:chExt cx="0" cy="0"/>
        </a:xfrm>
      </p:grpSpPr>
      <p:sp>
        <p:nvSpPr>
          <p:cNvPr id="73" name="Google Shape;73;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5" name="Google Shape;75;p14"/>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6" name="Google Shape;76;p14"/>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7" name="Google Shape;77;p14"/>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8" name="Google Shape;78;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1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8" name="Shape 88"/>
        <p:cNvGrpSpPr/>
        <p:nvPr/>
      </p:nvGrpSpPr>
      <p:grpSpPr>
        <a:xfrm>
          <a:off x="0" y="0"/>
          <a:ext cx="0" cy="0"/>
          <a:chOff x="0" y="0"/>
          <a:chExt cx="0" cy="0"/>
        </a:xfrm>
      </p:grpSpPr>
      <p:sp>
        <p:nvSpPr>
          <p:cNvPr id="89" name="Google Shape;89;p16"/>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6"/>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6" name="Shape 96"/>
        <p:cNvGrpSpPr/>
        <p:nvPr/>
      </p:nvGrpSpPr>
      <p:grpSpPr>
        <a:xfrm>
          <a:off x="0" y="0"/>
          <a:ext cx="0" cy="0"/>
          <a:chOff x="0" y="0"/>
          <a:chExt cx="0" cy="0"/>
        </a:xfrm>
      </p:grpSpPr>
      <p:sp>
        <p:nvSpPr>
          <p:cNvPr id="97" name="Google Shape;97;p17"/>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7"/>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8"/>
          <p:cNvGrpSpPr/>
          <p:nvPr/>
        </p:nvGrpSpPr>
        <p:grpSpPr>
          <a:xfrm>
            <a:off x="1" y="228600"/>
            <a:ext cx="2851516" cy="6638628"/>
            <a:chOff x="2487613" y="285750"/>
            <a:chExt cx="2428875" cy="5654676"/>
          </a:xfrm>
        </p:grpSpPr>
        <p:sp>
          <p:nvSpPr>
            <p:cNvPr id="7" name="Google Shape;7;p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8"/>
          <p:cNvGrpSpPr/>
          <p:nvPr/>
        </p:nvGrpSpPr>
        <p:grpSpPr>
          <a:xfrm>
            <a:off x="27222" y="157"/>
            <a:ext cx="2356674" cy="6853096"/>
            <a:chOff x="6627813" y="195610"/>
            <a:chExt cx="1952625" cy="5678141"/>
          </a:xfrm>
        </p:grpSpPr>
        <p:sp>
          <p:nvSpPr>
            <p:cNvPr id="20" name="Google Shape;20;p8"/>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8"/>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31.png"/><Relationship Id="rId5"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1767213" y="836003"/>
            <a:ext cx="8915400" cy="2262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F5E7C"/>
              </a:buClr>
              <a:buSzPts val="7200"/>
              <a:buFont typeface="Bodoni"/>
              <a:buNone/>
            </a:pPr>
            <a:r>
              <a:rPr lang="en-US" sz="7200">
                <a:solidFill>
                  <a:srgbClr val="0F5E7C"/>
                </a:solidFill>
                <a:latin typeface="Bodoni"/>
                <a:ea typeface="Bodoni"/>
                <a:cs typeface="Bodoni"/>
                <a:sym typeface="Bodoni"/>
              </a:rPr>
              <a:t>Banking  System</a:t>
            </a:r>
            <a:endParaRPr sz="7200">
              <a:solidFill>
                <a:srgbClr val="0F5E7C"/>
              </a:solidFill>
              <a:latin typeface="Bodoni"/>
              <a:ea typeface="Bodoni"/>
              <a:cs typeface="Bodoni"/>
              <a:sym typeface="Bodoni"/>
            </a:endParaRPr>
          </a:p>
        </p:txBody>
      </p:sp>
      <p:sp>
        <p:nvSpPr>
          <p:cNvPr id="165" name="Google Shape;165;p1"/>
          <p:cNvSpPr txBox="1"/>
          <p:nvPr>
            <p:ph idx="1" type="subTitle"/>
          </p:nvPr>
        </p:nvSpPr>
        <p:spPr>
          <a:xfrm>
            <a:off x="2096900" y="3985446"/>
            <a:ext cx="8915400" cy="24963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665"/>
              <a:buNone/>
            </a:pPr>
            <a:r>
              <a:rPr lang="en-US" sz="2665">
                <a:solidFill>
                  <a:srgbClr val="000000"/>
                </a:solidFill>
                <a:latin typeface="Lobster"/>
                <a:ea typeface="Lobster"/>
                <a:cs typeface="Lobster"/>
                <a:sym typeface="Lobster"/>
              </a:rPr>
              <a:t>K.Likhit Chand:26</a:t>
            </a:r>
            <a:endParaRPr sz="2800">
              <a:solidFill>
                <a:srgbClr val="000000"/>
              </a:solidFill>
              <a:latin typeface="Lobster"/>
              <a:ea typeface="Lobster"/>
              <a:cs typeface="Lobster"/>
              <a:sym typeface="Lobster"/>
            </a:endParaRPr>
          </a:p>
          <a:p>
            <a:pPr indent="0" lvl="0" marL="0" rtl="0" algn="l">
              <a:lnSpc>
                <a:spcPct val="80000"/>
              </a:lnSpc>
              <a:spcBef>
                <a:spcPts val="1000"/>
              </a:spcBef>
              <a:spcAft>
                <a:spcPts val="0"/>
              </a:spcAft>
              <a:buSzPts val="1665"/>
              <a:buNone/>
            </a:pPr>
            <a:r>
              <a:rPr lang="en-US" sz="2665">
                <a:solidFill>
                  <a:srgbClr val="000000"/>
                </a:solidFill>
                <a:latin typeface="Lobster"/>
                <a:ea typeface="Lobster"/>
                <a:cs typeface="Lobster"/>
                <a:sym typeface="Lobster"/>
              </a:rPr>
              <a:t>B.Sindhu:31</a:t>
            </a:r>
            <a:endParaRPr sz="2800">
              <a:solidFill>
                <a:srgbClr val="000000"/>
              </a:solidFill>
              <a:latin typeface="Lobster"/>
              <a:ea typeface="Lobster"/>
              <a:cs typeface="Lobster"/>
              <a:sym typeface="Lobster"/>
            </a:endParaRPr>
          </a:p>
          <a:p>
            <a:pPr indent="0" lvl="0" marL="0" rtl="0" algn="l">
              <a:lnSpc>
                <a:spcPct val="80000"/>
              </a:lnSpc>
              <a:spcBef>
                <a:spcPts val="1000"/>
              </a:spcBef>
              <a:spcAft>
                <a:spcPts val="0"/>
              </a:spcAft>
              <a:buSzPts val="1665"/>
              <a:buNone/>
            </a:pPr>
            <a:r>
              <a:rPr lang="en-US" sz="2665">
                <a:solidFill>
                  <a:srgbClr val="000000"/>
                </a:solidFill>
                <a:latin typeface="Lobster"/>
                <a:ea typeface="Lobster"/>
                <a:cs typeface="Lobster"/>
                <a:sym typeface="Lobster"/>
              </a:rPr>
              <a:t>K.Prathyush:36</a:t>
            </a:r>
            <a:endParaRPr sz="2800">
              <a:solidFill>
                <a:srgbClr val="000000"/>
              </a:solidFill>
              <a:latin typeface="Lobster"/>
              <a:ea typeface="Lobster"/>
              <a:cs typeface="Lobster"/>
              <a:sym typeface="Lobster"/>
            </a:endParaRPr>
          </a:p>
          <a:p>
            <a:pPr indent="0" lvl="0" marL="0" rtl="0" algn="l">
              <a:lnSpc>
                <a:spcPct val="80000"/>
              </a:lnSpc>
              <a:spcBef>
                <a:spcPts val="1000"/>
              </a:spcBef>
              <a:spcAft>
                <a:spcPts val="0"/>
              </a:spcAft>
              <a:buSzPts val="1665"/>
              <a:buNone/>
            </a:pPr>
            <a:r>
              <a:rPr lang="en-US" sz="2665">
                <a:solidFill>
                  <a:srgbClr val="000000"/>
                </a:solidFill>
                <a:latin typeface="Lobster"/>
                <a:ea typeface="Lobster"/>
                <a:cs typeface="Lobster"/>
                <a:sym typeface="Lobster"/>
              </a:rPr>
              <a:t>K.Sandesh:41</a:t>
            </a:r>
            <a:endParaRPr sz="2800">
              <a:solidFill>
                <a:srgbClr val="000000"/>
              </a:solidFill>
              <a:latin typeface="Lobster"/>
              <a:ea typeface="Lobster"/>
              <a:cs typeface="Lobster"/>
              <a:sym typeface="Lobster"/>
            </a:endParaRPr>
          </a:p>
          <a:p>
            <a:pPr indent="0" lvl="0" marL="0" rtl="0" algn="l">
              <a:lnSpc>
                <a:spcPct val="80000"/>
              </a:lnSpc>
              <a:spcBef>
                <a:spcPts val="1000"/>
              </a:spcBef>
              <a:spcAft>
                <a:spcPts val="0"/>
              </a:spcAft>
              <a:buSzPts val="1665"/>
              <a:buNone/>
            </a:pPr>
            <a:r>
              <a:rPr lang="en-US" sz="2665">
                <a:solidFill>
                  <a:srgbClr val="000000"/>
                </a:solidFill>
                <a:latin typeface="Lobster"/>
                <a:ea typeface="Lobster"/>
                <a:cs typeface="Lobster"/>
                <a:sym typeface="Lobster"/>
              </a:rPr>
              <a:t>Ch.Sandeep:46</a:t>
            </a:r>
            <a:endParaRPr sz="2800">
              <a:solidFill>
                <a:srgbClr val="000000"/>
              </a:solidFill>
              <a:latin typeface="Lobster"/>
              <a:ea typeface="Lobster"/>
              <a:cs typeface="Lobster"/>
              <a:sym typeface="Lobster"/>
            </a:endParaRPr>
          </a:p>
        </p:txBody>
      </p:sp>
      <p:sp>
        <p:nvSpPr>
          <p:cNvPr id="166" name="Google Shape;166;p1"/>
          <p:cNvSpPr/>
          <p:nvPr/>
        </p:nvSpPr>
        <p:spPr>
          <a:xfrm>
            <a:off x="5616000" y="4361575"/>
            <a:ext cx="1686330" cy="1345991"/>
          </a:xfrm>
          <a:custGeom>
            <a:rect b="b" l="l" r="r" t="t"/>
            <a:pathLst>
              <a:path extrusionOk="0" h="9109" w="10919">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
          <p:cNvGrpSpPr/>
          <p:nvPr/>
        </p:nvGrpSpPr>
        <p:grpSpPr>
          <a:xfrm>
            <a:off x="9069065" y="971724"/>
            <a:ext cx="1613526" cy="1090828"/>
            <a:chOff x="4991521" y="2791112"/>
            <a:chExt cx="371395" cy="272857"/>
          </a:xfrm>
        </p:grpSpPr>
        <p:sp>
          <p:nvSpPr>
            <p:cNvPr id="168" name="Google Shape;168;p1"/>
            <p:cNvSpPr/>
            <p:nvPr/>
          </p:nvSpPr>
          <p:spPr>
            <a:xfrm>
              <a:off x="5032435" y="2810717"/>
              <a:ext cx="289567" cy="197840"/>
            </a:xfrm>
            <a:custGeom>
              <a:rect b="b" l="l" r="r" t="t"/>
              <a:pathLst>
                <a:path extrusionOk="0" h="6216" w="9098">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
            <p:cNvSpPr/>
            <p:nvPr/>
          </p:nvSpPr>
          <p:spPr>
            <a:xfrm>
              <a:off x="4991521" y="2791112"/>
              <a:ext cx="371395" cy="272857"/>
            </a:xfrm>
            <a:custGeom>
              <a:rect b="b" l="l" r="r" t="t"/>
              <a:pathLst>
                <a:path extrusionOk="0" h="8573" w="11669">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g8647f185b5_0_9"/>
          <p:cNvPicPr preferRelativeResize="0"/>
          <p:nvPr/>
        </p:nvPicPr>
        <p:blipFill>
          <a:blip r:embed="rId3">
            <a:alphaModFix/>
          </a:blip>
          <a:stretch>
            <a:fillRect/>
          </a:stretch>
        </p:blipFill>
        <p:spPr>
          <a:xfrm>
            <a:off x="8979625" y="4437275"/>
            <a:ext cx="2094851" cy="2094851"/>
          </a:xfrm>
          <a:prstGeom prst="rect">
            <a:avLst/>
          </a:prstGeom>
          <a:noFill/>
          <a:ln>
            <a:noFill/>
          </a:ln>
        </p:spPr>
      </p:pic>
      <p:sp>
        <p:nvSpPr>
          <p:cNvPr id="326" name="Google Shape;326;g8647f185b5_0_9"/>
          <p:cNvSpPr/>
          <p:nvPr/>
        </p:nvSpPr>
        <p:spPr>
          <a:xfrm>
            <a:off x="7634950" y="313775"/>
            <a:ext cx="4467600" cy="4123500"/>
          </a:xfrm>
          <a:prstGeom prst="wedgeRoundRectCallout">
            <a:avLst>
              <a:gd fmla="val -20833" name="adj1"/>
              <a:gd fmla="val 62500" name="adj2"/>
              <a:gd fmla="val 0" name="adj3"/>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8647f185b5_0_9"/>
          <p:cNvSpPr txBox="1"/>
          <p:nvPr/>
        </p:nvSpPr>
        <p:spPr>
          <a:xfrm>
            <a:off x="7634950" y="582700"/>
            <a:ext cx="4452300" cy="3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US" sz="1600">
                <a:latin typeface="Bodoni"/>
                <a:ea typeface="Bodoni"/>
                <a:cs typeface="Bodoni"/>
                <a:sym typeface="Bodoni"/>
              </a:rPr>
              <a:t>ACTIONLISTENER IS A INTERFACE .</a:t>
            </a:r>
            <a:endParaRPr sz="1600">
              <a:latin typeface="Bodoni"/>
              <a:ea typeface="Bodoni"/>
              <a:cs typeface="Bodoni"/>
              <a:sym typeface="Bodoni"/>
            </a:endParaRPr>
          </a:p>
          <a:p>
            <a:pPr indent="0" lvl="0" marL="0" rtl="0" algn="l">
              <a:spcBef>
                <a:spcPts val="0"/>
              </a:spcBef>
              <a:spcAft>
                <a:spcPts val="0"/>
              </a:spcAft>
              <a:buNone/>
            </a:pPr>
            <a:r>
              <a:t/>
            </a:r>
            <a:endParaRPr sz="1600">
              <a:latin typeface="Bodoni"/>
              <a:ea typeface="Bodoni"/>
              <a:cs typeface="Bodoni"/>
              <a:sym typeface="Bodoni"/>
            </a:endParaRPr>
          </a:p>
          <a:p>
            <a:pPr indent="0" lvl="0" marL="0" rtl="0" algn="l">
              <a:spcBef>
                <a:spcPts val="0"/>
              </a:spcBef>
              <a:spcAft>
                <a:spcPts val="0"/>
              </a:spcAft>
              <a:buNone/>
            </a:pPr>
            <a:r>
              <a:rPr lang="en-US" sz="1600">
                <a:latin typeface="Bodoni"/>
                <a:ea typeface="Bodoni"/>
                <a:cs typeface="Bodoni"/>
                <a:sym typeface="Bodoni"/>
              </a:rPr>
              <a:t> AS WE CALLED  IT USING THE OBJECT OF BUTTON SO WHENEVER BUTTON IS CLICKED ACTION PERFORMED FUNCTION IS CALLED AND EXECUTES STATEMENT IN IT.</a:t>
            </a:r>
            <a:endParaRPr sz="1600">
              <a:latin typeface="Bodoni"/>
              <a:ea typeface="Bodoni"/>
              <a:cs typeface="Bodoni"/>
              <a:sym typeface="Bodoni"/>
            </a:endParaRPr>
          </a:p>
          <a:p>
            <a:pPr indent="0" lvl="0" marL="0" rtl="0" algn="l">
              <a:spcBef>
                <a:spcPts val="0"/>
              </a:spcBef>
              <a:spcAft>
                <a:spcPts val="0"/>
              </a:spcAft>
              <a:buNone/>
            </a:pPr>
            <a:r>
              <a:rPr lang="en-US" sz="1600">
                <a:latin typeface="Bodoni"/>
                <a:ea typeface="Bodoni"/>
                <a:cs typeface="Bodoni"/>
                <a:sym typeface="Bodoni"/>
              </a:rPr>
              <a:t>  	</a:t>
            </a:r>
            <a:endParaRPr sz="16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getText() &amp; setText() methods are getting or updating data in some GUI materials like labels,textfield.</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login frame ends from here</a:t>
            </a:r>
            <a:endParaRPr sz="1800">
              <a:latin typeface="Bodoni"/>
              <a:ea typeface="Bodoni"/>
              <a:cs typeface="Bodoni"/>
              <a:sym typeface="Bodoni"/>
            </a:endParaRPr>
          </a:p>
        </p:txBody>
      </p:sp>
      <p:pic>
        <p:nvPicPr>
          <p:cNvPr id="328" name="Google Shape;328;g8647f185b5_0_9"/>
          <p:cNvPicPr preferRelativeResize="0"/>
          <p:nvPr/>
        </p:nvPicPr>
        <p:blipFill>
          <a:blip r:embed="rId4">
            <a:alphaModFix/>
          </a:blip>
          <a:stretch>
            <a:fillRect/>
          </a:stretch>
        </p:blipFill>
        <p:spPr>
          <a:xfrm>
            <a:off x="164925" y="313775"/>
            <a:ext cx="7081725" cy="637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g8647f185b5_0_12"/>
          <p:cNvPicPr preferRelativeResize="0"/>
          <p:nvPr/>
        </p:nvPicPr>
        <p:blipFill>
          <a:blip r:embed="rId3">
            <a:alphaModFix/>
          </a:blip>
          <a:stretch>
            <a:fillRect/>
          </a:stretch>
        </p:blipFill>
        <p:spPr>
          <a:xfrm>
            <a:off x="9174125" y="4631775"/>
            <a:ext cx="1900349" cy="1900349"/>
          </a:xfrm>
          <a:prstGeom prst="rect">
            <a:avLst/>
          </a:prstGeom>
          <a:noFill/>
          <a:ln>
            <a:noFill/>
          </a:ln>
        </p:spPr>
      </p:pic>
      <p:sp>
        <p:nvSpPr>
          <p:cNvPr id="334" name="Google Shape;334;g8647f185b5_0_12"/>
          <p:cNvSpPr/>
          <p:nvPr/>
        </p:nvSpPr>
        <p:spPr>
          <a:xfrm flipH="1">
            <a:off x="6349925" y="1195300"/>
            <a:ext cx="4437600" cy="3600900"/>
          </a:xfrm>
          <a:prstGeom prst="wedgeEllipseCallout">
            <a:avLst>
              <a:gd fmla="val -20833" name="adj1"/>
              <a:gd fmla="val 625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8647f185b5_0_12"/>
          <p:cNvSpPr txBox="1"/>
          <p:nvPr/>
        </p:nvSpPr>
        <p:spPr>
          <a:xfrm>
            <a:off x="6798225" y="1703300"/>
            <a:ext cx="3481200" cy="25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  </a:t>
            </a:r>
            <a:r>
              <a:rPr lang="en-US" sz="1700">
                <a:latin typeface="Bodoni"/>
                <a:ea typeface="Bodoni"/>
                <a:cs typeface="Bodoni"/>
                <a:sym typeface="Bodoni"/>
              </a:rPr>
              <a:t>It is the second frame after a successfull login they will be entering this page .</a:t>
            </a:r>
            <a:endParaRPr sz="1700">
              <a:latin typeface="Bodoni"/>
              <a:ea typeface="Bodoni"/>
              <a:cs typeface="Bodoni"/>
              <a:sym typeface="Bodoni"/>
            </a:endParaRPr>
          </a:p>
          <a:p>
            <a:pPr indent="0" lvl="0" marL="0" rtl="0" algn="l">
              <a:spcBef>
                <a:spcPts val="0"/>
              </a:spcBef>
              <a:spcAft>
                <a:spcPts val="0"/>
              </a:spcAft>
              <a:buNone/>
            </a:pPr>
            <a:r>
              <a:rPr lang="en-US" sz="1700">
                <a:latin typeface="Bodoni"/>
                <a:ea typeface="Bodoni"/>
                <a:cs typeface="Bodoni"/>
                <a:sym typeface="Bodoni"/>
              </a:rPr>
              <a:t>Same  as the first page it contains some GUI materials declaration and </a:t>
            </a:r>
            <a:endParaRPr sz="1700">
              <a:latin typeface="Bodoni"/>
              <a:ea typeface="Bodoni"/>
              <a:cs typeface="Bodoni"/>
              <a:sym typeface="Bodoni"/>
            </a:endParaRPr>
          </a:p>
          <a:p>
            <a:pPr indent="0" lvl="0" marL="0" rtl="0" algn="l">
              <a:spcBef>
                <a:spcPts val="0"/>
              </a:spcBef>
              <a:spcAft>
                <a:spcPts val="0"/>
              </a:spcAft>
              <a:buNone/>
            </a:pPr>
            <a:r>
              <a:rPr lang="en-US" sz="1700">
                <a:latin typeface="Bodoni"/>
                <a:ea typeface="Bodoni"/>
                <a:cs typeface="Bodoni"/>
                <a:sym typeface="Bodoni"/>
              </a:rPr>
              <a:t>constructor for  frame designing .</a:t>
            </a:r>
            <a:endParaRPr sz="1700">
              <a:latin typeface="Bodoni"/>
              <a:ea typeface="Bodoni"/>
              <a:cs typeface="Bodoni"/>
              <a:sym typeface="Bodoni"/>
            </a:endParaRPr>
          </a:p>
        </p:txBody>
      </p:sp>
      <p:pic>
        <p:nvPicPr>
          <p:cNvPr id="336" name="Google Shape;336;g8647f185b5_0_12"/>
          <p:cNvPicPr preferRelativeResize="0"/>
          <p:nvPr/>
        </p:nvPicPr>
        <p:blipFill>
          <a:blip r:embed="rId4">
            <a:alphaModFix/>
          </a:blip>
          <a:stretch>
            <a:fillRect/>
          </a:stretch>
        </p:blipFill>
        <p:spPr>
          <a:xfrm>
            <a:off x="173525" y="87762"/>
            <a:ext cx="6176399" cy="668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pic>
        <p:nvPicPr>
          <p:cNvPr id="341" name="Google Shape;341;g8647f185b5_0_15"/>
          <p:cNvPicPr preferRelativeResize="0"/>
          <p:nvPr/>
        </p:nvPicPr>
        <p:blipFill>
          <a:blip r:embed="rId3">
            <a:alphaModFix/>
          </a:blip>
          <a:stretch>
            <a:fillRect/>
          </a:stretch>
        </p:blipFill>
        <p:spPr>
          <a:xfrm>
            <a:off x="164950" y="62663"/>
            <a:ext cx="5150950" cy="6795325"/>
          </a:xfrm>
          <a:prstGeom prst="rect">
            <a:avLst/>
          </a:prstGeom>
          <a:noFill/>
          <a:ln>
            <a:noFill/>
          </a:ln>
        </p:spPr>
      </p:pic>
      <p:pic>
        <p:nvPicPr>
          <p:cNvPr id="342" name="Google Shape;342;g8647f185b5_0_15"/>
          <p:cNvPicPr preferRelativeResize="0"/>
          <p:nvPr/>
        </p:nvPicPr>
        <p:blipFill>
          <a:blip r:embed="rId4">
            <a:alphaModFix/>
          </a:blip>
          <a:stretch>
            <a:fillRect/>
          </a:stretch>
        </p:blipFill>
        <p:spPr>
          <a:xfrm>
            <a:off x="7485800" y="4557050"/>
            <a:ext cx="1900349" cy="1900349"/>
          </a:xfrm>
          <a:prstGeom prst="rect">
            <a:avLst/>
          </a:prstGeom>
          <a:noFill/>
          <a:ln>
            <a:noFill/>
          </a:ln>
        </p:spPr>
      </p:pic>
      <p:sp>
        <p:nvSpPr>
          <p:cNvPr id="343" name="Google Shape;343;g8647f185b5_0_15"/>
          <p:cNvSpPr/>
          <p:nvPr/>
        </p:nvSpPr>
        <p:spPr>
          <a:xfrm>
            <a:off x="6036200" y="1195275"/>
            <a:ext cx="5065200" cy="2958600"/>
          </a:xfrm>
          <a:prstGeom prst="wedgeRectCallout">
            <a:avLst>
              <a:gd fmla="val -20833" name="adj1"/>
              <a:gd fmla="val 625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8647f185b5_0_15"/>
          <p:cNvSpPr txBox="1"/>
          <p:nvPr/>
        </p:nvSpPr>
        <p:spPr>
          <a:xfrm>
            <a:off x="6096000" y="1210225"/>
            <a:ext cx="5005200" cy="29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Bodoni"/>
              <a:ea typeface="Bodoni"/>
              <a:cs typeface="Bodoni"/>
              <a:sym typeface="Bodoni"/>
            </a:endParaRPr>
          </a:p>
          <a:p>
            <a:pPr indent="0" lvl="0" marL="0" rtl="0" algn="l">
              <a:spcBef>
                <a:spcPts val="0"/>
              </a:spcBef>
              <a:spcAft>
                <a:spcPts val="0"/>
              </a:spcAft>
              <a:buNone/>
            </a:pPr>
            <a:r>
              <a:t/>
            </a:r>
            <a:endParaRPr sz="1700">
              <a:latin typeface="Bodoni"/>
              <a:ea typeface="Bodoni"/>
              <a:cs typeface="Bodoni"/>
              <a:sym typeface="Bodoni"/>
            </a:endParaRPr>
          </a:p>
          <a:p>
            <a:pPr indent="0" lvl="0" marL="0" rtl="0" algn="l">
              <a:spcBef>
                <a:spcPts val="0"/>
              </a:spcBef>
              <a:spcAft>
                <a:spcPts val="0"/>
              </a:spcAft>
              <a:buNone/>
            </a:pPr>
            <a:r>
              <a:rPr lang="en-US" sz="1700">
                <a:latin typeface="Bodoni"/>
                <a:ea typeface="Bodoni"/>
                <a:cs typeface="Bodoni"/>
                <a:sym typeface="Bodoni"/>
              </a:rPr>
              <a:t>In the interface  actionlistener() </a:t>
            </a:r>
            <a:endParaRPr sz="1700">
              <a:latin typeface="Bodoni"/>
              <a:ea typeface="Bodoni"/>
              <a:cs typeface="Bodoni"/>
              <a:sym typeface="Bodoni"/>
            </a:endParaRPr>
          </a:p>
          <a:p>
            <a:pPr indent="0" lvl="0" marL="0" rtl="0" algn="l">
              <a:spcBef>
                <a:spcPts val="0"/>
              </a:spcBef>
              <a:spcAft>
                <a:spcPts val="0"/>
              </a:spcAft>
              <a:buNone/>
            </a:pPr>
            <a:r>
              <a:rPr lang="en-US" sz="1700">
                <a:latin typeface="Bodoni"/>
                <a:ea typeface="Bodoni"/>
                <a:cs typeface="Bodoni"/>
                <a:sym typeface="Bodoni"/>
              </a:rPr>
              <a:t>getSource( ) is a method for getting using what the action is performed , like in this case it tells us which which button is clicked , then respective action will take place as different buttons have different  functionalities.</a:t>
            </a:r>
            <a:endParaRPr sz="1700">
              <a:latin typeface="Bodoni"/>
              <a:ea typeface="Bodoni"/>
              <a:cs typeface="Bodoni"/>
              <a:sym typeface="Bodoni"/>
            </a:endParaRPr>
          </a:p>
          <a:p>
            <a:pPr indent="0" lvl="0" marL="0" rtl="0" algn="l">
              <a:spcBef>
                <a:spcPts val="0"/>
              </a:spcBef>
              <a:spcAft>
                <a:spcPts val="0"/>
              </a:spcAft>
              <a:buNone/>
            </a:pPr>
            <a:r>
              <a:rPr lang="en-US" sz="1700">
                <a:latin typeface="Bodoni"/>
                <a:ea typeface="Bodoni"/>
                <a:cs typeface="Bodoni"/>
                <a:sym typeface="Bodoni"/>
              </a:rPr>
              <a:t>and with this 2nd Frame end here </a:t>
            </a:r>
            <a:endParaRPr sz="1700">
              <a:latin typeface="Bodoni"/>
              <a:ea typeface="Bodoni"/>
              <a:cs typeface="Bodoni"/>
              <a:sym typeface="Bodon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g8647f185b5_0_18"/>
          <p:cNvPicPr preferRelativeResize="0"/>
          <p:nvPr/>
        </p:nvPicPr>
        <p:blipFill>
          <a:blip r:embed="rId3">
            <a:alphaModFix/>
          </a:blip>
          <a:stretch>
            <a:fillRect/>
          </a:stretch>
        </p:blipFill>
        <p:spPr>
          <a:xfrm>
            <a:off x="7231800" y="4557050"/>
            <a:ext cx="1900349" cy="1900349"/>
          </a:xfrm>
          <a:prstGeom prst="rect">
            <a:avLst/>
          </a:prstGeom>
          <a:noFill/>
          <a:ln>
            <a:noFill/>
          </a:ln>
        </p:spPr>
      </p:pic>
      <p:sp>
        <p:nvSpPr>
          <p:cNvPr id="350" name="Google Shape;350;g8647f185b5_0_18"/>
          <p:cNvSpPr/>
          <p:nvPr/>
        </p:nvSpPr>
        <p:spPr>
          <a:xfrm>
            <a:off x="8636100" y="1344725"/>
            <a:ext cx="3555900" cy="2943300"/>
          </a:xfrm>
          <a:prstGeom prst="cloudCallout">
            <a:avLst>
              <a:gd fmla="val -41477" name="adj1"/>
              <a:gd fmla="val 85356"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8647f185b5_0_18"/>
          <p:cNvSpPr txBox="1"/>
          <p:nvPr/>
        </p:nvSpPr>
        <p:spPr>
          <a:xfrm>
            <a:off x="9278475" y="1987175"/>
            <a:ext cx="2480100" cy="17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Bodoni"/>
                <a:ea typeface="Bodoni"/>
                <a:cs typeface="Bodoni"/>
                <a:sym typeface="Bodoni"/>
              </a:rPr>
              <a:t>Its beginning of third frame , same as other frames gui materials placing , declaration …</a:t>
            </a:r>
            <a:endParaRPr sz="1700">
              <a:latin typeface="Bodoni"/>
              <a:ea typeface="Bodoni"/>
              <a:cs typeface="Bodoni"/>
              <a:sym typeface="Bodoni"/>
            </a:endParaRPr>
          </a:p>
          <a:p>
            <a:pPr indent="0" lvl="0" marL="0" rtl="0" algn="l">
              <a:spcBef>
                <a:spcPts val="0"/>
              </a:spcBef>
              <a:spcAft>
                <a:spcPts val="0"/>
              </a:spcAft>
              <a:buNone/>
            </a:pPr>
            <a:r>
              <a:rPr lang="en-US" sz="1700">
                <a:latin typeface="Bodoni"/>
                <a:ea typeface="Bodoni"/>
                <a:cs typeface="Bodoni"/>
                <a:sym typeface="Bodoni"/>
              </a:rPr>
              <a:t>and other stuff</a:t>
            </a:r>
            <a:endParaRPr sz="1700">
              <a:latin typeface="Bodoni"/>
              <a:ea typeface="Bodoni"/>
              <a:cs typeface="Bodoni"/>
              <a:sym typeface="Bodoni"/>
            </a:endParaRPr>
          </a:p>
        </p:txBody>
      </p:sp>
      <p:pic>
        <p:nvPicPr>
          <p:cNvPr id="352" name="Google Shape;352;g8647f185b5_0_18"/>
          <p:cNvPicPr preferRelativeResize="0"/>
          <p:nvPr/>
        </p:nvPicPr>
        <p:blipFill>
          <a:blip r:embed="rId4">
            <a:alphaModFix/>
          </a:blip>
          <a:stretch>
            <a:fillRect/>
          </a:stretch>
        </p:blipFill>
        <p:spPr>
          <a:xfrm>
            <a:off x="152400" y="50150"/>
            <a:ext cx="6053649" cy="680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id="357" name="Google Shape;357;g8647f185b5_0_21"/>
          <p:cNvPicPr preferRelativeResize="0"/>
          <p:nvPr/>
        </p:nvPicPr>
        <p:blipFill>
          <a:blip r:embed="rId3">
            <a:alphaModFix/>
          </a:blip>
          <a:stretch>
            <a:fillRect/>
          </a:stretch>
        </p:blipFill>
        <p:spPr>
          <a:xfrm>
            <a:off x="7694950" y="3795050"/>
            <a:ext cx="1900349" cy="1900349"/>
          </a:xfrm>
          <a:prstGeom prst="rect">
            <a:avLst/>
          </a:prstGeom>
          <a:noFill/>
          <a:ln>
            <a:noFill/>
          </a:ln>
        </p:spPr>
      </p:pic>
      <p:sp>
        <p:nvSpPr>
          <p:cNvPr id="358" name="Google Shape;358;g8647f185b5_0_21"/>
          <p:cNvSpPr/>
          <p:nvPr/>
        </p:nvSpPr>
        <p:spPr>
          <a:xfrm>
            <a:off x="7396125" y="851650"/>
            <a:ext cx="3675300" cy="2704200"/>
          </a:xfrm>
          <a:prstGeom prst="wedgeRoundRectCallout">
            <a:avLst>
              <a:gd fmla="val 1216" name="adj1"/>
              <a:gd fmla="val 83157"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8647f185b5_0_21"/>
          <p:cNvSpPr txBox="1"/>
          <p:nvPr/>
        </p:nvSpPr>
        <p:spPr>
          <a:xfrm>
            <a:off x="7515400" y="1120600"/>
            <a:ext cx="3466500" cy="22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Main purpose of this frame is to show the user Details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 Third frame ends from here.</a:t>
            </a:r>
            <a:endParaRPr sz="1800">
              <a:latin typeface="Bodoni"/>
              <a:ea typeface="Bodoni"/>
              <a:cs typeface="Bodoni"/>
              <a:sym typeface="Bodoni"/>
            </a:endParaRPr>
          </a:p>
        </p:txBody>
      </p:sp>
      <p:pic>
        <p:nvPicPr>
          <p:cNvPr id="360" name="Google Shape;360;g8647f185b5_0_21"/>
          <p:cNvPicPr preferRelativeResize="0"/>
          <p:nvPr/>
        </p:nvPicPr>
        <p:blipFill>
          <a:blip r:embed="rId4">
            <a:alphaModFix/>
          </a:blip>
          <a:stretch>
            <a:fillRect/>
          </a:stretch>
        </p:blipFill>
        <p:spPr>
          <a:xfrm>
            <a:off x="215100" y="415700"/>
            <a:ext cx="6254450" cy="397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g8647f185b5_0_24"/>
          <p:cNvPicPr preferRelativeResize="0"/>
          <p:nvPr/>
        </p:nvPicPr>
        <p:blipFill>
          <a:blip r:embed="rId3">
            <a:alphaModFix/>
          </a:blip>
          <a:stretch>
            <a:fillRect/>
          </a:stretch>
        </p:blipFill>
        <p:spPr>
          <a:xfrm>
            <a:off x="9263775" y="4781150"/>
            <a:ext cx="1900349" cy="1900349"/>
          </a:xfrm>
          <a:prstGeom prst="rect">
            <a:avLst/>
          </a:prstGeom>
          <a:noFill/>
          <a:ln>
            <a:noFill/>
          </a:ln>
        </p:spPr>
      </p:pic>
      <p:sp>
        <p:nvSpPr>
          <p:cNvPr id="366" name="Google Shape;366;g8647f185b5_0_24"/>
          <p:cNvSpPr/>
          <p:nvPr/>
        </p:nvSpPr>
        <p:spPr>
          <a:xfrm>
            <a:off x="7769400" y="1464250"/>
            <a:ext cx="4228200" cy="2689500"/>
          </a:xfrm>
          <a:prstGeom prst="wedgeRectCallout">
            <a:avLst>
              <a:gd fmla="val -7461" name="adj1"/>
              <a:gd fmla="val 9324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8647f185b5_0_24"/>
          <p:cNvSpPr txBox="1"/>
          <p:nvPr/>
        </p:nvSpPr>
        <p:spPr>
          <a:xfrm>
            <a:off x="7844125" y="1509050"/>
            <a:ext cx="4153500" cy="26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entury Gothic"/>
                <a:ea typeface="Century Gothic"/>
                <a:cs typeface="Century Gothic"/>
                <a:sym typeface="Century Gothic"/>
              </a:rPr>
              <a:t>Its Fourth frame. </a:t>
            </a:r>
            <a:endParaRPr sz="1700">
              <a:latin typeface="Century Gothic"/>
              <a:ea typeface="Century Gothic"/>
              <a:cs typeface="Century Gothic"/>
              <a:sym typeface="Century Gothic"/>
            </a:endParaRPr>
          </a:p>
          <a:p>
            <a:pPr indent="0" lvl="0" marL="0" rtl="0" algn="l">
              <a:spcBef>
                <a:spcPts val="0"/>
              </a:spcBef>
              <a:spcAft>
                <a:spcPts val="0"/>
              </a:spcAft>
              <a:buNone/>
            </a:pPr>
            <a:r>
              <a:rPr lang="en-US" sz="1700">
                <a:latin typeface="Century Gothic"/>
                <a:ea typeface="Century Gothic"/>
                <a:cs typeface="Century Gothic"/>
                <a:sym typeface="Century Gothic"/>
              </a:rPr>
              <a:t>As it </a:t>
            </a:r>
            <a:r>
              <a:rPr lang="en-US" sz="1700">
                <a:latin typeface="Century Gothic"/>
                <a:ea typeface="Century Gothic"/>
                <a:cs typeface="Century Gothic"/>
                <a:sym typeface="Century Gothic"/>
              </a:rPr>
              <a:t>beginning</a:t>
            </a:r>
            <a:r>
              <a:rPr lang="en-US" sz="1700">
                <a:latin typeface="Century Gothic"/>
                <a:ea typeface="Century Gothic"/>
                <a:cs typeface="Century Gothic"/>
                <a:sym typeface="Century Gothic"/>
              </a:rPr>
              <a:t> of the frame it contains usual GUI material(i.e: button ,</a:t>
            </a:r>
            <a:endParaRPr sz="1700">
              <a:latin typeface="Century Gothic"/>
              <a:ea typeface="Century Gothic"/>
              <a:cs typeface="Century Gothic"/>
              <a:sym typeface="Century Gothic"/>
            </a:endParaRPr>
          </a:p>
          <a:p>
            <a:pPr indent="0" lvl="0" marL="0" rtl="0" algn="l">
              <a:spcBef>
                <a:spcPts val="0"/>
              </a:spcBef>
              <a:spcAft>
                <a:spcPts val="0"/>
              </a:spcAft>
              <a:buNone/>
            </a:pPr>
            <a:r>
              <a:rPr lang="en-US" sz="1700">
                <a:latin typeface="Century Gothic"/>
                <a:ea typeface="Century Gothic"/>
                <a:cs typeface="Century Gothic"/>
                <a:sym typeface="Century Gothic"/>
              </a:rPr>
              <a:t>text field, label, frame) declaration</a:t>
            </a:r>
            <a:endParaRPr sz="1700">
              <a:latin typeface="Century Gothic"/>
              <a:ea typeface="Century Gothic"/>
              <a:cs typeface="Century Gothic"/>
              <a:sym typeface="Century Gothic"/>
            </a:endParaRPr>
          </a:p>
          <a:p>
            <a:pPr indent="0" lvl="0" marL="0" rtl="0" algn="l">
              <a:spcBef>
                <a:spcPts val="0"/>
              </a:spcBef>
              <a:spcAft>
                <a:spcPts val="0"/>
              </a:spcAft>
              <a:buNone/>
            </a:pPr>
            <a:r>
              <a:rPr lang="en-US" sz="1700">
                <a:latin typeface="Century Gothic"/>
                <a:ea typeface="Century Gothic"/>
                <a:cs typeface="Century Gothic"/>
                <a:sym typeface="Century Gothic"/>
              </a:rPr>
              <a:t> and its arrangement.</a:t>
            </a:r>
            <a:endParaRPr sz="1700">
              <a:latin typeface="Century Gothic"/>
              <a:ea typeface="Century Gothic"/>
              <a:cs typeface="Century Gothic"/>
              <a:sym typeface="Century Gothic"/>
            </a:endParaRPr>
          </a:p>
          <a:p>
            <a:pPr indent="0" lvl="0" marL="0" rtl="0" algn="l">
              <a:spcBef>
                <a:spcPts val="0"/>
              </a:spcBef>
              <a:spcAft>
                <a:spcPts val="0"/>
              </a:spcAft>
              <a:buNone/>
            </a:pPr>
            <a:r>
              <a:rPr lang="en-US" sz="1700">
                <a:latin typeface="Century Gothic"/>
                <a:ea typeface="Century Gothic"/>
                <a:cs typeface="Century Gothic"/>
                <a:sym typeface="Century Gothic"/>
              </a:rPr>
              <a:t>Purpose of this page is :</a:t>
            </a:r>
            <a:endParaRPr sz="1700">
              <a:latin typeface="Century Gothic"/>
              <a:ea typeface="Century Gothic"/>
              <a:cs typeface="Century Gothic"/>
              <a:sym typeface="Century Gothic"/>
            </a:endParaRPr>
          </a:p>
          <a:p>
            <a:pPr indent="0" lvl="0" marL="0" rtl="0" algn="l">
              <a:spcBef>
                <a:spcPts val="0"/>
              </a:spcBef>
              <a:spcAft>
                <a:spcPts val="0"/>
              </a:spcAft>
              <a:buNone/>
            </a:pPr>
            <a:r>
              <a:rPr lang="en-US" sz="1700">
                <a:latin typeface="Century Gothic"/>
                <a:ea typeface="Century Gothic"/>
                <a:cs typeface="Century Gothic"/>
                <a:sym typeface="Century Gothic"/>
              </a:rPr>
              <a:t> for </a:t>
            </a:r>
            <a:r>
              <a:rPr lang="en-US" sz="1700">
                <a:latin typeface="Century Gothic"/>
                <a:ea typeface="Century Gothic"/>
                <a:cs typeface="Century Gothic"/>
                <a:sym typeface="Century Gothic"/>
              </a:rPr>
              <a:t>depositing</a:t>
            </a:r>
            <a:r>
              <a:rPr lang="en-US" sz="1700">
                <a:latin typeface="Century Gothic"/>
                <a:ea typeface="Century Gothic"/>
                <a:cs typeface="Century Gothic"/>
                <a:sym typeface="Century Gothic"/>
              </a:rPr>
              <a:t> money.  </a:t>
            </a:r>
            <a:endParaRPr sz="1700">
              <a:latin typeface="Century Gothic"/>
              <a:ea typeface="Century Gothic"/>
              <a:cs typeface="Century Gothic"/>
              <a:sym typeface="Century Gothic"/>
            </a:endParaRPr>
          </a:p>
        </p:txBody>
      </p:sp>
      <p:pic>
        <p:nvPicPr>
          <p:cNvPr id="368" name="Google Shape;368;g8647f185b5_0_24"/>
          <p:cNvPicPr preferRelativeResize="0"/>
          <p:nvPr/>
        </p:nvPicPr>
        <p:blipFill>
          <a:blip r:embed="rId4">
            <a:alphaModFix/>
          </a:blip>
          <a:stretch>
            <a:fillRect/>
          </a:stretch>
        </p:blipFill>
        <p:spPr>
          <a:xfrm>
            <a:off x="202550" y="76200"/>
            <a:ext cx="6133897" cy="670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pic>
        <p:nvPicPr>
          <p:cNvPr id="373" name="Google Shape;373;g8647f185b5_0_36"/>
          <p:cNvPicPr preferRelativeResize="0"/>
          <p:nvPr/>
        </p:nvPicPr>
        <p:blipFill>
          <a:blip r:embed="rId3">
            <a:alphaModFix/>
          </a:blip>
          <a:stretch>
            <a:fillRect/>
          </a:stretch>
        </p:blipFill>
        <p:spPr>
          <a:xfrm>
            <a:off x="9359150" y="3003250"/>
            <a:ext cx="1900349" cy="1900349"/>
          </a:xfrm>
          <a:prstGeom prst="rect">
            <a:avLst/>
          </a:prstGeom>
          <a:noFill/>
          <a:ln>
            <a:noFill/>
          </a:ln>
        </p:spPr>
      </p:pic>
      <p:sp>
        <p:nvSpPr>
          <p:cNvPr id="374" name="Google Shape;374;g8647f185b5_0_36"/>
          <p:cNvSpPr/>
          <p:nvPr/>
        </p:nvSpPr>
        <p:spPr>
          <a:xfrm>
            <a:off x="8023400" y="346625"/>
            <a:ext cx="3839700" cy="2559600"/>
          </a:xfrm>
          <a:prstGeom prst="wedgeRoundRectCallout">
            <a:avLst>
              <a:gd fmla="val -5461" name="adj1"/>
              <a:gd fmla="val 78434" name="adj2"/>
              <a:gd fmla="val 0" name="adj3"/>
            </a:avLst>
          </a:prstGeom>
          <a:solidFill>
            <a:srgbClr val="C2D8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8647f185b5_0_36"/>
          <p:cNvSpPr txBox="1"/>
          <p:nvPr/>
        </p:nvSpPr>
        <p:spPr>
          <a:xfrm>
            <a:off x="8077250" y="382475"/>
            <a:ext cx="3732000" cy="24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Bodoni"/>
                <a:ea typeface="Bodoni"/>
                <a:cs typeface="Bodoni"/>
                <a:sym typeface="Bodoni"/>
              </a:rPr>
              <a:t>As it is deposit amount , so here we are getting data from textfield and converting  to double type as by default </a:t>
            </a:r>
            <a:r>
              <a:rPr lang="en-US" sz="1900">
                <a:latin typeface="Bodoni"/>
                <a:ea typeface="Bodoni"/>
                <a:cs typeface="Bodoni"/>
                <a:sym typeface="Bodoni"/>
              </a:rPr>
              <a:t>textfield’s</a:t>
            </a:r>
            <a:r>
              <a:rPr lang="en-US" sz="1900">
                <a:latin typeface="Bodoni"/>
                <a:ea typeface="Bodoni"/>
                <a:cs typeface="Bodoni"/>
                <a:sym typeface="Bodoni"/>
              </a:rPr>
              <a:t> contains  string type data.</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Then we are adding that amount to our bank balance.</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our fourth frame ends here .</a:t>
            </a:r>
            <a:endParaRPr sz="1900">
              <a:latin typeface="Bodoni"/>
              <a:ea typeface="Bodoni"/>
              <a:cs typeface="Bodoni"/>
              <a:sym typeface="Bodoni"/>
            </a:endParaRPr>
          </a:p>
        </p:txBody>
      </p:sp>
      <p:pic>
        <p:nvPicPr>
          <p:cNvPr id="376" name="Google Shape;376;g8647f185b5_0_36"/>
          <p:cNvPicPr preferRelativeResize="0"/>
          <p:nvPr/>
        </p:nvPicPr>
        <p:blipFill>
          <a:blip r:embed="rId4">
            <a:alphaModFix/>
          </a:blip>
          <a:stretch>
            <a:fillRect/>
          </a:stretch>
        </p:blipFill>
        <p:spPr>
          <a:xfrm>
            <a:off x="127325" y="175525"/>
            <a:ext cx="6542626" cy="5886850"/>
          </a:xfrm>
          <a:prstGeom prst="rect">
            <a:avLst/>
          </a:prstGeom>
          <a:noFill/>
          <a:ln>
            <a:noFill/>
          </a:ln>
        </p:spPr>
      </p:pic>
      <p:cxnSp>
        <p:nvCxnSpPr>
          <p:cNvPr id="377" name="Google Shape;377;g8647f185b5_0_36"/>
          <p:cNvCxnSpPr/>
          <p:nvPr/>
        </p:nvCxnSpPr>
        <p:spPr>
          <a:xfrm>
            <a:off x="4689025" y="965375"/>
            <a:ext cx="2682900" cy="7524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378" name="Google Shape;378;g8647f185b5_0_36"/>
          <p:cNvCxnSpPr/>
          <p:nvPr/>
        </p:nvCxnSpPr>
        <p:spPr>
          <a:xfrm flipH="1" rot="10800000">
            <a:off x="4989925" y="1705050"/>
            <a:ext cx="2407200" cy="852600"/>
          </a:xfrm>
          <a:prstGeom prst="curvedConnector3">
            <a:avLst>
              <a:gd fmla="val 50000" name="adj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pic>
        <p:nvPicPr>
          <p:cNvPr id="383" name="Google Shape;383;g8647f185b5_0_39"/>
          <p:cNvPicPr preferRelativeResize="0"/>
          <p:nvPr/>
        </p:nvPicPr>
        <p:blipFill>
          <a:blip r:embed="rId3">
            <a:alphaModFix/>
          </a:blip>
          <a:stretch>
            <a:fillRect/>
          </a:stretch>
        </p:blipFill>
        <p:spPr>
          <a:xfrm>
            <a:off x="9577550" y="4840950"/>
            <a:ext cx="1900349" cy="1900349"/>
          </a:xfrm>
          <a:prstGeom prst="rect">
            <a:avLst/>
          </a:prstGeom>
          <a:noFill/>
          <a:ln>
            <a:noFill/>
          </a:ln>
        </p:spPr>
      </p:pic>
      <p:sp>
        <p:nvSpPr>
          <p:cNvPr id="384" name="Google Shape;384;g8647f185b5_0_39"/>
          <p:cNvSpPr/>
          <p:nvPr/>
        </p:nvSpPr>
        <p:spPr>
          <a:xfrm>
            <a:off x="6604000" y="2285850"/>
            <a:ext cx="3840000" cy="2555100"/>
          </a:xfrm>
          <a:prstGeom prst="wedgeEllipseCallout">
            <a:avLst>
              <a:gd fmla="val 34161" name="adj1"/>
              <a:gd fmla="val 7046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8647f185b5_0_39"/>
          <p:cNvSpPr txBox="1"/>
          <p:nvPr/>
        </p:nvSpPr>
        <p:spPr>
          <a:xfrm>
            <a:off x="7052225" y="2644600"/>
            <a:ext cx="3048000" cy="19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Bodoni"/>
                <a:ea typeface="Bodoni"/>
                <a:cs typeface="Bodoni"/>
                <a:sym typeface="Bodoni"/>
              </a:rPr>
              <a:t>It is Fifth frame.</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And the purpose this frame to</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Transfer  money from one account to another.</a:t>
            </a:r>
            <a:endParaRPr sz="1900">
              <a:latin typeface="Bodoni"/>
              <a:ea typeface="Bodoni"/>
              <a:cs typeface="Bodoni"/>
              <a:sym typeface="Bodoni"/>
            </a:endParaRPr>
          </a:p>
        </p:txBody>
      </p:sp>
      <p:pic>
        <p:nvPicPr>
          <p:cNvPr id="386" name="Google Shape;386;g8647f185b5_0_39"/>
          <p:cNvPicPr preferRelativeResize="0"/>
          <p:nvPr/>
        </p:nvPicPr>
        <p:blipFill>
          <a:blip r:embed="rId4">
            <a:alphaModFix/>
          </a:blip>
          <a:stretch>
            <a:fillRect/>
          </a:stretch>
        </p:blipFill>
        <p:spPr>
          <a:xfrm>
            <a:off x="190025" y="46375"/>
            <a:ext cx="5915751" cy="6765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pic>
        <p:nvPicPr>
          <p:cNvPr id="391" name="Google Shape;391;g8647f185b5_0_42"/>
          <p:cNvPicPr preferRelativeResize="0"/>
          <p:nvPr/>
        </p:nvPicPr>
        <p:blipFill>
          <a:blip r:embed="rId3">
            <a:alphaModFix/>
          </a:blip>
          <a:stretch>
            <a:fillRect/>
          </a:stretch>
        </p:blipFill>
        <p:spPr>
          <a:xfrm>
            <a:off x="8860350" y="4360000"/>
            <a:ext cx="1900349" cy="1900349"/>
          </a:xfrm>
          <a:prstGeom prst="rect">
            <a:avLst/>
          </a:prstGeom>
          <a:noFill/>
          <a:ln>
            <a:noFill/>
          </a:ln>
        </p:spPr>
      </p:pic>
      <p:sp>
        <p:nvSpPr>
          <p:cNvPr id="392" name="Google Shape;392;g8647f185b5_0_42"/>
          <p:cNvSpPr/>
          <p:nvPr/>
        </p:nvSpPr>
        <p:spPr>
          <a:xfrm>
            <a:off x="7243550" y="952575"/>
            <a:ext cx="4497300" cy="3227100"/>
          </a:xfrm>
          <a:prstGeom prst="wedgeRoundRectCallout">
            <a:avLst>
              <a:gd fmla="val -9442" name="adj1"/>
              <a:gd fmla="val 68536" name="adj2"/>
              <a:gd fmla="val 0" name="adj3"/>
            </a:avLst>
          </a:prstGeom>
          <a:solidFill>
            <a:srgbClr val="EE9C46">
              <a:alpha val="787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8647f185b5_0_42"/>
          <p:cNvSpPr txBox="1"/>
          <p:nvPr/>
        </p:nvSpPr>
        <p:spPr>
          <a:xfrm>
            <a:off x="7507975" y="1038375"/>
            <a:ext cx="4233000" cy="30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Bodoni"/>
                <a:ea typeface="Bodoni"/>
                <a:cs typeface="Bodoni"/>
                <a:sym typeface="Bodoni"/>
              </a:rPr>
              <a:t>In this part we are getting input from t</a:t>
            </a:r>
            <a:r>
              <a:rPr lang="en-US" sz="1900">
                <a:latin typeface="Bodoni"/>
                <a:ea typeface="Bodoni"/>
                <a:cs typeface="Bodoni"/>
                <a:sym typeface="Bodoni"/>
              </a:rPr>
              <a:t>extfield</a:t>
            </a:r>
            <a:r>
              <a:rPr lang="en-US" sz="1900">
                <a:latin typeface="Bodoni"/>
                <a:ea typeface="Bodoni"/>
                <a:cs typeface="Bodoni"/>
                <a:sym typeface="Bodoni"/>
              </a:rPr>
              <a:t>  : whose account should you send and how much you will be sending.</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once we find that account number in our data and sender has money greater than he wants , then money from sender’s account will be subtracted and send to the entered account number . </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So ends our Fifth frame .</a:t>
            </a:r>
            <a:endParaRPr sz="1900">
              <a:latin typeface="Bodoni"/>
              <a:ea typeface="Bodoni"/>
              <a:cs typeface="Bodoni"/>
              <a:sym typeface="Bodoni"/>
            </a:endParaRPr>
          </a:p>
        </p:txBody>
      </p:sp>
      <p:pic>
        <p:nvPicPr>
          <p:cNvPr id="394" name="Google Shape;394;g8647f185b5_0_42"/>
          <p:cNvPicPr preferRelativeResize="0"/>
          <p:nvPr/>
        </p:nvPicPr>
        <p:blipFill>
          <a:blip r:embed="rId4">
            <a:alphaModFix/>
          </a:blip>
          <a:stretch>
            <a:fillRect/>
          </a:stretch>
        </p:blipFill>
        <p:spPr>
          <a:xfrm>
            <a:off x="127350" y="107538"/>
            <a:ext cx="6220475" cy="6642926"/>
          </a:xfrm>
          <a:prstGeom prst="rect">
            <a:avLst/>
          </a:prstGeom>
          <a:noFill/>
          <a:ln>
            <a:noFill/>
          </a:ln>
        </p:spPr>
      </p:pic>
      <p:cxnSp>
        <p:nvCxnSpPr>
          <p:cNvPr id="395" name="Google Shape;395;g8647f185b5_0_42"/>
          <p:cNvCxnSpPr/>
          <p:nvPr/>
        </p:nvCxnSpPr>
        <p:spPr>
          <a:xfrm>
            <a:off x="5228125" y="871475"/>
            <a:ext cx="1902600" cy="17448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396" name="Google Shape;396;g8647f185b5_0_42"/>
          <p:cNvCxnSpPr/>
          <p:nvPr/>
        </p:nvCxnSpPr>
        <p:spPr>
          <a:xfrm rot="-5400000">
            <a:off x="4876525" y="2993075"/>
            <a:ext cx="2631000" cy="1877400"/>
          </a:xfrm>
          <a:prstGeom prst="curvedConnector3">
            <a:avLst>
              <a:gd fmla="val 50000" name="adj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pic>
        <p:nvPicPr>
          <p:cNvPr id="401" name="Google Shape;401;g8647f185b5_0_27"/>
          <p:cNvPicPr preferRelativeResize="0"/>
          <p:nvPr/>
        </p:nvPicPr>
        <p:blipFill>
          <a:blip r:embed="rId3">
            <a:alphaModFix/>
          </a:blip>
          <a:stretch>
            <a:fillRect/>
          </a:stretch>
        </p:blipFill>
        <p:spPr>
          <a:xfrm>
            <a:off x="8860350" y="4360000"/>
            <a:ext cx="1900349" cy="1900349"/>
          </a:xfrm>
          <a:prstGeom prst="rect">
            <a:avLst/>
          </a:prstGeom>
          <a:noFill/>
          <a:ln>
            <a:noFill/>
          </a:ln>
        </p:spPr>
      </p:pic>
      <p:sp>
        <p:nvSpPr>
          <p:cNvPr id="402" name="Google Shape;402;g8647f185b5_0_27"/>
          <p:cNvSpPr/>
          <p:nvPr/>
        </p:nvSpPr>
        <p:spPr>
          <a:xfrm>
            <a:off x="6678700" y="2271000"/>
            <a:ext cx="3078000" cy="2316000"/>
          </a:xfrm>
          <a:prstGeom prst="cloudCallout">
            <a:avLst>
              <a:gd fmla="val 24755" name="adj1"/>
              <a:gd fmla="val 5903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8647f185b5_0_27"/>
          <p:cNvSpPr txBox="1"/>
          <p:nvPr/>
        </p:nvSpPr>
        <p:spPr>
          <a:xfrm>
            <a:off x="6992475" y="2590950"/>
            <a:ext cx="2674500" cy="16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 Sixth frame which is made for Cash Withdraw</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 from an account </a:t>
            </a:r>
            <a:r>
              <a:rPr lang="en-US" sz="1700">
                <a:latin typeface="Bodoni"/>
                <a:ea typeface="Bodoni"/>
                <a:cs typeface="Bodoni"/>
                <a:sym typeface="Bodoni"/>
              </a:rPr>
              <a:t>. </a:t>
            </a:r>
            <a:endParaRPr sz="1700">
              <a:latin typeface="Bodoni"/>
              <a:ea typeface="Bodoni"/>
              <a:cs typeface="Bodoni"/>
              <a:sym typeface="Bodoni"/>
            </a:endParaRPr>
          </a:p>
        </p:txBody>
      </p:sp>
      <p:pic>
        <p:nvPicPr>
          <p:cNvPr id="404" name="Google Shape;404;g8647f185b5_0_27"/>
          <p:cNvPicPr preferRelativeResize="0"/>
          <p:nvPr/>
        </p:nvPicPr>
        <p:blipFill>
          <a:blip r:embed="rId4">
            <a:alphaModFix/>
          </a:blip>
          <a:stretch>
            <a:fillRect/>
          </a:stretch>
        </p:blipFill>
        <p:spPr>
          <a:xfrm>
            <a:off x="152400" y="152400"/>
            <a:ext cx="5660572" cy="670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
          <p:cNvSpPr txBox="1"/>
          <p:nvPr/>
        </p:nvSpPr>
        <p:spPr>
          <a:xfrm>
            <a:off x="2154288" y="1390800"/>
            <a:ext cx="7725600" cy="546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700">
                <a:solidFill>
                  <a:schemeClr val="dk1"/>
                </a:solidFill>
                <a:latin typeface="Century Gothic"/>
                <a:ea typeface="Century Gothic"/>
                <a:cs typeface="Century Gothic"/>
                <a:sym typeface="Century Gothic"/>
              </a:rPr>
              <a:t>1.Requirement Analysis</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700">
                <a:solidFill>
                  <a:schemeClr val="dk1"/>
                </a:solidFill>
                <a:latin typeface="Century Gothic"/>
                <a:ea typeface="Century Gothic"/>
                <a:cs typeface="Century Gothic"/>
                <a:sym typeface="Century Gothic"/>
              </a:rPr>
              <a:t>2.Design Phase</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700">
                <a:solidFill>
                  <a:schemeClr val="dk1"/>
                </a:solidFill>
                <a:latin typeface="Century Gothic"/>
                <a:ea typeface="Century Gothic"/>
                <a:cs typeface="Century Gothic"/>
                <a:sym typeface="Century Gothic"/>
              </a:rPr>
              <a:t>3.Implementation</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700">
                <a:solidFill>
                  <a:schemeClr val="dk1"/>
                </a:solidFill>
                <a:latin typeface="Century Gothic"/>
                <a:ea typeface="Century Gothic"/>
                <a:cs typeface="Century Gothic"/>
                <a:sym typeface="Century Gothic"/>
              </a:rPr>
              <a:t>4.Testing &amp; Verification</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700">
                <a:solidFill>
                  <a:schemeClr val="dk1"/>
                </a:solidFill>
                <a:latin typeface="Century Gothic"/>
                <a:ea typeface="Century Gothic"/>
                <a:cs typeface="Century Gothic"/>
                <a:sym typeface="Century Gothic"/>
              </a:rPr>
              <a:t>5.Result Analysis</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27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700">
                <a:solidFill>
                  <a:schemeClr val="dk1"/>
                </a:solidFill>
                <a:latin typeface="Century Gothic"/>
                <a:ea typeface="Century Gothic"/>
                <a:cs typeface="Century Gothic"/>
                <a:sym typeface="Century Gothic"/>
              </a:rPr>
              <a:t>   </a:t>
            </a:r>
            <a:r>
              <a:rPr lang="en-US" sz="2700">
                <a:solidFill>
                  <a:schemeClr val="dk1"/>
                </a:solidFill>
                <a:latin typeface="Century Gothic"/>
                <a:ea typeface="Century Gothic"/>
                <a:cs typeface="Century Gothic"/>
                <a:sym typeface="Century Gothic"/>
              </a:rPr>
              <a:t>6.Identify Limitations &amp; Future Scalability</a:t>
            </a:r>
            <a:endParaRPr sz="2700">
              <a:solidFill>
                <a:schemeClr val="dk1"/>
              </a:solidFill>
              <a:latin typeface="Century Gothic"/>
              <a:ea typeface="Century Gothic"/>
              <a:cs typeface="Century Gothic"/>
              <a:sym typeface="Century Gothic"/>
            </a:endParaRPr>
          </a:p>
        </p:txBody>
      </p:sp>
      <p:sp>
        <p:nvSpPr>
          <p:cNvPr id="175" name="Google Shape;175;p3"/>
          <p:cNvSpPr txBox="1"/>
          <p:nvPr/>
        </p:nvSpPr>
        <p:spPr>
          <a:xfrm>
            <a:off x="2540000" y="403400"/>
            <a:ext cx="61857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grpSp>
        <p:nvGrpSpPr>
          <p:cNvPr id="176" name="Google Shape;176;p3"/>
          <p:cNvGrpSpPr/>
          <p:nvPr/>
        </p:nvGrpSpPr>
        <p:grpSpPr>
          <a:xfrm>
            <a:off x="930113" y="1390799"/>
            <a:ext cx="2017410" cy="1749524"/>
            <a:chOff x="6599718" y="2068734"/>
            <a:chExt cx="940737" cy="721067"/>
          </a:xfrm>
        </p:grpSpPr>
        <p:sp>
          <p:nvSpPr>
            <p:cNvPr id="177" name="Google Shape;177;p3"/>
            <p:cNvSpPr/>
            <p:nvPr/>
          </p:nvSpPr>
          <p:spPr>
            <a:xfrm>
              <a:off x="7138953" y="2569473"/>
              <a:ext cx="366935" cy="115933"/>
            </a:xfrm>
            <a:custGeom>
              <a:rect b="b" l="l" r="r" t="t"/>
              <a:pathLst>
                <a:path extrusionOk="0" fill="none" h="33338" w="105517">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solidFill>
              <a:srgbClr val="7F6000"/>
            </a:solidFill>
            <a:ln cap="flat" cmpd="sng" w="9525">
              <a:solidFill>
                <a:srgbClr val="374F66"/>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6650497" y="2579172"/>
              <a:ext cx="346397" cy="118079"/>
            </a:xfrm>
            <a:custGeom>
              <a:rect b="b" l="l" r="r" t="t"/>
              <a:pathLst>
                <a:path extrusionOk="0" fill="none" h="33955" w="99611">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solidFill>
              <a:srgbClr val="7F6000"/>
            </a:solidFill>
            <a:ln cap="flat" cmpd="sng" w="9525">
              <a:solidFill>
                <a:srgbClr val="DBE3E8"/>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7236268" y="2370428"/>
              <a:ext cx="304187" cy="115978"/>
            </a:xfrm>
            <a:custGeom>
              <a:rect b="b" l="l" r="r" t="t"/>
              <a:pathLst>
                <a:path extrusionOk="0" fill="none" h="33351" w="87473">
                  <a:moveTo>
                    <a:pt x="15181" y="0"/>
                  </a:moveTo>
                  <a:cubicBezTo>
                    <a:pt x="12114" y="11913"/>
                    <a:pt x="6975" y="23210"/>
                    <a:pt x="1" y="33350"/>
                  </a:cubicBezTo>
                  <a:lnTo>
                    <a:pt x="87472" y="33350"/>
                  </a:lnTo>
                  <a:lnTo>
                    <a:pt x="87472" y="0"/>
                  </a:lnTo>
                  <a:close/>
                </a:path>
              </a:pathLst>
            </a:custGeom>
            <a:solidFill>
              <a:srgbClr val="7F6000"/>
            </a:solidFill>
            <a:ln cap="flat" cmpd="sng" w="9525">
              <a:solidFill>
                <a:srgbClr val="4F677B"/>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7252744" y="2161243"/>
              <a:ext cx="271454" cy="115982"/>
            </a:xfrm>
            <a:custGeom>
              <a:rect b="b" l="l" r="r" t="t"/>
              <a:pathLst>
                <a:path extrusionOk="0" fill="none" h="33352" w="78060">
                  <a:moveTo>
                    <a:pt x="0" y="1"/>
                  </a:moveTo>
                  <a:cubicBezTo>
                    <a:pt x="7288" y="9714"/>
                    <a:pt x="11762" y="21250"/>
                    <a:pt x="12918" y="33351"/>
                  </a:cubicBezTo>
                  <a:lnTo>
                    <a:pt x="78060" y="33351"/>
                  </a:lnTo>
                  <a:lnTo>
                    <a:pt x="78060" y="1"/>
                  </a:lnTo>
                  <a:close/>
                </a:path>
              </a:pathLst>
            </a:custGeom>
            <a:solidFill>
              <a:srgbClr val="7F6000"/>
            </a:solidFill>
            <a:ln cap="flat" cmpd="sng" w="9525">
              <a:solidFill>
                <a:srgbClr val="B3C3C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6599718" y="2199610"/>
              <a:ext cx="260051" cy="115978"/>
            </a:xfrm>
            <a:custGeom>
              <a:rect b="b" l="l" r="r" t="t"/>
              <a:pathLst>
                <a:path extrusionOk="0" fill="none" h="33351" w="74781">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solidFill>
              <a:srgbClr val="7F6000"/>
            </a:solidFill>
            <a:ln cap="flat" cmpd="sng" w="9525">
              <a:solidFill>
                <a:srgbClr val="8FA1AF"/>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605967" y="2389697"/>
              <a:ext cx="307727" cy="116023"/>
            </a:xfrm>
            <a:custGeom>
              <a:rect b="b" l="l" r="r" t="t"/>
              <a:pathLst>
                <a:path extrusionOk="0" fill="none" h="33364" w="88491">
                  <a:moveTo>
                    <a:pt x="70835" y="1"/>
                  </a:moveTo>
                  <a:lnTo>
                    <a:pt x="1" y="1"/>
                  </a:lnTo>
                  <a:lnTo>
                    <a:pt x="1" y="33363"/>
                  </a:lnTo>
                  <a:lnTo>
                    <a:pt x="88490" y="33363"/>
                  </a:lnTo>
                  <a:cubicBezTo>
                    <a:pt x="80662" y="23386"/>
                    <a:pt x="74680" y="12089"/>
                    <a:pt x="70835" y="1"/>
                  </a:cubicBezTo>
                  <a:close/>
                </a:path>
              </a:pathLst>
            </a:custGeom>
            <a:solidFill>
              <a:srgbClr val="7F6000"/>
            </a:solidFill>
            <a:ln cap="flat" cmpd="sng" w="9525">
              <a:solidFill>
                <a:srgbClr val="C9D4DC"/>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3"/>
            <p:cNvGrpSpPr/>
            <p:nvPr/>
          </p:nvGrpSpPr>
          <p:grpSpPr>
            <a:xfrm>
              <a:off x="6836957" y="2068734"/>
              <a:ext cx="461892" cy="721067"/>
              <a:chOff x="6836957" y="2068734"/>
              <a:chExt cx="461892" cy="721067"/>
            </a:xfrm>
          </p:grpSpPr>
          <p:sp>
            <p:nvSpPr>
              <p:cNvPr id="184" name="Google Shape;184;p3"/>
              <p:cNvSpPr/>
              <p:nvPr/>
            </p:nvSpPr>
            <p:spPr>
              <a:xfrm>
                <a:off x="7080441" y="2287271"/>
                <a:ext cx="187336" cy="123319"/>
              </a:xfrm>
              <a:custGeom>
                <a:rect b="b" l="l" r="r" t="t"/>
                <a:pathLst>
                  <a:path extrusionOk="0" fill="none" h="35462" w="53871">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solidFill>
                <a:srgbClr val="7F6000"/>
              </a:solidFill>
              <a:ln cap="flat" cmpd="sng" w="9525">
                <a:solidFill>
                  <a:srgbClr val="4F677B"/>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7080441" y="2105091"/>
                <a:ext cx="182750" cy="157141"/>
              </a:xfrm>
              <a:custGeom>
                <a:rect b="b" l="l" r="r" t="t"/>
                <a:pathLst>
                  <a:path extrusionOk="0" fill="none" h="45188" w="52552">
                    <a:moveTo>
                      <a:pt x="1" y="45188"/>
                    </a:moveTo>
                    <a:lnTo>
                      <a:pt x="52551" y="45188"/>
                    </a:lnTo>
                    <a:cubicBezTo>
                      <a:pt x="47211" y="20458"/>
                      <a:pt x="25899" y="1609"/>
                      <a:pt x="1" y="1"/>
                    </a:cubicBezTo>
                    <a:close/>
                  </a:path>
                </a:pathLst>
              </a:custGeom>
              <a:solidFill>
                <a:srgbClr val="7F6000"/>
              </a:solidFill>
              <a:ln cap="flat" cmpd="sng" w="9525">
                <a:solidFill>
                  <a:srgbClr val="B3C3C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6872702" y="2287006"/>
                <a:ext cx="187378" cy="123364"/>
              </a:xfrm>
              <a:custGeom>
                <a:rect b="b" l="l" r="r" t="t"/>
                <a:pathLst>
                  <a:path extrusionOk="0" fill="none" h="35475" w="53883">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solidFill>
                <a:srgbClr val="7F6000"/>
              </a:solidFill>
              <a:ln cap="flat" cmpd="sng" w="9525">
                <a:solidFill>
                  <a:srgbClr val="C9D4DC"/>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6902504" y="2430686"/>
                <a:ext cx="152902" cy="185984"/>
              </a:xfrm>
              <a:custGeom>
                <a:rect b="b" l="l" r="r" t="t"/>
                <a:pathLst>
                  <a:path extrusionOk="0" fill="none" h="53482" w="43969">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solidFill>
                <a:srgbClr val="7F6000"/>
              </a:solidFill>
              <a:ln cap="flat" cmpd="sng" w="9525">
                <a:solidFill>
                  <a:srgbClr val="DBE3E8"/>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6877289" y="2104831"/>
                <a:ext cx="182791" cy="157141"/>
              </a:xfrm>
              <a:custGeom>
                <a:rect b="b" l="l" r="r" t="t"/>
                <a:pathLst>
                  <a:path extrusionOk="0" fill="none" h="45188" w="52564">
                    <a:moveTo>
                      <a:pt x="52564" y="45187"/>
                    </a:moveTo>
                    <a:lnTo>
                      <a:pt x="52564" y="0"/>
                    </a:lnTo>
                    <a:cubicBezTo>
                      <a:pt x="26653" y="1621"/>
                      <a:pt x="5354" y="20470"/>
                      <a:pt x="1" y="45187"/>
                    </a:cubicBezTo>
                    <a:close/>
                  </a:path>
                </a:pathLst>
              </a:custGeom>
              <a:solidFill>
                <a:srgbClr val="7F6000"/>
              </a:solidFill>
              <a:ln cap="flat" cmpd="sng" w="9525">
                <a:solidFill>
                  <a:srgbClr val="8FA1AF"/>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7080441" y="2430686"/>
                <a:ext cx="152860" cy="185938"/>
              </a:xfrm>
              <a:custGeom>
                <a:rect b="b" l="l" r="r" t="t"/>
                <a:pathLst>
                  <a:path extrusionOk="0" fill="none" h="53469" w="43957">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solidFill>
                <a:srgbClr val="7F6000"/>
              </a:solidFill>
              <a:ln cap="flat" cmpd="sng" w="9525">
                <a:solidFill>
                  <a:srgbClr val="374F66"/>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3"/>
              <p:cNvGrpSpPr/>
              <p:nvPr/>
            </p:nvGrpSpPr>
            <p:grpSpPr>
              <a:xfrm>
                <a:off x="6836957" y="2068734"/>
                <a:ext cx="461892" cy="721067"/>
                <a:chOff x="6836957" y="2068734"/>
                <a:chExt cx="461892" cy="721067"/>
              </a:xfrm>
            </p:grpSpPr>
            <p:sp>
              <p:nvSpPr>
                <p:cNvPr id="191" name="Google Shape;191;p3"/>
                <p:cNvSpPr/>
                <p:nvPr/>
              </p:nvSpPr>
              <p:spPr>
                <a:xfrm>
                  <a:off x="6996059" y="2711098"/>
                  <a:ext cx="143729" cy="78703"/>
                </a:xfrm>
                <a:custGeom>
                  <a:rect b="b" l="l" r="r" t="t"/>
                  <a:pathLst>
                    <a:path extrusionOk="0" fill="none" h="22632" w="41331">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solidFill>
                  <a:srgbClr val="7F6000"/>
                </a:solidFill>
                <a:ln cap="flat" cmpd="sng" w="9525">
                  <a:solidFill>
                    <a:srgbClr val="E3E7EA"/>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6996059" y="2647693"/>
                  <a:ext cx="143683" cy="88753"/>
                </a:xfrm>
                <a:custGeom>
                  <a:rect b="b" l="l" r="r" t="t"/>
                  <a:pathLst>
                    <a:path extrusionOk="0" fill="none" h="25522" w="41318">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solidFill>
                  <a:srgbClr val="7F6000"/>
                </a:solidFill>
                <a:ln cap="flat" cmpd="sng" w="9525">
                  <a:solidFill>
                    <a:srgbClr val="E3E7EA"/>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6990467" y="2723683"/>
                  <a:ext cx="154870" cy="12721"/>
                </a:xfrm>
                <a:custGeom>
                  <a:rect b="b" l="l" r="r" t="t"/>
                  <a:pathLst>
                    <a:path extrusionOk="0" fill="none" h="3658" w="44535">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solidFill>
                  <a:srgbClr val="7F6000"/>
                </a:solid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6990467" y="2698339"/>
                  <a:ext cx="154870" cy="12762"/>
                </a:xfrm>
                <a:custGeom>
                  <a:rect b="b" l="l" r="r" t="t"/>
                  <a:pathLst>
                    <a:path extrusionOk="0" fill="none" h="3670" w="44535">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solidFill>
                  <a:srgbClr val="7F6000"/>
                </a:solid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6990467" y="2647648"/>
                  <a:ext cx="154870" cy="12762"/>
                </a:xfrm>
                <a:custGeom>
                  <a:rect b="b" l="l" r="r" t="t"/>
                  <a:pathLst>
                    <a:path extrusionOk="0" fill="none" h="3670" w="44535">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solidFill>
                  <a:srgbClr val="7F6000"/>
                </a:solid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990467" y="2672992"/>
                  <a:ext cx="154870" cy="12766"/>
                </a:xfrm>
                <a:custGeom>
                  <a:rect b="b" l="l" r="r" t="t"/>
                  <a:pathLst>
                    <a:path extrusionOk="0" fill="none" h="3671" w="44535">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solidFill>
                  <a:srgbClr val="7F6000"/>
                </a:solid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836957" y="2068734"/>
                  <a:ext cx="461892" cy="589756"/>
                </a:xfrm>
                <a:custGeom>
                  <a:rect b="b" l="l" r="r" t="t"/>
                  <a:pathLst>
                    <a:path extrusionOk="0" fill="none" h="169592" w="132823">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solidFill>
                  <a:srgbClr val="7F6000"/>
                </a:solidFill>
                <a:ln cap="flat" cmpd="sng" w="9525">
                  <a:solidFill>
                    <a:srgbClr val="FEFEF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98" name="Google Shape;198;p3"/>
          <p:cNvSpPr txBox="1"/>
          <p:nvPr/>
        </p:nvSpPr>
        <p:spPr>
          <a:xfrm>
            <a:off x="4995275" y="485000"/>
            <a:ext cx="30717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100">
                <a:solidFill>
                  <a:srgbClr val="741B47"/>
                </a:solidFill>
                <a:latin typeface="Lobster"/>
                <a:ea typeface="Lobster"/>
                <a:cs typeface="Lobster"/>
                <a:sym typeface="Lobster"/>
              </a:rPr>
              <a:t>TOPICS</a:t>
            </a:r>
            <a:endParaRPr sz="4100">
              <a:solidFill>
                <a:srgbClr val="741B47"/>
              </a:solidFill>
              <a:latin typeface="Lobster"/>
              <a:ea typeface="Lobster"/>
              <a:cs typeface="Lobster"/>
              <a:sym typeface="Lobs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pic>
        <p:nvPicPr>
          <p:cNvPr id="409" name="Google Shape;409;g8647f185b5_0_50"/>
          <p:cNvPicPr preferRelativeResize="0"/>
          <p:nvPr/>
        </p:nvPicPr>
        <p:blipFill>
          <a:blip r:embed="rId3">
            <a:alphaModFix/>
          </a:blip>
          <a:stretch>
            <a:fillRect/>
          </a:stretch>
        </p:blipFill>
        <p:spPr>
          <a:xfrm>
            <a:off x="10291650" y="2806100"/>
            <a:ext cx="1900349" cy="1900349"/>
          </a:xfrm>
          <a:prstGeom prst="rect">
            <a:avLst/>
          </a:prstGeom>
          <a:noFill/>
          <a:ln>
            <a:noFill/>
          </a:ln>
        </p:spPr>
      </p:pic>
      <p:sp>
        <p:nvSpPr>
          <p:cNvPr id="410" name="Google Shape;410;g8647f185b5_0_50"/>
          <p:cNvSpPr txBox="1"/>
          <p:nvPr/>
        </p:nvSpPr>
        <p:spPr>
          <a:xfrm>
            <a:off x="7620000" y="1180350"/>
            <a:ext cx="3600900" cy="12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411" name="Google Shape;411;g8647f185b5_0_50"/>
          <p:cNvSpPr/>
          <p:nvPr/>
        </p:nvSpPr>
        <p:spPr>
          <a:xfrm>
            <a:off x="7433250" y="509500"/>
            <a:ext cx="3974400" cy="2360700"/>
          </a:xfrm>
          <a:prstGeom prst="wedgeRectCallout">
            <a:avLst>
              <a:gd fmla="val 31013" name="adj1"/>
              <a:gd fmla="val 6449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2" name="Google Shape;412;g8647f185b5_0_50"/>
          <p:cNvSpPr txBox="1"/>
          <p:nvPr/>
        </p:nvSpPr>
        <p:spPr>
          <a:xfrm>
            <a:off x="7575175" y="552825"/>
            <a:ext cx="3735300" cy="22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 is similar to deposit case  but here we are reduced amount from login person and and giving him cash $$$ .</a:t>
            </a:r>
            <a:endParaRPr sz="1800">
              <a:latin typeface="Bodoni"/>
              <a:ea typeface="Bodoni"/>
              <a:cs typeface="Bodoni"/>
              <a:sym typeface="Bodoni"/>
            </a:endParaRPr>
          </a:p>
          <a:p>
            <a:pPr indent="0" lvl="0" marL="0" rtl="0" algn="l">
              <a:spcBef>
                <a:spcPts val="0"/>
              </a:spcBef>
              <a:spcAft>
                <a:spcPts val="0"/>
              </a:spcAft>
              <a:buNone/>
            </a:pPr>
            <a:r>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So here ends our last frame ...</a:t>
            </a:r>
            <a:endParaRPr sz="1800">
              <a:latin typeface="Bodoni"/>
              <a:ea typeface="Bodoni"/>
              <a:cs typeface="Bodoni"/>
              <a:sym typeface="Bodoni"/>
            </a:endParaRPr>
          </a:p>
        </p:txBody>
      </p:sp>
      <p:pic>
        <p:nvPicPr>
          <p:cNvPr id="413" name="Google Shape;413;g8647f185b5_0_50"/>
          <p:cNvPicPr preferRelativeResize="0"/>
          <p:nvPr/>
        </p:nvPicPr>
        <p:blipFill>
          <a:blip r:embed="rId4">
            <a:alphaModFix/>
          </a:blip>
          <a:stretch>
            <a:fillRect/>
          </a:stretch>
        </p:blipFill>
        <p:spPr>
          <a:xfrm>
            <a:off x="139875" y="349729"/>
            <a:ext cx="7293376" cy="6301171"/>
          </a:xfrm>
          <a:prstGeom prst="rect">
            <a:avLst/>
          </a:prstGeom>
          <a:noFill/>
          <a:ln>
            <a:noFill/>
          </a:ln>
        </p:spPr>
      </p:pic>
      <p:cxnSp>
        <p:nvCxnSpPr>
          <p:cNvPr id="414" name="Google Shape;414;g8647f185b5_0_50"/>
          <p:cNvCxnSpPr/>
          <p:nvPr/>
        </p:nvCxnSpPr>
        <p:spPr>
          <a:xfrm>
            <a:off x="6105750" y="890150"/>
            <a:ext cx="1216200" cy="8025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415" name="Google Shape;415;g8647f185b5_0_50"/>
          <p:cNvCxnSpPr/>
          <p:nvPr/>
        </p:nvCxnSpPr>
        <p:spPr>
          <a:xfrm flipH="1" rot="10800000">
            <a:off x="6018000" y="1692600"/>
            <a:ext cx="1303800" cy="952800"/>
          </a:xfrm>
          <a:prstGeom prst="curvedConnector3">
            <a:avLst>
              <a:gd fmla="val 50000" name="adj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pic>
        <p:nvPicPr>
          <p:cNvPr id="420" name="Google Shape;420;g8647f185b5_0_53"/>
          <p:cNvPicPr preferRelativeResize="0"/>
          <p:nvPr/>
        </p:nvPicPr>
        <p:blipFill>
          <a:blip r:embed="rId3">
            <a:alphaModFix/>
          </a:blip>
          <a:stretch>
            <a:fillRect/>
          </a:stretch>
        </p:blipFill>
        <p:spPr>
          <a:xfrm>
            <a:off x="9148825" y="4957650"/>
            <a:ext cx="1900349" cy="1900349"/>
          </a:xfrm>
          <a:prstGeom prst="rect">
            <a:avLst/>
          </a:prstGeom>
          <a:noFill/>
          <a:ln>
            <a:noFill/>
          </a:ln>
        </p:spPr>
      </p:pic>
      <p:sp>
        <p:nvSpPr>
          <p:cNvPr id="421" name="Google Shape;421;g8647f185b5_0_53"/>
          <p:cNvSpPr/>
          <p:nvPr/>
        </p:nvSpPr>
        <p:spPr>
          <a:xfrm>
            <a:off x="4885775" y="3122700"/>
            <a:ext cx="4900800" cy="2614800"/>
          </a:xfrm>
          <a:prstGeom prst="cloudCallout">
            <a:avLst>
              <a:gd fmla="val 40571" name="adj1"/>
              <a:gd fmla="val 49366"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8647f185b5_0_53"/>
          <p:cNvSpPr txBox="1"/>
          <p:nvPr/>
        </p:nvSpPr>
        <p:spPr>
          <a:xfrm>
            <a:off x="5438550" y="3526125"/>
            <a:ext cx="3570900" cy="16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a:t>
            </a:r>
            <a:r>
              <a:rPr lang="en-US" sz="1800">
                <a:latin typeface="Bodoni"/>
                <a:ea typeface="Bodoni"/>
                <a:cs typeface="Bodoni"/>
                <a:sym typeface="Bodoni"/>
              </a:rPr>
              <a:t> our main class from which we are gonna call our login class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so whenever we are gonna execute the our program Login page will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appear first .</a:t>
            </a:r>
            <a:endParaRPr sz="1800">
              <a:latin typeface="Bodoni"/>
              <a:ea typeface="Bodoni"/>
              <a:cs typeface="Bodoni"/>
              <a:sym typeface="Bodoni"/>
            </a:endParaRPr>
          </a:p>
        </p:txBody>
      </p:sp>
      <p:pic>
        <p:nvPicPr>
          <p:cNvPr id="423" name="Google Shape;423;g8647f185b5_0_53"/>
          <p:cNvPicPr preferRelativeResize="0"/>
          <p:nvPr/>
        </p:nvPicPr>
        <p:blipFill>
          <a:blip r:embed="rId4">
            <a:alphaModFix/>
          </a:blip>
          <a:stretch>
            <a:fillRect/>
          </a:stretch>
        </p:blipFill>
        <p:spPr>
          <a:xfrm>
            <a:off x="177475" y="457750"/>
            <a:ext cx="7808900" cy="2498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pic>
        <p:nvPicPr>
          <p:cNvPr id="428" name="Google Shape;428;g8647f185b5_0_205"/>
          <p:cNvPicPr preferRelativeResize="0"/>
          <p:nvPr/>
        </p:nvPicPr>
        <p:blipFill>
          <a:blip r:embed="rId3">
            <a:alphaModFix/>
          </a:blip>
          <a:stretch>
            <a:fillRect/>
          </a:stretch>
        </p:blipFill>
        <p:spPr>
          <a:xfrm>
            <a:off x="8068225" y="4340225"/>
            <a:ext cx="2458001" cy="2458001"/>
          </a:xfrm>
          <a:prstGeom prst="rect">
            <a:avLst/>
          </a:prstGeom>
          <a:noFill/>
          <a:ln>
            <a:noFill/>
          </a:ln>
        </p:spPr>
      </p:pic>
      <p:sp>
        <p:nvSpPr>
          <p:cNvPr id="429" name="Google Shape;429;g8647f185b5_0_205"/>
          <p:cNvSpPr/>
          <p:nvPr/>
        </p:nvSpPr>
        <p:spPr>
          <a:xfrm>
            <a:off x="1792900" y="657500"/>
            <a:ext cx="7635000" cy="3585600"/>
          </a:xfrm>
          <a:prstGeom prst="wedgeRectCallout">
            <a:avLst>
              <a:gd fmla="val 35910" name="adj1"/>
              <a:gd fmla="val 66257"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8647f185b5_0_205"/>
          <p:cNvSpPr txBox="1"/>
          <p:nvPr/>
        </p:nvSpPr>
        <p:spPr>
          <a:xfrm>
            <a:off x="1792900" y="732125"/>
            <a:ext cx="7560300" cy="3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So before talking about other topics , you should get to  know how to  execute this program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1)open our command prompt and move to the directory where you saved it using “ cd ”  command .</a:t>
            </a:r>
            <a:endParaRPr sz="1800">
              <a:latin typeface="Bodoni"/>
              <a:ea typeface="Bodoni"/>
              <a:cs typeface="Bodoni"/>
              <a:sym typeface="Bodoni"/>
            </a:endParaRPr>
          </a:p>
          <a:p>
            <a:pPr indent="0" lvl="0" marL="0" rtl="0" algn="l">
              <a:spcBef>
                <a:spcPts val="0"/>
              </a:spcBef>
              <a:spcAft>
                <a:spcPts val="0"/>
              </a:spcAft>
              <a:buNone/>
            </a:pPr>
            <a:r>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2)type javac Banking.java in command prompt .</a:t>
            </a:r>
            <a:endParaRPr sz="1800">
              <a:latin typeface="Bodoni"/>
              <a:ea typeface="Bodoni"/>
              <a:cs typeface="Bodoni"/>
              <a:sym typeface="Bodoni"/>
            </a:endParaRPr>
          </a:p>
          <a:p>
            <a:pPr indent="0" lvl="0" marL="0" rtl="0" algn="l">
              <a:spcBef>
                <a:spcPts val="0"/>
              </a:spcBef>
              <a:spcAft>
                <a:spcPts val="0"/>
              </a:spcAft>
              <a:buNone/>
            </a:pPr>
            <a:r>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3) then type java Banking .</a:t>
            </a:r>
            <a:endParaRPr sz="1800">
              <a:latin typeface="Bodoni"/>
              <a:ea typeface="Bodoni"/>
              <a:cs typeface="Bodoni"/>
              <a:sym typeface="Bodoni"/>
            </a:endParaRPr>
          </a:p>
          <a:p>
            <a:pPr indent="0" lvl="0" marL="0" rtl="0" algn="l">
              <a:spcBef>
                <a:spcPts val="0"/>
              </a:spcBef>
              <a:spcAft>
                <a:spcPts val="0"/>
              </a:spcAft>
              <a:buNone/>
            </a:pPr>
            <a:r>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4) Then you will a java file opening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 </a:t>
            </a:r>
            <a:endParaRPr sz="1800">
              <a:latin typeface="Bodoni"/>
              <a:ea typeface="Bodoni"/>
              <a:cs typeface="Bodoni"/>
              <a:sym typeface="Bodoni"/>
            </a:endParaRPr>
          </a:p>
        </p:txBody>
      </p:sp>
      <p:grpSp>
        <p:nvGrpSpPr>
          <p:cNvPr id="431" name="Google Shape;431;g8647f185b5_0_205"/>
          <p:cNvGrpSpPr/>
          <p:nvPr/>
        </p:nvGrpSpPr>
        <p:grpSpPr>
          <a:xfrm>
            <a:off x="10190301" y="493070"/>
            <a:ext cx="1688135" cy="1479290"/>
            <a:chOff x="3075928" y="2445798"/>
            <a:chExt cx="363243" cy="300675"/>
          </a:xfrm>
        </p:grpSpPr>
        <p:sp>
          <p:nvSpPr>
            <p:cNvPr id="432" name="Google Shape;432;g8647f185b5_0_205"/>
            <p:cNvSpPr/>
            <p:nvPr/>
          </p:nvSpPr>
          <p:spPr>
            <a:xfrm>
              <a:off x="3227168" y="2675542"/>
              <a:ext cx="37002" cy="10581"/>
            </a:xfrm>
            <a:custGeom>
              <a:rect b="b" l="l" r="r" t="t"/>
              <a:pathLst>
                <a:path extrusionOk="0" h="334" w="1168">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8647f185b5_0_205"/>
            <p:cNvSpPr/>
            <p:nvPr/>
          </p:nvSpPr>
          <p:spPr>
            <a:xfrm>
              <a:off x="3075928" y="2445798"/>
              <a:ext cx="363243" cy="300675"/>
            </a:xfrm>
            <a:custGeom>
              <a:rect b="b" l="l" r="r" t="t"/>
              <a:pathLst>
                <a:path extrusionOk="0" h="9491" w="11466">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8647f185b5_0_205"/>
            <p:cNvSpPr/>
            <p:nvPr/>
          </p:nvSpPr>
          <p:spPr>
            <a:xfrm>
              <a:off x="3141537" y="2565390"/>
              <a:ext cx="37763" cy="37382"/>
            </a:xfrm>
            <a:custGeom>
              <a:rect b="b" l="l" r="r" t="t"/>
              <a:pathLst>
                <a:path extrusionOk="0" h="1180" w="1192">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8647f185b5_0_205"/>
            <p:cNvSpPr/>
            <p:nvPr/>
          </p:nvSpPr>
          <p:spPr>
            <a:xfrm>
              <a:off x="3185287" y="2565390"/>
              <a:ext cx="73593" cy="10233"/>
            </a:xfrm>
            <a:custGeom>
              <a:rect b="b" l="l" r="r" t="t"/>
              <a:pathLst>
                <a:path extrusionOk="0" h="323" w="2323">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8647f185b5_0_205"/>
            <p:cNvSpPr/>
            <p:nvPr/>
          </p:nvSpPr>
          <p:spPr>
            <a:xfrm>
              <a:off x="3185287" y="2578601"/>
              <a:ext cx="73593" cy="10201"/>
            </a:xfrm>
            <a:custGeom>
              <a:rect b="b" l="l" r="r" t="t"/>
              <a:pathLst>
                <a:path extrusionOk="0" h="322" w="2323">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8647f185b5_0_205"/>
            <p:cNvSpPr/>
            <p:nvPr/>
          </p:nvSpPr>
          <p:spPr>
            <a:xfrm>
              <a:off x="3185287" y="2591811"/>
              <a:ext cx="73212" cy="10201"/>
            </a:xfrm>
            <a:custGeom>
              <a:rect b="b" l="l" r="r" t="t"/>
              <a:pathLst>
                <a:path extrusionOk="0" h="322" w="2311">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8647f185b5_0_205"/>
            <p:cNvSpPr/>
            <p:nvPr/>
          </p:nvSpPr>
          <p:spPr>
            <a:xfrm>
              <a:off x="3141537" y="2609520"/>
              <a:ext cx="37763" cy="37382"/>
            </a:xfrm>
            <a:custGeom>
              <a:rect b="b" l="l" r="r" t="t"/>
              <a:pathLst>
                <a:path extrusionOk="0" h="1180" w="1192">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8647f185b5_0_205"/>
            <p:cNvSpPr/>
            <p:nvPr/>
          </p:nvSpPr>
          <p:spPr>
            <a:xfrm>
              <a:off x="3185287" y="2609520"/>
              <a:ext cx="73212" cy="10613"/>
            </a:xfrm>
            <a:custGeom>
              <a:rect b="b" l="l" r="r" t="t"/>
              <a:pathLst>
                <a:path extrusionOk="0" h="335" w="2311">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8647f185b5_0_205"/>
            <p:cNvSpPr/>
            <p:nvPr/>
          </p:nvSpPr>
          <p:spPr>
            <a:xfrm>
              <a:off x="3185287" y="2622731"/>
              <a:ext cx="73212" cy="10581"/>
            </a:xfrm>
            <a:custGeom>
              <a:rect b="b" l="l" r="r" t="t"/>
              <a:pathLst>
                <a:path extrusionOk="0" h="334" w="2311">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8647f185b5_0_205"/>
            <p:cNvSpPr/>
            <p:nvPr/>
          </p:nvSpPr>
          <p:spPr>
            <a:xfrm>
              <a:off x="3185287" y="2636670"/>
              <a:ext cx="73212" cy="10233"/>
            </a:xfrm>
            <a:custGeom>
              <a:rect b="b" l="l" r="r" t="t"/>
              <a:pathLst>
                <a:path extrusionOk="0" h="323" w="2311">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8647f185b5_0_205"/>
            <p:cNvSpPr/>
            <p:nvPr/>
          </p:nvSpPr>
          <p:spPr>
            <a:xfrm>
              <a:off x="3330509" y="2471839"/>
              <a:ext cx="82653" cy="82653"/>
            </a:xfrm>
            <a:custGeom>
              <a:rect b="b" l="l" r="r" t="t"/>
              <a:pathLst>
                <a:path extrusionOk="0" h="2609" w="2609">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g8647f185b5_0_205"/>
          <p:cNvGrpSpPr/>
          <p:nvPr/>
        </p:nvGrpSpPr>
        <p:grpSpPr>
          <a:xfrm>
            <a:off x="10608121" y="3361808"/>
            <a:ext cx="1344629" cy="978413"/>
            <a:chOff x="2171474" y="3369229"/>
            <a:chExt cx="408156" cy="343737"/>
          </a:xfrm>
        </p:grpSpPr>
        <p:sp>
          <p:nvSpPr>
            <p:cNvPr id="444" name="Google Shape;444;g8647f185b5_0_205"/>
            <p:cNvSpPr/>
            <p:nvPr/>
          </p:nvSpPr>
          <p:spPr>
            <a:xfrm>
              <a:off x="2171474" y="3369229"/>
              <a:ext cx="408156" cy="343737"/>
            </a:xfrm>
            <a:custGeom>
              <a:rect b="b" l="l" r="r" t="t"/>
              <a:pathLst>
                <a:path extrusionOk="0" h="10800" w="12824">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8647f185b5_0_205"/>
            <p:cNvSpPr/>
            <p:nvPr/>
          </p:nvSpPr>
          <p:spPr>
            <a:xfrm>
              <a:off x="2292737" y="3477220"/>
              <a:ext cx="164898" cy="164866"/>
            </a:xfrm>
            <a:custGeom>
              <a:rect b="b" l="l" r="r" t="t"/>
              <a:pathLst>
                <a:path extrusionOk="0" h="5180" w="5181">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8647f185b5_0_205"/>
            <p:cNvSpPr/>
            <p:nvPr/>
          </p:nvSpPr>
          <p:spPr>
            <a:xfrm>
              <a:off x="2256358" y="3451503"/>
              <a:ext cx="188769" cy="177311"/>
            </a:xfrm>
            <a:custGeom>
              <a:rect b="b" l="l" r="r" t="t"/>
              <a:pathLst>
                <a:path extrusionOk="0" h="5571" w="5931">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8647f185b5_0_205"/>
            <p:cNvSpPr/>
            <p:nvPr/>
          </p:nvSpPr>
          <p:spPr>
            <a:xfrm>
              <a:off x="2305245" y="3491160"/>
              <a:ext cx="189151" cy="176706"/>
            </a:xfrm>
            <a:custGeom>
              <a:rect b="b" l="l" r="r" t="t"/>
              <a:pathLst>
                <a:path extrusionOk="0" h="5552" w="5943">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g8647f185b5_0_56"/>
          <p:cNvSpPr txBox="1"/>
          <p:nvPr>
            <p:ph type="title"/>
          </p:nvPr>
        </p:nvSpPr>
        <p:spPr>
          <a:xfrm>
            <a:off x="2211924" y="624110"/>
            <a:ext cx="8911800" cy="1281000"/>
          </a:xfrm>
          <a:prstGeom prst="rect">
            <a:avLst/>
          </a:prstGeom>
          <a:solidFill>
            <a:srgbClr val="FFFFFF"/>
          </a:solidFill>
        </p:spPr>
        <p:txBody>
          <a:bodyPr anchorCtr="0" anchor="t" bIns="45700" lIns="91425" spcFirstLastPara="1" rIns="91425" wrap="square" tIns="45700">
            <a:noAutofit/>
          </a:bodyPr>
          <a:lstStyle/>
          <a:p>
            <a:pPr indent="0" lvl="0" marL="0" rtl="0" algn="l">
              <a:spcBef>
                <a:spcPts val="0"/>
              </a:spcBef>
              <a:spcAft>
                <a:spcPts val="0"/>
              </a:spcAft>
              <a:buNone/>
            </a:pPr>
            <a:r>
              <a:rPr lang="en-US" sz="3900">
                <a:solidFill>
                  <a:srgbClr val="EE9C46"/>
                </a:solidFill>
                <a:latin typeface="Impact"/>
                <a:ea typeface="Impact"/>
                <a:cs typeface="Impact"/>
                <a:sym typeface="Impact"/>
              </a:rPr>
              <a:t>Testing and verification </a:t>
            </a:r>
            <a:r>
              <a:rPr lang="en-US" sz="3900">
                <a:solidFill>
                  <a:srgbClr val="666666"/>
                </a:solidFill>
                <a:latin typeface="Impact"/>
                <a:ea typeface="Impact"/>
                <a:cs typeface="Impact"/>
                <a:sym typeface="Impact"/>
              </a:rPr>
              <a:t>:</a:t>
            </a:r>
            <a:endParaRPr sz="3900">
              <a:solidFill>
                <a:srgbClr val="666666"/>
              </a:solidFill>
              <a:latin typeface="Impact"/>
              <a:ea typeface="Impact"/>
              <a:cs typeface="Impact"/>
              <a:sym typeface="Impact"/>
            </a:endParaRPr>
          </a:p>
        </p:txBody>
      </p:sp>
      <p:sp>
        <p:nvSpPr>
          <p:cNvPr id="453" name="Google Shape;453;g8647f185b5_0_56"/>
          <p:cNvSpPr txBox="1"/>
          <p:nvPr>
            <p:ph idx="1" type="body"/>
          </p:nvPr>
        </p:nvSpPr>
        <p:spPr>
          <a:xfrm>
            <a:off x="2211300" y="1613650"/>
            <a:ext cx="8023500" cy="4253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200">
                <a:latin typeface="Arial"/>
                <a:ea typeface="Arial"/>
                <a:cs typeface="Arial"/>
                <a:sym typeface="Arial"/>
              </a:rPr>
              <a:t>After designing and implementing a solution for a problem next thing one should do is verifying </a:t>
            </a:r>
            <a:r>
              <a:rPr lang="en-US" sz="2200">
                <a:latin typeface="Arial"/>
                <a:ea typeface="Arial"/>
                <a:cs typeface="Arial"/>
                <a:sym typeface="Arial"/>
              </a:rPr>
              <a:t>whether</a:t>
            </a:r>
            <a:r>
              <a:rPr lang="en-US" sz="2200">
                <a:latin typeface="Arial"/>
                <a:ea typeface="Arial"/>
                <a:cs typeface="Arial"/>
                <a:sym typeface="Arial"/>
              </a:rPr>
              <a:t> its matching with the required result or not. </a:t>
            </a:r>
            <a:endParaRPr sz="2200">
              <a:latin typeface="Arial"/>
              <a:ea typeface="Arial"/>
              <a:cs typeface="Arial"/>
              <a:sym typeface="Arial"/>
            </a:endParaRPr>
          </a:p>
          <a:p>
            <a:pPr indent="0" lvl="0" marL="0" rtl="0" algn="l">
              <a:spcBef>
                <a:spcPts val="1000"/>
              </a:spcBef>
              <a:spcAft>
                <a:spcPts val="0"/>
              </a:spcAft>
              <a:buNone/>
            </a:pPr>
            <a:r>
              <a:rPr lang="en-US" sz="2200">
                <a:latin typeface="Arial"/>
                <a:ea typeface="Arial"/>
                <a:cs typeface="Arial"/>
                <a:sym typeface="Arial"/>
              </a:rPr>
              <a:t>If it is not even near you expectation you should keep on modifying it .</a:t>
            </a:r>
            <a:endParaRPr sz="2200">
              <a:latin typeface="Arial"/>
              <a:ea typeface="Arial"/>
              <a:cs typeface="Arial"/>
              <a:sym typeface="Arial"/>
            </a:endParaRPr>
          </a:p>
          <a:p>
            <a:pPr indent="0" lvl="0" marL="0" rtl="0" algn="l">
              <a:spcBef>
                <a:spcPts val="1000"/>
              </a:spcBef>
              <a:spcAft>
                <a:spcPts val="0"/>
              </a:spcAft>
              <a:buNone/>
            </a:pPr>
            <a:r>
              <a:rPr lang="en-US" sz="2200">
                <a:latin typeface="Arial"/>
                <a:ea typeface="Arial"/>
                <a:cs typeface="Arial"/>
                <a:sym typeface="Arial"/>
              </a:rPr>
              <a:t>If it matches requirement you should test it for different cases most likely one might find a bug or error which might effect your program in future .</a:t>
            </a:r>
            <a:endParaRPr sz="2200">
              <a:latin typeface="Arial"/>
              <a:ea typeface="Arial"/>
              <a:cs typeface="Arial"/>
              <a:sym typeface="Arial"/>
            </a:endParaRPr>
          </a:p>
          <a:p>
            <a:pPr indent="0" lvl="0" marL="0" rtl="0" algn="l">
              <a:spcBef>
                <a:spcPts val="1000"/>
              </a:spcBef>
              <a:spcAft>
                <a:spcPts val="0"/>
              </a:spcAft>
              <a:buNone/>
            </a:pPr>
            <a:r>
              <a:rPr lang="en-US" sz="2200">
                <a:latin typeface="Arial"/>
                <a:ea typeface="Arial"/>
                <a:cs typeface="Arial"/>
                <a:sym typeface="Arial"/>
              </a:rPr>
              <a:t> </a:t>
            </a:r>
            <a:endParaRPr sz="22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pic>
        <p:nvPicPr>
          <p:cNvPr id="458" name="Google Shape;458;g8647f185b5_0_59"/>
          <p:cNvPicPr preferRelativeResize="0"/>
          <p:nvPr/>
        </p:nvPicPr>
        <p:blipFill>
          <a:blip r:embed="rId3">
            <a:alphaModFix/>
          </a:blip>
          <a:stretch>
            <a:fillRect/>
          </a:stretch>
        </p:blipFill>
        <p:spPr>
          <a:xfrm>
            <a:off x="2226225" y="739250"/>
            <a:ext cx="4430825" cy="4567850"/>
          </a:xfrm>
          <a:prstGeom prst="rect">
            <a:avLst/>
          </a:prstGeom>
          <a:noFill/>
          <a:ln>
            <a:noFill/>
          </a:ln>
        </p:spPr>
      </p:pic>
      <p:pic>
        <p:nvPicPr>
          <p:cNvPr id="459" name="Google Shape;459;g8647f185b5_0_59"/>
          <p:cNvPicPr preferRelativeResize="0"/>
          <p:nvPr/>
        </p:nvPicPr>
        <p:blipFill>
          <a:blip r:embed="rId4">
            <a:alphaModFix/>
          </a:blip>
          <a:stretch>
            <a:fillRect/>
          </a:stretch>
        </p:blipFill>
        <p:spPr>
          <a:xfrm>
            <a:off x="9148825" y="4957650"/>
            <a:ext cx="1900349" cy="1900349"/>
          </a:xfrm>
          <a:prstGeom prst="rect">
            <a:avLst/>
          </a:prstGeom>
          <a:noFill/>
          <a:ln>
            <a:noFill/>
          </a:ln>
        </p:spPr>
      </p:pic>
      <p:sp>
        <p:nvSpPr>
          <p:cNvPr id="460" name="Google Shape;460;g8647f185b5_0_59"/>
          <p:cNvSpPr/>
          <p:nvPr/>
        </p:nvSpPr>
        <p:spPr>
          <a:xfrm>
            <a:off x="8232600" y="2689400"/>
            <a:ext cx="2972100" cy="1987200"/>
          </a:xfrm>
          <a:prstGeom prst="wedgeRoundRectCallout">
            <a:avLst>
              <a:gd fmla="val -6767" name="adj1"/>
              <a:gd fmla="val 74811" name="adj2"/>
              <a:gd fmla="val 0" name="adj3"/>
            </a:avLst>
          </a:prstGeom>
          <a:solidFill>
            <a:srgbClr val="EE9C46">
              <a:alpha val="787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8647f185b5_0_59"/>
          <p:cNvSpPr txBox="1"/>
          <p:nvPr/>
        </p:nvSpPr>
        <p:spPr>
          <a:xfrm>
            <a:off x="8426825" y="2913525"/>
            <a:ext cx="2622300" cy="16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 normal exection where you entered proper user id and password . </a:t>
            </a:r>
            <a:endParaRPr sz="1800">
              <a:latin typeface="Bodoni"/>
              <a:ea typeface="Bodoni"/>
              <a:cs typeface="Bodoni"/>
              <a:sym typeface="Bodon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pic>
        <p:nvPicPr>
          <p:cNvPr id="466" name="Google Shape;466;g8647f185b5_0_62"/>
          <p:cNvPicPr preferRelativeResize="0"/>
          <p:nvPr/>
        </p:nvPicPr>
        <p:blipFill>
          <a:blip r:embed="rId3">
            <a:alphaModFix/>
          </a:blip>
          <a:stretch>
            <a:fillRect/>
          </a:stretch>
        </p:blipFill>
        <p:spPr>
          <a:xfrm>
            <a:off x="2226225" y="748025"/>
            <a:ext cx="4669675" cy="4471475"/>
          </a:xfrm>
          <a:prstGeom prst="rect">
            <a:avLst/>
          </a:prstGeom>
          <a:noFill/>
          <a:ln>
            <a:noFill/>
          </a:ln>
        </p:spPr>
      </p:pic>
      <p:pic>
        <p:nvPicPr>
          <p:cNvPr id="467" name="Google Shape;467;g8647f185b5_0_62"/>
          <p:cNvPicPr preferRelativeResize="0"/>
          <p:nvPr/>
        </p:nvPicPr>
        <p:blipFill>
          <a:blip r:embed="rId4">
            <a:alphaModFix/>
          </a:blip>
          <a:stretch>
            <a:fillRect/>
          </a:stretch>
        </p:blipFill>
        <p:spPr>
          <a:xfrm>
            <a:off x="9148825" y="4957650"/>
            <a:ext cx="1900349" cy="1900349"/>
          </a:xfrm>
          <a:prstGeom prst="rect">
            <a:avLst/>
          </a:prstGeom>
          <a:noFill/>
          <a:ln>
            <a:noFill/>
          </a:ln>
        </p:spPr>
      </p:pic>
      <p:sp>
        <p:nvSpPr>
          <p:cNvPr id="468" name="Google Shape;468;g8647f185b5_0_62"/>
          <p:cNvSpPr/>
          <p:nvPr/>
        </p:nvSpPr>
        <p:spPr>
          <a:xfrm>
            <a:off x="8232600" y="2689400"/>
            <a:ext cx="2972100" cy="1987200"/>
          </a:xfrm>
          <a:prstGeom prst="wedgeRoundRectCallout">
            <a:avLst>
              <a:gd fmla="val -6767" name="adj1"/>
              <a:gd fmla="val 74811"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8647f185b5_0_62"/>
          <p:cNvSpPr txBox="1"/>
          <p:nvPr/>
        </p:nvSpPr>
        <p:spPr>
          <a:xfrm>
            <a:off x="8426825" y="2913525"/>
            <a:ext cx="2622300" cy="16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 case  where you entered incorrect user id and password . </a:t>
            </a:r>
            <a:endParaRPr sz="1800">
              <a:latin typeface="Bodoni"/>
              <a:ea typeface="Bodoni"/>
              <a:cs typeface="Bodoni"/>
              <a:sym typeface="Bodon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pic>
        <p:nvPicPr>
          <p:cNvPr id="474" name="Google Shape;474;g8647f185b5_0_65"/>
          <p:cNvPicPr preferRelativeResize="0"/>
          <p:nvPr/>
        </p:nvPicPr>
        <p:blipFill>
          <a:blip r:embed="rId3">
            <a:alphaModFix/>
          </a:blip>
          <a:stretch>
            <a:fillRect/>
          </a:stretch>
        </p:blipFill>
        <p:spPr>
          <a:xfrm>
            <a:off x="286850" y="152400"/>
            <a:ext cx="6600209" cy="6553199"/>
          </a:xfrm>
          <a:prstGeom prst="rect">
            <a:avLst/>
          </a:prstGeom>
          <a:noFill/>
          <a:ln>
            <a:noFill/>
          </a:ln>
        </p:spPr>
      </p:pic>
      <p:pic>
        <p:nvPicPr>
          <p:cNvPr id="475" name="Google Shape;475;g8647f185b5_0_65"/>
          <p:cNvPicPr preferRelativeResize="0"/>
          <p:nvPr/>
        </p:nvPicPr>
        <p:blipFill>
          <a:blip r:embed="rId4">
            <a:alphaModFix/>
          </a:blip>
          <a:stretch>
            <a:fillRect/>
          </a:stretch>
        </p:blipFill>
        <p:spPr>
          <a:xfrm>
            <a:off x="9447650" y="4957650"/>
            <a:ext cx="1900349" cy="1900349"/>
          </a:xfrm>
          <a:prstGeom prst="rect">
            <a:avLst/>
          </a:prstGeom>
          <a:noFill/>
          <a:ln>
            <a:noFill/>
          </a:ln>
        </p:spPr>
      </p:pic>
      <p:sp>
        <p:nvSpPr>
          <p:cNvPr id="476" name="Google Shape;476;g8647f185b5_0_65"/>
          <p:cNvSpPr/>
          <p:nvPr/>
        </p:nvSpPr>
        <p:spPr>
          <a:xfrm>
            <a:off x="6992400" y="1023550"/>
            <a:ext cx="5199600" cy="3496200"/>
          </a:xfrm>
          <a:prstGeom prst="wedgeRoundRectCallout">
            <a:avLst>
              <a:gd fmla="val -6767" name="adj1"/>
              <a:gd fmla="val 74811" name="adj2"/>
              <a:gd fmla="val 0" name="adj3"/>
            </a:avLst>
          </a:prstGeom>
          <a:solidFill>
            <a:srgbClr val="EE9C46">
              <a:alpha val="787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8647f185b5_0_65"/>
          <p:cNvSpPr txBox="1"/>
          <p:nvPr/>
        </p:nvSpPr>
        <p:spPr>
          <a:xfrm>
            <a:off x="7012475" y="1195300"/>
            <a:ext cx="5199600" cy="31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After you Successfully Login its what it looks like.</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You have to select any of the Five buttons perform an action . Function of Different Buttons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1) Account details : gives your account details</a:t>
            </a:r>
            <a:endParaRPr sz="1800">
              <a:latin typeface="Bodoni"/>
              <a:ea typeface="Bodoni"/>
              <a:cs typeface="Bodoni"/>
              <a:sym typeface="Bodoni"/>
            </a:endParaRPr>
          </a:p>
          <a:p>
            <a:pPr indent="-457200" lvl="0" marL="457200" rtl="0" algn="l">
              <a:spcBef>
                <a:spcPts val="0"/>
              </a:spcBef>
              <a:spcAft>
                <a:spcPts val="0"/>
              </a:spcAft>
              <a:buNone/>
            </a:pPr>
            <a:r>
              <a:rPr lang="en-US" sz="1800">
                <a:latin typeface="Bodoni"/>
                <a:ea typeface="Bodoni"/>
                <a:cs typeface="Bodoni"/>
                <a:sym typeface="Bodoni"/>
              </a:rPr>
              <a:t>2)Cash Withdrawal  : Withdraws money from your       account .</a:t>
            </a:r>
            <a:endParaRPr sz="1800">
              <a:latin typeface="Bodoni"/>
              <a:ea typeface="Bodoni"/>
              <a:cs typeface="Bodoni"/>
              <a:sym typeface="Bodoni"/>
            </a:endParaRPr>
          </a:p>
          <a:p>
            <a:pPr indent="-457200" lvl="0" marL="457200" rtl="0" algn="l">
              <a:spcBef>
                <a:spcPts val="0"/>
              </a:spcBef>
              <a:spcAft>
                <a:spcPts val="0"/>
              </a:spcAft>
              <a:buNone/>
            </a:pPr>
            <a:r>
              <a:rPr lang="en-US" sz="1800">
                <a:latin typeface="Bodoni"/>
                <a:ea typeface="Bodoni"/>
                <a:cs typeface="Bodoni"/>
                <a:sym typeface="Bodoni"/>
              </a:rPr>
              <a:t>3)Cash Deposit : Deposits cash to your account.</a:t>
            </a:r>
            <a:endParaRPr sz="1800">
              <a:latin typeface="Bodoni"/>
              <a:ea typeface="Bodoni"/>
              <a:cs typeface="Bodoni"/>
              <a:sym typeface="Bodoni"/>
            </a:endParaRPr>
          </a:p>
          <a:p>
            <a:pPr indent="-457200" lvl="0" marL="457200" rtl="0" algn="l">
              <a:spcBef>
                <a:spcPts val="0"/>
              </a:spcBef>
              <a:spcAft>
                <a:spcPts val="0"/>
              </a:spcAft>
              <a:buNone/>
            </a:pPr>
            <a:r>
              <a:rPr lang="en-US" sz="1800">
                <a:latin typeface="Bodoni"/>
                <a:ea typeface="Bodoni"/>
                <a:cs typeface="Bodoni"/>
                <a:sym typeface="Bodoni"/>
              </a:rPr>
              <a:t>4)Account to Account Transfer : It transfers money from one account to another account.</a:t>
            </a:r>
            <a:endParaRPr sz="1800">
              <a:latin typeface="Bodoni"/>
              <a:ea typeface="Bodoni"/>
              <a:cs typeface="Bodoni"/>
              <a:sym typeface="Bodoni"/>
            </a:endParaRPr>
          </a:p>
          <a:p>
            <a:pPr indent="-457200" lvl="0" marL="457200" rtl="0" algn="l">
              <a:spcBef>
                <a:spcPts val="0"/>
              </a:spcBef>
              <a:spcAft>
                <a:spcPts val="0"/>
              </a:spcAft>
              <a:buNone/>
            </a:pPr>
            <a:r>
              <a:rPr lang="en-US" sz="1800">
                <a:latin typeface="Bodoni"/>
                <a:ea typeface="Bodoni"/>
                <a:cs typeface="Bodoni"/>
                <a:sym typeface="Bodoni"/>
              </a:rPr>
              <a:t>5)Log out : you log out from current account.</a:t>
            </a:r>
            <a:endParaRPr sz="1800">
              <a:latin typeface="Bodoni"/>
              <a:ea typeface="Bodoni"/>
              <a:cs typeface="Bodoni"/>
              <a:sym typeface="Bodon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g8647f185b5_0_315"/>
          <p:cNvPicPr preferRelativeResize="0"/>
          <p:nvPr/>
        </p:nvPicPr>
        <p:blipFill>
          <a:blip r:embed="rId3">
            <a:alphaModFix/>
          </a:blip>
          <a:stretch>
            <a:fillRect/>
          </a:stretch>
        </p:blipFill>
        <p:spPr>
          <a:xfrm>
            <a:off x="152400" y="152400"/>
            <a:ext cx="6485275" cy="6511375"/>
          </a:xfrm>
          <a:prstGeom prst="rect">
            <a:avLst/>
          </a:prstGeom>
          <a:noFill/>
          <a:ln>
            <a:noFill/>
          </a:ln>
        </p:spPr>
      </p:pic>
      <p:pic>
        <p:nvPicPr>
          <p:cNvPr id="483" name="Google Shape;483;g8647f185b5_0_315"/>
          <p:cNvPicPr preferRelativeResize="0"/>
          <p:nvPr/>
        </p:nvPicPr>
        <p:blipFill>
          <a:blip r:embed="rId4">
            <a:alphaModFix/>
          </a:blip>
          <a:stretch>
            <a:fillRect/>
          </a:stretch>
        </p:blipFill>
        <p:spPr>
          <a:xfrm>
            <a:off x="8550673" y="4862293"/>
            <a:ext cx="2178225" cy="1995707"/>
          </a:xfrm>
          <a:prstGeom prst="rect">
            <a:avLst/>
          </a:prstGeom>
          <a:noFill/>
          <a:ln>
            <a:noFill/>
          </a:ln>
        </p:spPr>
      </p:pic>
      <p:sp>
        <p:nvSpPr>
          <p:cNvPr id="484" name="Google Shape;484;g8647f185b5_0_315"/>
          <p:cNvSpPr/>
          <p:nvPr/>
        </p:nvSpPr>
        <p:spPr>
          <a:xfrm>
            <a:off x="7356325" y="2764125"/>
            <a:ext cx="4065600" cy="1751400"/>
          </a:xfrm>
          <a:prstGeom prst="wedgeRoundRectCallout">
            <a:avLst>
              <a:gd fmla="val -6767" name="adj1"/>
              <a:gd fmla="val 74811" name="adj2"/>
              <a:gd fmla="val 0" name="adj3"/>
            </a:avLst>
          </a:prstGeom>
          <a:solidFill>
            <a:srgbClr val="EE9C46">
              <a:alpha val="787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8647f185b5_0_315"/>
          <p:cNvSpPr txBox="1"/>
          <p:nvPr/>
        </p:nvSpPr>
        <p:spPr>
          <a:xfrm>
            <a:off x="7581175" y="2764125"/>
            <a:ext cx="3615900" cy="15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Bodoni"/>
                <a:ea typeface="Bodoni"/>
                <a:cs typeface="Bodoni"/>
                <a:sym typeface="Bodoni"/>
              </a:rPr>
              <a:t>Its  what it looks like when you press account details button .</a:t>
            </a:r>
            <a:endParaRPr sz="2000">
              <a:latin typeface="Bodoni"/>
              <a:ea typeface="Bodoni"/>
              <a:cs typeface="Bodoni"/>
              <a:sym typeface="Bodoni"/>
            </a:endParaRPr>
          </a:p>
          <a:p>
            <a:pPr indent="0" lvl="0" marL="0" rtl="0" algn="l">
              <a:spcBef>
                <a:spcPts val="0"/>
              </a:spcBef>
              <a:spcAft>
                <a:spcPts val="0"/>
              </a:spcAft>
              <a:buNone/>
            </a:pPr>
            <a:r>
              <a:rPr lang="en-US" sz="2000">
                <a:latin typeface="Bodoni"/>
                <a:ea typeface="Bodoni"/>
                <a:cs typeface="Bodoni"/>
                <a:sym typeface="Bodoni"/>
              </a:rPr>
              <a:t>And by pressing back button you can go back to pervious page(button selection ).</a:t>
            </a:r>
            <a:endParaRPr sz="2000">
              <a:latin typeface="Bodoni"/>
              <a:ea typeface="Bodoni"/>
              <a:cs typeface="Bodoni"/>
              <a:sym typeface="Bodon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id="490" name="Google Shape;490;g8647f185b5_0_303"/>
          <p:cNvPicPr preferRelativeResize="0"/>
          <p:nvPr/>
        </p:nvPicPr>
        <p:blipFill>
          <a:blip r:embed="rId3">
            <a:alphaModFix/>
          </a:blip>
          <a:stretch>
            <a:fillRect/>
          </a:stretch>
        </p:blipFill>
        <p:spPr>
          <a:xfrm>
            <a:off x="152400" y="152400"/>
            <a:ext cx="6543839" cy="6553201"/>
          </a:xfrm>
          <a:prstGeom prst="rect">
            <a:avLst/>
          </a:prstGeom>
          <a:noFill/>
          <a:ln>
            <a:noFill/>
          </a:ln>
        </p:spPr>
      </p:pic>
      <p:pic>
        <p:nvPicPr>
          <p:cNvPr id="491" name="Google Shape;491;g8647f185b5_0_303"/>
          <p:cNvPicPr preferRelativeResize="0"/>
          <p:nvPr/>
        </p:nvPicPr>
        <p:blipFill>
          <a:blip r:embed="rId4">
            <a:alphaModFix/>
          </a:blip>
          <a:stretch>
            <a:fillRect/>
          </a:stretch>
        </p:blipFill>
        <p:spPr>
          <a:xfrm>
            <a:off x="8745740" y="4773751"/>
            <a:ext cx="2272942" cy="2084248"/>
          </a:xfrm>
          <a:prstGeom prst="rect">
            <a:avLst/>
          </a:prstGeom>
          <a:noFill/>
          <a:ln>
            <a:noFill/>
          </a:ln>
        </p:spPr>
      </p:pic>
      <p:sp>
        <p:nvSpPr>
          <p:cNvPr id="492" name="Google Shape;492;g8647f185b5_0_303"/>
          <p:cNvSpPr/>
          <p:nvPr/>
        </p:nvSpPr>
        <p:spPr>
          <a:xfrm>
            <a:off x="7455650" y="1837775"/>
            <a:ext cx="4303200" cy="2627700"/>
          </a:xfrm>
          <a:prstGeom prst="wedgeRoundRectCallout">
            <a:avLst>
              <a:gd fmla="val -6767" name="adj1"/>
              <a:gd fmla="val 74811"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8647f185b5_0_303"/>
          <p:cNvSpPr txBox="1"/>
          <p:nvPr/>
        </p:nvSpPr>
        <p:spPr>
          <a:xfrm>
            <a:off x="7530350" y="1927400"/>
            <a:ext cx="4228500" cy="24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 Deposit frame you can deposit money .</a:t>
            </a:r>
            <a:endParaRPr sz="1800">
              <a:latin typeface="Bodoni"/>
              <a:ea typeface="Bodoni"/>
              <a:cs typeface="Bodoni"/>
              <a:sym typeface="Bodoni"/>
            </a:endParaRPr>
          </a:p>
          <a:p>
            <a:pPr indent="0" lvl="0" marL="0" rtl="0" algn="l">
              <a:spcBef>
                <a:spcPts val="0"/>
              </a:spcBef>
              <a:spcAft>
                <a:spcPts val="0"/>
              </a:spcAft>
              <a:buNone/>
            </a:pPr>
            <a:r>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back button brings you back to the previous page(</a:t>
            </a:r>
            <a:r>
              <a:rPr lang="en-US" sz="1800">
                <a:latin typeface="Bodoni"/>
                <a:ea typeface="Bodoni"/>
                <a:cs typeface="Bodoni"/>
                <a:sym typeface="Bodoni"/>
              </a:rPr>
              <a:t>selection</a:t>
            </a:r>
            <a:r>
              <a:rPr lang="en-US" sz="1800">
                <a:latin typeface="Bodoni"/>
                <a:ea typeface="Bodoni"/>
                <a:cs typeface="Bodoni"/>
                <a:sym typeface="Bodoni"/>
              </a:rPr>
              <a:t> of buttons).</a:t>
            </a:r>
            <a:endParaRPr sz="1800">
              <a:latin typeface="Bodoni"/>
              <a:ea typeface="Bodoni"/>
              <a:cs typeface="Bodoni"/>
              <a:sym typeface="Bodoni"/>
            </a:endParaRPr>
          </a:p>
          <a:p>
            <a:pPr indent="0" lvl="0" marL="0" rtl="0" algn="l">
              <a:spcBef>
                <a:spcPts val="0"/>
              </a:spcBef>
              <a:spcAft>
                <a:spcPts val="0"/>
              </a:spcAft>
              <a:buNone/>
            </a:pPr>
            <a:r>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exit button closes the whole program.</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 </a:t>
            </a:r>
            <a:endParaRPr sz="1800">
              <a:latin typeface="Bodoni"/>
              <a:ea typeface="Bodoni"/>
              <a:cs typeface="Bodoni"/>
              <a:sym typeface="Bodon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pic>
        <p:nvPicPr>
          <p:cNvPr id="498" name="Google Shape;498;g8647f185b5_0_306"/>
          <p:cNvPicPr preferRelativeResize="0"/>
          <p:nvPr/>
        </p:nvPicPr>
        <p:blipFill>
          <a:blip r:embed="rId3">
            <a:alphaModFix/>
          </a:blip>
          <a:stretch>
            <a:fillRect/>
          </a:stretch>
        </p:blipFill>
        <p:spPr>
          <a:xfrm>
            <a:off x="152400" y="152400"/>
            <a:ext cx="6678561" cy="6705600"/>
          </a:xfrm>
          <a:prstGeom prst="rect">
            <a:avLst/>
          </a:prstGeom>
          <a:noFill/>
          <a:ln>
            <a:noFill/>
          </a:ln>
        </p:spPr>
      </p:pic>
      <p:pic>
        <p:nvPicPr>
          <p:cNvPr id="499" name="Google Shape;499;g8647f185b5_0_306"/>
          <p:cNvPicPr preferRelativeResize="0"/>
          <p:nvPr/>
        </p:nvPicPr>
        <p:blipFill>
          <a:blip r:embed="rId4">
            <a:alphaModFix/>
          </a:blip>
          <a:stretch>
            <a:fillRect/>
          </a:stretch>
        </p:blipFill>
        <p:spPr>
          <a:xfrm>
            <a:off x="8962786" y="4801001"/>
            <a:ext cx="2072315" cy="2056998"/>
          </a:xfrm>
          <a:prstGeom prst="rect">
            <a:avLst/>
          </a:prstGeom>
          <a:noFill/>
          <a:ln>
            <a:noFill/>
          </a:ln>
        </p:spPr>
      </p:pic>
      <p:sp>
        <p:nvSpPr>
          <p:cNvPr id="500" name="Google Shape;500;g8647f185b5_0_306"/>
          <p:cNvSpPr/>
          <p:nvPr/>
        </p:nvSpPr>
        <p:spPr>
          <a:xfrm>
            <a:off x="7963650" y="2345775"/>
            <a:ext cx="3240900" cy="2151000"/>
          </a:xfrm>
          <a:prstGeom prst="wedgeRoundRectCallout">
            <a:avLst>
              <a:gd fmla="val -6767" name="adj1"/>
              <a:gd fmla="val 74811"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8647f185b5_0_306"/>
          <p:cNvSpPr txBox="1"/>
          <p:nvPr/>
        </p:nvSpPr>
        <p:spPr>
          <a:xfrm>
            <a:off x="8128000" y="2525050"/>
            <a:ext cx="2907000" cy="18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 so we can see here our account balance is increased by Rs 5000  due to depositing.</a:t>
            </a:r>
            <a:endParaRPr sz="1800">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
          <p:cNvSpPr txBox="1"/>
          <p:nvPr/>
        </p:nvSpPr>
        <p:spPr>
          <a:xfrm>
            <a:off x="2732809" y="654627"/>
            <a:ext cx="8683787" cy="60631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dk1"/>
                </a:solidFill>
                <a:latin typeface="Century Gothic"/>
                <a:ea typeface="Century Gothic"/>
                <a:cs typeface="Century Gothic"/>
                <a:sym typeface="Century Gothic"/>
              </a:rPr>
              <a:t>Requirements:</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3200">
                <a:solidFill>
                  <a:schemeClr val="dk1"/>
                </a:solidFill>
                <a:latin typeface="Century Gothic"/>
                <a:ea typeface="Century Gothic"/>
                <a:cs typeface="Century Gothic"/>
                <a:sym typeface="Century Gothic"/>
              </a:rPr>
              <a:t>Hardware Requirements:</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Ram:4Gb</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Cpu: Both the JDK and JRE require at minimum a Pentium 2 266 MHz </a:t>
            </a:r>
            <a:endParaRPr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                  processor </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Memory :128 M Minimum Disk Space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3200">
                <a:solidFill>
                  <a:schemeClr val="dk1"/>
                </a:solidFill>
                <a:latin typeface="Century Gothic"/>
                <a:ea typeface="Century Gothic"/>
                <a:cs typeface="Century Gothic"/>
                <a:sym typeface="Century Gothic"/>
              </a:rPr>
              <a:t>Software Requirements:</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Jdk 1.8</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Platform: Windows (64-bit)</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3200">
                <a:solidFill>
                  <a:schemeClr val="dk1"/>
                </a:solidFill>
                <a:latin typeface="Century Gothic"/>
                <a:ea typeface="Century Gothic"/>
                <a:cs typeface="Century Gothic"/>
                <a:sym typeface="Century Gothic"/>
              </a:rPr>
              <a:t>User Requirements</a:t>
            </a:r>
            <a:r>
              <a:rPr lang="en-US" sz="3200">
                <a:solidFill>
                  <a:schemeClr val="dk1"/>
                </a:solidFill>
                <a:latin typeface="Century Gothic"/>
                <a:ea typeface="Century Gothic"/>
                <a:cs typeface="Century Gothic"/>
                <a:sym typeface="Century Gothic"/>
              </a:rPr>
              <a:t>:</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Account Number</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Account Password</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nvGrpSpPr>
          <p:cNvPr id="204" name="Google Shape;204;p2"/>
          <p:cNvGrpSpPr/>
          <p:nvPr/>
        </p:nvGrpSpPr>
        <p:grpSpPr>
          <a:xfrm>
            <a:off x="8544276" y="1030889"/>
            <a:ext cx="1750138" cy="1150116"/>
            <a:chOff x="2567841" y="1994124"/>
            <a:chExt cx="399812" cy="306477"/>
          </a:xfrm>
        </p:grpSpPr>
        <p:sp>
          <p:nvSpPr>
            <p:cNvPr id="205" name="Google Shape;205;p2"/>
            <p:cNvSpPr/>
            <p:nvPr/>
          </p:nvSpPr>
          <p:spPr>
            <a:xfrm>
              <a:off x="2567841" y="1994124"/>
              <a:ext cx="399812" cy="306477"/>
            </a:xfrm>
            <a:custGeom>
              <a:rect b="b" l="l" r="r" t="t"/>
              <a:pathLst>
                <a:path extrusionOk="0" h="9621" w="1255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623237" y="2113963"/>
              <a:ext cx="287523" cy="77025"/>
            </a:xfrm>
            <a:custGeom>
              <a:rect b="b" l="l" r="r" t="t"/>
              <a:pathLst>
                <a:path extrusionOk="0" h="2418" w="9026">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623237" y="2017251"/>
              <a:ext cx="287523" cy="77025"/>
            </a:xfrm>
            <a:custGeom>
              <a:rect b="b" l="l" r="r" t="t"/>
              <a:pathLst>
                <a:path extrusionOk="0" h="2418" w="9026">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pic>
        <p:nvPicPr>
          <p:cNvPr id="506" name="Google Shape;506;g8647f185b5_0_309"/>
          <p:cNvPicPr preferRelativeResize="0"/>
          <p:nvPr/>
        </p:nvPicPr>
        <p:blipFill>
          <a:blip r:embed="rId3">
            <a:alphaModFix/>
          </a:blip>
          <a:stretch>
            <a:fillRect/>
          </a:stretch>
        </p:blipFill>
        <p:spPr>
          <a:xfrm>
            <a:off x="152400" y="152400"/>
            <a:ext cx="6525034" cy="6553199"/>
          </a:xfrm>
          <a:prstGeom prst="rect">
            <a:avLst/>
          </a:prstGeom>
          <a:noFill/>
          <a:ln>
            <a:noFill/>
          </a:ln>
        </p:spPr>
      </p:pic>
      <p:pic>
        <p:nvPicPr>
          <p:cNvPr id="507" name="Google Shape;507;g8647f185b5_0_309"/>
          <p:cNvPicPr preferRelativeResize="0"/>
          <p:nvPr/>
        </p:nvPicPr>
        <p:blipFill>
          <a:blip r:embed="rId4">
            <a:alphaModFix/>
          </a:blip>
          <a:stretch>
            <a:fillRect/>
          </a:stretch>
        </p:blipFill>
        <p:spPr>
          <a:xfrm>
            <a:off x="9148825" y="4957650"/>
            <a:ext cx="1900349" cy="1900349"/>
          </a:xfrm>
          <a:prstGeom prst="rect">
            <a:avLst/>
          </a:prstGeom>
          <a:noFill/>
          <a:ln>
            <a:noFill/>
          </a:ln>
        </p:spPr>
      </p:pic>
      <p:sp>
        <p:nvSpPr>
          <p:cNvPr id="508" name="Google Shape;508;g8647f185b5_0_309"/>
          <p:cNvSpPr/>
          <p:nvPr/>
        </p:nvSpPr>
        <p:spPr>
          <a:xfrm>
            <a:off x="8232600" y="2689400"/>
            <a:ext cx="2972100" cy="1987200"/>
          </a:xfrm>
          <a:prstGeom prst="wedgeRoundRectCallout">
            <a:avLst>
              <a:gd fmla="val -6767" name="adj1"/>
              <a:gd fmla="val 74811" name="adj2"/>
              <a:gd fmla="val 0" name="adj3"/>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8647f185b5_0_309"/>
          <p:cNvSpPr txBox="1"/>
          <p:nvPr/>
        </p:nvSpPr>
        <p:spPr>
          <a:xfrm>
            <a:off x="8426825" y="2913525"/>
            <a:ext cx="2622300" cy="16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 is money withdraw  section</a:t>
            </a:r>
            <a:r>
              <a:rPr lang="en-US" sz="1800">
                <a:latin typeface="Bodoni"/>
                <a:ea typeface="Bodoni"/>
                <a:cs typeface="Bodoni"/>
                <a:sym typeface="Bodoni"/>
              </a:rPr>
              <a:t>. where you can withdraw money from our account .</a:t>
            </a:r>
            <a:endParaRPr sz="1800">
              <a:latin typeface="Bodoni"/>
              <a:ea typeface="Bodoni"/>
              <a:cs typeface="Bodoni"/>
              <a:sym typeface="Bodon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pic>
        <p:nvPicPr>
          <p:cNvPr id="514" name="Google Shape;514;g8647f185b5_0_312"/>
          <p:cNvPicPr preferRelativeResize="0"/>
          <p:nvPr/>
        </p:nvPicPr>
        <p:blipFill>
          <a:blip r:embed="rId3">
            <a:alphaModFix/>
          </a:blip>
          <a:stretch>
            <a:fillRect/>
          </a:stretch>
        </p:blipFill>
        <p:spPr>
          <a:xfrm>
            <a:off x="182300" y="705225"/>
            <a:ext cx="5868975" cy="5585000"/>
          </a:xfrm>
          <a:prstGeom prst="rect">
            <a:avLst/>
          </a:prstGeom>
          <a:noFill/>
          <a:ln>
            <a:noFill/>
          </a:ln>
        </p:spPr>
      </p:pic>
      <p:pic>
        <p:nvPicPr>
          <p:cNvPr id="515" name="Google Shape;515;g8647f185b5_0_312"/>
          <p:cNvPicPr preferRelativeResize="0"/>
          <p:nvPr/>
        </p:nvPicPr>
        <p:blipFill>
          <a:blip r:embed="rId4">
            <a:alphaModFix/>
          </a:blip>
          <a:stretch>
            <a:fillRect/>
          </a:stretch>
        </p:blipFill>
        <p:spPr>
          <a:xfrm>
            <a:off x="8776746" y="4855489"/>
            <a:ext cx="2244280" cy="2002510"/>
          </a:xfrm>
          <a:prstGeom prst="rect">
            <a:avLst/>
          </a:prstGeom>
          <a:noFill/>
          <a:ln>
            <a:noFill/>
          </a:ln>
        </p:spPr>
      </p:pic>
      <p:sp>
        <p:nvSpPr>
          <p:cNvPr id="516" name="Google Shape;516;g8647f185b5_0_312"/>
          <p:cNvSpPr/>
          <p:nvPr/>
        </p:nvSpPr>
        <p:spPr>
          <a:xfrm>
            <a:off x="7694700" y="2465300"/>
            <a:ext cx="3510000" cy="2094000"/>
          </a:xfrm>
          <a:prstGeom prst="wedgeRoundRectCallout">
            <a:avLst>
              <a:gd fmla="val -6767" name="adj1"/>
              <a:gd fmla="val 74811" name="adj2"/>
              <a:gd fmla="val 0" name="adj3"/>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g8647f185b5_0_312"/>
          <p:cNvSpPr txBox="1"/>
          <p:nvPr/>
        </p:nvSpPr>
        <p:spPr>
          <a:xfrm>
            <a:off x="7924076" y="2701474"/>
            <a:ext cx="3096900" cy="17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So we can see here in account detail section that Rs 5000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is taken out of my  account .  </a:t>
            </a:r>
            <a:endParaRPr sz="1800">
              <a:latin typeface="Bodoni"/>
              <a:ea typeface="Bodoni"/>
              <a:cs typeface="Bodoni"/>
              <a:sym typeface="Bodon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id="522" name="Google Shape;522;g885918fa08_0_0"/>
          <p:cNvPicPr preferRelativeResize="0"/>
          <p:nvPr/>
        </p:nvPicPr>
        <p:blipFill>
          <a:blip r:embed="rId3">
            <a:alphaModFix/>
          </a:blip>
          <a:stretch>
            <a:fillRect/>
          </a:stretch>
        </p:blipFill>
        <p:spPr>
          <a:xfrm>
            <a:off x="8776746" y="4855489"/>
            <a:ext cx="2244280" cy="2002510"/>
          </a:xfrm>
          <a:prstGeom prst="rect">
            <a:avLst/>
          </a:prstGeom>
          <a:noFill/>
          <a:ln>
            <a:noFill/>
          </a:ln>
        </p:spPr>
      </p:pic>
      <p:sp>
        <p:nvSpPr>
          <p:cNvPr id="523" name="Google Shape;523;g885918fa08_0_0"/>
          <p:cNvSpPr/>
          <p:nvPr/>
        </p:nvSpPr>
        <p:spPr>
          <a:xfrm>
            <a:off x="7694700" y="2465300"/>
            <a:ext cx="3510000" cy="2094000"/>
          </a:xfrm>
          <a:prstGeom prst="wedgeRoundRectCallout">
            <a:avLst>
              <a:gd fmla="val -6767" name="adj1"/>
              <a:gd fmla="val 74811" name="adj2"/>
              <a:gd fmla="val 0" name="adj3"/>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885918fa08_0_0"/>
          <p:cNvSpPr txBox="1"/>
          <p:nvPr/>
        </p:nvSpPr>
        <p:spPr>
          <a:xfrm>
            <a:off x="7924076" y="2701474"/>
            <a:ext cx="3096900" cy="17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When you try to withdraw more money then you have in balance it what it looks like .</a:t>
            </a:r>
            <a:endParaRPr sz="1800">
              <a:latin typeface="Bodoni"/>
              <a:ea typeface="Bodoni"/>
              <a:cs typeface="Bodoni"/>
              <a:sym typeface="Bodoni"/>
            </a:endParaRPr>
          </a:p>
        </p:txBody>
      </p:sp>
      <p:pic>
        <p:nvPicPr>
          <p:cNvPr id="525" name="Google Shape;525;g885918fa08_0_0"/>
          <p:cNvPicPr preferRelativeResize="0"/>
          <p:nvPr/>
        </p:nvPicPr>
        <p:blipFill>
          <a:blip r:embed="rId4">
            <a:alphaModFix/>
          </a:blip>
          <a:stretch>
            <a:fillRect/>
          </a:stretch>
        </p:blipFill>
        <p:spPr>
          <a:xfrm>
            <a:off x="152400" y="152400"/>
            <a:ext cx="6676769" cy="6705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pic>
        <p:nvPicPr>
          <p:cNvPr id="530" name="Google Shape;530;g885918fa08_0_3"/>
          <p:cNvPicPr preferRelativeResize="0"/>
          <p:nvPr/>
        </p:nvPicPr>
        <p:blipFill>
          <a:blip r:embed="rId3">
            <a:alphaModFix/>
          </a:blip>
          <a:stretch>
            <a:fillRect/>
          </a:stretch>
        </p:blipFill>
        <p:spPr>
          <a:xfrm>
            <a:off x="8776746" y="4855489"/>
            <a:ext cx="2244280" cy="2002510"/>
          </a:xfrm>
          <a:prstGeom prst="rect">
            <a:avLst/>
          </a:prstGeom>
          <a:noFill/>
          <a:ln>
            <a:noFill/>
          </a:ln>
        </p:spPr>
      </p:pic>
      <p:sp>
        <p:nvSpPr>
          <p:cNvPr id="531" name="Google Shape;531;g885918fa08_0_3"/>
          <p:cNvSpPr/>
          <p:nvPr/>
        </p:nvSpPr>
        <p:spPr>
          <a:xfrm>
            <a:off x="7127550" y="1654950"/>
            <a:ext cx="4463400" cy="2933700"/>
          </a:xfrm>
          <a:prstGeom prst="wedgeRoundRectCallout">
            <a:avLst>
              <a:gd fmla="val -6767" name="adj1"/>
              <a:gd fmla="val 74811"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885918fa08_0_3"/>
          <p:cNvSpPr txBox="1"/>
          <p:nvPr/>
        </p:nvSpPr>
        <p:spPr>
          <a:xfrm>
            <a:off x="7271700" y="1729950"/>
            <a:ext cx="4175100" cy="28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 account to account transfer frame , where you can send money from one account to another account .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All you have to do is enter both the details (Account_number and amount ) correctly and click on transfer button , it will send the money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And back buttons takes back to the previous frame.</a:t>
            </a:r>
            <a:endParaRPr sz="1800">
              <a:latin typeface="Bodoni"/>
              <a:ea typeface="Bodoni"/>
              <a:cs typeface="Bodoni"/>
              <a:sym typeface="Bodoni"/>
            </a:endParaRPr>
          </a:p>
        </p:txBody>
      </p:sp>
      <p:pic>
        <p:nvPicPr>
          <p:cNvPr id="533" name="Google Shape;533;g885918fa08_0_3"/>
          <p:cNvPicPr preferRelativeResize="0"/>
          <p:nvPr/>
        </p:nvPicPr>
        <p:blipFill>
          <a:blip r:embed="rId4">
            <a:alphaModFix/>
          </a:blip>
          <a:stretch>
            <a:fillRect/>
          </a:stretch>
        </p:blipFill>
        <p:spPr>
          <a:xfrm>
            <a:off x="152400" y="152400"/>
            <a:ext cx="6614976" cy="6592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pic>
        <p:nvPicPr>
          <p:cNvPr id="538" name="Google Shape;538;g885918fa08_0_16"/>
          <p:cNvPicPr preferRelativeResize="0"/>
          <p:nvPr/>
        </p:nvPicPr>
        <p:blipFill>
          <a:blip r:embed="rId3">
            <a:alphaModFix/>
          </a:blip>
          <a:stretch>
            <a:fillRect/>
          </a:stretch>
        </p:blipFill>
        <p:spPr>
          <a:xfrm>
            <a:off x="8776746" y="4855489"/>
            <a:ext cx="2244280" cy="2002510"/>
          </a:xfrm>
          <a:prstGeom prst="rect">
            <a:avLst/>
          </a:prstGeom>
          <a:noFill/>
          <a:ln>
            <a:noFill/>
          </a:ln>
        </p:spPr>
      </p:pic>
      <p:sp>
        <p:nvSpPr>
          <p:cNvPr id="539" name="Google Shape;539;g885918fa08_0_16"/>
          <p:cNvSpPr/>
          <p:nvPr/>
        </p:nvSpPr>
        <p:spPr>
          <a:xfrm>
            <a:off x="7694700" y="1980925"/>
            <a:ext cx="3915000" cy="2578500"/>
          </a:xfrm>
          <a:prstGeom prst="wedgeRoundRectCallout">
            <a:avLst>
              <a:gd fmla="val -6767" name="adj1"/>
              <a:gd fmla="val 74811"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885918fa08_0_16"/>
          <p:cNvSpPr txBox="1"/>
          <p:nvPr/>
        </p:nvSpPr>
        <p:spPr>
          <a:xfrm>
            <a:off x="7936200" y="2092525"/>
            <a:ext cx="3585600" cy="23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a:t>
            </a:r>
            <a:r>
              <a:rPr lang="en-US" sz="1800">
                <a:latin typeface="Bodoni"/>
                <a:ea typeface="Bodoni"/>
                <a:cs typeface="Bodoni"/>
                <a:sym typeface="Bodoni"/>
              </a:rPr>
              <a:t> the case you entered the wrong </a:t>
            </a:r>
            <a:r>
              <a:rPr lang="en-US" sz="1800">
                <a:latin typeface="Bodoni"/>
                <a:ea typeface="Bodoni"/>
                <a:cs typeface="Bodoni"/>
                <a:sym typeface="Bodoni"/>
              </a:rPr>
              <a:t>the Account</a:t>
            </a:r>
            <a:r>
              <a:rPr lang="en-US" sz="1800">
                <a:latin typeface="Bodoni"/>
                <a:ea typeface="Bodoni"/>
                <a:cs typeface="Bodoni"/>
                <a:sym typeface="Bodoni"/>
              </a:rPr>
              <a:t> number.</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As the user </a:t>
            </a:r>
            <a:r>
              <a:rPr lang="en-US" sz="1800">
                <a:latin typeface="Bodoni"/>
                <a:ea typeface="Bodoni"/>
                <a:cs typeface="Bodoni"/>
                <a:sym typeface="Bodoni"/>
              </a:rPr>
              <a:t>isn't</a:t>
            </a:r>
            <a:r>
              <a:rPr lang="en-US" sz="1800">
                <a:latin typeface="Bodoni"/>
                <a:ea typeface="Bodoni"/>
                <a:cs typeface="Bodoni"/>
                <a:sym typeface="Bodoni"/>
              </a:rPr>
              <a:t> present in our data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so it will show “user not found”. </a:t>
            </a:r>
            <a:endParaRPr sz="1800">
              <a:latin typeface="Bodoni"/>
              <a:ea typeface="Bodoni"/>
              <a:cs typeface="Bodoni"/>
              <a:sym typeface="Bodoni"/>
            </a:endParaRPr>
          </a:p>
        </p:txBody>
      </p:sp>
      <p:pic>
        <p:nvPicPr>
          <p:cNvPr id="541" name="Google Shape;541;g885918fa08_0_16"/>
          <p:cNvPicPr preferRelativeResize="0"/>
          <p:nvPr/>
        </p:nvPicPr>
        <p:blipFill>
          <a:blip r:embed="rId4">
            <a:alphaModFix/>
          </a:blip>
          <a:stretch>
            <a:fillRect/>
          </a:stretch>
        </p:blipFill>
        <p:spPr>
          <a:xfrm>
            <a:off x="177450" y="157688"/>
            <a:ext cx="6553500" cy="65426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id="546" name="Google Shape;546;g885918fa08_0_10"/>
          <p:cNvPicPr preferRelativeResize="0"/>
          <p:nvPr/>
        </p:nvPicPr>
        <p:blipFill>
          <a:blip r:embed="rId3">
            <a:alphaModFix/>
          </a:blip>
          <a:stretch>
            <a:fillRect/>
          </a:stretch>
        </p:blipFill>
        <p:spPr>
          <a:xfrm>
            <a:off x="8776746" y="4855489"/>
            <a:ext cx="2244280" cy="2002510"/>
          </a:xfrm>
          <a:prstGeom prst="rect">
            <a:avLst/>
          </a:prstGeom>
          <a:noFill/>
          <a:ln>
            <a:noFill/>
          </a:ln>
        </p:spPr>
      </p:pic>
      <p:sp>
        <p:nvSpPr>
          <p:cNvPr id="547" name="Google Shape;547;g885918fa08_0_10"/>
          <p:cNvSpPr/>
          <p:nvPr/>
        </p:nvSpPr>
        <p:spPr>
          <a:xfrm>
            <a:off x="7694700" y="1980925"/>
            <a:ext cx="3915000" cy="2578500"/>
          </a:xfrm>
          <a:prstGeom prst="wedgeRoundRectCallout">
            <a:avLst>
              <a:gd fmla="val -6767" name="adj1"/>
              <a:gd fmla="val 74811"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885918fa08_0_10"/>
          <p:cNvSpPr txBox="1"/>
          <p:nvPr/>
        </p:nvSpPr>
        <p:spPr>
          <a:xfrm>
            <a:off x="7936200" y="2092525"/>
            <a:ext cx="3585600" cy="23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 the case you entered the amount you want to transfer is greater than amount you have.</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As you dont have enough money foto send it shows you dont have enough balance.</a:t>
            </a:r>
            <a:endParaRPr sz="1800">
              <a:latin typeface="Bodoni"/>
              <a:ea typeface="Bodoni"/>
              <a:cs typeface="Bodoni"/>
              <a:sym typeface="Bodoni"/>
            </a:endParaRPr>
          </a:p>
        </p:txBody>
      </p:sp>
      <p:pic>
        <p:nvPicPr>
          <p:cNvPr id="549" name="Google Shape;549;g885918fa08_0_10"/>
          <p:cNvPicPr preferRelativeResize="0"/>
          <p:nvPr/>
        </p:nvPicPr>
        <p:blipFill>
          <a:blip r:embed="rId4">
            <a:alphaModFix/>
          </a:blip>
          <a:stretch>
            <a:fillRect/>
          </a:stretch>
        </p:blipFill>
        <p:spPr>
          <a:xfrm>
            <a:off x="378075" y="220375"/>
            <a:ext cx="6449550" cy="6417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g885918fa08_0_13"/>
          <p:cNvPicPr preferRelativeResize="0"/>
          <p:nvPr/>
        </p:nvPicPr>
        <p:blipFill>
          <a:blip r:embed="rId3">
            <a:alphaModFix/>
          </a:blip>
          <a:stretch>
            <a:fillRect/>
          </a:stretch>
        </p:blipFill>
        <p:spPr>
          <a:xfrm>
            <a:off x="164925" y="378075"/>
            <a:ext cx="6512374" cy="6479925"/>
          </a:xfrm>
          <a:prstGeom prst="rect">
            <a:avLst/>
          </a:prstGeom>
          <a:noFill/>
          <a:ln>
            <a:noFill/>
          </a:ln>
        </p:spPr>
      </p:pic>
      <p:pic>
        <p:nvPicPr>
          <p:cNvPr id="555" name="Google Shape;555;g885918fa08_0_13"/>
          <p:cNvPicPr preferRelativeResize="0"/>
          <p:nvPr/>
        </p:nvPicPr>
        <p:blipFill>
          <a:blip r:embed="rId4">
            <a:alphaModFix/>
          </a:blip>
          <a:stretch>
            <a:fillRect/>
          </a:stretch>
        </p:blipFill>
        <p:spPr>
          <a:xfrm>
            <a:off x="8776746" y="4855489"/>
            <a:ext cx="2244280" cy="2002510"/>
          </a:xfrm>
          <a:prstGeom prst="rect">
            <a:avLst/>
          </a:prstGeom>
          <a:noFill/>
          <a:ln>
            <a:noFill/>
          </a:ln>
        </p:spPr>
      </p:pic>
      <p:sp>
        <p:nvSpPr>
          <p:cNvPr id="556" name="Google Shape;556;g885918fa08_0_13"/>
          <p:cNvSpPr/>
          <p:nvPr/>
        </p:nvSpPr>
        <p:spPr>
          <a:xfrm>
            <a:off x="7694700" y="1980925"/>
            <a:ext cx="3915000" cy="2578500"/>
          </a:xfrm>
          <a:prstGeom prst="wedgeRoundRectCallout">
            <a:avLst>
              <a:gd fmla="val -6767" name="adj1"/>
              <a:gd fmla="val 74811"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885918fa08_0_13"/>
          <p:cNvSpPr txBox="1"/>
          <p:nvPr/>
        </p:nvSpPr>
        <p:spPr>
          <a:xfrm>
            <a:off x="7936200" y="2092525"/>
            <a:ext cx="3585600" cy="23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 the case you entered both account number and amount wrong.</a:t>
            </a:r>
            <a:endParaRPr sz="1800">
              <a:latin typeface="Bodoni"/>
              <a:ea typeface="Bodoni"/>
              <a:cs typeface="Bodoni"/>
              <a:sym typeface="Bodoni"/>
            </a:endParaRPr>
          </a:p>
          <a:p>
            <a:pPr indent="0" lvl="0" marL="0" rtl="0" algn="l">
              <a:spcBef>
                <a:spcPts val="0"/>
              </a:spcBef>
              <a:spcAft>
                <a:spcPts val="0"/>
              </a:spcAft>
              <a:buNone/>
            </a:pPr>
            <a:r>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It first make you sure about account number then amount you want to send.</a:t>
            </a:r>
            <a:endParaRPr sz="1800">
              <a:latin typeface="Bodoni"/>
              <a:ea typeface="Bodoni"/>
              <a:cs typeface="Bodoni"/>
              <a:sym typeface="Bodon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pic>
        <p:nvPicPr>
          <p:cNvPr id="562" name="Google Shape;562;g885918fa08_0_43"/>
          <p:cNvPicPr preferRelativeResize="0"/>
          <p:nvPr/>
        </p:nvPicPr>
        <p:blipFill>
          <a:blip r:embed="rId3">
            <a:alphaModFix/>
          </a:blip>
          <a:stretch>
            <a:fillRect/>
          </a:stretch>
        </p:blipFill>
        <p:spPr>
          <a:xfrm>
            <a:off x="246650" y="515975"/>
            <a:ext cx="4931325" cy="3217575"/>
          </a:xfrm>
          <a:prstGeom prst="rect">
            <a:avLst/>
          </a:prstGeom>
          <a:noFill/>
          <a:ln>
            <a:noFill/>
          </a:ln>
        </p:spPr>
      </p:pic>
      <p:pic>
        <p:nvPicPr>
          <p:cNvPr id="563" name="Google Shape;563;g885918fa08_0_43"/>
          <p:cNvPicPr preferRelativeResize="0"/>
          <p:nvPr/>
        </p:nvPicPr>
        <p:blipFill>
          <a:blip r:embed="rId4">
            <a:alphaModFix/>
          </a:blip>
          <a:stretch>
            <a:fillRect/>
          </a:stretch>
        </p:blipFill>
        <p:spPr>
          <a:xfrm>
            <a:off x="246650" y="3899150"/>
            <a:ext cx="5100375" cy="2777325"/>
          </a:xfrm>
          <a:prstGeom prst="rect">
            <a:avLst/>
          </a:prstGeom>
          <a:noFill/>
          <a:ln>
            <a:noFill/>
          </a:ln>
        </p:spPr>
      </p:pic>
      <p:sp>
        <p:nvSpPr>
          <p:cNvPr id="564" name="Google Shape;564;g885918fa08_0_43"/>
          <p:cNvSpPr txBox="1"/>
          <p:nvPr/>
        </p:nvSpPr>
        <p:spPr>
          <a:xfrm>
            <a:off x="426275" y="152375"/>
            <a:ext cx="32598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mic Sans MS"/>
                <a:ea typeface="Comic Sans MS"/>
                <a:cs typeface="Comic Sans MS"/>
                <a:sym typeface="Comic Sans MS"/>
              </a:rPr>
              <a:t>BEFORE TRANSFER :</a:t>
            </a:r>
            <a:endParaRPr sz="1800">
              <a:latin typeface="Comic Sans MS"/>
              <a:ea typeface="Comic Sans MS"/>
              <a:cs typeface="Comic Sans MS"/>
              <a:sym typeface="Comic Sans MS"/>
            </a:endParaRPr>
          </a:p>
        </p:txBody>
      </p:sp>
      <p:sp>
        <p:nvSpPr>
          <p:cNvPr id="565" name="Google Shape;565;g885918fa08_0_43"/>
          <p:cNvSpPr txBox="1"/>
          <p:nvPr/>
        </p:nvSpPr>
        <p:spPr>
          <a:xfrm>
            <a:off x="660375" y="3535575"/>
            <a:ext cx="34227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mic Sans MS"/>
                <a:ea typeface="Comic Sans MS"/>
                <a:cs typeface="Comic Sans MS"/>
                <a:sym typeface="Comic Sans MS"/>
              </a:rPr>
              <a:t>AFTER TRANSFER :</a:t>
            </a:r>
            <a:endParaRPr sz="1800">
              <a:latin typeface="Comic Sans MS"/>
              <a:ea typeface="Comic Sans MS"/>
              <a:cs typeface="Comic Sans MS"/>
              <a:sym typeface="Comic Sans MS"/>
            </a:endParaRPr>
          </a:p>
        </p:txBody>
      </p:sp>
      <p:pic>
        <p:nvPicPr>
          <p:cNvPr id="566" name="Google Shape;566;g885918fa08_0_43"/>
          <p:cNvPicPr preferRelativeResize="0"/>
          <p:nvPr/>
        </p:nvPicPr>
        <p:blipFill>
          <a:blip r:embed="rId5">
            <a:alphaModFix/>
          </a:blip>
          <a:stretch>
            <a:fillRect/>
          </a:stretch>
        </p:blipFill>
        <p:spPr>
          <a:xfrm>
            <a:off x="8839446" y="4855489"/>
            <a:ext cx="2244280" cy="2002510"/>
          </a:xfrm>
          <a:prstGeom prst="rect">
            <a:avLst/>
          </a:prstGeom>
          <a:noFill/>
          <a:ln>
            <a:noFill/>
          </a:ln>
        </p:spPr>
      </p:pic>
      <p:sp>
        <p:nvSpPr>
          <p:cNvPr id="567" name="Google Shape;567;g885918fa08_0_43"/>
          <p:cNvSpPr/>
          <p:nvPr/>
        </p:nvSpPr>
        <p:spPr>
          <a:xfrm>
            <a:off x="7259200" y="1654950"/>
            <a:ext cx="4413300" cy="2904600"/>
          </a:xfrm>
          <a:prstGeom prst="wedgeRoundRectCallout">
            <a:avLst>
              <a:gd fmla="val -6767" name="adj1"/>
              <a:gd fmla="val 74811"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885918fa08_0_43"/>
          <p:cNvSpPr txBox="1"/>
          <p:nvPr/>
        </p:nvSpPr>
        <p:spPr>
          <a:xfrm>
            <a:off x="7541325" y="1779750"/>
            <a:ext cx="3974400" cy="26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So you people can see that sumit sent Rs 500 to Amits account.</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We can see here increase of money by Rs 500  in Amits account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Hence it works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{“for checking amits balance you have logout and login as amit closing the program and reopening may bring you trouble.”}</a:t>
            </a:r>
            <a:endParaRPr sz="1800">
              <a:latin typeface="Bodoni"/>
              <a:ea typeface="Bodoni"/>
              <a:cs typeface="Bodoni"/>
              <a:sym typeface="Bodon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id="573" name="Google Shape;573;g885918fa08_0_40"/>
          <p:cNvPicPr preferRelativeResize="0"/>
          <p:nvPr/>
        </p:nvPicPr>
        <p:blipFill>
          <a:blip r:embed="rId3">
            <a:alphaModFix/>
          </a:blip>
          <a:stretch>
            <a:fillRect/>
          </a:stretch>
        </p:blipFill>
        <p:spPr>
          <a:xfrm>
            <a:off x="1406150" y="889225"/>
            <a:ext cx="4799900" cy="4975375"/>
          </a:xfrm>
          <a:prstGeom prst="rect">
            <a:avLst/>
          </a:prstGeom>
          <a:noFill/>
          <a:ln>
            <a:noFill/>
          </a:ln>
        </p:spPr>
      </p:pic>
      <p:pic>
        <p:nvPicPr>
          <p:cNvPr id="574" name="Google Shape;574;g885918fa08_0_40"/>
          <p:cNvPicPr preferRelativeResize="0"/>
          <p:nvPr/>
        </p:nvPicPr>
        <p:blipFill>
          <a:blip r:embed="rId4">
            <a:alphaModFix/>
          </a:blip>
          <a:stretch>
            <a:fillRect/>
          </a:stretch>
        </p:blipFill>
        <p:spPr>
          <a:xfrm>
            <a:off x="8776746" y="4855489"/>
            <a:ext cx="2244280" cy="2002510"/>
          </a:xfrm>
          <a:prstGeom prst="rect">
            <a:avLst/>
          </a:prstGeom>
          <a:noFill/>
          <a:ln>
            <a:noFill/>
          </a:ln>
        </p:spPr>
      </p:pic>
      <p:sp>
        <p:nvSpPr>
          <p:cNvPr id="575" name="Google Shape;575;g885918fa08_0_40"/>
          <p:cNvSpPr/>
          <p:nvPr/>
        </p:nvSpPr>
        <p:spPr>
          <a:xfrm>
            <a:off x="7694700" y="1980925"/>
            <a:ext cx="3915000" cy="2578500"/>
          </a:xfrm>
          <a:prstGeom prst="wedgeRoundRectCallout">
            <a:avLst>
              <a:gd fmla="val -6767" name="adj1"/>
              <a:gd fmla="val 74811" name="adj2"/>
              <a:gd fmla="val 0" name="adj3"/>
            </a:avLst>
          </a:prstGeom>
          <a:solidFill>
            <a:srgbClr val="BDF9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885918fa08_0_40"/>
          <p:cNvSpPr txBox="1"/>
          <p:nvPr/>
        </p:nvSpPr>
        <p:spPr>
          <a:xfrm>
            <a:off x="7936200" y="2092525"/>
            <a:ext cx="3585600" cy="23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Bodoni"/>
                <a:ea typeface="Bodoni"/>
                <a:cs typeface="Bodoni"/>
                <a:sym typeface="Bodoni"/>
              </a:rPr>
              <a:t>Its our last  button output that is Logout button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where you have to re enter the credentials for doing task.</a:t>
            </a:r>
            <a:endParaRPr sz="1800">
              <a:latin typeface="Bodoni"/>
              <a:ea typeface="Bodoni"/>
              <a:cs typeface="Bodoni"/>
              <a:sym typeface="Bodoni"/>
            </a:endParaRPr>
          </a:p>
          <a:p>
            <a:pPr indent="0" lvl="0" marL="0" rtl="0" algn="l">
              <a:spcBef>
                <a:spcPts val="0"/>
              </a:spcBef>
              <a:spcAft>
                <a:spcPts val="0"/>
              </a:spcAft>
              <a:buNone/>
            </a:pPr>
            <a:r>
              <a:t/>
            </a:r>
            <a:endParaRPr sz="1800">
              <a:latin typeface="Bodoni"/>
              <a:ea typeface="Bodoni"/>
              <a:cs typeface="Bodoni"/>
              <a:sym typeface="Bodoni"/>
            </a:endParaRPr>
          </a:p>
          <a:p>
            <a:pPr indent="0" lvl="0" marL="0" rtl="0" algn="l">
              <a:spcBef>
                <a:spcPts val="0"/>
              </a:spcBef>
              <a:spcAft>
                <a:spcPts val="0"/>
              </a:spcAft>
              <a:buNone/>
            </a:pPr>
            <a:r>
              <a:rPr lang="en-US" sz="1800">
                <a:latin typeface="Bodoni"/>
                <a:ea typeface="Bodoni"/>
                <a:cs typeface="Bodoni"/>
                <a:sym typeface="Bodoni"/>
              </a:rPr>
              <a:t>With this verification of result is over as we tried every possibility.</a:t>
            </a:r>
            <a:endParaRPr sz="1800">
              <a:latin typeface="Bodoni"/>
              <a:ea typeface="Bodoni"/>
              <a:cs typeface="Bodoni"/>
              <a:sym typeface="Bodon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g885918fa08_0_91"/>
          <p:cNvSpPr txBox="1"/>
          <p:nvPr/>
        </p:nvSpPr>
        <p:spPr>
          <a:xfrm>
            <a:off x="1987150" y="418350"/>
            <a:ext cx="76200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990000"/>
                </a:solidFill>
                <a:latin typeface="Impact"/>
                <a:ea typeface="Impact"/>
                <a:cs typeface="Impact"/>
                <a:sym typeface="Impact"/>
              </a:rPr>
              <a:t>Result Analysis :</a:t>
            </a:r>
            <a:endParaRPr sz="4800">
              <a:solidFill>
                <a:srgbClr val="990000"/>
              </a:solidFill>
              <a:latin typeface="Impact"/>
              <a:ea typeface="Impact"/>
              <a:cs typeface="Impact"/>
              <a:sym typeface="Impact"/>
            </a:endParaRPr>
          </a:p>
        </p:txBody>
      </p:sp>
      <p:sp>
        <p:nvSpPr>
          <p:cNvPr id="582" name="Google Shape;582;g885918fa08_0_91"/>
          <p:cNvSpPr txBox="1"/>
          <p:nvPr/>
        </p:nvSpPr>
        <p:spPr>
          <a:xfrm>
            <a:off x="1232700" y="1449300"/>
            <a:ext cx="9770400" cy="51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From the above screenshots we can see that each &amp; every functionality of the program is working perfectly. eg :</a:t>
            </a:r>
            <a:endParaRPr sz="2200"/>
          </a:p>
          <a:p>
            <a:pPr indent="-368300" lvl="0" marL="457200" rtl="0" algn="l">
              <a:spcBef>
                <a:spcPts val="0"/>
              </a:spcBef>
              <a:spcAft>
                <a:spcPts val="0"/>
              </a:spcAft>
              <a:buSzPts val="2200"/>
              <a:buChar char="❏"/>
            </a:pPr>
            <a:r>
              <a:rPr lang="en-US" sz="2200"/>
              <a:t>In Login page both the text</a:t>
            </a:r>
            <a:r>
              <a:rPr lang="en-US" sz="2200"/>
              <a:t>field</a:t>
            </a:r>
            <a:r>
              <a:rPr lang="en-US" sz="2200"/>
              <a:t> takes integer data and compares them to fixed data if entered properly and clicked in login it  will move you to selection page if it is incorrect it will show you error message.</a:t>
            </a:r>
            <a:endParaRPr sz="2200"/>
          </a:p>
          <a:p>
            <a:pPr indent="-368300" lvl="0" marL="457200" rtl="0" algn="l">
              <a:spcBef>
                <a:spcPts val="0"/>
              </a:spcBef>
              <a:spcAft>
                <a:spcPts val="0"/>
              </a:spcAft>
              <a:buSzPts val="2200"/>
              <a:buChar char="❏"/>
            </a:pPr>
            <a:r>
              <a:rPr lang="en-US" sz="2200"/>
              <a:t>After login you will be entering to operation selection page where each button has a separate purpose</a:t>
            </a:r>
            <a:endParaRPr sz="2200"/>
          </a:p>
          <a:p>
            <a:pPr indent="0" lvl="0" marL="457200" rtl="0" algn="l">
              <a:spcBef>
                <a:spcPts val="0"/>
              </a:spcBef>
              <a:spcAft>
                <a:spcPts val="0"/>
              </a:spcAft>
              <a:buNone/>
            </a:pPr>
            <a:r>
              <a:rPr lang="en-US" sz="2200"/>
              <a:t>     </a:t>
            </a:r>
            <a:endParaRPr sz="2200"/>
          </a:p>
          <a:p>
            <a:pPr indent="-368300" lvl="0" marL="457200" rtl="0" algn="l">
              <a:spcBef>
                <a:spcPts val="0"/>
              </a:spcBef>
              <a:spcAft>
                <a:spcPts val="0"/>
              </a:spcAft>
              <a:buSzPts val="2200"/>
              <a:buAutoNum type="arabicParenR"/>
            </a:pPr>
            <a:r>
              <a:rPr lang="en-US" sz="2200"/>
              <a:t>Display Details : shows all your account info.</a:t>
            </a:r>
            <a:endParaRPr sz="2200"/>
          </a:p>
          <a:p>
            <a:pPr indent="-368300" lvl="0" marL="457200" rtl="0" algn="l">
              <a:spcBef>
                <a:spcPts val="0"/>
              </a:spcBef>
              <a:spcAft>
                <a:spcPts val="0"/>
              </a:spcAft>
              <a:buSzPts val="2200"/>
              <a:buAutoNum type="arabicParenR"/>
            </a:pPr>
            <a:r>
              <a:rPr lang="en-US" sz="2200"/>
              <a:t>Deposit : adds money to our account .</a:t>
            </a:r>
            <a:endParaRPr sz="2200"/>
          </a:p>
          <a:p>
            <a:pPr indent="-368300" lvl="0" marL="457200" rtl="0" algn="l">
              <a:spcBef>
                <a:spcPts val="0"/>
              </a:spcBef>
              <a:spcAft>
                <a:spcPts val="0"/>
              </a:spcAft>
              <a:buSzPts val="2200"/>
              <a:buAutoNum type="arabicParenR"/>
            </a:pPr>
            <a:r>
              <a:rPr lang="en-US" sz="2200"/>
              <a:t>Withdraw: Removes Money from your Account .</a:t>
            </a:r>
            <a:endParaRPr sz="2200"/>
          </a:p>
          <a:p>
            <a:pPr indent="-368300" lvl="0" marL="457200" rtl="0" algn="l">
              <a:spcBef>
                <a:spcPts val="0"/>
              </a:spcBef>
              <a:spcAft>
                <a:spcPts val="0"/>
              </a:spcAft>
              <a:buSzPts val="2200"/>
              <a:buAutoNum type="arabicParenR"/>
            </a:pPr>
            <a:r>
              <a:rPr lang="en-US" sz="2200"/>
              <a:t>Account to Account Transfer : Transfer money from one account to another</a:t>
            </a:r>
            <a:endParaRPr sz="2200"/>
          </a:p>
          <a:p>
            <a:pPr indent="-368300" lvl="0" marL="457200" rtl="0" algn="l">
              <a:spcBef>
                <a:spcPts val="0"/>
              </a:spcBef>
              <a:spcAft>
                <a:spcPts val="0"/>
              </a:spcAft>
              <a:buSzPts val="2200"/>
              <a:buAutoNum type="arabicParenR"/>
            </a:pPr>
            <a:r>
              <a:rPr lang="en-US" sz="2200"/>
              <a:t>Log out : it removes current user from functioning so that new user can </a:t>
            </a:r>
            <a:r>
              <a:rPr lang="en-US" sz="2200"/>
              <a:t>perform</a:t>
            </a:r>
            <a:r>
              <a:rPr lang="en-US" sz="2200"/>
              <a:t> his required activity.</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
          <p:cNvSpPr/>
          <p:nvPr/>
        </p:nvSpPr>
        <p:spPr>
          <a:xfrm>
            <a:off x="4405745" y="114299"/>
            <a:ext cx="3013363" cy="1184564"/>
          </a:xfrm>
          <a:prstGeom prst="ellipse">
            <a:avLst/>
          </a:prstGeom>
          <a:solidFill>
            <a:srgbClr val="000000"/>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Comic Sans MS"/>
                <a:ea typeface="Comic Sans MS"/>
                <a:cs typeface="Comic Sans MS"/>
                <a:sym typeface="Comic Sans MS"/>
              </a:rPr>
              <a:t>Start</a:t>
            </a:r>
            <a:endParaRPr sz="4000">
              <a:solidFill>
                <a:schemeClr val="lt1"/>
              </a:solidFill>
              <a:latin typeface="Comic Sans MS"/>
              <a:ea typeface="Comic Sans MS"/>
              <a:cs typeface="Comic Sans MS"/>
              <a:sym typeface="Comic Sans MS"/>
            </a:endParaRPr>
          </a:p>
        </p:txBody>
      </p:sp>
      <p:cxnSp>
        <p:nvCxnSpPr>
          <p:cNvPr id="213" name="Google Shape;213;p4"/>
          <p:cNvCxnSpPr>
            <a:stCxn id="212" idx="4"/>
          </p:cNvCxnSpPr>
          <p:nvPr/>
        </p:nvCxnSpPr>
        <p:spPr>
          <a:xfrm>
            <a:off x="5912426" y="1298863"/>
            <a:ext cx="0" cy="727500"/>
          </a:xfrm>
          <a:prstGeom prst="straightConnector1">
            <a:avLst/>
          </a:prstGeom>
          <a:noFill/>
          <a:ln cap="rnd" cmpd="sng" w="9525">
            <a:solidFill>
              <a:srgbClr val="323232"/>
            </a:solidFill>
            <a:prstDash val="solid"/>
            <a:round/>
            <a:headEnd len="sm" w="sm" type="none"/>
            <a:tailEnd len="med" w="med" type="triangle"/>
          </a:ln>
        </p:spPr>
      </p:cxnSp>
      <p:sp>
        <p:nvSpPr>
          <p:cNvPr id="214" name="Google Shape;214;p4"/>
          <p:cNvSpPr/>
          <p:nvPr/>
        </p:nvSpPr>
        <p:spPr>
          <a:xfrm>
            <a:off x="4686300" y="2015836"/>
            <a:ext cx="2504210" cy="1350818"/>
          </a:xfrm>
          <a:prstGeom prst="rect">
            <a:avLst/>
          </a:prstGeom>
          <a:solidFill>
            <a:srgbClr val="000000"/>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100">
                <a:solidFill>
                  <a:schemeClr val="lt1"/>
                </a:solidFill>
                <a:latin typeface="Oswald"/>
                <a:ea typeface="Oswald"/>
                <a:cs typeface="Oswald"/>
                <a:sym typeface="Oswald"/>
              </a:rPr>
              <a:t>LOG IN</a:t>
            </a:r>
            <a:endParaRPr sz="4100">
              <a:solidFill>
                <a:schemeClr val="lt1"/>
              </a:solidFill>
              <a:latin typeface="Oswald"/>
              <a:ea typeface="Oswald"/>
              <a:cs typeface="Oswald"/>
              <a:sym typeface="Oswald"/>
            </a:endParaRPr>
          </a:p>
        </p:txBody>
      </p:sp>
      <p:cxnSp>
        <p:nvCxnSpPr>
          <p:cNvPr id="215" name="Google Shape;215;p4"/>
          <p:cNvCxnSpPr/>
          <p:nvPr/>
        </p:nvCxnSpPr>
        <p:spPr>
          <a:xfrm flipH="1">
            <a:off x="4149221" y="3635700"/>
            <a:ext cx="742200" cy="936300"/>
          </a:xfrm>
          <a:prstGeom prst="straightConnector1">
            <a:avLst/>
          </a:prstGeom>
          <a:noFill/>
          <a:ln cap="rnd" cmpd="sng" w="9525">
            <a:solidFill>
              <a:srgbClr val="323232"/>
            </a:solidFill>
            <a:prstDash val="solid"/>
            <a:round/>
            <a:headEnd len="sm" w="sm" type="none"/>
            <a:tailEnd len="med" w="med" type="triangle"/>
          </a:ln>
        </p:spPr>
      </p:cxnSp>
      <p:cxnSp>
        <p:nvCxnSpPr>
          <p:cNvPr id="216" name="Google Shape;216;p4"/>
          <p:cNvCxnSpPr>
            <a:stCxn id="214" idx="2"/>
          </p:cNvCxnSpPr>
          <p:nvPr/>
        </p:nvCxnSpPr>
        <p:spPr>
          <a:xfrm flipH="1">
            <a:off x="5912305" y="3366654"/>
            <a:ext cx="26100" cy="1413300"/>
          </a:xfrm>
          <a:prstGeom prst="straightConnector1">
            <a:avLst/>
          </a:prstGeom>
          <a:noFill/>
          <a:ln cap="rnd" cmpd="sng" w="9525">
            <a:solidFill>
              <a:srgbClr val="323232"/>
            </a:solidFill>
            <a:prstDash val="solid"/>
            <a:round/>
            <a:headEnd len="sm" w="sm" type="none"/>
            <a:tailEnd len="med" w="med" type="triangle"/>
          </a:ln>
        </p:spPr>
      </p:cxnSp>
      <p:cxnSp>
        <p:nvCxnSpPr>
          <p:cNvPr id="217" name="Google Shape;217;p4"/>
          <p:cNvCxnSpPr/>
          <p:nvPr/>
        </p:nvCxnSpPr>
        <p:spPr>
          <a:xfrm>
            <a:off x="7190510" y="3366654"/>
            <a:ext cx="1309254" cy="1371601"/>
          </a:xfrm>
          <a:prstGeom prst="straightConnector1">
            <a:avLst/>
          </a:prstGeom>
          <a:noFill/>
          <a:ln cap="rnd" cmpd="sng" w="9525">
            <a:solidFill>
              <a:srgbClr val="323232"/>
            </a:solidFill>
            <a:prstDash val="solid"/>
            <a:round/>
            <a:headEnd len="sm" w="sm" type="none"/>
            <a:tailEnd len="med" w="med" type="triangle"/>
          </a:ln>
        </p:spPr>
      </p:cxnSp>
      <p:cxnSp>
        <p:nvCxnSpPr>
          <p:cNvPr id="218" name="Google Shape;218;p4"/>
          <p:cNvCxnSpPr>
            <a:stCxn id="214" idx="3"/>
          </p:cNvCxnSpPr>
          <p:nvPr/>
        </p:nvCxnSpPr>
        <p:spPr>
          <a:xfrm>
            <a:off x="7190510" y="2691245"/>
            <a:ext cx="3210900" cy="0"/>
          </a:xfrm>
          <a:prstGeom prst="straightConnector1">
            <a:avLst/>
          </a:prstGeom>
          <a:noFill/>
          <a:ln cap="rnd" cmpd="sng" w="9525">
            <a:solidFill>
              <a:srgbClr val="323232"/>
            </a:solidFill>
            <a:prstDash val="solid"/>
            <a:round/>
            <a:headEnd len="sm" w="sm" type="none"/>
            <a:tailEnd len="sm" w="sm" type="none"/>
          </a:ln>
        </p:spPr>
      </p:cxnSp>
      <p:cxnSp>
        <p:nvCxnSpPr>
          <p:cNvPr id="219" name="Google Shape;219;p4"/>
          <p:cNvCxnSpPr/>
          <p:nvPr/>
        </p:nvCxnSpPr>
        <p:spPr>
          <a:xfrm>
            <a:off x="10370127" y="2691245"/>
            <a:ext cx="0" cy="3065319"/>
          </a:xfrm>
          <a:prstGeom prst="straightConnector1">
            <a:avLst/>
          </a:prstGeom>
          <a:noFill/>
          <a:ln cap="rnd" cmpd="sng" w="9525">
            <a:solidFill>
              <a:srgbClr val="323232"/>
            </a:solidFill>
            <a:prstDash val="solid"/>
            <a:round/>
            <a:headEnd len="sm" w="sm" type="none"/>
            <a:tailEnd len="med" w="med" type="triangle"/>
          </a:ln>
        </p:spPr>
      </p:cxnSp>
      <p:sp>
        <p:nvSpPr>
          <p:cNvPr id="220" name="Google Shape;220;p4"/>
          <p:cNvSpPr/>
          <p:nvPr/>
        </p:nvSpPr>
        <p:spPr>
          <a:xfrm>
            <a:off x="2306782" y="4582391"/>
            <a:ext cx="1911927" cy="1569027"/>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Account Details</a:t>
            </a:r>
            <a:endParaRPr sz="1800">
              <a:solidFill>
                <a:schemeClr val="lt1"/>
              </a:solidFill>
              <a:latin typeface="Century Gothic"/>
              <a:ea typeface="Century Gothic"/>
              <a:cs typeface="Century Gothic"/>
              <a:sym typeface="Century Gothic"/>
            </a:endParaRPr>
          </a:p>
        </p:txBody>
      </p:sp>
      <p:sp>
        <p:nvSpPr>
          <p:cNvPr id="221" name="Google Shape;221;p4"/>
          <p:cNvSpPr/>
          <p:nvPr/>
        </p:nvSpPr>
        <p:spPr>
          <a:xfrm>
            <a:off x="4899312" y="4779818"/>
            <a:ext cx="2026227" cy="1693718"/>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entury Gothic"/>
                <a:ea typeface="Century Gothic"/>
                <a:cs typeface="Century Gothic"/>
                <a:sym typeface="Century Gothic"/>
              </a:rPr>
              <a:t>Cash Withdrawal</a:t>
            </a:r>
            <a:endParaRPr sz="1600">
              <a:solidFill>
                <a:schemeClr val="lt1"/>
              </a:solidFill>
              <a:latin typeface="Century Gothic"/>
              <a:ea typeface="Century Gothic"/>
              <a:cs typeface="Century Gothic"/>
              <a:sym typeface="Century Gothic"/>
            </a:endParaRPr>
          </a:p>
        </p:txBody>
      </p:sp>
      <p:sp>
        <p:nvSpPr>
          <p:cNvPr id="222" name="Google Shape;222;p4"/>
          <p:cNvSpPr/>
          <p:nvPr/>
        </p:nvSpPr>
        <p:spPr>
          <a:xfrm>
            <a:off x="7808768" y="4738255"/>
            <a:ext cx="1496290" cy="13716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Cash</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Deposit</a:t>
            </a:r>
            <a:endParaRPr sz="1800">
              <a:solidFill>
                <a:schemeClr val="lt1"/>
              </a:solidFill>
              <a:latin typeface="Century Gothic"/>
              <a:ea typeface="Century Gothic"/>
              <a:cs typeface="Century Gothic"/>
              <a:sym typeface="Century Gothic"/>
            </a:endParaRPr>
          </a:p>
        </p:txBody>
      </p:sp>
      <p:sp>
        <p:nvSpPr>
          <p:cNvPr id="223" name="Google Shape;223;p4"/>
          <p:cNvSpPr/>
          <p:nvPr/>
        </p:nvSpPr>
        <p:spPr>
          <a:xfrm>
            <a:off x="9424554" y="5756564"/>
            <a:ext cx="1953491" cy="914400"/>
          </a:xfrm>
          <a:prstGeom prst="rect">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Account to Account Transfer</a:t>
            </a:r>
            <a:endParaRPr sz="1800">
              <a:solidFill>
                <a:schemeClr val="lt1"/>
              </a:solidFill>
              <a:latin typeface="Century Gothic"/>
              <a:ea typeface="Century Gothic"/>
              <a:cs typeface="Century Gothic"/>
              <a:sym typeface="Century Gothic"/>
            </a:endParaRPr>
          </a:p>
        </p:txBody>
      </p:sp>
      <p:cxnSp>
        <p:nvCxnSpPr>
          <p:cNvPr id="224" name="Google Shape;224;p4"/>
          <p:cNvCxnSpPr>
            <a:stCxn id="222" idx="4"/>
          </p:cNvCxnSpPr>
          <p:nvPr/>
        </p:nvCxnSpPr>
        <p:spPr>
          <a:xfrm>
            <a:off x="8556913" y="6109855"/>
            <a:ext cx="0" cy="748200"/>
          </a:xfrm>
          <a:prstGeom prst="straightConnector1">
            <a:avLst/>
          </a:prstGeom>
          <a:noFill/>
          <a:ln cap="rnd" cmpd="sng" w="9525">
            <a:solidFill>
              <a:srgbClr val="323232"/>
            </a:solidFill>
            <a:prstDash val="solid"/>
            <a:round/>
            <a:headEnd len="sm" w="sm" type="none"/>
            <a:tailEnd len="sm" w="sm" type="none"/>
          </a:ln>
        </p:spPr>
      </p:cxnSp>
      <p:cxnSp>
        <p:nvCxnSpPr>
          <p:cNvPr id="225" name="Google Shape;225;p4"/>
          <p:cNvCxnSpPr>
            <a:stCxn id="220" idx="3"/>
          </p:cNvCxnSpPr>
          <p:nvPr/>
        </p:nvCxnSpPr>
        <p:spPr>
          <a:xfrm flipH="1">
            <a:off x="1589877" y="5921639"/>
            <a:ext cx="996900" cy="936300"/>
          </a:xfrm>
          <a:prstGeom prst="straightConnector1">
            <a:avLst/>
          </a:prstGeom>
          <a:noFill/>
          <a:ln cap="rnd" cmpd="sng" w="9525">
            <a:solidFill>
              <a:srgbClr val="323232"/>
            </a:solidFill>
            <a:prstDash val="solid"/>
            <a:round/>
            <a:headEnd len="sm" w="sm" type="none"/>
            <a:tailEnd len="med" w="med" type="triangle"/>
          </a:ln>
        </p:spPr>
      </p:cxnSp>
      <p:cxnSp>
        <p:nvCxnSpPr>
          <p:cNvPr id="226" name="Google Shape;226;p4"/>
          <p:cNvCxnSpPr>
            <a:stCxn id="221" idx="4"/>
          </p:cNvCxnSpPr>
          <p:nvPr/>
        </p:nvCxnSpPr>
        <p:spPr>
          <a:xfrm>
            <a:off x="5912426" y="6473536"/>
            <a:ext cx="0" cy="384600"/>
          </a:xfrm>
          <a:prstGeom prst="straightConnector1">
            <a:avLst/>
          </a:prstGeom>
          <a:noFill/>
          <a:ln cap="rnd" cmpd="sng" w="9525">
            <a:solidFill>
              <a:srgbClr val="323232"/>
            </a:solidFill>
            <a:prstDash val="solid"/>
            <a:round/>
            <a:headEnd len="sm" w="sm" type="none"/>
            <a:tailEnd len="sm" w="sm" type="none"/>
          </a:ln>
        </p:spPr>
      </p:cxnSp>
      <p:cxnSp>
        <p:nvCxnSpPr>
          <p:cNvPr id="227" name="Google Shape;227;p4"/>
          <p:cNvCxnSpPr>
            <a:stCxn id="223" idx="3"/>
          </p:cNvCxnSpPr>
          <p:nvPr/>
        </p:nvCxnSpPr>
        <p:spPr>
          <a:xfrm>
            <a:off x="11378045" y="6213764"/>
            <a:ext cx="571500" cy="644100"/>
          </a:xfrm>
          <a:prstGeom prst="bentConnector2">
            <a:avLst/>
          </a:prstGeom>
          <a:noFill/>
          <a:ln cap="rnd" cmpd="sng" w="9525">
            <a:solidFill>
              <a:srgbClr val="323232"/>
            </a:solidFill>
            <a:prstDash val="solid"/>
            <a:round/>
            <a:headEnd len="sm" w="sm" type="none"/>
            <a:tailEnd len="sm" w="sm" type="none"/>
          </a:ln>
        </p:spPr>
      </p:cxnSp>
      <p:sp>
        <p:nvSpPr>
          <p:cNvPr id="228" name="Google Shape;228;p4"/>
          <p:cNvSpPr txBox="1"/>
          <p:nvPr/>
        </p:nvSpPr>
        <p:spPr>
          <a:xfrm>
            <a:off x="349000" y="114300"/>
            <a:ext cx="3869700" cy="558000"/>
          </a:xfrm>
          <a:prstGeom prst="rect">
            <a:avLst/>
          </a:prstGeom>
          <a:solidFill>
            <a:srgbClr val="FFFFFF"/>
          </a:solid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4C1130"/>
                </a:solidFill>
                <a:highlight>
                  <a:srgbClr val="FFD966"/>
                </a:highlight>
                <a:latin typeface="Lobster"/>
                <a:ea typeface="Lobster"/>
                <a:cs typeface="Lobster"/>
                <a:sym typeface="Lobster"/>
              </a:rPr>
              <a:t>DESIGN PHASE :</a:t>
            </a:r>
            <a:endParaRPr sz="2800">
              <a:solidFill>
                <a:srgbClr val="4C1130"/>
              </a:solidFill>
              <a:highlight>
                <a:srgbClr val="FFD966"/>
              </a:highlight>
              <a:latin typeface="Lobster"/>
              <a:ea typeface="Lobster"/>
              <a:cs typeface="Lobster"/>
              <a:sym typeface="Lobster"/>
            </a:endParaRPr>
          </a:p>
        </p:txBody>
      </p:sp>
      <p:grpSp>
        <p:nvGrpSpPr>
          <p:cNvPr id="229" name="Google Shape;229;p4"/>
          <p:cNvGrpSpPr/>
          <p:nvPr/>
        </p:nvGrpSpPr>
        <p:grpSpPr>
          <a:xfrm>
            <a:off x="9424477" y="904782"/>
            <a:ext cx="1124956" cy="1062026"/>
            <a:chOff x="4149138" y="4121151"/>
            <a:chExt cx="344065" cy="368644"/>
          </a:xfrm>
        </p:grpSpPr>
        <p:sp>
          <p:nvSpPr>
            <p:cNvPr id="230" name="Google Shape;230;p4"/>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g885918fa08_0_96"/>
          <p:cNvSpPr txBox="1"/>
          <p:nvPr/>
        </p:nvSpPr>
        <p:spPr>
          <a:xfrm>
            <a:off x="1494125" y="448225"/>
            <a:ext cx="10527900" cy="6200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US" sz="2300"/>
              <a:t>In Deposit frame it double values. Amount of deposit has no limit here (Highest value which double can take is last).</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US" sz="2300"/>
              <a:t>In Withdraw frame we can withdraw money less than our </a:t>
            </a:r>
            <a:r>
              <a:rPr lang="en-US" sz="2300"/>
              <a:t>account</a:t>
            </a:r>
            <a:endParaRPr sz="2300"/>
          </a:p>
          <a:p>
            <a:pPr indent="0" lvl="0" marL="457200" rtl="0" algn="l">
              <a:spcBef>
                <a:spcPts val="0"/>
              </a:spcBef>
              <a:spcAft>
                <a:spcPts val="0"/>
              </a:spcAft>
              <a:buNone/>
            </a:pPr>
            <a:r>
              <a:rPr lang="en-US" sz="2300"/>
              <a:t>balance if more than </a:t>
            </a:r>
            <a:r>
              <a:rPr lang="en-US" sz="2300">
                <a:solidFill>
                  <a:schemeClr val="dk1"/>
                </a:solidFill>
              </a:rPr>
              <a:t>or equal amount present in </a:t>
            </a:r>
            <a:r>
              <a:rPr lang="en-US" sz="2300"/>
              <a:t> account balance is taken out then it will be showing an error.</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US" sz="2300"/>
              <a:t>In account to account transfer one has to enter proper user id(integer) to transfer money and if you try to transfer more than or equal amount money you posses in our account it will show error and transfer will be failed, else it work and one can check that by logout and login by the account to which money is transferred .</a:t>
            </a:r>
            <a:endParaRPr sz="2300"/>
          </a:p>
          <a:p>
            <a:pPr indent="0" lvl="0" marL="457200" rtl="0" algn="l">
              <a:spcBef>
                <a:spcPts val="0"/>
              </a:spcBef>
              <a:spcAft>
                <a:spcPts val="0"/>
              </a:spcAft>
              <a:buNone/>
            </a:pPr>
            <a:r>
              <a:t/>
            </a:r>
            <a:endParaRPr sz="2300"/>
          </a:p>
          <a:p>
            <a:pPr indent="0" lvl="0" marL="457200" rtl="0" algn="l">
              <a:spcBef>
                <a:spcPts val="0"/>
              </a:spcBef>
              <a:spcAft>
                <a:spcPts val="0"/>
              </a:spcAft>
              <a:buNone/>
            </a:pPr>
            <a:r>
              <a:t/>
            </a:r>
            <a:endParaRPr sz="2300"/>
          </a:p>
          <a:p>
            <a:pPr indent="0" lvl="0" marL="457200" rtl="0" algn="l">
              <a:spcBef>
                <a:spcPts val="0"/>
              </a:spcBef>
              <a:spcAft>
                <a:spcPts val="0"/>
              </a:spcAft>
              <a:buNone/>
            </a:pPr>
            <a:r>
              <a:t/>
            </a:r>
            <a:endParaRPr sz="2300">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g8647f185b5_0_68"/>
          <p:cNvSpPr txBox="1"/>
          <p:nvPr>
            <p:ph type="title"/>
          </p:nvPr>
        </p:nvSpPr>
        <p:spPr>
          <a:xfrm>
            <a:off x="732125" y="609600"/>
            <a:ext cx="10772700" cy="1437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600">
                <a:solidFill>
                  <a:srgbClr val="5B0F00"/>
                </a:solidFill>
                <a:latin typeface="Impact"/>
                <a:ea typeface="Impact"/>
                <a:cs typeface="Impact"/>
                <a:sym typeface="Impact"/>
              </a:rPr>
              <a:t>    </a:t>
            </a:r>
            <a:r>
              <a:rPr lang="en-US" sz="4600">
                <a:solidFill>
                  <a:srgbClr val="5B0F00"/>
                </a:solidFill>
                <a:latin typeface="Impact"/>
                <a:ea typeface="Impact"/>
                <a:cs typeface="Impact"/>
                <a:sym typeface="Impact"/>
              </a:rPr>
              <a:t>Identify limitations &amp; Future Scalability</a:t>
            </a:r>
            <a:endParaRPr sz="4600">
              <a:solidFill>
                <a:srgbClr val="5B0F00"/>
              </a:solidFill>
              <a:latin typeface="Impact"/>
              <a:ea typeface="Impact"/>
              <a:cs typeface="Impact"/>
              <a:sym typeface="Impact"/>
            </a:endParaRPr>
          </a:p>
        </p:txBody>
      </p:sp>
      <p:sp>
        <p:nvSpPr>
          <p:cNvPr id="593" name="Google Shape;593;g8647f185b5_0_68"/>
          <p:cNvSpPr txBox="1"/>
          <p:nvPr/>
        </p:nvSpPr>
        <p:spPr>
          <a:xfrm>
            <a:off x="2002125" y="1927400"/>
            <a:ext cx="10130100" cy="4482300"/>
          </a:xfrm>
          <a:prstGeom prst="rect">
            <a:avLst/>
          </a:prstGeom>
          <a:noFill/>
          <a:ln>
            <a:noFill/>
          </a:ln>
        </p:spPr>
        <p:txBody>
          <a:bodyPr anchorCtr="0" anchor="t" bIns="91425" lIns="457200" spcFirstLastPara="1" rIns="91425" wrap="square" tIns="91425">
            <a:noAutofit/>
          </a:bodyPr>
          <a:lstStyle/>
          <a:p>
            <a:pPr indent="0" lvl="0" marL="0" rtl="0" algn="l">
              <a:spcBef>
                <a:spcPts val="0"/>
              </a:spcBef>
              <a:spcAft>
                <a:spcPts val="0"/>
              </a:spcAft>
              <a:buNone/>
            </a:pPr>
            <a:r>
              <a:rPr lang="en-US" sz="3200">
                <a:latin typeface="Comic Sans MS"/>
                <a:ea typeface="Comic Sans MS"/>
                <a:cs typeface="Comic Sans MS"/>
                <a:sym typeface="Comic Sans MS"/>
              </a:rPr>
              <a:t>Limitations</a:t>
            </a:r>
            <a:r>
              <a:rPr lang="en-US" sz="3200">
                <a:latin typeface="Comic Sans MS"/>
                <a:ea typeface="Comic Sans MS"/>
                <a:cs typeface="Comic Sans MS"/>
                <a:sym typeface="Comic Sans MS"/>
              </a:rPr>
              <a:t> :</a:t>
            </a:r>
            <a:endParaRPr sz="3200">
              <a:latin typeface="Comic Sans MS"/>
              <a:ea typeface="Comic Sans MS"/>
              <a:cs typeface="Comic Sans MS"/>
              <a:sym typeface="Comic Sans MS"/>
            </a:endParaRPr>
          </a:p>
          <a:p>
            <a:pPr indent="0" lvl="0" marL="0" rtl="0" algn="l">
              <a:spcBef>
                <a:spcPts val="0"/>
              </a:spcBef>
              <a:spcAft>
                <a:spcPts val="0"/>
              </a:spcAft>
              <a:buNone/>
            </a:pPr>
            <a:r>
              <a:t/>
            </a:r>
            <a:endParaRPr sz="2600"/>
          </a:p>
          <a:p>
            <a:pPr indent="-457200" lvl="0" marL="171450" rtl="0" algn="l">
              <a:spcBef>
                <a:spcPts val="0"/>
              </a:spcBef>
              <a:spcAft>
                <a:spcPts val="0"/>
              </a:spcAft>
              <a:buNone/>
            </a:pPr>
            <a:r>
              <a:rPr lang="en-US" sz="2600"/>
              <a:t>1</a:t>
            </a:r>
            <a:r>
              <a:rPr lang="en-US" sz="2600"/>
              <a:t> ) Due to Lack of Knowledge of Database Concept for data storage ,usage and manipulation , we have to use predefined user data as a result we cannot add new data / user or remove an old  data /user.</a:t>
            </a:r>
            <a:endParaRPr sz="2600"/>
          </a:p>
          <a:p>
            <a:pPr indent="-457200" lvl="0" marL="171450" rtl="0" algn="l">
              <a:spcBef>
                <a:spcPts val="0"/>
              </a:spcBef>
              <a:spcAft>
                <a:spcPts val="0"/>
              </a:spcAft>
              <a:buNone/>
            </a:pPr>
            <a:r>
              <a:rPr lang="en-US" sz="2600"/>
              <a:t>2) We had to use static variable for user data atleast to retain till program closes. As result   whatever changes you do wont be saved if you close the java execution and reexecute it again the </a:t>
            </a:r>
            <a:endParaRPr sz="2600"/>
          </a:p>
          <a:p>
            <a:pPr indent="-457200" lvl="0" marL="171450" rtl="0" algn="l">
              <a:spcBef>
                <a:spcPts val="0"/>
              </a:spcBef>
              <a:spcAft>
                <a:spcPts val="0"/>
              </a:spcAft>
              <a:buNone/>
            </a:pPr>
            <a:r>
              <a:rPr lang="en-US" sz="2600"/>
              <a:t>      values will set to default . </a:t>
            </a:r>
            <a:endParaRPr sz="2600"/>
          </a:p>
          <a:p>
            <a:pPr indent="0" lvl="0" marL="0" rtl="0" algn="l">
              <a:spcBef>
                <a:spcPts val="0"/>
              </a:spcBef>
              <a:spcAft>
                <a:spcPts val="0"/>
              </a:spcAft>
              <a:buNone/>
            </a:pPr>
            <a:r>
              <a:t/>
            </a:r>
            <a:endParaRPr sz="3200">
              <a:latin typeface="Lobster"/>
              <a:ea typeface="Lobster"/>
              <a:cs typeface="Lobster"/>
              <a:sym typeface="Lobst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g8647f185b5_0_275"/>
          <p:cNvSpPr txBox="1"/>
          <p:nvPr/>
        </p:nvSpPr>
        <p:spPr>
          <a:xfrm>
            <a:off x="1284950" y="732125"/>
            <a:ext cx="10294500" cy="54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rPr lang="en-US" sz="1900"/>
              <a:t>3) Due to lack of connectivity it cannot be  used for  Globalwide .</a:t>
            </a:r>
            <a:endParaRPr sz="1900"/>
          </a:p>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rPr lang="en-US" sz="3200">
                <a:latin typeface="Comic Sans MS"/>
                <a:ea typeface="Comic Sans MS"/>
                <a:cs typeface="Comic Sans MS"/>
                <a:sym typeface="Comic Sans MS"/>
              </a:rPr>
              <a:t>Scalability</a:t>
            </a:r>
            <a:r>
              <a:rPr lang="en-US" sz="3200"/>
              <a:t> :  </a:t>
            </a:r>
            <a:endParaRPr sz="3200"/>
          </a:p>
          <a:p>
            <a:pPr indent="0" lvl="0" marL="0" rtl="0" algn="l">
              <a:spcBef>
                <a:spcPts val="0"/>
              </a:spcBef>
              <a:spcAft>
                <a:spcPts val="0"/>
              </a:spcAft>
              <a:buNone/>
            </a:pPr>
            <a:r>
              <a:t/>
            </a:r>
            <a:endParaRPr sz="3200"/>
          </a:p>
          <a:p>
            <a:pPr indent="-355600" lvl="0" marL="457200" rtl="0" algn="l">
              <a:spcBef>
                <a:spcPts val="0"/>
              </a:spcBef>
              <a:spcAft>
                <a:spcPts val="0"/>
              </a:spcAft>
              <a:buSzPts val="2000"/>
              <a:buAutoNum type="arabicParenR"/>
            </a:pPr>
            <a:r>
              <a:rPr lang="en-US" sz="2000"/>
              <a:t>If we would be able add database to it  we could make  it more interactive and more </a:t>
            </a:r>
            <a:r>
              <a:rPr lang="en-US" sz="2000"/>
              <a:t>relevant</a:t>
            </a:r>
            <a:r>
              <a:rPr lang="en-US" sz="2000"/>
              <a:t> .</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AutoNum type="arabicParenR"/>
            </a:pPr>
            <a:r>
              <a:rPr lang="en-US" sz="2000"/>
              <a:t> we can add connectivity can make it worldwide usable .</a:t>
            </a:r>
            <a:endParaRPr sz="2000"/>
          </a:p>
          <a:p>
            <a:pPr indent="0" lvl="0" marL="0" rtl="0" algn="l">
              <a:spcBef>
                <a:spcPts val="0"/>
              </a:spcBef>
              <a:spcAft>
                <a:spcPts val="0"/>
              </a:spcAft>
              <a:buNone/>
            </a:pPr>
            <a:r>
              <a:t/>
            </a:r>
            <a:endParaRPr sz="2000"/>
          </a:p>
        </p:txBody>
      </p:sp>
      <p:grpSp>
        <p:nvGrpSpPr>
          <p:cNvPr id="599" name="Google Shape;599;g8647f185b5_0_275"/>
          <p:cNvGrpSpPr/>
          <p:nvPr/>
        </p:nvGrpSpPr>
        <p:grpSpPr>
          <a:xfrm>
            <a:off x="10333039" y="89633"/>
            <a:ext cx="1858957" cy="1613597"/>
            <a:chOff x="5357662" y="4297637"/>
            <a:chExt cx="287275" cy="326296"/>
          </a:xfrm>
        </p:grpSpPr>
        <p:sp>
          <p:nvSpPr>
            <p:cNvPr id="600" name="Google Shape;600;g8647f185b5_0_275"/>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8647f185b5_0_275"/>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8647f185b5_0_275"/>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8647f185b5_0_275"/>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8647f185b5_0_275"/>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pic>
        <p:nvPicPr>
          <p:cNvPr id="609" name="Google Shape;609;g8647f185b5_0_287"/>
          <p:cNvPicPr preferRelativeResize="0"/>
          <p:nvPr/>
        </p:nvPicPr>
        <p:blipFill>
          <a:blip r:embed="rId3">
            <a:alphaModFix/>
          </a:blip>
          <a:stretch>
            <a:fillRect/>
          </a:stretch>
        </p:blipFill>
        <p:spPr>
          <a:xfrm>
            <a:off x="5319075" y="4041425"/>
            <a:ext cx="2816575" cy="2816575"/>
          </a:xfrm>
          <a:prstGeom prst="rect">
            <a:avLst/>
          </a:prstGeom>
          <a:noFill/>
          <a:ln>
            <a:noFill/>
          </a:ln>
        </p:spPr>
      </p:pic>
      <p:sp>
        <p:nvSpPr>
          <p:cNvPr id="610" name="Google Shape;610;g8647f185b5_0_287"/>
          <p:cNvSpPr/>
          <p:nvPr/>
        </p:nvSpPr>
        <p:spPr>
          <a:xfrm>
            <a:off x="3122700" y="298800"/>
            <a:ext cx="6290100" cy="3615900"/>
          </a:xfrm>
          <a:prstGeom prst="wedgeRoundRectCallout">
            <a:avLst>
              <a:gd fmla="val -20833" name="adj1"/>
              <a:gd fmla="val 62500" name="adj2"/>
              <a:gd fmla="val 0" name="adj3"/>
            </a:avLst>
          </a:prstGeom>
          <a:solidFill>
            <a:srgbClr val="F075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8647f185b5_0_287"/>
          <p:cNvSpPr txBox="1"/>
          <p:nvPr/>
        </p:nvSpPr>
        <p:spPr>
          <a:xfrm>
            <a:off x="3436475" y="612600"/>
            <a:ext cx="5528100" cy="30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612" name="Google Shape;612;g8647f185b5_0_287"/>
          <p:cNvPicPr preferRelativeResize="0"/>
          <p:nvPr/>
        </p:nvPicPr>
        <p:blipFill>
          <a:blip r:embed="rId4">
            <a:alphaModFix/>
          </a:blip>
          <a:stretch>
            <a:fillRect/>
          </a:stretch>
        </p:blipFill>
        <p:spPr>
          <a:xfrm>
            <a:off x="3994537" y="507900"/>
            <a:ext cx="4411974" cy="315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cxnSp>
        <p:nvCxnSpPr>
          <p:cNvPr id="246" name="Google Shape;246;p5"/>
          <p:cNvCxnSpPr/>
          <p:nvPr/>
        </p:nvCxnSpPr>
        <p:spPr>
          <a:xfrm flipH="1">
            <a:off x="2483427" y="0"/>
            <a:ext cx="426028" cy="914400"/>
          </a:xfrm>
          <a:prstGeom prst="straightConnector1">
            <a:avLst/>
          </a:prstGeom>
          <a:noFill/>
          <a:ln cap="rnd" cmpd="sng" w="9525">
            <a:solidFill>
              <a:srgbClr val="323232"/>
            </a:solidFill>
            <a:prstDash val="solid"/>
            <a:round/>
            <a:headEnd len="sm" w="sm" type="none"/>
            <a:tailEnd len="med" w="med" type="triangle"/>
          </a:ln>
        </p:spPr>
      </p:cxnSp>
      <p:sp>
        <p:nvSpPr>
          <p:cNvPr id="247" name="Google Shape;247;p5"/>
          <p:cNvSpPr/>
          <p:nvPr/>
        </p:nvSpPr>
        <p:spPr>
          <a:xfrm>
            <a:off x="1340428" y="914400"/>
            <a:ext cx="2047009" cy="16002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User Name </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Account ID</a:t>
            </a:r>
            <a:endParaRPr/>
          </a:p>
        </p:txBody>
      </p:sp>
      <p:cxnSp>
        <p:nvCxnSpPr>
          <p:cNvPr id="248" name="Google Shape;248;p5"/>
          <p:cNvCxnSpPr>
            <a:stCxn id="247" idx="4"/>
          </p:cNvCxnSpPr>
          <p:nvPr/>
        </p:nvCxnSpPr>
        <p:spPr>
          <a:xfrm>
            <a:off x="2363933" y="2514600"/>
            <a:ext cx="0" cy="696300"/>
          </a:xfrm>
          <a:prstGeom prst="straightConnector1">
            <a:avLst/>
          </a:prstGeom>
          <a:noFill/>
          <a:ln cap="rnd" cmpd="sng" w="9525">
            <a:solidFill>
              <a:srgbClr val="323232"/>
            </a:solidFill>
            <a:prstDash val="solid"/>
            <a:round/>
            <a:headEnd len="sm" w="sm" type="none"/>
            <a:tailEnd len="med" w="med" type="triangle"/>
          </a:ln>
        </p:spPr>
      </p:cxnSp>
      <p:sp>
        <p:nvSpPr>
          <p:cNvPr id="249" name="Google Shape;249;p5"/>
          <p:cNvSpPr/>
          <p:nvPr/>
        </p:nvSpPr>
        <p:spPr>
          <a:xfrm>
            <a:off x="1709305" y="3210791"/>
            <a:ext cx="1215736" cy="550718"/>
          </a:xfrm>
          <a:prstGeom prst="rect">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Output</a:t>
            </a:r>
            <a:endParaRPr sz="1800">
              <a:solidFill>
                <a:schemeClr val="lt1"/>
              </a:solidFill>
              <a:latin typeface="Century Gothic"/>
              <a:ea typeface="Century Gothic"/>
              <a:cs typeface="Century Gothic"/>
              <a:sym typeface="Century Gothic"/>
            </a:endParaRPr>
          </a:p>
        </p:txBody>
      </p:sp>
      <p:cxnSp>
        <p:nvCxnSpPr>
          <p:cNvPr id="250" name="Google Shape;250;p5"/>
          <p:cNvCxnSpPr/>
          <p:nvPr/>
        </p:nvCxnSpPr>
        <p:spPr>
          <a:xfrm>
            <a:off x="5808518" y="0"/>
            <a:ext cx="0" cy="914400"/>
          </a:xfrm>
          <a:prstGeom prst="straightConnector1">
            <a:avLst/>
          </a:prstGeom>
          <a:noFill/>
          <a:ln cap="rnd" cmpd="sng" w="9525">
            <a:solidFill>
              <a:srgbClr val="323232"/>
            </a:solidFill>
            <a:prstDash val="solid"/>
            <a:round/>
            <a:headEnd len="sm" w="sm" type="none"/>
            <a:tailEnd len="med" w="med" type="triangle"/>
          </a:ln>
        </p:spPr>
      </p:cxnSp>
      <p:sp>
        <p:nvSpPr>
          <p:cNvPr id="251" name="Google Shape;251;p5"/>
          <p:cNvSpPr/>
          <p:nvPr/>
        </p:nvSpPr>
        <p:spPr>
          <a:xfrm>
            <a:off x="4665518" y="914400"/>
            <a:ext cx="2286000" cy="1350818"/>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Enter Amount</a:t>
            </a:r>
            <a:endParaRPr sz="1800">
              <a:solidFill>
                <a:schemeClr val="lt1"/>
              </a:solidFill>
              <a:latin typeface="Century Gothic"/>
              <a:ea typeface="Century Gothic"/>
              <a:cs typeface="Century Gothic"/>
              <a:sym typeface="Century Gothic"/>
            </a:endParaRPr>
          </a:p>
        </p:txBody>
      </p:sp>
      <p:cxnSp>
        <p:nvCxnSpPr>
          <p:cNvPr id="252" name="Google Shape;252;p5"/>
          <p:cNvCxnSpPr>
            <a:stCxn id="251" idx="4"/>
          </p:cNvCxnSpPr>
          <p:nvPr/>
        </p:nvCxnSpPr>
        <p:spPr>
          <a:xfrm>
            <a:off x="5808518" y="2265218"/>
            <a:ext cx="0" cy="831300"/>
          </a:xfrm>
          <a:prstGeom prst="straightConnector1">
            <a:avLst/>
          </a:prstGeom>
          <a:noFill/>
          <a:ln cap="rnd" cmpd="sng" w="9525">
            <a:solidFill>
              <a:srgbClr val="323232"/>
            </a:solidFill>
            <a:prstDash val="solid"/>
            <a:round/>
            <a:headEnd len="sm" w="sm" type="none"/>
            <a:tailEnd len="med" w="med" type="triangle"/>
          </a:ln>
        </p:spPr>
      </p:cxnSp>
      <p:sp>
        <p:nvSpPr>
          <p:cNvPr id="253" name="Google Shape;253;p5"/>
          <p:cNvSpPr/>
          <p:nvPr/>
        </p:nvSpPr>
        <p:spPr>
          <a:xfrm>
            <a:off x="4392756" y="3179618"/>
            <a:ext cx="2831523" cy="1267691"/>
          </a:xfrm>
          <a:prstGeom prst="diamond">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If (Available)</a:t>
            </a:r>
            <a:endParaRPr/>
          </a:p>
        </p:txBody>
      </p:sp>
      <p:sp>
        <p:nvSpPr>
          <p:cNvPr id="254" name="Google Shape;254;p5"/>
          <p:cNvSpPr/>
          <p:nvPr/>
        </p:nvSpPr>
        <p:spPr>
          <a:xfrm>
            <a:off x="4574595" y="4878531"/>
            <a:ext cx="2467844" cy="805296"/>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Print:No Balance</a:t>
            </a:r>
            <a:endParaRPr sz="1800">
              <a:solidFill>
                <a:schemeClr val="lt1"/>
              </a:solidFill>
              <a:latin typeface="Century Gothic"/>
              <a:ea typeface="Century Gothic"/>
              <a:cs typeface="Century Gothic"/>
              <a:sym typeface="Century Gothic"/>
            </a:endParaRPr>
          </a:p>
        </p:txBody>
      </p:sp>
      <p:sp>
        <p:nvSpPr>
          <p:cNvPr id="255" name="Google Shape;255;p5"/>
          <p:cNvSpPr/>
          <p:nvPr/>
        </p:nvSpPr>
        <p:spPr>
          <a:xfrm>
            <a:off x="1163782" y="4608368"/>
            <a:ext cx="1761259" cy="1148194"/>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Account-Amount</a:t>
            </a:r>
            <a:endParaRPr sz="1800">
              <a:solidFill>
                <a:schemeClr val="lt1"/>
              </a:solidFill>
              <a:latin typeface="Century Gothic"/>
              <a:ea typeface="Century Gothic"/>
              <a:cs typeface="Century Gothic"/>
              <a:sym typeface="Century Gothic"/>
            </a:endParaRPr>
          </a:p>
        </p:txBody>
      </p:sp>
      <p:cxnSp>
        <p:nvCxnSpPr>
          <p:cNvPr id="256" name="Google Shape;256;p5"/>
          <p:cNvCxnSpPr>
            <a:stCxn id="253" idx="1"/>
            <a:endCxn id="255" idx="6"/>
          </p:cNvCxnSpPr>
          <p:nvPr/>
        </p:nvCxnSpPr>
        <p:spPr>
          <a:xfrm flipH="1">
            <a:off x="2925156" y="3813463"/>
            <a:ext cx="1467600" cy="1368900"/>
          </a:xfrm>
          <a:prstGeom prst="bentConnector3">
            <a:avLst>
              <a:gd fmla="val 50000" name="adj1"/>
            </a:avLst>
          </a:prstGeom>
          <a:noFill/>
          <a:ln cap="rnd" cmpd="sng" w="9525">
            <a:solidFill>
              <a:srgbClr val="323232"/>
            </a:solidFill>
            <a:prstDash val="solid"/>
            <a:round/>
            <a:headEnd len="sm" w="sm" type="none"/>
            <a:tailEnd len="med" w="med" type="triangle"/>
          </a:ln>
        </p:spPr>
      </p:cxnSp>
      <p:sp>
        <p:nvSpPr>
          <p:cNvPr id="257" name="Google Shape;257;p5"/>
          <p:cNvSpPr txBox="1"/>
          <p:nvPr/>
        </p:nvSpPr>
        <p:spPr>
          <a:xfrm>
            <a:off x="3658899" y="3418154"/>
            <a:ext cx="561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Yes</a:t>
            </a:r>
            <a:endParaRPr sz="1800">
              <a:solidFill>
                <a:schemeClr val="dk1"/>
              </a:solidFill>
              <a:latin typeface="Century Gothic"/>
              <a:ea typeface="Century Gothic"/>
              <a:cs typeface="Century Gothic"/>
              <a:sym typeface="Century Gothic"/>
            </a:endParaRPr>
          </a:p>
        </p:txBody>
      </p:sp>
      <p:cxnSp>
        <p:nvCxnSpPr>
          <p:cNvPr id="258" name="Google Shape;258;p5"/>
          <p:cNvCxnSpPr>
            <a:stCxn id="253" idx="2"/>
            <a:endCxn id="254" idx="0"/>
          </p:cNvCxnSpPr>
          <p:nvPr/>
        </p:nvCxnSpPr>
        <p:spPr>
          <a:xfrm>
            <a:off x="5808517" y="4447309"/>
            <a:ext cx="0" cy="431100"/>
          </a:xfrm>
          <a:prstGeom prst="straightConnector1">
            <a:avLst/>
          </a:prstGeom>
          <a:noFill/>
          <a:ln cap="rnd" cmpd="sng" w="9525">
            <a:solidFill>
              <a:srgbClr val="323232"/>
            </a:solidFill>
            <a:prstDash val="solid"/>
            <a:round/>
            <a:headEnd len="sm" w="sm" type="none"/>
            <a:tailEnd len="med" w="med" type="triangle"/>
          </a:ln>
        </p:spPr>
      </p:cxnSp>
      <p:sp>
        <p:nvSpPr>
          <p:cNvPr id="259" name="Google Shape;259;p5"/>
          <p:cNvSpPr txBox="1"/>
          <p:nvPr/>
        </p:nvSpPr>
        <p:spPr>
          <a:xfrm>
            <a:off x="5900581" y="4447309"/>
            <a:ext cx="5068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No</a:t>
            </a:r>
            <a:endParaRPr sz="1800">
              <a:solidFill>
                <a:schemeClr val="dk1"/>
              </a:solidFill>
              <a:latin typeface="Century Gothic"/>
              <a:ea typeface="Century Gothic"/>
              <a:cs typeface="Century Gothic"/>
              <a:sym typeface="Century Gothic"/>
            </a:endParaRPr>
          </a:p>
        </p:txBody>
      </p:sp>
      <p:cxnSp>
        <p:nvCxnSpPr>
          <p:cNvPr id="260" name="Google Shape;260;p5"/>
          <p:cNvCxnSpPr/>
          <p:nvPr/>
        </p:nvCxnSpPr>
        <p:spPr>
          <a:xfrm>
            <a:off x="8569036" y="0"/>
            <a:ext cx="0" cy="914400"/>
          </a:xfrm>
          <a:prstGeom prst="straightConnector1">
            <a:avLst/>
          </a:prstGeom>
          <a:noFill/>
          <a:ln cap="rnd" cmpd="sng" w="9525">
            <a:solidFill>
              <a:srgbClr val="323232"/>
            </a:solidFill>
            <a:prstDash val="solid"/>
            <a:round/>
            <a:headEnd len="sm" w="sm" type="none"/>
            <a:tailEnd len="med" w="med" type="triangle"/>
          </a:ln>
        </p:spPr>
      </p:cxnSp>
      <p:sp>
        <p:nvSpPr>
          <p:cNvPr id="261" name="Google Shape;261;p5"/>
          <p:cNvSpPr/>
          <p:nvPr/>
        </p:nvSpPr>
        <p:spPr>
          <a:xfrm>
            <a:off x="7426036" y="914400"/>
            <a:ext cx="2286000" cy="1350818"/>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Enter  Deposit</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Amount</a:t>
            </a:r>
            <a:endParaRPr sz="1800">
              <a:solidFill>
                <a:schemeClr val="lt1"/>
              </a:solidFill>
              <a:latin typeface="Century Gothic"/>
              <a:ea typeface="Century Gothic"/>
              <a:cs typeface="Century Gothic"/>
              <a:sym typeface="Century Gothic"/>
            </a:endParaRPr>
          </a:p>
        </p:txBody>
      </p:sp>
      <p:cxnSp>
        <p:nvCxnSpPr>
          <p:cNvPr id="262" name="Google Shape;262;p5"/>
          <p:cNvCxnSpPr/>
          <p:nvPr/>
        </p:nvCxnSpPr>
        <p:spPr>
          <a:xfrm>
            <a:off x="8569036" y="2265218"/>
            <a:ext cx="0" cy="597477"/>
          </a:xfrm>
          <a:prstGeom prst="straightConnector1">
            <a:avLst/>
          </a:prstGeom>
          <a:noFill/>
          <a:ln cap="rnd" cmpd="sng" w="9525">
            <a:solidFill>
              <a:srgbClr val="323232"/>
            </a:solidFill>
            <a:prstDash val="solid"/>
            <a:round/>
            <a:headEnd len="sm" w="sm" type="none"/>
            <a:tailEnd len="med" w="med" type="triangle"/>
          </a:ln>
        </p:spPr>
      </p:cxnSp>
      <p:sp>
        <p:nvSpPr>
          <p:cNvPr id="263" name="Google Shape;263;p5"/>
          <p:cNvSpPr/>
          <p:nvPr/>
        </p:nvSpPr>
        <p:spPr>
          <a:xfrm>
            <a:off x="7562416" y="2899063"/>
            <a:ext cx="2013240" cy="131445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Account+Amount</a:t>
            </a:r>
            <a:endParaRPr sz="1800">
              <a:solidFill>
                <a:schemeClr val="lt1"/>
              </a:solidFill>
              <a:latin typeface="Century Gothic"/>
              <a:ea typeface="Century Gothic"/>
              <a:cs typeface="Century Gothic"/>
              <a:sym typeface="Century Gothic"/>
            </a:endParaRPr>
          </a:p>
        </p:txBody>
      </p:sp>
      <p:cxnSp>
        <p:nvCxnSpPr>
          <p:cNvPr id="264" name="Google Shape;264;p5"/>
          <p:cNvCxnSpPr/>
          <p:nvPr/>
        </p:nvCxnSpPr>
        <p:spPr>
          <a:xfrm>
            <a:off x="10733809" y="0"/>
            <a:ext cx="93518" cy="6858000"/>
          </a:xfrm>
          <a:prstGeom prst="straightConnector1">
            <a:avLst/>
          </a:prstGeom>
          <a:noFill/>
          <a:ln cap="rnd" cmpd="sng" w="9525">
            <a:solidFill>
              <a:srgbClr val="323232"/>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cxnSp>
        <p:nvCxnSpPr>
          <p:cNvPr id="269" name="Google Shape;269;p6"/>
          <p:cNvCxnSpPr/>
          <p:nvPr/>
        </p:nvCxnSpPr>
        <p:spPr>
          <a:xfrm flipH="1">
            <a:off x="10785764" y="0"/>
            <a:ext cx="10391" cy="800100"/>
          </a:xfrm>
          <a:prstGeom prst="straightConnector1">
            <a:avLst/>
          </a:prstGeom>
          <a:noFill/>
          <a:ln cap="rnd" cmpd="sng" w="9525">
            <a:solidFill>
              <a:srgbClr val="323232"/>
            </a:solidFill>
            <a:prstDash val="solid"/>
            <a:round/>
            <a:headEnd len="sm" w="sm" type="none"/>
            <a:tailEnd len="sm" w="sm" type="none"/>
          </a:ln>
        </p:spPr>
      </p:cxnSp>
      <p:cxnSp>
        <p:nvCxnSpPr>
          <p:cNvPr id="270" name="Google Shape;270;p6"/>
          <p:cNvCxnSpPr/>
          <p:nvPr/>
        </p:nvCxnSpPr>
        <p:spPr>
          <a:xfrm flipH="1">
            <a:off x="6619065" y="800099"/>
            <a:ext cx="4166700" cy="259800"/>
          </a:xfrm>
          <a:prstGeom prst="bentConnector3">
            <a:avLst>
              <a:gd fmla="val 50000" name="adj1"/>
            </a:avLst>
          </a:prstGeom>
          <a:noFill/>
          <a:ln cap="rnd" cmpd="sng" w="9525">
            <a:solidFill>
              <a:srgbClr val="323232"/>
            </a:solidFill>
            <a:prstDash val="solid"/>
            <a:round/>
            <a:headEnd len="sm" w="sm" type="none"/>
            <a:tailEnd len="med" w="med" type="triangle"/>
          </a:ln>
        </p:spPr>
      </p:cxnSp>
      <p:sp>
        <p:nvSpPr>
          <p:cNvPr id="271" name="Google Shape;271;p6"/>
          <p:cNvSpPr/>
          <p:nvPr/>
        </p:nvSpPr>
        <p:spPr>
          <a:xfrm>
            <a:off x="4073236" y="244186"/>
            <a:ext cx="2545774" cy="1631373"/>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Enter Payees  Account</a:t>
            </a:r>
            <a:endParaRPr sz="1800">
              <a:solidFill>
                <a:schemeClr val="lt1"/>
              </a:solidFill>
              <a:latin typeface="Century Gothic"/>
              <a:ea typeface="Century Gothic"/>
              <a:cs typeface="Century Gothic"/>
              <a:sym typeface="Century Gothic"/>
            </a:endParaRPr>
          </a:p>
        </p:txBody>
      </p:sp>
      <p:cxnSp>
        <p:nvCxnSpPr>
          <p:cNvPr id="272" name="Google Shape;272;p6"/>
          <p:cNvCxnSpPr>
            <a:stCxn id="271" idx="4"/>
          </p:cNvCxnSpPr>
          <p:nvPr/>
        </p:nvCxnSpPr>
        <p:spPr>
          <a:xfrm flipH="1">
            <a:off x="5341023" y="1875559"/>
            <a:ext cx="5100" cy="732600"/>
          </a:xfrm>
          <a:prstGeom prst="straightConnector1">
            <a:avLst/>
          </a:prstGeom>
          <a:noFill/>
          <a:ln cap="rnd" cmpd="sng" w="9525">
            <a:solidFill>
              <a:srgbClr val="323232"/>
            </a:solidFill>
            <a:prstDash val="solid"/>
            <a:round/>
            <a:headEnd len="sm" w="sm" type="none"/>
            <a:tailEnd len="med" w="med" type="triangle"/>
          </a:ln>
        </p:spPr>
      </p:cxnSp>
      <p:sp>
        <p:nvSpPr>
          <p:cNvPr id="273" name="Google Shape;273;p6"/>
          <p:cNvSpPr/>
          <p:nvPr/>
        </p:nvSpPr>
        <p:spPr>
          <a:xfrm>
            <a:off x="3912176" y="5024004"/>
            <a:ext cx="2857500" cy="1517073"/>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Send Amount</a:t>
            </a:r>
            <a:endParaRPr sz="1800">
              <a:solidFill>
                <a:schemeClr val="lt1"/>
              </a:solidFill>
              <a:latin typeface="Century Gothic"/>
              <a:ea typeface="Century Gothic"/>
              <a:cs typeface="Century Gothic"/>
              <a:sym typeface="Century Gothic"/>
            </a:endParaRPr>
          </a:p>
        </p:txBody>
      </p:sp>
      <p:sp>
        <p:nvSpPr>
          <p:cNvPr id="274" name="Google Shape;274;p6"/>
          <p:cNvSpPr/>
          <p:nvPr/>
        </p:nvSpPr>
        <p:spPr>
          <a:xfrm>
            <a:off x="3844636" y="2608118"/>
            <a:ext cx="2992582" cy="1984664"/>
          </a:xfrm>
          <a:prstGeom prst="diamond">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If </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(Payee Present in Database)</a:t>
            </a:r>
            <a:endParaRPr sz="1800">
              <a:solidFill>
                <a:schemeClr val="lt1"/>
              </a:solidFill>
              <a:latin typeface="Century Gothic"/>
              <a:ea typeface="Century Gothic"/>
              <a:cs typeface="Century Gothic"/>
              <a:sym typeface="Century Gothic"/>
            </a:endParaRPr>
          </a:p>
        </p:txBody>
      </p:sp>
      <p:cxnSp>
        <p:nvCxnSpPr>
          <p:cNvPr id="275" name="Google Shape;275;p6"/>
          <p:cNvCxnSpPr/>
          <p:nvPr/>
        </p:nvCxnSpPr>
        <p:spPr>
          <a:xfrm flipH="1">
            <a:off x="5340926" y="4592782"/>
            <a:ext cx="1" cy="431222"/>
          </a:xfrm>
          <a:prstGeom prst="straightConnector1">
            <a:avLst/>
          </a:prstGeom>
          <a:noFill/>
          <a:ln cap="rnd" cmpd="sng" w="9525">
            <a:solidFill>
              <a:srgbClr val="323232"/>
            </a:solidFill>
            <a:prstDash val="solid"/>
            <a:round/>
            <a:headEnd len="sm" w="sm" type="none"/>
            <a:tailEnd len="med" w="med" type="triangle"/>
          </a:ln>
        </p:spPr>
      </p:cxnSp>
      <p:sp>
        <p:nvSpPr>
          <p:cNvPr id="276" name="Google Shape;276;p6"/>
          <p:cNvSpPr/>
          <p:nvPr/>
        </p:nvSpPr>
        <p:spPr>
          <a:xfrm>
            <a:off x="7897091" y="2792556"/>
            <a:ext cx="2286001" cy="1615787"/>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Member Not Present</a:t>
            </a:r>
            <a:endParaRPr sz="1800">
              <a:solidFill>
                <a:schemeClr val="lt1"/>
              </a:solidFill>
              <a:latin typeface="Century Gothic"/>
              <a:ea typeface="Century Gothic"/>
              <a:cs typeface="Century Gothic"/>
              <a:sym typeface="Century Gothic"/>
            </a:endParaRPr>
          </a:p>
        </p:txBody>
      </p:sp>
      <p:cxnSp>
        <p:nvCxnSpPr>
          <p:cNvPr id="277" name="Google Shape;277;p6"/>
          <p:cNvCxnSpPr>
            <a:stCxn id="274" idx="3"/>
            <a:endCxn id="276" idx="2"/>
          </p:cNvCxnSpPr>
          <p:nvPr/>
        </p:nvCxnSpPr>
        <p:spPr>
          <a:xfrm>
            <a:off x="6837218" y="3600450"/>
            <a:ext cx="1059900" cy="0"/>
          </a:xfrm>
          <a:prstGeom prst="straightConnector1">
            <a:avLst/>
          </a:prstGeom>
          <a:noFill/>
          <a:ln cap="rnd" cmpd="sng" w="9525">
            <a:solidFill>
              <a:srgbClr val="323232"/>
            </a:solidFill>
            <a:prstDash val="solid"/>
            <a:round/>
            <a:headEnd len="sm" w="sm" type="none"/>
            <a:tailEnd len="med" w="med" type="triangle"/>
          </a:ln>
        </p:spPr>
      </p:cxnSp>
      <p:sp>
        <p:nvSpPr>
          <p:cNvPr id="278" name="Google Shape;278;p6"/>
          <p:cNvSpPr txBox="1"/>
          <p:nvPr/>
        </p:nvSpPr>
        <p:spPr>
          <a:xfrm>
            <a:off x="5493929" y="4569402"/>
            <a:ext cx="561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Yes</a:t>
            </a:r>
            <a:endParaRPr sz="1800">
              <a:solidFill>
                <a:schemeClr val="dk1"/>
              </a:solidFill>
              <a:latin typeface="Century Gothic"/>
              <a:ea typeface="Century Gothic"/>
              <a:cs typeface="Century Gothic"/>
              <a:sym typeface="Century Gothic"/>
            </a:endParaRPr>
          </a:p>
        </p:txBody>
      </p:sp>
      <p:sp>
        <p:nvSpPr>
          <p:cNvPr id="279" name="Google Shape;279;p6"/>
          <p:cNvSpPr txBox="1"/>
          <p:nvPr/>
        </p:nvSpPr>
        <p:spPr>
          <a:xfrm>
            <a:off x="7113719" y="3231117"/>
            <a:ext cx="5068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No</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cxnSp>
        <p:nvCxnSpPr>
          <p:cNvPr id="284" name="Google Shape;284;g8647f185b5_0_117"/>
          <p:cNvCxnSpPr/>
          <p:nvPr/>
        </p:nvCxnSpPr>
        <p:spPr>
          <a:xfrm flipH="1">
            <a:off x="10785655" y="0"/>
            <a:ext cx="10500" cy="800100"/>
          </a:xfrm>
          <a:prstGeom prst="straightConnector1">
            <a:avLst/>
          </a:prstGeom>
          <a:noFill/>
          <a:ln cap="rnd" cmpd="sng" w="9525">
            <a:solidFill>
              <a:srgbClr val="323232"/>
            </a:solidFill>
            <a:prstDash val="solid"/>
            <a:round/>
            <a:headEnd len="sm" w="sm" type="none"/>
            <a:tailEnd len="sm" w="sm" type="none"/>
          </a:ln>
        </p:spPr>
      </p:cxnSp>
      <p:cxnSp>
        <p:nvCxnSpPr>
          <p:cNvPr id="285" name="Google Shape;285;g8647f185b5_0_117"/>
          <p:cNvCxnSpPr/>
          <p:nvPr/>
        </p:nvCxnSpPr>
        <p:spPr>
          <a:xfrm flipH="1">
            <a:off x="6619065" y="800099"/>
            <a:ext cx="4166700" cy="259800"/>
          </a:xfrm>
          <a:prstGeom prst="bentConnector3">
            <a:avLst>
              <a:gd fmla="val 50000" name="adj1"/>
            </a:avLst>
          </a:prstGeom>
          <a:noFill/>
          <a:ln cap="rnd" cmpd="sng" w="9525">
            <a:solidFill>
              <a:srgbClr val="323232"/>
            </a:solidFill>
            <a:prstDash val="solid"/>
            <a:round/>
            <a:headEnd len="sm" w="sm" type="none"/>
            <a:tailEnd len="med" w="med" type="triangle"/>
          </a:ln>
        </p:spPr>
      </p:cxnSp>
      <p:sp>
        <p:nvSpPr>
          <p:cNvPr id="286" name="Google Shape;286;g8647f185b5_0_117"/>
          <p:cNvSpPr/>
          <p:nvPr/>
        </p:nvSpPr>
        <p:spPr>
          <a:xfrm>
            <a:off x="4073236" y="244186"/>
            <a:ext cx="2545800" cy="16314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Enter Payees  Account</a:t>
            </a:r>
            <a:endParaRPr sz="1800">
              <a:solidFill>
                <a:schemeClr val="lt1"/>
              </a:solidFill>
              <a:latin typeface="Century Gothic"/>
              <a:ea typeface="Century Gothic"/>
              <a:cs typeface="Century Gothic"/>
              <a:sym typeface="Century Gothic"/>
            </a:endParaRPr>
          </a:p>
        </p:txBody>
      </p:sp>
      <p:cxnSp>
        <p:nvCxnSpPr>
          <p:cNvPr id="287" name="Google Shape;287;g8647f185b5_0_117"/>
          <p:cNvCxnSpPr>
            <a:stCxn id="286" idx="4"/>
          </p:cNvCxnSpPr>
          <p:nvPr/>
        </p:nvCxnSpPr>
        <p:spPr>
          <a:xfrm flipH="1">
            <a:off x="5341036" y="1875586"/>
            <a:ext cx="5100" cy="732600"/>
          </a:xfrm>
          <a:prstGeom prst="straightConnector1">
            <a:avLst/>
          </a:prstGeom>
          <a:noFill/>
          <a:ln cap="rnd" cmpd="sng" w="9525">
            <a:solidFill>
              <a:srgbClr val="323232"/>
            </a:solidFill>
            <a:prstDash val="solid"/>
            <a:round/>
            <a:headEnd len="sm" w="sm" type="none"/>
            <a:tailEnd len="med" w="med" type="triangle"/>
          </a:ln>
        </p:spPr>
      </p:cxnSp>
      <p:sp>
        <p:nvSpPr>
          <p:cNvPr id="288" name="Google Shape;288;g8647f185b5_0_117"/>
          <p:cNvSpPr/>
          <p:nvPr/>
        </p:nvSpPr>
        <p:spPr>
          <a:xfrm>
            <a:off x="3912176" y="5024004"/>
            <a:ext cx="2857500" cy="15171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Send Amount</a:t>
            </a:r>
            <a:endParaRPr sz="1800">
              <a:solidFill>
                <a:schemeClr val="lt1"/>
              </a:solidFill>
              <a:latin typeface="Century Gothic"/>
              <a:ea typeface="Century Gothic"/>
              <a:cs typeface="Century Gothic"/>
              <a:sym typeface="Century Gothic"/>
            </a:endParaRPr>
          </a:p>
        </p:txBody>
      </p:sp>
      <p:sp>
        <p:nvSpPr>
          <p:cNvPr id="289" name="Google Shape;289;g8647f185b5_0_117"/>
          <p:cNvSpPr/>
          <p:nvPr/>
        </p:nvSpPr>
        <p:spPr>
          <a:xfrm>
            <a:off x="3844636" y="2608118"/>
            <a:ext cx="2992500" cy="1984800"/>
          </a:xfrm>
          <a:prstGeom prst="diamond">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If </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(Payee Present in Database)</a:t>
            </a:r>
            <a:endParaRPr sz="1800">
              <a:solidFill>
                <a:schemeClr val="lt1"/>
              </a:solidFill>
              <a:latin typeface="Century Gothic"/>
              <a:ea typeface="Century Gothic"/>
              <a:cs typeface="Century Gothic"/>
              <a:sym typeface="Century Gothic"/>
            </a:endParaRPr>
          </a:p>
        </p:txBody>
      </p:sp>
      <p:cxnSp>
        <p:nvCxnSpPr>
          <p:cNvPr id="290" name="Google Shape;290;g8647f185b5_0_117"/>
          <p:cNvCxnSpPr/>
          <p:nvPr/>
        </p:nvCxnSpPr>
        <p:spPr>
          <a:xfrm>
            <a:off x="5340927" y="4592782"/>
            <a:ext cx="0" cy="431100"/>
          </a:xfrm>
          <a:prstGeom prst="straightConnector1">
            <a:avLst/>
          </a:prstGeom>
          <a:noFill/>
          <a:ln cap="rnd" cmpd="sng" w="9525">
            <a:solidFill>
              <a:srgbClr val="323232"/>
            </a:solidFill>
            <a:prstDash val="solid"/>
            <a:round/>
            <a:headEnd len="sm" w="sm" type="none"/>
            <a:tailEnd len="med" w="med" type="triangle"/>
          </a:ln>
        </p:spPr>
      </p:cxnSp>
      <p:sp>
        <p:nvSpPr>
          <p:cNvPr id="291" name="Google Shape;291;g8647f185b5_0_117"/>
          <p:cNvSpPr/>
          <p:nvPr/>
        </p:nvSpPr>
        <p:spPr>
          <a:xfrm>
            <a:off x="7897091" y="2792556"/>
            <a:ext cx="2286000" cy="1615800"/>
          </a:xfrm>
          <a:prstGeom prst="ellipse">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Member Not Present</a:t>
            </a:r>
            <a:endParaRPr sz="1800">
              <a:solidFill>
                <a:schemeClr val="lt1"/>
              </a:solidFill>
              <a:latin typeface="Century Gothic"/>
              <a:ea typeface="Century Gothic"/>
              <a:cs typeface="Century Gothic"/>
              <a:sym typeface="Century Gothic"/>
            </a:endParaRPr>
          </a:p>
        </p:txBody>
      </p:sp>
      <p:cxnSp>
        <p:nvCxnSpPr>
          <p:cNvPr id="292" name="Google Shape;292;g8647f185b5_0_117"/>
          <p:cNvCxnSpPr>
            <a:stCxn id="289" idx="3"/>
            <a:endCxn id="291" idx="2"/>
          </p:cNvCxnSpPr>
          <p:nvPr/>
        </p:nvCxnSpPr>
        <p:spPr>
          <a:xfrm>
            <a:off x="6837136" y="3600518"/>
            <a:ext cx="1059900" cy="0"/>
          </a:xfrm>
          <a:prstGeom prst="straightConnector1">
            <a:avLst/>
          </a:prstGeom>
          <a:noFill/>
          <a:ln cap="rnd" cmpd="sng" w="9525">
            <a:solidFill>
              <a:srgbClr val="323232"/>
            </a:solidFill>
            <a:prstDash val="solid"/>
            <a:round/>
            <a:headEnd len="sm" w="sm" type="none"/>
            <a:tailEnd len="med" w="med" type="triangle"/>
          </a:ln>
        </p:spPr>
      </p:cxnSp>
      <p:sp>
        <p:nvSpPr>
          <p:cNvPr id="293" name="Google Shape;293;g8647f185b5_0_117"/>
          <p:cNvSpPr txBox="1"/>
          <p:nvPr/>
        </p:nvSpPr>
        <p:spPr>
          <a:xfrm>
            <a:off x="5493929" y="4569402"/>
            <a:ext cx="561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Yes</a:t>
            </a:r>
            <a:endParaRPr sz="1800">
              <a:solidFill>
                <a:schemeClr val="dk1"/>
              </a:solidFill>
              <a:latin typeface="Century Gothic"/>
              <a:ea typeface="Century Gothic"/>
              <a:cs typeface="Century Gothic"/>
              <a:sym typeface="Century Gothic"/>
            </a:endParaRPr>
          </a:p>
        </p:txBody>
      </p:sp>
      <p:sp>
        <p:nvSpPr>
          <p:cNvPr id="294" name="Google Shape;294;g8647f185b5_0_117"/>
          <p:cNvSpPr txBox="1"/>
          <p:nvPr/>
        </p:nvSpPr>
        <p:spPr>
          <a:xfrm>
            <a:off x="7113719" y="3231117"/>
            <a:ext cx="507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No</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7"/>
          <p:cNvSpPr txBox="1"/>
          <p:nvPr>
            <p:ph type="title"/>
          </p:nvPr>
        </p:nvSpPr>
        <p:spPr>
          <a:xfrm>
            <a:off x="2591000" y="18343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DC5C12"/>
                </a:solidFill>
                <a:latin typeface="Oswald Regular"/>
                <a:ea typeface="Oswald Regular"/>
                <a:cs typeface="Oswald Regular"/>
                <a:sym typeface="Oswald Regular"/>
              </a:rPr>
              <a:t>IMPLEMENTATION</a:t>
            </a:r>
            <a:r>
              <a:rPr lang="en-US">
                <a:solidFill>
                  <a:srgbClr val="DC5C12"/>
                </a:solidFill>
                <a:latin typeface="Oswald Regular"/>
                <a:ea typeface="Oswald Regular"/>
                <a:cs typeface="Oswald Regular"/>
                <a:sym typeface="Oswald Regular"/>
              </a:rPr>
              <a:t> : </a:t>
            </a:r>
            <a:endParaRPr>
              <a:solidFill>
                <a:srgbClr val="DC5C12"/>
              </a:solidFill>
              <a:latin typeface="Oswald Regular"/>
              <a:ea typeface="Oswald Regular"/>
              <a:cs typeface="Oswald Regular"/>
              <a:sym typeface="Oswald Regular"/>
            </a:endParaRPr>
          </a:p>
        </p:txBody>
      </p:sp>
      <p:sp>
        <p:nvSpPr>
          <p:cNvPr id="300" name="Google Shape;300;p7"/>
          <p:cNvSpPr txBox="1"/>
          <p:nvPr>
            <p:ph idx="1" type="body"/>
          </p:nvPr>
        </p:nvSpPr>
        <p:spPr>
          <a:xfrm>
            <a:off x="1969275" y="1252250"/>
            <a:ext cx="10163100" cy="5605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Overlock Black"/>
                <a:ea typeface="Overlock Black"/>
                <a:cs typeface="Overlock Black"/>
                <a:sym typeface="Overlock Black"/>
              </a:rPr>
              <a:t>IMPLEMENATATION is very important phase where one has to properly  the problem &amp; code it using the Design phase</a:t>
            </a:r>
            <a:endParaRPr sz="2400">
              <a:latin typeface="Overlock Black"/>
              <a:ea typeface="Overlock Black"/>
              <a:cs typeface="Overlock Black"/>
              <a:sym typeface="Overlock Black"/>
            </a:endParaRPr>
          </a:p>
          <a:p>
            <a:pPr indent="0" lvl="0" marL="0" rtl="0" algn="l">
              <a:spcBef>
                <a:spcPts val="1000"/>
              </a:spcBef>
              <a:spcAft>
                <a:spcPts val="0"/>
              </a:spcAft>
              <a:buNone/>
            </a:pPr>
            <a:r>
              <a:rPr lang="en-US" sz="2400">
                <a:latin typeface="Overlock Black"/>
                <a:ea typeface="Overlock Black"/>
                <a:cs typeface="Overlock Black"/>
                <a:sym typeface="Overlock Black"/>
              </a:rPr>
              <a:t>CODE :</a:t>
            </a:r>
            <a:endParaRPr sz="2400">
              <a:latin typeface="Overlock Black"/>
              <a:ea typeface="Overlock Black"/>
              <a:cs typeface="Overlock Black"/>
              <a:sym typeface="Overlock Black"/>
            </a:endParaRPr>
          </a:p>
          <a:p>
            <a:pPr indent="0" lvl="0" marL="0" rtl="0" algn="l">
              <a:spcBef>
                <a:spcPts val="1000"/>
              </a:spcBef>
              <a:spcAft>
                <a:spcPts val="0"/>
              </a:spcAft>
              <a:buNone/>
            </a:pPr>
            <a:r>
              <a:t/>
            </a:r>
            <a:endParaRPr sz="2400">
              <a:latin typeface="Overlock Black"/>
              <a:ea typeface="Overlock Black"/>
              <a:cs typeface="Overlock Black"/>
              <a:sym typeface="Overlock Black"/>
            </a:endParaRPr>
          </a:p>
        </p:txBody>
      </p:sp>
      <p:pic>
        <p:nvPicPr>
          <p:cNvPr id="301" name="Google Shape;301;p7"/>
          <p:cNvPicPr preferRelativeResize="0"/>
          <p:nvPr/>
        </p:nvPicPr>
        <p:blipFill>
          <a:blip r:embed="rId3">
            <a:alphaModFix/>
          </a:blip>
          <a:stretch>
            <a:fillRect/>
          </a:stretch>
        </p:blipFill>
        <p:spPr>
          <a:xfrm>
            <a:off x="9156000" y="4963450"/>
            <a:ext cx="1664475" cy="1664475"/>
          </a:xfrm>
          <a:prstGeom prst="rect">
            <a:avLst/>
          </a:prstGeom>
          <a:noFill/>
          <a:ln>
            <a:noFill/>
          </a:ln>
        </p:spPr>
      </p:pic>
      <p:sp>
        <p:nvSpPr>
          <p:cNvPr id="302" name="Google Shape;302;p7"/>
          <p:cNvSpPr/>
          <p:nvPr/>
        </p:nvSpPr>
        <p:spPr>
          <a:xfrm>
            <a:off x="8307300" y="2106700"/>
            <a:ext cx="3735000" cy="2790600"/>
          </a:xfrm>
          <a:prstGeom prst="wedgeRectCallout">
            <a:avLst>
              <a:gd fmla="val -21846" name="adj1"/>
              <a:gd fmla="val 62986" name="adj2"/>
            </a:avLst>
          </a:prstGeom>
          <a:solidFill>
            <a:srgbClr val="EE9C46">
              <a:alpha val="787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txBox="1"/>
          <p:nvPr/>
        </p:nvSpPr>
        <p:spPr>
          <a:xfrm>
            <a:off x="8352125" y="2151525"/>
            <a:ext cx="3675600" cy="27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Bodoni"/>
                <a:ea typeface="Bodoni"/>
                <a:cs typeface="Bodoni"/>
                <a:sym typeface="Bodoni"/>
              </a:rPr>
              <a:t>This part of code contains initialization. </a:t>
            </a:r>
            <a:endParaRPr sz="2300">
              <a:latin typeface="Bodoni"/>
              <a:ea typeface="Bodoni"/>
              <a:cs typeface="Bodoni"/>
              <a:sym typeface="Bodoni"/>
            </a:endParaRPr>
          </a:p>
          <a:p>
            <a:pPr indent="0" lvl="0" marL="0" rtl="0" algn="l">
              <a:spcBef>
                <a:spcPts val="0"/>
              </a:spcBef>
              <a:spcAft>
                <a:spcPts val="0"/>
              </a:spcAft>
              <a:buNone/>
            </a:pPr>
            <a:r>
              <a:rPr lang="en-US" sz="2300">
                <a:latin typeface="Bodoni"/>
                <a:ea typeface="Bodoni"/>
                <a:cs typeface="Bodoni"/>
                <a:sym typeface="Bodoni"/>
              </a:rPr>
              <a:t>data which are which we are considering  a different and related to them ,which will used throughout the program.</a:t>
            </a:r>
            <a:endParaRPr sz="2300">
              <a:latin typeface="Bodoni"/>
              <a:ea typeface="Bodoni"/>
              <a:cs typeface="Bodoni"/>
              <a:sym typeface="Bodoni"/>
            </a:endParaRPr>
          </a:p>
        </p:txBody>
      </p:sp>
      <p:pic>
        <p:nvPicPr>
          <p:cNvPr id="304" name="Google Shape;304;p7"/>
          <p:cNvPicPr preferRelativeResize="0"/>
          <p:nvPr/>
        </p:nvPicPr>
        <p:blipFill>
          <a:blip r:embed="rId4">
            <a:alphaModFix/>
          </a:blip>
          <a:stretch>
            <a:fillRect/>
          </a:stretch>
        </p:blipFill>
        <p:spPr>
          <a:xfrm>
            <a:off x="315800" y="2695550"/>
            <a:ext cx="6959209" cy="3982525"/>
          </a:xfrm>
          <a:prstGeom prst="rect">
            <a:avLst/>
          </a:prstGeom>
          <a:noFill/>
          <a:ln>
            <a:noFill/>
          </a:ln>
        </p:spPr>
      </p:pic>
      <p:cxnSp>
        <p:nvCxnSpPr>
          <p:cNvPr id="305" name="Google Shape;305;p7"/>
          <p:cNvCxnSpPr/>
          <p:nvPr/>
        </p:nvCxnSpPr>
        <p:spPr>
          <a:xfrm>
            <a:off x="5466350" y="3899150"/>
            <a:ext cx="2570100" cy="6144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306" name="Google Shape;306;p7"/>
          <p:cNvCxnSpPr/>
          <p:nvPr/>
        </p:nvCxnSpPr>
        <p:spPr>
          <a:xfrm flipH="1" rot="10800000">
            <a:off x="6243675" y="4500950"/>
            <a:ext cx="1830600" cy="1805400"/>
          </a:xfrm>
          <a:prstGeom prst="curvedConnector3">
            <a:avLst>
              <a:gd fmla="val 50000" name="adj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g8647f185b5_0_3"/>
          <p:cNvPicPr preferRelativeResize="0"/>
          <p:nvPr/>
        </p:nvPicPr>
        <p:blipFill>
          <a:blip r:embed="rId3">
            <a:alphaModFix/>
          </a:blip>
          <a:stretch>
            <a:fillRect/>
          </a:stretch>
        </p:blipFill>
        <p:spPr>
          <a:xfrm>
            <a:off x="10112250" y="3245225"/>
            <a:ext cx="1664475" cy="1664475"/>
          </a:xfrm>
          <a:prstGeom prst="rect">
            <a:avLst/>
          </a:prstGeom>
          <a:noFill/>
          <a:ln>
            <a:noFill/>
          </a:ln>
        </p:spPr>
      </p:pic>
      <p:sp>
        <p:nvSpPr>
          <p:cNvPr id="312" name="Google Shape;312;g8647f185b5_0_3"/>
          <p:cNvSpPr/>
          <p:nvPr/>
        </p:nvSpPr>
        <p:spPr>
          <a:xfrm flipH="1">
            <a:off x="7082075" y="149400"/>
            <a:ext cx="5065200" cy="2652000"/>
          </a:xfrm>
          <a:prstGeom prst="wedgeEllipseCallout">
            <a:avLst>
              <a:gd fmla="val -20833" name="adj1"/>
              <a:gd fmla="val 62500" name="adj2"/>
            </a:avLst>
          </a:prstGeom>
          <a:solidFill>
            <a:srgbClr val="F0A95F">
              <a:alpha val="407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8647f185b5_0_3"/>
          <p:cNvSpPr/>
          <p:nvPr/>
        </p:nvSpPr>
        <p:spPr>
          <a:xfrm flipH="1" rot="-5400000">
            <a:off x="6980675" y="3234600"/>
            <a:ext cx="3421500" cy="2764200"/>
          </a:xfrm>
          <a:prstGeom prst="wedgeRoundRectCallout">
            <a:avLst>
              <a:gd fmla="val -20833" name="adj1"/>
              <a:gd fmla="val 62500" name="adj2"/>
              <a:gd fmla="val 0" name="adj3"/>
            </a:avLst>
          </a:prstGeom>
          <a:solidFill>
            <a:srgbClr val="C2D8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8647f185b5_0_3"/>
          <p:cNvSpPr txBox="1"/>
          <p:nvPr/>
        </p:nvSpPr>
        <p:spPr>
          <a:xfrm>
            <a:off x="7679775" y="403400"/>
            <a:ext cx="4392600" cy="20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US" sz="1900">
                <a:latin typeface="Bodoni"/>
                <a:ea typeface="Bodoni"/>
                <a:cs typeface="Bodoni"/>
                <a:sym typeface="Bodoni"/>
              </a:rPr>
              <a:t>This the declaration of GUI Variables </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which we are gonna use in our first page :</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   login page </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so you can understand each frame will have different gui material and separate </a:t>
            </a:r>
            <a:endParaRPr sz="1900">
              <a:latin typeface="Bodoni"/>
              <a:ea typeface="Bodoni"/>
              <a:cs typeface="Bodoni"/>
              <a:sym typeface="Bodoni"/>
            </a:endParaRPr>
          </a:p>
          <a:p>
            <a:pPr indent="0" lvl="0" marL="0" rtl="0" algn="l">
              <a:spcBef>
                <a:spcPts val="0"/>
              </a:spcBef>
              <a:spcAft>
                <a:spcPts val="0"/>
              </a:spcAft>
              <a:buNone/>
            </a:pPr>
            <a:r>
              <a:rPr lang="en-US" sz="1900">
                <a:latin typeface="Bodoni"/>
                <a:ea typeface="Bodoni"/>
                <a:cs typeface="Bodoni"/>
                <a:sym typeface="Bodoni"/>
              </a:rPr>
              <a:t>code of it </a:t>
            </a:r>
            <a:endParaRPr sz="1900">
              <a:latin typeface="Bodoni"/>
              <a:ea typeface="Bodoni"/>
              <a:cs typeface="Bodoni"/>
              <a:sym typeface="Bodoni"/>
            </a:endParaRPr>
          </a:p>
        </p:txBody>
      </p:sp>
      <p:sp>
        <p:nvSpPr>
          <p:cNvPr id="315" name="Google Shape;315;g8647f185b5_0_3"/>
          <p:cNvSpPr txBox="1"/>
          <p:nvPr/>
        </p:nvSpPr>
        <p:spPr>
          <a:xfrm>
            <a:off x="7527375" y="3048000"/>
            <a:ext cx="2584800" cy="31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Century Gothic"/>
                <a:ea typeface="Century Gothic"/>
                <a:cs typeface="Century Gothic"/>
                <a:sym typeface="Century Gothic"/>
              </a:rPr>
              <a:t>I</a:t>
            </a:r>
            <a:r>
              <a:rPr lang="en-US" sz="2100">
                <a:latin typeface="Bodoni"/>
                <a:ea typeface="Bodoni"/>
                <a:cs typeface="Bodoni"/>
                <a:sym typeface="Bodoni"/>
              </a:rPr>
              <a:t>nside constructor login()</a:t>
            </a:r>
            <a:endParaRPr sz="2100">
              <a:latin typeface="Bodoni"/>
              <a:ea typeface="Bodoni"/>
              <a:cs typeface="Bodoni"/>
              <a:sym typeface="Bodoni"/>
            </a:endParaRPr>
          </a:p>
          <a:p>
            <a:pPr indent="0" lvl="0" marL="0" rtl="0" algn="l">
              <a:spcBef>
                <a:spcPts val="0"/>
              </a:spcBef>
              <a:spcAft>
                <a:spcPts val="0"/>
              </a:spcAft>
              <a:buNone/>
            </a:pPr>
            <a:r>
              <a:rPr lang="en-US" sz="2100">
                <a:latin typeface="Bodoni"/>
                <a:ea typeface="Bodoni"/>
                <a:cs typeface="Bodoni"/>
                <a:sym typeface="Bodoni"/>
              </a:rPr>
              <a:t> we are designing and placing GUI elements in a frame.</a:t>
            </a:r>
            <a:endParaRPr sz="2100">
              <a:latin typeface="Bodoni"/>
              <a:ea typeface="Bodoni"/>
              <a:cs typeface="Bodoni"/>
              <a:sym typeface="Bodoni"/>
            </a:endParaRPr>
          </a:p>
          <a:p>
            <a:pPr indent="0" lvl="0" marL="0" rtl="0" algn="l">
              <a:spcBef>
                <a:spcPts val="0"/>
              </a:spcBef>
              <a:spcAft>
                <a:spcPts val="0"/>
              </a:spcAft>
              <a:buNone/>
            </a:pPr>
            <a:r>
              <a:t/>
            </a:r>
            <a:endParaRPr sz="2100">
              <a:latin typeface="Bodoni"/>
              <a:ea typeface="Bodoni"/>
              <a:cs typeface="Bodoni"/>
              <a:sym typeface="Bodoni"/>
            </a:endParaRPr>
          </a:p>
          <a:p>
            <a:pPr indent="0" lvl="0" marL="0" rtl="0" algn="l">
              <a:spcBef>
                <a:spcPts val="0"/>
              </a:spcBef>
              <a:spcAft>
                <a:spcPts val="0"/>
              </a:spcAft>
              <a:buNone/>
            </a:pPr>
            <a:r>
              <a:rPr lang="en-US" sz="2100">
                <a:latin typeface="Bodoni"/>
                <a:ea typeface="Bodoni"/>
                <a:cs typeface="Bodoni"/>
                <a:sym typeface="Bodoni"/>
              </a:rPr>
              <a:t>As it is constructor it is called when instan</a:t>
            </a:r>
            <a:r>
              <a:rPr lang="en-US" sz="2100">
                <a:latin typeface="Bodoni"/>
                <a:ea typeface="Bodoni"/>
                <a:cs typeface="Bodoni"/>
                <a:sym typeface="Bodoni"/>
              </a:rPr>
              <a:t>ce created </a:t>
            </a:r>
            <a:endParaRPr sz="2100">
              <a:latin typeface="Bodoni"/>
              <a:ea typeface="Bodoni"/>
              <a:cs typeface="Bodoni"/>
              <a:sym typeface="Bodoni"/>
            </a:endParaRPr>
          </a:p>
        </p:txBody>
      </p:sp>
      <p:pic>
        <p:nvPicPr>
          <p:cNvPr id="316" name="Google Shape;316;g8647f185b5_0_3"/>
          <p:cNvPicPr preferRelativeResize="0"/>
          <p:nvPr/>
        </p:nvPicPr>
        <p:blipFill>
          <a:blip r:embed="rId4">
            <a:alphaModFix/>
          </a:blip>
          <a:stretch>
            <a:fillRect/>
          </a:stretch>
        </p:blipFill>
        <p:spPr>
          <a:xfrm>
            <a:off x="152400" y="149400"/>
            <a:ext cx="5682950" cy="6708600"/>
          </a:xfrm>
          <a:prstGeom prst="rect">
            <a:avLst/>
          </a:prstGeom>
          <a:noFill/>
          <a:ln>
            <a:noFill/>
          </a:ln>
        </p:spPr>
      </p:pic>
      <p:cxnSp>
        <p:nvCxnSpPr>
          <p:cNvPr id="317" name="Google Shape;317;g8647f185b5_0_3"/>
          <p:cNvCxnSpPr/>
          <p:nvPr/>
        </p:nvCxnSpPr>
        <p:spPr>
          <a:xfrm>
            <a:off x="3849000" y="514025"/>
            <a:ext cx="2908800" cy="9528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318" name="Google Shape;318;g8647f185b5_0_3"/>
          <p:cNvCxnSpPr/>
          <p:nvPr/>
        </p:nvCxnSpPr>
        <p:spPr>
          <a:xfrm flipH="1" rot="10800000">
            <a:off x="3711100" y="1479550"/>
            <a:ext cx="3046500" cy="8775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319" name="Google Shape;319;g8647f185b5_0_3"/>
          <p:cNvCxnSpPr/>
          <p:nvPr/>
        </p:nvCxnSpPr>
        <p:spPr>
          <a:xfrm>
            <a:off x="3585725" y="2545100"/>
            <a:ext cx="3723600" cy="17802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320" name="Google Shape;320;g8647f185b5_0_3"/>
          <p:cNvCxnSpPr/>
          <p:nvPr/>
        </p:nvCxnSpPr>
        <p:spPr>
          <a:xfrm flipH="1" rot="10800000">
            <a:off x="3924225" y="4350625"/>
            <a:ext cx="3410100" cy="2444700"/>
          </a:xfrm>
          <a:prstGeom prst="curvedConnector3">
            <a:avLst>
              <a:gd fmla="val 50000" name="adj1"/>
            </a:avLst>
          </a:prstGeom>
          <a:noFill/>
          <a:ln cap="flat" cmpd="sng" w="2857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2020-03-13T09:39:35Z</dcterms:created>
  <dc:creator>CSE22004</dc:creator>
</cp:coreProperties>
</file>