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2" r:id="rId5"/>
    <p:sldId id="258" r:id="rId6"/>
    <p:sldId id="281" r:id="rId7"/>
    <p:sldId id="275" r:id="rId8"/>
    <p:sldId id="284" r:id="rId9"/>
    <p:sldId id="27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 autoAdjust="0"/>
  </p:normalViewPr>
  <p:slideViewPr>
    <p:cSldViewPr snapToGrid="0">
      <p:cViewPr varScale="1">
        <p:scale>
          <a:sx n="105" d="100"/>
          <a:sy n="105" d="100"/>
        </p:scale>
        <p:origin x="168" y="96"/>
      </p:cViewPr>
      <p:guideLst/>
    </p:cSldViewPr>
  </p:slideViewPr>
  <p:outlineViewPr>
    <p:cViewPr>
      <p:scale>
        <a:sx n="33" d="100"/>
        <a:sy n="33" d="100"/>
      </p:scale>
      <p:origin x="0" y="-82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062343-1E87-D831-3AC8-314A1AEC98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874094-3079-A70C-91BD-AD579A96E8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8839C-76D9-480C-B8AA-442F0498AE5B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E2D0F-3C22-259C-5EE7-9748FE3FA8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E107B-C4BF-AC5A-CC8E-C9F7E2088E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57048-D7C8-404C-A8EA-8343B2834F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90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7D6A3-58FC-498D-8FCC-F158510A9658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DD3C7-09A3-4FAE-BEB8-19FEF19260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63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DD3C7-09A3-4FAE-BEB8-19FEF19260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25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DD3C7-09A3-4FAE-BEB8-19FEF19260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75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DD3C7-09A3-4FAE-BEB8-19FEF19260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174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DD3C7-09A3-4FAE-BEB8-19FEF19260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80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CBC3FFE-6B9B-C940-4695-8ECFB61CE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81793" y="1273629"/>
            <a:ext cx="9628415" cy="43107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74629" y="1273628"/>
            <a:ext cx="9635578" cy="4310742"/>
          </a:xfrm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708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436516-A644-E106-5DCE-E9D459C35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03729" y="0"/>
            <a:ext cx="698827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BF11EA-0E7E-ECF4-3F01-392438DC4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85843" y="1269545"/>
            <a:ext cx="4424042" cy="4310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304" y="385625"/>
            <a:ext cx="4424042" cy="2106115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407FE89-BF3C-615E-EE2A-B4D03AB336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7672" y="2774315"/>
            <a:ext cx="4424041" cy="334486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cap="all" spc="150" baseline="0"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1800"/>
              </a:spcAft>
              <a:buNone/>
              <a:defRPr sz="1800">
                <a:latin typeface="+mn-lt"/>
              </a:defRPr>
            </a:lvl2pPr>
            <a:lvl3pPr marL="0" indent="0" algn="ctr">
              <a:buNone/>
              <a:defRPr sz="1800">
                <a:latin typeface="+mn-lt"/>
              </a:defRPr>
            </a:lvl3pPr>
            <a:lvl4pPr marL="0" indent="0" algn="ctr">
              <a:buNone/>
              <a:defRPr sz="1800">
                <a:latin typeface="+mn-lt"/>
              </a:defRPr>
            </a:lvl4pPr>
            <a:lvl5pPr marL="0" indent="0" algn="ctr"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746DDBBD-8B96-1107-F176-E8783973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78659" y="-8167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6C6EC8E-55C1-4217-B2E0-2380E92DB085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7CC740A5-237E-7BC8-9761-DEA2F879B97A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6486525" y="1270000"/>
            <a:ext cx="4422775" cy="4310063"/>
          </a:xfr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4AF3CB2-519A-D56F-36E2-FD3001981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143274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5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59B688-8673-B317-549C-FD5B5BFA3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08136" y="0"/>
            <a:ext cx="1375728" cy="1066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1794" y="1273628"/>
            <a:ext cx="9628412" cy="1066801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D981E0D-976E-436B-CE81-7A6F1C92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0714" y="0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1BCABBF-7BF6-4F11-AC42-8261F34E559B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15D85FCD-8AA0-F6C4-5654-330149CFF0FB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1281113" y="2597935"/>
            <a:ext cx="9629775" cy="31776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67DD96B-681C-6F78-8862-F4DD37C3C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535329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68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1B81220-1D4A-FDC5-D32B-C1C862C8C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08136" y="0"/>
            <a:ext cx="1375728" cy="1066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1794" y="1273628"/>
            <a:ext cx="9628412" cy="1066801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D981E0D-976E-436B-CE81-7A6F1C92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0714" y="0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A8FC3FD-AD19-4027-84F7-CD000F00E79B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20BF-8928-A501-01BE-81BED900FE5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281793" y="2880360"/>
            <a:ext cx="5957207" cy="2704010"/>
          </a:xfr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1pPr>
            <a:lvl2pPr marL="6286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2pPr>
            <a:lvl3pPr marL="10858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3pPr>
            <a:lvl4pPr marL="13716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4pPr>
            <a:lvl5pPr marL="18288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8B37D9-A45A-EA5A-77A2-C304FBFF9B3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50480" y="2880360"/>
            <a:ext cx="3259726" cy="2704010"/>
          </a:xfrm>
        </p:spPr>
        <p:txBody>
          <a:bodyPr anchor="t">
            <a:normAutofit/>
          </a:bodyPr>
          <a:lstStyle>
            <a:lvl1pPr marL="342900" indent="-342900" algn="l">
              <a:lnSpc>
                <a:spcPct val="100000"/>
              </a:lnSpc>
              <a:buFont typeface="+mj-lt"/>
              <a:buAutoNum type="arabicPeriod"/>
              <a:defRPr sz="1800" b="0">
                <a:solidFill>
                  <a:schemeClr val="bg1"/>
                </a:solidFill>
              </a:defRPr>
            </a:lvl1pPr>
            <a:lvl2pPr marL="800100" indent="-342900" algn="l">
              <a:lnSpc>
                <a:spcPct val="100000"/>
              </a:lnSpc>
              <a:buFont typeface="+mj-lt"/>
              <a:buAutoNum type="alphaLcPeriod"/>
              <a:defRPr sz="1800" b="0">
                <a:solidFill>
                  <a:schemeClr val="bg1"/>
                </a:solidFill>
              </a:defRPr>
            </a:lvl2pPr>
            <a:lvl3pPr marL="1257300" indent="-342900" algn="l">
              <a:lnSpc>
                <a:spcPct val="100000"/>
              </a:lnSpc>
              <a:buFont typeface="+mj-lt"/>
              <a:buAutoNum type="arabicParenR"/>
              <a:defRPr sz="1800" b="0">
                <a:solidFill>
                  <a:schemeClr val="bg1"/>
                </a:solidFill>
              </a:defRPr>
            </a:lvl3pPr>
            <a:lvl4pPr marL="13716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4pPr>
            <a:lvl5pPr marL="18288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16A6579-772A-2413-3421-D81B09482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535329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153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CBC3FFE-6B9B-C940-4695-8ECFB61CE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81793" y="1273629"/>
            <a:ext cx="9628415" cy="43107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2229" y="1273628"/>
            <a:ext cx="4196442" cy="4310742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32ECDD1-6747-320D-D47E-711CFC70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0714" y="0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4942A45-FC1F-4C42-9F9C-9B4D741C9442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DA786E3-65C7-666A-13F5-2C60DD1FB8E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13382" y="1695450"/>
            <a:ext cx="4196442" cy="34671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  <a:lvl2pPr marL="4572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2pPr>
            <a:lvl3pPr marL="9144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3pPr>
            <a:lvl4pPr marL="13716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4pPr>
            <a:lvl5pPr marL="18288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236AB69-E7C5-0CBE-44EC-DD7E2144A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535329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7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2E431A-13C7-7FBE-D9C0-4B07EC015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2" y="0"/>
            <a:ext cx="6988271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7D395B-6376-9381-5760-B7F1748DE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81792" y="1269545"/>
            <a:ext cx="4424042" cy="43107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1792" y="1269545"/>
            <a:ext cx="4424042" cy="4310742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746DDBBD-8B96-1107-F176-E8783973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6389" y="-8167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F75A98D-8C7F-43E4-8890-99C383553194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461250" y="1269546"/>
            <a:ext cx="4260850" cy="4310742"/>
          </a:xfr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defRPr>
            </a:lvl1pPr>
            <a:lvl2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defRPr>
            </a:lvl2pPr>
            <a:lvl3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defRPr>
            </a:lvl3pPr>
            <a:lvl4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defRPr>
            </a:lvl4pPr>
            <a:lvl5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4AF3CB2-519A-D56F-36E2-FD3001981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9031004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3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1C43537-6760-2F75-52AB-54BE6BBDE7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22" y="-1"/>
            <a:ext cx="6988271" cy="6857999"/>
          </a:xfrm>
          <a:custGeom>
            <a:avLst/>
            <a:gdLst>
              <a:gd name="connsiteX0" fmla="*/ 1280254 w 6988271"/>
              <a:gd name="connsiteY0" fmla="*/ 1273629 h 6857999"/>
              <a:gd name="connsiteX1" fmla="*/ 1280254 w 6988271"/>
              <a:gd name="connsiteY1" fmla="*/ 5584372 h 6857999"/>
              <a:gd name="connsiteX2" fmla="*/ 5704296 w 6988271"/>
              <a:gd name="connsiteY2" fmla="*/ 5584372 h 6857999"/>
              <a:gd name="connsiteX3" fmla="*/ 5704296 w 6988271"/>
              <a:gd name="connsiteY3" fmla="*/ 1273629 h 6857999"/>
              <a:gd name="connsiteX4" fmla="*/ 0 w 6988271"/>
              <a:gd name="connsiteY4" fmla="*/ 0 h 6857999"/>
              <a:gd name="connsiteX5" fmla="*/ 6988271 w 6988271"/>
              <a:gd name="connsiteY5" fmla="*/ 0 h 6857999"/>
              <a:gd name="connsiteX6" fmla="*/ 6988271 w 6988271"/>
              <a:gd name="connsiteY6" fmla="*/ 6857999 h 6857999"/>
              <a:gd name="connsiteX7" fmla="*/ 0 w 6988271"/>
              <a:gd name="connsiteY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88271" h="6857999">
                <a:moveTo>
                  <a:pt x="1280254" y="1273629"/>
                </a:moveTo>
                <a:lnTo>
                  <a:pt x="1280254" y="5584372"/>
                </a:lnTo>
                <a:lnTo>
                  <a:pt x="5704296" y="5584372"/>
                </a:lnTo>
                <a:lnTo>
                  <a:pt x="5704296" y="1273629"/>
                </a:lnTo>
                <a:close/>
                <a:moveTo>
                  <a:pt x="0" y="0"/>
                </a:moveTo>
                <a:lnTo>
                  <a:pt x="6988271" y="0"/>
                </a:lnTo>
                <a:lnTo>
                  <a:pt x="6988271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1792" y="1269545"/>
            <a:ext cx="4424042" cy="4310742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746DDBBD-8B96-1107-F176-E8783973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6389" y="-8167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11395C4-F96D-4D38-B238-081B6E676AEB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461250" y="1273629"/>
            <a:ext cx="4260850" cy="431074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4AF3CB2-519A-D56F-36E2-FD3001981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9031004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9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below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10D079-59C5-7B8A-E27A-0AAA752CA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81793" y="1273629"/>
            <a:ext cx="9628415" cy="43107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1792" y="1273628"/>
            <a:ext cx="9628415" cy="2288720"/>
          </a:xfrm>
        </p:spPr>
        <p:txBody>
          <a:bodyPr anchor="b"/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598F9-55EA-465C-92A3-1E6BD42399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650672" y="3657600"/>
            <a:ext cx="6890656" cy="192677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0" indent="0" algn="ctr">
              <a:buNone/>
              <a:defRPr sz="1600"/>
            </a:lvl2pPr>
            <a:lvl3pPr marL="0" indent="0" algn="ctr">
              <a:buNone/>
              <a:defRPr sz="1400"/>
            </a:lvl3pPr>
            <a:lvl4pPr marL="0" indent="0" algn="ctr">
              <a:buNone/>
              <a:defRPr sz="1200"/>
            </a:lvl4pPr>
            <a:lvl5pPr marL="0" indent="0" algn="ctr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67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Left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436516-A644-E106-5DCE-E9D459C35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03729" y="0"/>
            <a:ext cx="698827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BF11EA-0E7E-ECF4-3F01-392438DC4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85843" y="1269545"/>
            <a:ext cx="4424042" cy="4310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85843" y="1269545"/>
            <a:ext cx="4424042" cy="4310742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746DDBBD-8B96-1107-F176-E8783973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5039" y="-8167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0B7D833-DB29-4219-8E52-B65475B22B14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9900" y="1269546"/>
            <a:ext cx="4260850" cy="4310742"/>
          </a:xfr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6F2B3-50D8-BDE9-BBE3-59CA1A4FB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2039654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42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CE58643-CC5E-1CDA-5D27-7F71DB3CC5E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281793 w 12192000"/>
              <a:gd name="connsiteY0" fmla="*/ 1273629 h 6858000"/>
              <a:gd name="connsiteX1" fmla="*/ 1281793 w 12192000"/>
              <a:gd name="connsiteY1" fmla="*/ 5584372 h 6858000"/>
              <a:gd name="connsiteX2" fmla="*/ 10910208 w 12192000"/>
              <a:gd name="connsiteY2" fmla="*/ 5584372 h 6858000"/>
              <a:gd name="connsiteX3" fmla="*/ 10910208 w 12192000"/>
              <a:gd name="connsiteY3" fmla="*/ 127362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281793" y="1273629"/>
                </a:moveTo>
                <a:lnTo>
                  <a:pt x="1281793" y="5584372"/>
                </a:lnTo>
                <a:lnTo>
                  <a:pt x="10910208" y="5584372"/>
                </a:lnTo>
                <a:lnTo>
                  <a:pt x="10910208" y="127362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277723-FC29-A00E-8752-9517D97893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1273627"/>
            <a:ext cx="9631679" cy="4310743"/>
          </a:xfrm>
        </p:spPr>
        <p:txBody>
          <a:bodyPr anchor="ctr"/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31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1C43537-6760-2F75-52AB-54BE6BBDE7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3729" y="-1"/>
            <a:ext cx="6988271" cy="6857999"/>
          </a:xfrm>
          <a:custGeom>
            <a:avLst/>
            <a:gdLst>
              <a:gd name="connsiteX0" fmla="*/ 1280254 w 6988271"/>
              <a:gd name="connsiteY0" fmla="*/ 1273629 h 6857999"/>
              <a:gd name="connsiteX1" fmla="*/ 1280254 w 6988271"/>
              <a:gd name="connsiteY1" fmla="*/ 5584372 h 6857999"/>
              <a:gd name="connsiteX2" fmla="*/ 5704296 w 6988271"/>
              <a:gd name="connsiteY2" fmla="*/ 5584372 h 6857999"/>
              <a:gd name="connsiteX3" fmla="*/ 5704296 w 6988271"/>
              <a:gd name="connsiteY3" fmla="*/ 1273629 h 6857999"/>
              <a:gd name="connsiteX4" fmla="*/ 0 w 6988271"/>
              <a:gd name="connsiteY4" fmla="*/ 0 h 6857999"/>
              <a:gd name="connsiteX5" fmla="*/ 6988271 w 6988271"/>
              <a:gd name="connsiteY5" fmla="*/ 0 h 6857999"/>
              <a:gd name="connsiteX6" fmla="*/ 6988271 w 6988271"/>
              <a:gd name="connsiteY6" fmla="*/ 6857999 h 6857999"/>
              <a:gd name="connsiteX7" fmla="*/ 0 w 6988271"/>
              <a:gd name="connsiteY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88271" h="6857999">
                <a:moveTo>
                  <a:pt x="1280254" y="1273629"/>
                </a:moveTo>
                <a:lnTo>
                  <a:pt x="1280254" y="5584372"/>
                </a:lnTo>
                <a:lnTo>
                  <a:pt x="5704296" y="5584372"/>
                </a:lnTo>
                <a:lnTo>
                  <a:pt x="5704296" y="1273629"/>
                </a:lnTo>
                <a:close/>
                <a:moveTo>
                  <a:pt x="0" y="0"/>
                </a:moveTo>
                <a:lnTo>
                  <a:pt x="6988271" y="0"/>
                </a:lnTo>
                <a:lnTo>
                  <a:pt x="6988271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85843" y="1269545"/>
            <a:ext cx="4424042" cy="4310742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746DDBBD-8B96-1107-F176-E8783973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5039" y="-8167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40F3CC6-5664-405B-9AA3-80BAA886F5D4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9900" y="1269546"/>
            <a:ext cx="4260850" cy="431074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4AF3CB2-519A-D56F-36E2-FD3001981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2039654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68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DE57E938-B8C0-6BEB-0EEE-3C287EA75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08136" y="0"/>
            <a:ext cx="1375728" cy="1066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1794" y="1273628"/>
            <a:ext cx="9628412" cy="1066801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D981E0D-976E-436B-CE81-7A6F1C92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0714" y="0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A9AAC6C-D20D-4C76-A98C-63AED84E5A03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20BF-8928-A501-01BE-81BED900FE5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281794" y="2880360"/>
            <a:ext cx="4548632" cy="2823754"/>
          </a:xfr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1pPr>
            <a:lvl2pPr marL="6286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2pPr>
            <a:lvl3pPr marL="10858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3pPr>
            <a:lvl4pPr marL="13716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4pPr>
            <a:lvl5pPr marL="18288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8B37D9-A45A-EA5A-77A2-C304FBFF9B3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354413" y="2880360"/>
            <a:ext cx="4555793" cy="2823754"/>
          </a:xfr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1pPr>
            <a:lvl2pPr marL="6286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2pPr>
            <a:lvl3pPr marL="10858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3pPr>
            <a:lvl4pPr marL="13716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4pPr>
            <a:lvl5pPr marL="18288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E73B938-E633-386C-B01E-C19A72484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535329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3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CBC3FFE-6B9B-C940-4695-8ECFB61CE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81793" y="1273629"/>
            <a:ext cx="9628415" cy="43107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2228" y="1273628"/>
            <a:ext cx="9203871" cy="1361622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EB3A7CC-8E48-4C16-BC84-E4157BF22D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0714" y="0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AA1DE9-2795-47FA-95A9-B092E2F521E6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20BF-8928-A501-01BE-81BED900FE5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830490" y="3015155"/>
            <a:ext cx="3999935" cy="2335063"/>
          </a:xfr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1pPr>
            <a:lvl2pPr marL="6286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2pPr>
            <a:lvl3pPr marL="10858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3pPr>
            <a:lvl4pPr marL="13716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4pPr>
            <a:lvl5pPr marL="18288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8B37D9-A45A-EA5A-77A2-C304FBFF9B3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354413" y="3015155"/>
            <a:ext cx="3999935" cy="2335063"/>
          </a:xfr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1pPr>
            <a:lvl2pPr marL="6286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2pPr>
            <a:lvl3pPr marL="10858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3pPr>
            <a:lvl4pPr marL="13716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4pPr>
            <a:lvl5pPr marL="18288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41A6F3-723A-C910-980E-9CF06AE76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535329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3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9"/>
            <a:ext cx="8946541" cy="3535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840021" y="3242542"/>
            <a:ext cx="3842435" cy="372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4873" y="3045157"/>
            <a:ext cx="468313" cy="76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 b="1" i="0">
                <a:solidFill>
                  <a:schemeClr val="bg1"/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95" r:id="rId2"/>
    <p:sldLayoutId id="2147483671" r:id="rId3"/>
    <p:sldLayoutId id="2147483692" r:id="rId4"/>
    <p:sldLayoutId id="2147483696" r:id="rId5"/>
    <p:sldLayoutId id="2147483693" r:id="rId6"/>
    <p:sldLayoutId id="2147483694" r:id="rId7"/>
    <p:sldLayoutId id="2147483684" r:id="rId8"/>
    <p:sldLayoutId id="2147483688" r:id="rId9"/>
    <p:sldLayoutId id="2147483699" r:id="rId10"/>
    <p:sldLayoutId id="2147483697" r:id="rId11"/>
    <p:sldLayoutId id="2147483698" r:id="rId12"/>
    <p:sldLayoutId id="2147483686" r:id="rId1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1"/>
        </a:buClr>
        <a:buSzPct val="80000"/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1"/>
        </a:buClr>
        <a:buSzPct val="80000"/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j-lt"/>
          <a:ea typeface="+mj-ea"/>
          <a:cs typeface="+mj-cs"/>
        </a:defRPr>
      </a:lvl2pPr>
      <a:lvl3pPr marL="12001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1"/>
        </a:buClr>
        <a:buSzPct val="80000"/>
        <a:buFont typeface="Arial" panose="020B0604020202020204" pitchFamily="34" charset="0"/>
        <a:buChar char="•"/>
        <a:defRPr sz="1600" b="0" i="0" kern="1200">
          <a:solidFill>
            <a:schemeClr val="bg1"/>
          </a:solidFill>
          <a:latin typeface="+mj-lt"/>
          <a:ea typeface="+mj-ea"/>
          <a:cs typeface="+mj-cs"/>
        </a:defRPr>
      </a:lvl3pPr>
      <a:lvl4pPr marL="16573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1"/>
        </a:buClr>
        <a:buSzPct val="80000"/>
        <a:buFont typeface="Arial" panose="020B0604020202020204" pitchFamily="34" charset="0"/>
        <a:buChar char="•"/>
        <a:defRPr sz="1400" b="0" i="0" kern="1200">
          <a:solidFill>
            <a:schemeClr val="bg1"/>
          </a:solidFill>
          <a:latin typeface="+mj-lt"/>
          <a:ea typeface="+mj-ea"/>
          <a:cs typeface="+mj-cs"/>
        </a:defRPr>
      </a:lvl4pPr>
      <a:lvl5pPr marL="21145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1"/>
        </a:buClr>
        <a:buSzPct val="80000"/>
        <a:buFont typeface="Arial" panose="020B0604020202020204" pitchFamily="34" charset="0"/>
        <a:buChar char="•"/>
        <a:defRPr sz="1400" b="0" i="0" kern="1200">
          <a:solidFill>
            <a:schemeClr val="bg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FC81-ABB0-9AC1-28E3-F15A64F41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629" y="1271016"/>
            <a:ext cx="9635578" cy="4453128"/>
          </a:xfrm>
        </p:spPr>
        <p:txBody>
          <a:bodyPr anchor="ctr"/>
          <a:lstStyle/>
          <a:p>
            <a:r>
              <a:rPr lang="en-US" sz="4800" dirty="0"/>
              <a:t>Cluster Analysis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                                           </a:t>
            </a:r>
            <a:br>
              <a:rPr lang="en-US" sz="4800" dirty="0"/>
            </a:br>
            <a:r>
              <a:rPr lang="en-US" sz="4800" dirty="0"/>
              <a:t>                                           </a:t>
            </a:r>
            <a:br>
              <a:rPr lang="en-US" sz="4800" dirty="0"/>
            </a:br>
            <a:r>
              <a:rPr lang="en-US" sz="4800" dirty="0"/>
              <a:t>                                            </a:t>
            </a:r>
            <a:r>
              <a:rPr lang="en-US" sz="2000" dirty="0"/>
              <a:t>Sindhu Bommali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8483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51DA-B607-048F-1EF1-96CD83B7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792" y="1269545"/>
            <a:ext cx="4424042" cy="4310742"/>
          </a:xfrm>
        </p:spPr>
        <p:txBody>
          <a:bodyPr anchor="ctr"/>
          <a:lstStyle/>
          <a:p>
            <a:r>
              <a:rPr lang="en-US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B0599-DF8C-4D1A-A8D9-4FE5B78C2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04888" y="1269546"/>
            <a:ext cx="5020056" cy="4310742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r>
              <a:rPr lang="en-US" sz="1200" dirty="0"/>
              <a:t>Hierarchical Clustering with Jaccard Distance</a:t>
            </a:r>
          </a:p>
          <a:p>
            <a:r>
              <a:rPr lang="en-US" sz="1200" dirty="0" err="1"/>
              <a:t>VisualizATION</a:t>
            </a:r>
            <a:r>
              <a:rPr lang="en-US" sz="1200" dirty="0"/>
              <a:t> clustering as dendrogram</a:t>
            </a:r>
          </a:p>
          <a:p>
            <a:r>
              <a:rPr lang="en-US" sz="1200" dirty="0" err="1"/>
              <a:t>visualiZATION</a:t>
            </a:r>
            <a:r>
              <a:rPr lang="en-US" sz="1200" dirty="0"/>
              <a:t> OF clusters IN binary risk tags</a:t>
            </a:r>
          </a:p>
          <a:p>
            <a:r>
              <a:rPr lang="en-US" sz="1200" dirty="0"/>
              <a:t>HEATMAP OF CLUSTER CENTROIDS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35883-04AF-3E5C-D473-95CC329E4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6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29B1-E7D1-C4BA-2412-6123A6899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228" y="1273627"/>
            <a:ext cx="9203871" cy="121868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Hierarchical Clustering with Jaccard Distance</a:t>
            </a:r>
          </a:p>
        </p:txBody>
      </p:sp>
      <p:pic>
        <p:nvPicPr>
          <p:cNvPr id="6" name="Content Placeholder 5" descr="A group of numbers in a row">
            <a:extLst>
              <a:ext uri="{FF2B5EF4-FFF2-40B4-BE49-F238E27FC236}">
                <a16:creationId xmlns:a16="http://schemas.microsoft.com/office/drawing/2014/main" id="{504BD907-3D1F-C15D-036C-5D972D7BE8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30490" y="3015154"/>
            <a:ext cx="4265510" cy="2046373"/>
          </a:xfr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E16C59-7D07-DE50-3116-34C34649820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54413" y="3015155"/>
            <a:ext cx="3999935" cy="2335063"/>
          </a:xfrm>
        </p:spPr>
        <p:txBody>
          <a:bodyPr/>
          <a:lstStyle/>
          <a:p>
            <a:r>
              <a:rPr lang="en-US" sz="1400" dirty="0"/>
              <a:t>Using the complete linkage method, we perform hierarchical clustering.</a:t>
            </a:r>
          </a:p>
          <a:p>
            <a:r>
              <a:rPr lang="en-US" dirty="0"/>
              <a:t> </a:t>
            </a:r>
            <a:r>
              <a:rPr lang="en-US" sz="1400" dirty="0"/>
              <a:t>Complete linkage considers the maximum distance between observations in two clusters.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B50AF-926C-6F0A-5319-103F68AEC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35329" y="5584370"/>
            <a:ext cx="1121343" cy="127362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8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034" y="1072461"/>
            <a:ext cx="9628412" cy="886968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Visualization clustering as dendrogram</a:t>
            </a:r>
            <a:br>
              <a:rPr lang="en-US" sz="3600" dirty="0"/>
            </a:br>
            <a:r>
              <a:rPr lang="en-US" dirty="0"/>
              <a:t> </a:t>
            </a:r>
          </a:p>
        </p:txBody>
      </p:sp>
      <p:pic>
        <p:nvPicPr>
          <p:cNvPr id="6" name="Content Placeholder 5" descr="A graph of data points&#10;&#10;Description automatically generated">
            <a:extLst>
              <a:ext uri="{FF2B5EF4-FFF2-40B4-BE49-F238E27FC236}">
                <a16:creationId xmlns:a16="http://schemas.microsoft.com/office/drawing/2014/main" id="{FD6B59F6-C508-B2D9-A374-446077EC8A23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 rotWithShape="1">
          <a:blip r:embed="rId3"/>
          <a:srcRect t="4644" r="-4" b="-4"/>
          <a:stretch/>
        </p:blipFill>
        <p:spPr>
          <a:xfrm>
            <a:off x="6183984" y="2340429"/>
            <a:ext cx="5316717" cy="3363685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F054CC-DFF4-5C5F-6C84-F84A3F14D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35329" y="5584370"/>
            <a:ext cx="1121343" cy="127362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2FE4D3-3A7B-EB12-1532-2091EA6BD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1794" y="2340429"/>
            <a:ext cx="4548632" cy="3363685"/>
          </a:xfrm>
        </p:spPr>
        <p:txBody>
          <a:bodyPr>
            <a:normAutofit/>
          </a:bodyPr>
          <a:lstStyle/>
          <a:p>
            <a:r>
              <a:rPr lang="en-US" sz="1600" dirty="0"/>
              <a:t>The dendrogram shows how each cluster is linked, with the y-axis representing the distance (dissimilarity) at which clusters are merged. </a:t>
            </a:r>
          </a:p>
          <a:p>
            <a:r>
              <a:rPr lang="en-US" sz="1600" dirty="0"/>
              <a:t>The height of the merge point indicates the similarity between clusters: lower heights suggest greater similarity.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F351D-BA00-F4FB-3EA5-E390AC38D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794" y="1273628"/>
            <a:ext cx="9628412" cy="1066801"/>
          </a:xfrm>
        </p:spPr>
        <p:txBody>
          <a:bodyPr anchor="ctr">
            <a:normAutofit/>
          </a:bodyPr>
          <a:lstStyle/>
          <a:p>
            <a:r>
              <a:rPr lang="en-US"/>
              <a:t>Visualization Of clusters in Binary Risk Tags</a:t>
            </a:r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5B3A2682-7AB5-7D7C-2E36-A231BE1549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5728"/>
          <a:stretch/>
        </p:blipFill>
        <p:spPr>
          <a:xfrm>
            <a:off x="1281793" y="2880360"/>
            <a:ext cx="5957207" cy="2704010"/>
          </a:xfrm>
          <a:noFill/>
        </p:spPr>
      </p:pic>
      <p:pic>
        <p:nvPicPr>
          <p:cNvPr id="9" name="Picture 8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157F45F7-6597-F9B9-BFE2-6FECDEF4A1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425" b="4"/>
          <a:stretch/>
        </p:blipFill>
        <p:spPr>
          <a:xfrm>
            <a:off x="7650479" y="2880360"/>
            <a:ext cx="3842057" cy="2704010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C945D-FEF8-D62A-7231-41960CFFF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35329" y="5584370"/>
            <a:ext cx="1121343" cy="127362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229" y="1273628"/>
            <a:ext cx="4196442" cy="4310742"/>
          </a:xfrm>
        </p:spPr>
        <p:txBody>
          <a:bodyPr anchor="ctr">
            <a:normAutofit/>
          </a:bodyPr>
          <a:lstStyle/>
          <a:p>
            <a:r>
              <a:rPr lang="en-US"/>
              <a:t>HEATMAP OF CLUSTER CENTROIDS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 descr="A diagram of a heat map&#10;&#10;Description automatically generated">
            <a:extLst>
              <a:ext uri="{FF2B5EF4-FFF2-40B4-BE49-F238E27FC236}">
                <a16:creationId xmlns:a16="http://schemas.microsoft.com/office/drawing/2014/main" id="{F16BB769-9D06-9957-298C-4088F4F7D425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6096000" y="1574276"/>
            <a:ext cx="4313824" cy="3676454"/>
          </a:xfrm>
          <a:noFill/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E7DF2-59B2-3AD3-17D2-A2055DA29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35329" y="5584370"/>
            <a:ext cx="1121343" cy="127362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98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148557_Win32_SL_V9" id="{FD920734-71A5-41A0-B6CB-27CE9B695CFC}" vid="{71E61A59-C36E-4689-A93D-460D2F2E9A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87950B-7264-498B-AD2D-BDFFD8C50D3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6AC4AB8-A945-4C34-9009-FFE8C295A5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325A54-5CF7-416F-8A97-35E0F39B00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Viridian all-hands presentation</Template>
  <TotalTime>32</TotalTime>
  <Words>130</Words>
  <Application>Microsoft Office PowerPoint</Application>
  <PresentationFormat>Widescreen</PresentationFormat>
  <Paragraphs>24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Calibri</vt:lpstr>
      <vt:lpstr>Century Gothic</vt:lpstr>
      <vt:lpstr>Wingdings 3</vt:lpstr>
      <vt:lpstr>Ion</vt:lpstr>
      <vt:lpstr>Cluster Analysis                                                                                                                                      Sindhu Bommali</vt:lpstr>
      <vt:lpstr>agenda</vt:lpstr>
      <vt:lpstr>Hierarchical Clustering with Jaccard Distance</vt:lpstr>
      <vt:lpstr>Visualization clustering as dendrogram  </vt:lpstr>
      <vt:lpstr>Visualization Of clusters in Binary Risk Tags</vt:lpstr>
      <vt:lpstr>HEATMAP OF CLUSTER CENTROIDS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Bommali, Sindhu (S&amp;T-Student)</dc:creator>
  <cp:lastModifiedBy>Bommali, Sindhu (S&amp;T-Student)</cp:lastModifiedBy>
  <cp:revision>2</cp:revision>
  <dcterms:created xsi:type="dcterms:W3CDTF">2024-07-08T18:56:29Z</dcterms:created>
  <dcterms:modified xsi:type="dcterms:W3CDTF">2024-07-08T19:28:44Z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