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60" r:id="rId5"/>
    <p:sldId id="278" r:id="rId6"/>
    <p:sldId id="259" r:id="rId7"/>
    <p:sldId id="261" r:id="rId8"/>
    <p:sldId id="262" r:id="rId9"/>
    <p:sldId id="263" r:id="rId10"/>
    <p:sldId id="264" r:id="rId11"/>
    <p:sldId id="279" r:id="rId12"/>
    <p:sldId id="280" r:id="rId13"/>
    <p:sldId id="265" r:id="rId14"/>
    <p:sldId id="266" r:id="rId15"/>
    <p:sldId id="267" r:id="rId16"/>
    <p:sldId id="268" r:id="rId17"/>
    <p:sldId id="269" r:id="rId18"/>
    <p:sldId id="270" r:id="rId19"/>
    <p:sldId id="271" r:id="rId20"/>
    <p:sldId id="272" r:id="rId21"/>
    <p:sldId id="273" r:id="rId22"/>
    <p:sldId id="281" r:id="rId23"/>
    <p:sldId id="274" r:id="rId24"/>
    <p:sldId id="275"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11/18/2019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952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7902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11/18/2019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5543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11/18/2019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7357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11/18/2019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7900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3332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5566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9171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11/18/2019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258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4323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11/18/2019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693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4022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204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432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3006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20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37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11/18/2019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790620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889286-A28A-446E-A907-355511737BA3}"/>
              </a:ext>
            </a:extLst>
          </p:cNvPr>
          <p:cNvSpPr>
            <a:spLocks noGrp="1"/>
          </p:cNvSpPr>
          <p:nvPr>
            <p:ph type="subTitle" idx="1"/>
          </p:nvPr>
        </p:nvSpPr>
        <p:spPr>
          <a:xfrm>
            <a:off x="375036" y="1518700"/>
            <a:ext cx="11600953" cy="923330"/>
          </a:xfrm>
        </p:spPr>
        <p:txBody>
          <a:bodyPr/>
          <a:lstStyle/>
          <a:p>
            <a:r>
              <a:rPr lang="en-US" dirty="0"/>
              <a:t> The data set is split on the basis of genre. Set is used to get all the unique genres and a data frame is created for each genre.  In each data frame all the missing values and zeroes are replaced by NANs</a:t>
            </a:r>
          </a:p>
        </p:txBody>
      </p:sp>
      <p:pic>
        <p:nvPicPr>
          <p:cNvPr id="5" name="Picture 4">
            <a:extLst>
              <a:ext uri="{FF2B5EF4-FFF2-40B4-BE49-F238E27FC236}">
                <a16:creationId xmlns:a16="http://schemas.microsoft.com/office/drawing/2014/main" id="{AD564336-C867-4EAA-829E-2EF83D70155E}"/>
              </a:ext>
            </a:extLst>
          </p:cNvPr>
          <p:cNvPicPr>
            <a:picLocks noChangeAspect="1"/>
          </p:cNvPicPr>
          <p:nvPr/>
        </p:nvPicPr>
        <p:blipFill>
          <a:blip r:embed="rId2"/>
          <a:stretch>
            <a:fillRect/>
          </a:stretch>
        </p:blipFill>
        <p:spPr>
          <a:xfrm>
            <a:off x="621435" y="2513055"/>
            <a:ext cx="10821910" cy="2191056"/>
          </a:xfrm>
          <a:prstGeom prst="rect">
            <a:avLst/>
          </a:prstGeom>
        </p:spPr>
      </p:pic>
      <p:sp>
        <p:nvSpPr>
          <p:cNvPr id="8" name="Rectangle 7">
            <a:extLst>
              <a:ext uri="{FF2B5EF4-FFF2-40B4-BE49-F238E27FC236}">
                <a16:creationId xmlns:a16="http://schemas.microsoft.com/office/drawing/2014/main" id="{90020E02-93C6-4FEA-8185-982355455A12}"/>
              </a:ext>
            </a:extLst>
          </p:cNvPr>
          <p:cNvSpPr/>
          <p:nvPr/>
        </p:nvSpPr>
        <p:spPr>
          <a:xfrm>
            <a:off x="4226500" y="189853"/>
            <a:ext cx="5698996"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DATA CLEANING</a:t>
            </a:r>
          </a:p>
        </p:txBody>
      </p:sp>
    </p:spTree>
    <p:extLst>
      <p:ext uri="{BB962C8B-B14F-4D97-AF65-F5344CB8AC3E}">
        <p14:creationId xmlns:p14="http://schemas.microsoft.com/office/powerpoint/2010/main" val="1006727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2F31164-C889-4037-891E-1E2BF3477910}"/>
              </a:ext>
            </a:extLst>
          </p:cNvPr>
          <p:cNvPicPr>
            <a:picLocks noChangeAspect="1"/>
          </p:cNvPicPr>
          <p:nvPr/>
        </p:nvPicPr>
        <p:blipFill>
          <a:blip r:embed="rId2"/>
          <a:stretch>
            <a:fillRect/>
          </a:stretch>
        </p:blipFill>
        <p:spPr>
          <a:xfrm>
            <a:off x="6853722" y="137653"/>
            <a:ext cx="4925112" cy="6582694"/>
          </a:xfrm>
          <a:prstGeom prst="rect">
            <a:avLst/>
          </a:prstGeom>
        </p:spPr>
      </p:pic>
      <p:sp>
        <p:nvSpPr>
          <p:cNvPr id="14" name="TextBox 13">
            <a:extLst>
              <a:ext uri="{FF2B5EF4-FFF2-40B4-BE49-F238E27FC236}">
                <a16:creationId xmlns:a16="http://schemas.microsoft.com/office/drawing/2014/main" id="{22479410-ACD8-4C0C-B94A-9BF2B5339E14}"/>
              </a:ext>
            </a:extLst>
          </p:cNvPr>
          <p:cNvSpPr txBox="1"/>
          <p:nvPr/>
        </p:nvSpPr>
        <p:spPr>
          <a:xfrm>
            <a:off x="1" y="1669773"/>
            <a:ext cx="6853722" cy="1477328"/>
          </a:xfrm>
          <a:prstGeom prst="rect">
            <a:avLst/>
          </a:prstGeom>
          <a:noFill/>
        </p:spPr>
        <p:txBody>
          <a:bodyPr wrap="square" rtlCol="0">
            <a:spAutoFit/>
          </a:bodyPr>
          <a:lstStyle/>
          <a:p>
            <a:r>
              <a:rPr lang="en-US" dirty="0"/>
              <a:t>It is seen that rating coloumn is not free from junk</a:t>
            </a:r>
          </a:p>
          <a:p>
            <a:r>
              <a:rPr lang="en-US" dirty="0"/>
              <a:t>values and the genre which has unrated and Not specified </a:t>
            </a:r>
          </a:p>
          <a:p>
            <a:r>
              <a:rPr lang="en-US" dirty="0"/>
              <a:t>Is found to be ‘crime’ and hence unrated and Not specified are replaced with median of the rating of crime genre  </a:t>
            </a:r>
          </a:p>
        </p:txBody>
      </p:sp>
    </p:spTree>
    <p:extLst>
      <p:ext uri="{BB962C8B-B14F-4D97-AF65-F5344CB8AC3E}">
        <p14:creationId xmlns:p14="http://schemas.microsoft.com/office/powerpoint/2010/main" val="4243473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2F674A-5223-4A25-AB92-38A964C887FB}"/>
              </a:ext>
            </a:extLst>
          </p:cNvPr>
          <p:cNvSpPr txBox="1"/>
          <p:nvPr/>
        </p:nvSpPr>
        <p:spPr>
          <a:xfrm>
            <a:off x="6194066" y="79514"/>
            <a:ext cx="4929809" cy="1754326"/>
          </a:xfrm>
          <a:prstGeom prst="rect">
            <a:avLst/>
          </a:prstGeom>
          <a:noFill/>
        </p:spPr>
        <p:txBody>
          <a:bodyPr wrap="square" rtlCol="0">
            <a:spAutoFit/>
          </a:bodyPr>
          <a:lstStyle/>
          <a:p>
            <a:r>
              <a:rPr lang="en-US" dirty="0"/>
              <a:t>We then checked for the condition that the gross value is always greater than budget as the gross is budget plus tax</a:t>
            </a:r>
          </a:p>
          <a:p>
            <a:r>
              <a:rPr lang="en-US" dirty="0"/>
              <a:t>Wherever gross value is less than budget we swaped the values for gross and budget</a:t>
            </a:r>
          </a:p>
        </p:txBody>
      </p:sp>
      <p:pic>
        <p:nvPicPr>
          <p:cNvPr id="6" name="Picture 5">
            <a:extLst>
              <a:ext uri="{FF2B5EF4-FFF2-40B4-BE49-F238E27FC236}">
                <a16:creationId xmlns:a16="http://schemas.microsoft.com/office/drawing/2014/main" id="{FEEEE532-C458-4601-B9C8-C00C088F7B7F}"/>
              </a:ext>
            </a:extLst>
          </p:cNvPr>
          <p:cNvPicPr>
            <a:picLocks noChangeAspect="1"/>
          </p:cNvPicPr>
          <p:nvPr/>
        </p:nvPicPr>
        <p:blipFill>
          <a:blip r:embed="rId2"/>
          <a:stretch>
            <a:fillRect/>
          </a:stretch>
        </p:blipFill>
        <p:spPr>
          <a:xfrm>
            <a:off x="783701" y="1962703"/>
            <a:ext cx="10820729" cy="4815783"/>
          </a:xfrm>
          <a:prstGeom prst="rect">
            <a:avLst/>
          </a:prstGeom>
        </p:spPr>
      </p:pic>
    </p:spTree>
    <p:extLst>
      <p:ext uri="{BB962C8B-B14F-4D97-AF65-F5344CB8AC3E}">
        <p14:creationId xmlns:p14="http://schemas.microsoft.com/office/powerpoint/2010/main" val="1736253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4A3B1E-BB43-4047-8BC0-C4F3ED0905DE}"/>
              </a:ext>
            </a:extLst>
          </p:cNvPr>
          <p:cNvPicPr>
            <a:picLocks noChangeAspect="1"/>
          </p:cNvPicPr>
          <p:nvPr/>
        </p:nvPicPr>
        <p:blipFill>
          <a:blip r:embed="rId2"/>
          <a:stretch>
            <a:fillRect/>
          </a:stretch>
        </p:blipFill>
        <p:spPr>
          <a:xfrm>
            <a:off x="7848728" y="563353"/>
            <a:ext cx="2314898" cy="3982006"/>
          </a:xfrm>
          <a:prstGeom prst="rect">
            <a:avLst/>
          </a:prstGeom>
        </p:spPr>
      </p:pic>
      <p:sp>
        <p:nvSpPr>
          <p:cNvPr id="6" name="Rectangle 5">
            <a:extLst>
              <a:ext uri="{FF2B5EF4-FFF2-40B4-BE49-F238E27FC236}">
                <a16:creationId xmlns:a16="http://schemas.microsoft.com/office/drawing/2014/main" id="{D2F8F7FE-4A73-42A7-87DB-9B007EEC244C}"/>
              </a:ext>
            </a:extLst>
          </p:cNvPr>
          <p:cNvSpPr/>
          <p:nvPr/>
        </p:nvSpPr>
        <p:spPr>
          <a:xfrm>
            <a:off x="662608" y="1908025"/>
            <a:ext cx="6096000" cy="646331"/>
          </a:xfrm>
          <a:prstGeom prst="rect">
            <a:avLst/>
          </a:prstGeom>
        </p:spPr>
        <p:txBody>
          <a:bodyPr>
            <a:spAutoFit/>
          </a:bodyPr>
          <a:lstStyle/>
          <a:p>
            <a:r>
              <a:rPr lang="en-US" dirty="0"/>
              <a:t>Finally the count produced the value equal to number of rows indicating that the data is cleaned</a:t>
            </a:r>
          </a:p>
        </p:txBody>
      </p:sp>
    </p:spTree>
    <p:extLst>
      <p:ext uri="{BB962C8B-B14F-4D97-AF65-F5344CB8AC3E}">
        <p14:creationId xmlns:p14="http://schemas.microsoft.com/office/powerpoint/2010/main" val="205246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D0D345-EB25-415E-879E-D485B63F61EC}"/>
              </a:ext>
            </a:extLst>
          </p:cNvPr>
          <p:cNvPicPr>
            <a:picLocks noChangeAspect="1"/>
          </p:cNvPicPr>
          <p:nvPr/>
        </p:nvPicPr>
        <p:blipFill>
          <a:blip r:embed="rId2"/>
          <a:stretch>
            <a:fillRect/>
          </a:stretch>
        </p:blipFill>
        <p:spPr>
          <a:xfrm>
            <a:off x="34334" y="2370467"/>
            <a:ext cx="4256841" cy="3797147"/>
          </a:xfrm>
          <a:prstGeom prst="rect">
            <a:avLst/>
          </a:prstGeom>
        </p:spPr>
      </p:pic>
      <p:pic>
        <p:nvPicPr>
          <p:cNvPr id="7" name="Picture 6">
            <a:extLst>
              <a:ext uri="{FF2B5EF4-FFF2-40B4-BE49-F238E27FC236}">
                <a16:creationId xmlns:a16="http://schemas.microsoft.com/office/drawing/2014/main" id="{2F749842-104E-45F5-A594-F8939630960F}"/>
              </a:ext>
            </a:extLst>
          </p:cNvPr>
          <p:cNvPicPr>
            <a:picLocks noChangeAspect="1"/>
          </p:cNvPicPr>
          <p:nvPr/>
        </p:nvPicPr>
        <p:blipFill>
          <a:blip r:embed="rId3"/>
          <a:stretch>
            <a:fillRect/>
          </a:stretch>
        </p:blipFill>
        <p:spPr>
          <a:xfrm>
            <a:off x="4342677" y="2390543"/>
            <a:ext cx="3941776" cy="3756993"/>
          </a:xfrm>
          <a:prstGeom prst="rect">
            <a:avLst/>
          </a:prstGeom>
        </p:spPr>
      </p:pic>
      <p:pic>
        <p:nvPicPr>
          <p:cNvPr id="9" name="Picture 8">
            <a:extLst>
              <a:ext uri="{FF2B5EF4-FFF2-40B4-BE49-F238E27FC236}">
                <a16:creationId xmlns:a16="http://schemas.microsoft.com/office/drawing/2014/main" id="{675CCBDE-911E-4604-9DDE-EF956C01FF7F}"/>
              </a:ext>
            </a:extLst>
          </p:cNvPr>
          <p:cNvPicPr>
            <a:picLocks noChangeAspect="1"/>
          </p:cNvPicPr>
          <p:nvPr/>
        </p:nvPicPr>
        <p:blipFill>
          <a:blip r:embed="rId4"/>
          <a:stretch>
            <a:fillRect/>
          </a:stretch>
        </p:blipFill>
        <p:spPr>
          <a:xfrm>
            <a:off x="8335955" y="2410620"/>
            <a:ext cx="3744727" cy="3756994"/>
          </a:xfrm>
          <a:prstGeom prst="rect">
            <a:avLst/>
          </a:prstGeom>
        </p:spPr>
      </p:pic>
      <p:sp>
        <p:nvSpPr>
          <p:cNvPr id="10" name="Rectangle 9">
            <a:extLst>
              <a:ext uri="{FF2B5EF4-FFF2-40B4-BE49-F238E27FC236}">
                <a16:creationId xmlns:a16="http://schemas.microsoft.com/office/drawing/2014/main" id="{0ED59566-1971-4078-8757-AA8809E33B11}"/>
              </a:ext>
            </a:extLst>
          </p:cNvPr>
          <p:cNvSpPr/>
          <p:nvPr/>
        </p:nvSpPr>
        <p:spPr>
          <a:xfrm>
            <a:off x="5469282" y="200281"/>
            <a:ext cx="4799712"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Normalisation</a:t>
            </a:r>
          </a:p>
        </p:txBody>
      </p:sp>
      <p:sp>
        <p:nvSpPr>
          <p:cNvPr id="12" name="TextBox 11">
            <a:extLst>
              <a:ext uri="{FF2B5EF4-FFF2-40B4-BE49-F238E27FC236}">
                <a16:creationId xmlns:a16="http://schemas.microsoft.com/office/drawing/2014/main" id="{B0E2CD6B-FC4C-4A21-82B8-E921253B85F6}"/>
              </a:ext>
            </a:extLst>
          </p:cNvPr>
          <p:cNvSpPr txBox="1"/>
          <p:nvPr/>
        </p:nvSpPr>
        <p:spPr>
          <a:xfrm>
            <a:off x="829974" y="1391478"/>
            <a:ext cx="10850491" cy="923330"/>
          </a:xfrm>
          <a:prstGeom prst="rect">
            <a:avLst/>
          </a:prstGeom>
          <a:noFill/>
        </p:spPr>
        <p:txBody>
          <a:bodyPr wrap="square" rtlCol="0">
            <a:spAutoFit/>
          </a:bodyPr>
          <a:lstStyle/>
          <a:p>
            <a:r>
              <a:rPr lang="en-US" dirty="0"/>
              <a:t>Histogram plot is drawn for each coloumn before normallisation and is compared with the histogram after normalisation. It is found that both the plots are similar indicating that the data is already </a:t>
            </a:r>
            <a:r>
              <a:rPr lang="en-US" dirty="0" err="1"/>
              <a:t>normalised</a:t>
            </a:r>
            <a:endParaRPr lang="en-US" dirty="0"/>
          </a:p>
        </p:txBody>
      </p:sp>
    </p:spTree>
    <p:extLst>
      <p:ext uri="{BB962C8B-B14F-4D97-AF65-F5344CB8AC3E}">
        <p14:creationId xmlns:p14="http://schemas.microsoft.com/office/powerpoint/2010/main" val="2531722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52A979-26F1-45A8-84C1-305230106776}"/>
              </a:ext>
            </a:extLst>
          </p:cNvPr>
          <p:cNvPicPr>
            <a:picLocks noChangeAspect="1"/>
          </p:cNvPicPr>
          <p:nvPr/>
        </p:nvPicPr>
        <p:blipFill>
          <a:blip r:embed="rId2"/>
          <a:stretch>
            <a:fillRect/>
          </a:stretch>
        </p:blipFill>
        <p:spPr>
          <a:xfrm>
            <a:off x="570539" y="3429000"/>
            <a:ext cx="10812384" cy="2057687"/>
          </a:xfrm>
          <a:prstGeom prst="rect">
            <a:avLst/>
          </a:prstGeom>
        </p:spPr>
      </p:pic>
      <p:sp>
        <p:nvSpPr>
          <p:cNvPr id="4" name="TextBox 3">
            <a:extLst>
              <a:ext uri="{FF2B5EF4-FFF2-40B4-BE49-F238E27FC236}">
                <a16:creationId xmlns:a16="http://schemas.microsoft.com/office/drawing/2014/main" id="{AAC952DD-43F2-4B9C-ABA3-9879E73E3082}"/>
              </a:ext>
            </a:extLst>
          </p:cNvPr>
          <p:cNvSpPr txBox="1"/>
          <p:nvPr/>
        </p:nvSpPr>
        <p:spPr>
          <a:xfrm>
            <a:off x="1057523" y="1828800"/>
            <a:ext cx="10250556" cy="1477328"/>
          </a:xfrm>
          <a:prstGeom prst="rect">
            <a:avLst/>
          </a:prstGeom>
          <a:noFill/>
        </p:spPr>
        <p:txBody>
          <a:bodyPr wrap="square" rtlCol="0">
            <a:spAutoFit/>
          </a:bodyPr>
          <a:lstStyle/>
          <a:p>
            <a:r>
              <a:rPr lang="en-US" dirty="0"/>
              <a:t>All the mean and standard deviation of numeric data is lying between 0 and 1</a:t>
            </a:r>
          </a:p>
          <a:p>
            <a:r>
              <a:rPr lang="en-US" dirty="0"/>
              <a:t>The goal of normalisation is to change values of data in the numeric coloumns to common scale. There is a great similarity between histogram plot before normalisation and after normalisation. The only thing which differs is that the range of </a:t>
            </a:r>
            <a:r>
              <a:rPr lang="en-US" dirty="0" err="1"/>
              <a:t>values.After</a:t>
            </a:r>
            <a:r>
              <a:rPr lang="en-US" dirty="0"/>
              <a:t> normalisation its easier to talk about range of values</a:t>
            </a:r>
          </a:p>
        </p:txBody>
      </p:sp>
    </p:spTree>
    <p:extLst>
      <p:ext uri="{BB962C8B-B14F-4D97-AF65-F5344CB8AC3E}">
        <p14:creationId xmlns:p14="http://schemas.microsoft.com/office/powerpoint/2010/main" val="1265517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4664A3-9B84-497E-AF29-A16968C4418D}"/>
              </a:ext>
            </a:extLst>
          </p:cNvPr>
          <p:cNvSpPr/>
          <p:nvPr/>
        </p:nvSpPr>
        <p:spPr>
          <a:xfrm>
            <a:off x="6223303" y="391112"/>
            <a:ext cx="4341253"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Visualisation</a:t>
            </a:r>
          </a:p>
        </p:txBody>
      </p:sp>
      <p:pic>
        <p:nvPicPr>
          <p:cNvPr id="6" name="Picture 5">
            <a:extLst>
              <a:ext uri="{FF2B5EF4-FFF2-40B4-BE49-F238E27FC236}">
                <a16:creationId xmlns:a16="http://schemas.microsoft.com/office/drawing/2014/main" id="{633B1EEE-7E35-4F1B-91BB-A84EE261BB3B}"/>
              </a:ext>
            </a:extLst>
          </p:cNvPr>
          <p:cNvPicPr>
            <a:picLocks noChangeAspect="1"/>
          </p:cNvPicPr>
          <p:nvPr/>
        </p:nvPicPr>
        <p:blipFill>
          <a:blip r:embed="rId2"/>
          <a:stretch>
            <a:fillRect/>
          </a:stretch>
        </p:blipFill>
        <p:spPr>
          <a:xfrm>
            <a:off x="6223303" y="1445364"/>
            <a:ext cx="5649113" cy="5239481"/>
          </a:xfrm>
          <a:prstGeom prst="rect">
            <a:avLst/>
          </a:prstGeom>
        </p:spPr>
      </p:pic>
      <p:sp>
        <p:nvSpPr>
          <p:cNvPr id="7" name="TextBox 6">
            <a:extLst>
              <a:ext uri="{FF2B5EF4-FFF2-40B4-BE49-F238E27FC236}">
                <a16:creationId xmlns:a16="http://schemas.microsoft.com/office/drawing/2014/main" id="{843AEE56-1646-4B29-8988-25D508ADF768}"/>
              </a:ext>
            </a:extLst>
          </p:cNvPr>
          <p:cNvSpPr txBox="1"/>
          <p:nvPr/>
        </p:nvSpPr>
        <p:spPr>
          <a:xfrm>
            <a:off x="524307" y="2751151"/>
            <a:ext cx="5698996" cy="1200329"/>
          </a:xfrm>
          <a:prstGeom prst="rect">
            <a:avLst/>
          </a:prstGeom>
          <a:noFill/>
        </p:spPr>
        <p:txBody>
          <a:bodyPr wrap="none" rtlCol="0">
            <a:spAutoFit/>
          </a:bodyPr>
          <a:lstStyle/>
          <a:p>
            <a:r>
              <a:rPr lang="en-US" dirty="0"/>
              <a:t>In an attempt to plat the graph between rating </a:t>
            </a:r>
          </a:p>
          <a:p>
            <a:r>
              <a:rPr lang="en-US" dirty="0"/>
              <a:t>and count of movies we got to know that highest</a:t>
            </a:r>
          </a:p>
          <a:p>
            <a:r>
              <a:rPr lang="en-US" dirty="0"/>
              <a:t>number of movies are ‘R’ rated and a very few </a:t>
            </a:r>
          </a:p>
          <a:p>
            <a:r>
              <a:rPr lang="en-US" dirty="0"/>
              <a:t>are rated “NC-1”</a:t>
            </a:r>
          </a:p>
        </p:txBody>
      </p:sp>
    </p:spTree>
    <p:extLst>
      <p:ext uri="{BB962C8B-B14F-4D97-AF65-F5344CB8AC3E}">
        <p14:creationId xmlns:p14="http://schemas.microsoft.com/office/powerpoint/2010/main" val="3478010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8A5D62-97DF-46E0-A848-C1BBC6D732A4}"/>
              </a:ext>
            </a:extLst>
          </p:cNvPr>
          <p:cNvPicPr>
            <a:picLocks noChangeAspect="1"/>
          </p:cNvPicPr>
          <p:nvPr/>
        </p:nvPicPr>
        <p:blipFill>
          <a:blip r:embed="rId2"/>
          <a:stretch>
            <a:fillRect/>
          </a:stretch>
        </p:blipFill>
        <p:spPr>
          <a:xfrm>
            <a:off x="7314439" y="402866"/>
            <a:ext cx="4353533" cy="4143953"/>
          </a:xfrm>
          <a:prstGeom prst="rect">
            <a:avLst/>
          </a:prstGeom>
        </p:spPr>
      </p:pic>
      <p:sp>
        <p:nvSpPr>
          <p:cNvPr id="6" name="TextBox 5">
            <a:extLst>
              <a:ext uri="{FF2B5EF4-FFF2-40B4-BE49-F238E27FC236}">
                <a16:creationId xmlns:a16="http://schemas.microsoft.com/office/drawing/2014/main" id="{A3300D49-6580-463D-8FDF-82BAB431F3A6}"/>
              </a:ext>
            </a:extLst>
          </p:cNvPr>
          <p:cNvSpPr txBox="1"/>
          <p:nvPr/>
        </p:nvSpPr>
        <p:spPr>
          <a:xfrm>
            <a:off x="787180" y="1709530"/>
            <a:ext cx="6416482" cy="923330"/>
          </a:xfrm>
          <a:prstGeom prst="rect">
            <a:avLst/>
          </a:prstGeom>
          <a:noFill/>
        </p:spPr>
        <p:txBody>
          <a:bodyPr wrap="square" rtlCol="0">
            <a:spAutoFit/>
          </a:bodyPr>
          <a:lstStyle/>
          <a:p>
            <a:r>
              <a:rPr lang="en-US" dirty="0"/>
              <a:t>The plot of genre v/s count of  movies revealed </a:t>
            </a:r>
          </a:p>
          <a:p>
            <a:r>
              <a:rPr lang="en-US" dirty="0"/>
              <a:t>That most of movies are of comedy genre and a least number of movies are of romance genre</a:t>
            </a:r>
          </a:p>
        </p:txBody>
      </p:sp>
    </p:spTree>
    <p:extLst>
      <p:ext uri="{BB962C8B-B14F-4D97-AF65-F5344CB8AC3E}">
        <p14:creationId xmlns:p14="http://schemas.microsoft.com/office/powerpoint/2010/main" val="3118751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EB5D17-B430-4A6E-AE82-ACBDAE78515E}"/>
              </a:ext>
            </a:extLst>
          </p:cNvPr>
          <p:cNvPicPr>
            <a:picLocks noChangeAspect="1"/>
          </p:cNvPicPr>
          <p:nvPr/>
        </p:nvPicPr>
        <p:blipFill>
          <a:blip r:embed="rId2"/>
          <a:stretch>
            <a:fillRect/>
          </a:stretch>
        </p:blipFill>
        <p:spPr>
          <a:xfrm>
            <a:off x="6869625" y="718759"/>
            <a:ext cx="4925112" cy="5420481"/>
          </a:xfrm>
          <a:prstGeom prst="rect">
            <a:avLst/>
          </a:prstGeom>
        </p:spPr>
      </p:pic>
      <p:sp>
        <p:nvSpPr>
          <p:cNvPr id="5" name="TextBox 4">
            <a:extLst>
              <a:ext uri="{FF2B5EF4-FFF2-40B4-BE49-F238E27FC236}">
                <a16:creationId xmlns:a16="http://schemas.microsoft.com/office/drawing/2014/main" id="{12452455-F80A-4FEE-BF8E-8D4613E32109}"/>
              </a:ext>
            </a:extLst>
          </p:cNvPr>
          <p:cNvSpPr txBox="1"/>
          <p:nvPr/>
        </p:nvSpPr>
        <p:spPr>
          <a:xfrm>
            <a:off x="691763" y="2385391"/>
            <a:ext cx="3884397" cy="2308324"/>
          </a:xfrm>
          <a:prstGeom prst="rect">
            <a:avLst/>
          </a:prstGeom>
          <a:noFill/>
        </p:spPr>
        <p:txBody>
          <a:bodyPr wrap="square" rtlCol="0">
            <a:spAutoFit/>
          </a:bodyPr>
          <a:lstStyle/>
          <a:p>
            <a:r>
              <a:rPr lang="en-US" dirty="0"/>
              <a:t>The scatter plot between score and runtime. The number of days movie had been running depends on the rating given by the people. The maximum number of days a movie had been running is 350 and it had score in the range 7-8  </a:t>
            </a:r>
          </a:p>
        </p:txBody>
      </p:sp>
    </p:spTree>
    <p:extLst>
      <p:ext uri="{BB962C8B-B14F-4D97-AF65-F5344CB8AC3E}">
        <p14:creationId xmlns:p14="http://schemas.microsoft.com/office/powerpoint/2010/main" val="2586645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77C2A1-5735-4A52-9D91-DB1E9444BA68}"/>
              </a:ext>
            </a:extLst>
          </p:cNvPr>
          <p:cNvPicPr>
            <a:picLocks noChangeAspect="1"/>
          </p:cNvPicPr>
          <p:nvPr/>
        </p:nvPicPr>
        <p:blipFill>
          <a:blip r:embed="rId2"/>
          <a:stretch>
            <a:fillRect/>
          </a:stretch>
        </p:blipFill>
        <p:spPr>
          <a:xfrm>
            <a:off x="769362" y="444349"/>
            <a:ext cx="4896533" cy="4315427"/>
          </a:xfrm>
          <a:prstGeom prst="rect">
            <a:avLst/>
          </a:prstGeom>
        </p:spPr>
      </p:pic>
      <p:sp>
        <p:nvSpPr>
          <p:cNvPr id="6" name="TextBox 5">
            <a:extLst>
              <a:ext uri="{FF2B5EF4-FFF2-40B4-BE49-F238E27FC236}">
                <a16:creationId xmlns:a16="http://schemas.microsoft.com/office/drawing/2014/main" id="{8E35A196-11B6-4B18-B834-68FB5C7FDE3C}"/>
              </a:ext>
            </a:extLst>
          </p:cNvPr>
          <p:cNvSpPr txBox="1"/>
          <p:nvPr/>
        </p:nvSpPr>
        <p:spPr>
          <a:xfrm>
            <a:off x="6329238" y="1478942"/>
            <a:ext cx="5856090" cy="1477328"/>
          </a:xfrm>
          <a:prstGeom prst="rect">
            <a:avLst/>
          </a:prstGeom>
          <a:noFill/>
        </p:spPr>
        <p:txBody>
          <a:bodyPr wrap="none" rtlCol="0">
            <a:spAutoFit/>
          </a:bodyPr>
          <a:lstStyle/>
          <a:p>
            <a:r>
              <a:rPr lang="en-US" dirty="0"/>
              <a:t>The scatter plot between votes and score</a:t>
            </a:r>
          </a:p>
          <a:p>
            <a:r>
              <a:rPr lang="en-US" dirty="0"/>
              <a:t>reveals that most of people re willing to watch the </a:t>
            </a:r>
          </a:p>
          <a:p>
            <a:r>
              <a:rPr lang="en-US" dirty="0"/>
              <a:t>Movies with high ratings. So the highest rating is 9</a:t>
            </a:r>
          </a:p>
          <a:p>
            <a:r>
              <a:rPr lang="en-US" dirty="0"/>
              <a:t>and the number of people who have watched</a:t>
            </a:r>
          </a:p>
          <a:p>
            <a:r>
              <a:rPr lang="en-US" dirty="0"/>
              <a:t>it is above 17 lakhs </a:t>
            </a:r>
          </a:p>
        </p:txBody>
      </p:sp>
    </p:spTree>
    <p:extLst>
      <p:ext uri="{BB962C8B-B14F-4D97-AF65-F5344CB8AC3E}">
        <p14:creationId xmlns:p14="http://schemas.microsoft.com/office/powerpoint/2010/main" val="2849003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4EC84C-8BDC-46B5-95D1-9CCCD489C1E1}"/>
              </a:ext>
            </a:extLst>
          </p:cNvPr>
          <p:cNvPicPr>
            <a:picLocks noChangeAspect="1"/>
          </p:cNvPicPr>
          <p:nvPr/>
        </p:nvPicPr>
        <p:blipFill>
          <a:blip r:embed="rId2"/>
          <a:stretch>
            <a:fillRect/>
          </a:stretch>
        </p:blipFill>
        <p:spPr>
          <a:xfrm>
            <a:off x="6802635" y="1214128"/>
            <a:ext cx="4677428" cy="4429743"/>
          </a:xfrm>
          <a:prstGeom prst="rect">
            <a:avLst/>
          </a:prstGeom>
        </p:spPr>
      </p:pic>
      <p:sp>
        <p:nvSpPr>
          <p:cNvPr id="4" name="TextBox 3">
            <a:extLst>
              <a:ext uri="{FF2B5EF4-FFF2-40B4-BE49-F238E27FC236}">
                <a16:creationId xmlns:a16="http://schemas.microsoft.com/office/drawing/2014/main" id="{A660AB47-7248-4709-95D8-802CB438B75C}"/>
              </a:ext>
            </a:extLst>
          </p:cNvPr>
          <p:cNvSpPr txBox="1"/>
          <p:nvPr/>
        </p:nvSpPr>
        <p:spPr>
          <a:xfrm>
            <a:off x="1240403" y="2266122"/>
            <a:ext cx="4148963" cy="1754326"/>
          </a:xfrm>
          <a:prstGeom prst="rect">
            <a:avLst/>
          </a:prstGeom>
          <a:noFill/>
        </p:spPr>
        <p:txBody>
          <a:bodyPr wrap="square" rtlCol="0">
            <a:spAutoFit/>
          </a:bodyPr>
          <a:lstStyle/>
          <a:p>
            <a:r>
              <a:rPr lang="en-US" dirty="0"/>
              <a:t>The scatter plot between year and budget tells explains budget spent for movies in that particular year. We notice that most of the budget is spent in the years between 2005 and 2010</a:t>
            </a:r>
          </a:p>
        </p:txBody>
      </p:sp>
    </p:spTree>
    <p:extLst>
      <p:ext uri="{BB962C8B-B14F-4D97-AF65-F5344CB8AC3E}">
        <p14:creationId xmlns:p14="http://schemas.microsoft.com/office/powerpoint/2010/main" val="53423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DDDC5E-5D33-4986-9671-1CBFBC31C8AC}"/>
              </a:ext>
            </a:extLst>
          </p:cNvPr>
          <p:cNvPicPr>
            <a:picLocks noGrp="1" noChangeAspect="1"/>
          </p:cNvPicPr>
          <p:nvPr>
            <p:ph idx="1"/>
          </p:nvPr>
        </p:nvPicPr>
        <p:blipFill>
          <a:blip r:embed="rId2"/>
          <a:stretch>
            <a:fillRect/>
          </a:stretch>
        </p:blipFill>
        <p:spPr>
          <a:xfrm>
            <a:off x="656484" y="1530391"/>
            <a:ext cx="5227480" cy="4278120"/>
          </a:xfrm>
        </p:spPr>
      </p:pic>
      <p:pic>
        <p:nvPicPr>
          <p:cNvPr id="9" name="Picture 8">
            <a:extLst>
              <a:ext uri="{FF2B5EF4-FFF2-40B4-BE49-F238E27FC236}">
                <a16:creationId xmlns:a16="http://schemas.microsoft.com/office/drawing/2014/main" id="{F6EAC6EE-D2B6-4D50-BDCD-FAB73EE86F54}"/>
              </a:ext>
            </a:extLst>
          </p:cNvPr>
          <p:cNvPicPr>
            <a:picLocks noChangeAspect="1"/>
          </p:cNvPicPr>
          <p:nvPr/>
        </p:nvPicPr>
        <p:blipFill>
          <a:blip r:embed="rId3"/>
          <a:stretch>
            <a:fillRect/>
          </a:stretch>
        </p:blipFill>
        <p:spPr>
          <a:xfrm>
            <a:off x="6308037" y="1530391"/>
            <a:ext cx="5341367" cy="4278120"/>
          </a:xfrm>
          <a:prstGeom prst="rect">
            <a:avLst/>
          </a:prstGeom>
        </p:spPr>
      </p:pic>
    </p:spTree>
    <p:extLst>
      <p:ext uri="{BB962C8B-B14F-4D97-AF65-F5344CB8AC3E}">
        <p14:creationId xmlns:p14="http://schemas.microsoft.com/office/powerpoint/2010/main" val="1512034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47ED9B-7D5A-49B2-AEA2-C53C37C4CB8A}"/>
              </a:ext>
            </a:extLst>
          </p:cNvPr>
          <p:cNvPicPr>
            <a:picLocks noChangeAspect="1"/>
          </p:cNvPicPr>
          <p:nvPr/>
        </p:nvPicPr>
        <p:blipFill>
          <a:blip r:embed="rId2"/>
          <a:stretch>
            <a:fillRect/>
          </a:stretch>
        </p:blipFill>
        <p:spPr>
          <a:xfrm>
            <a:off x="5982647" y="466478"/>
            <a:ext cx="5410955" cy="4143953"/>
          </a:xfrm>
          <a:prstGeom prst="rect">
            <a:avLst/>
          </a:prstGeom>
        </p:spPr>
      </p:pic>
      <p:sp>
        <p:nvSpPr>
          <p:cNvPr id="6" name="TextBox 5">
            <a:extLst>
              <a:ext uri="{FF2B5EF4-FFF2-40B4-BE49-F238E27FC236}">
                <a16:creationId xmlns:a16="http://schemas.microsoft.com/office/drawing/2014/main" id="{607F40E1-CEDD-4BC4-A055-3DA58642FC62}"/>
              </a:ext>
            </a:extLst>
          </p:cNvPr>
          <p:cNvSpPr txBox="1"/>
          <p:nvPr/>
        </p:nvSpPr>
        <p:spPr>
          <a:xfrm>
            <a:off x="747423" y="1343770"/>
            <a:ext cx="3919993" cy="1200329"/>
          </a:xfrm>
          <a:prstGeom prst="rect">
            <a:avLst/>
          </a:prstGeom>
          <a:noFill/>
        </p:spPr>
        <p:txBody>
          <a:bodyPr wrap="square" rtlCol="0">
            <a:spAutoFit/>
          </a:bodyPr>
          <a:lstStyle/>
          <a:p>
            <a:r>
              <a:rPr lang="en-US" dirty="0"/>
              <a:t>This graph reveals number of movies released by each country. We can see that USA has released most of the movies</a:t>
            </a:r>
          </a:p>
        </p:txBody>
      </p:sp>
    </p:spTree>
    <p:extLst>
      <p:ext uri="{BB962C8B-B14F-4D97-AF65-F5344CB8AC3E}">
        <p14:creationId xmlns:p14="http://schemas.microsoft.com/office/powerpoint/2010/main" val="2597349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E45DBE-BDFB-4644-9D3A-1FB8C5DC3D60}"/>
              </a:ext>
            </a:extLst>
          </p:cNvPr>
          <p:cNvPicPr>
            <a:picLocks noChangeAspect="1"/>
          </p:cNvPicPr>
          <p:nvPr/>
        </p:nvPicPr>
        <p:blipFill>
          <a:blip r:embed="rId2"/>
          <a:stretch>
            <a:fillRect/>
          </a:stretch>
        </p:blipFill>
        <p:spPr>
          <a:xfrm>
            <a:off x="7025575" y="71561"/>
            <a:ext cx="5058481" cy="4808032"/>
          </a:xfrm>
          <a:prstGeom prst="rect">
            <a:avLst/>
          </a:prstGeom>
        </p:spPr>
      </p:pic>
      <p:pic>
        <p:nvPicPr>
          <p:cNvPr id="9" name="Picture 8">
            <a:extLst>
              <a:ext uri="{FF2B5EF4-FFF2-40B4-BE49-F238E27FC236}">
                <a16:creationId xmlns:a16="http://schemas.microsoft.com/office/drawing/2014/main" id="{43C9E463-1472-41ED-B1E0-EF2D0C11BB57}"/>
              </a:ext>
            </a:extLst>
          </p:cNvPr>
          <p:cNvPicPr>
            <a:picLocks noChangeAspect="1"/>
          </p:cNvPicPr>
          <p:nvPr/>
        </p:nvPicPr>
        <p:blipFill>
          <a:blip r:embed="rId3"/>
          <a:stretch>
            <a:fillRect/>
          </a:stretch>
        </p:blipFill>
        <p:spPr>
          <a:xfrm>
            <a:off x="436752" y="4945711"/>
            <a:ext cx="9041204" cy="1840728"/>
          </a:xfrm>
          <a:prstGeom prst="rect">
            <a:avLst/>
          </a:prstGeom>
        </p:spPr>
      </p:pic>
      <p:sp>
        <p:nvSpPr>
          <p:cNvPr id="10" name="TextBox 9">
            <a:extLst>
              <a:ext uri="{FF2B5EF4-FFF2-40B4-BE49-F238E27FC236}">
                <a16:creationId xmlns:a16="http://schemas.microsoft.com/office/drawing/2014/main" id="{AF22BB94-67EB-4C51-9D0D-8F0460A4A61D}"/>
              </a:ext>
            </a:extLst>
          </p:cNvPr>
          <p:cNvSpPr txBox="1"/>
          <p:nvPr/>
        </p:nvSpPr>
        <p:spPr>
          <a:xfrm>
            <a:off x="492981" y="1801417"/>
            <a:ext cx="6455613" cy="646331"/>
          </a:xfrm>
          <a:prstGeom prst="rect">
            <a:avLst/>
          </a:prstGeom>
          <a:noFill/>
        </p:spPr>
        <p:txBody>
          <a:bodyPr wrap="none" rtlCol="0">
            <a:spAutoFit/>
          </a:bodyPr>
          <a:lstStyle/>
          <a:p>
            <a:r>
              <a:rPr lang="en-US" dirty="0"/>
              <a:t>We found the number of year using set</a:t>
            </a:r>
          </a:p>
          <a:p>
            <a:r>
              <a:rPr lang="en-US" dirty="0"/>
              <a:t>and then  analysed which genre is popular in each year</a:t>
            </a:r>
          </a:p>
        </p:txBody>
      </p:sp>
    </p:spTree>
    <p:extLst>
      <p:ext uri="{BB962C8B-B14F-4D97-AF65-F5344CB8AC3E}">
        <p14:creationId xmlns:p14="http://schemas.microsoft.com/office/powerpoint/2010/main" val="2210980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4EDCE-4AFE-4EFC-9859-91C4E28E46AC}"/>
              </a:ext>
            </a:extLst>
          </p:cNvPr>
          <p:cNvSpPr/>
          <p:nvPr/>
        </p:nvSpPr>
        <p:spPr>
          <a:xfrm>
            <a:off x="6206716" y="804580"/>
            <a:ext cx="391325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Correlation</a:t>
            </a:r>
          </a:p>
        </p:txBody>
      </p:sp>
      <p:pic>
        <p:nvPicPr>
          <p:cNvPr id="4" name="Picture 3">
            <a:extLst>
              <a:ext uri="{FF2B5EF4-FFF2-40B4-BE49-F238E27FC236}">
                <a16:creationId xmlns:a16="http://schemas.microsoft.com/office/drawing/2014/main" id="{0DF61E47-221B-4923-9E7E-9C3130C36EFA}"/>
              </a:ext>
            </a:extLst>
          </p:cNvPr>
          <p:cNvPicPr>
            <a:picLocks noChangeAspect="1"/>
          </p:cNvPicPr>
          <p:nvPr/>
        </p:nvPicPr>
        <p:blipFill>
          <a:blip r:embed="rId2"/>
          <a:stretch>
            <a:fillRect/>
          </a:stretch>
        </p:blipFill>
        <p:spPr>
          <a:xfrm>
            <a:off x="1737526" y="3701134"/>
            <a:ext cx="6506483" cy="2238687"/>
          </a:xfrm>
          <a:prstGeom prst="rect">
            <a:avLst/>
          </a:prstGeom>
        </p:spPr>
      </p:pic>
      <p:sp>
        <p:nvSpPr>
          <p:cNvPr id="5" name="TextBox 4">
            <a:extLst>
              <a:ext uri="{FF2B5EF4-FFF2-40B4-BE49-F238E27FC236}">
                <a16:creationId xmlns:a16="http://schemas.microsoft.com/office/drawing/2014/main" id="{E1296E76-6589-46CC-A963-4C16F3B225DA}"/>
              </a:ext>
            </a:extLst>
          </p:cNvPr>
          <p:cNvSpPr txBox="1"/>
          <p:nvPr/>
        </p:nvSpPr>
        <p:spPr>
          <a:xfrm>
            <a:off x="3236181" y="2099144"/>
            <a:ext cx="4436828" cy="1477328"/>
          </a:xfrm>
          <a:prstGeom prst="rect">
            <a:avLst/>
          </a:prstGeom>
          <a:noFill/>
        </p:spPr>
        <p:txBody>
          <a:bodyPr wrap="square" rtlCol="0">
            <a:spAutoFit/>
          </a:bodyPr>
          <a:lstStyle/>
          <a:p>
            <a:r>
              <a:rPr lang="en-US" dirty="0"/>
              <a:t>Using heap map we found the correlation between various </a:t>
            </a:r>
            <a:r>
              <a:rPr lang="en-US" dirty="0" err="1"/>
              <a:t>coloumns</a:t>
            </a:r>
            <a:endParaRPr lang="en-US" dirty="0"/>
          </a:p>
          <a:p>
            <a:r>
              <a:rPr lang="en-US" dirty="0"/>
              <a:t>The correlation is highest for budget and gross and is least for year and score</a:t>
            </a:r>
          </a:p>
        </p:txBody>
      </p:sp>
    </p:spTree>
    <p:extLst>
      <p:ext uri="{BB962C8B-B14F-4D97-AF65-F5344CB8AC3E}">
        <p14:creationId xmlns:p14="http://schemas.microsoft.com/office/powerpoint/2010/main" val="3894077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E2686B-5D47-49A4-8673-BF27D1E66793}"/>
              </a:ext>
            </a:extLst>
          </p:cNvPr>
          <p:cNvPicPr>
            <a:picLocks noChangeAspect="1"/>
          </p:cNvPicPr>
          <p:nvPr/>
        </p:nvPicPr>
        <p:blipFill>
          <a:blip r:embed="rId2"/>
          <a:stretch>
            <a:fillRect/>
          </a:stretch>
        </p:blipFill>
        <p:spPr>
          <a:xfrm>
            <a:off x="7018820" y="1280812"/>
            <a:ext cx="4563112" cy="4296375"/>
          </a:xfrm>
          <a:prstGeom prst="rect">
            <a:avLst/>
          </a:prstGeom>
        </p:spPr>
      </p:pic>
      <p:sp>
        <p:nvSpPr>
          <p:cNvPr id="6" name="TextBox 5">
            <a:extLst>
              <a:ext uri="{FF2B5EF4-FFF2-40B4-BE49-F238E27FC236}">
                <a16:creationId xmlns:a16="http://schemas.microsoft.com/office/drawing/2014/main" id="{610602A1-8CE8-4B53-A7DE-A45D3102487E}"/>
              </a:ext>
            </a:extLst>
          </p:cNvPr>
          <p:cNvSpPr txBox="1"/>
          <p:nvPr/>
        </p:nvSpPr>
        <p:spPr>
          <a:xfrm>
            <a:off x="1359673" y="2496710"/>
            <a:ext cx="5469767" cy="1200329"/>
          </a:xfrm>
          <a:prstGeom prst="rect">
            <a:avLst/>
          </a:prstGeom>
          <a:noFill/>
        </p:spPr>
        <p:txBody>
          <a:bodyPr wrap="none" rtlCol="0">
            <a:spAutoFit/>
          </a:bodyPr>
          <a:lstStyle/>
          <a:p>
            <a:r>
              <a:rPr lang="en-US" dirty="0"/>
              <a:t>The scatter plot of gross and budget </a:t>
            </a:r>
          </a:p>
          <a:p>
            <a:r>
              <a:rPr lang="en-US" dirty="0"/>
              <a:t>showed positive correlation which means</a:t>
            </a:r>
          </a:p>
          <a:p>
            <a:r>
              <a:rPr lang="en-US" dirty="0"/>
              <a:t>that on increase in budget gross also increases </a:t>
            </a:r>
          </a:p>
          <a:p>
            <a:r>
              <a:rPr lang="en-US" dirty="0"/>
              <a:t>And vice versa </a:t>
            </a:r>
          </a:p>
        </p:txBody>
      </p:sp>
    </p:spTree>
    <p:extLst>
      <p:ext uri="{BB962C8B-B14F-4D97-AF65-F5344CB8AC3E}">
        <p14:creationId xmlns:p14="http://schemas.microsoft.com/office/powerpoint/2010/main" val="4146171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39FC47-CC58-45CD-9911-511C16F4BC59}"/>
              </a:ext>
            </a:extLst>
          </p:cNvPr>
          <p:cNvPicPr>
            <a:picLocks noChangeAspect="1"/>
          </p:cNvPicPr>
          <p:nvPr/>
        </p:nvPicPr>
        <p:blipFill>
          <a:blip r:embed="rId2"/>
          <a:stretch>
            <a:fillRect/>
          </a:stretch>
        </p:blipFill>
        <p:spPr>
          <a:xfrm>
            <a:off x="753763" y="421957"/>
            <a:ext cx="5277587" cy="4153480"/>
          </a:xfrm>
          <a:prstGeom prst="rect">
            <a:avLst/>
          </a:prstGeom>
        </p:spPr>
      </p:pic>
      <p:sp>
        <p:nvSpPr>
          <p:cNvPr id="6" name="TextBox 5">
            <a:extLst>
              <a:ext uri="{FF2B5EF4-FFF2-40B4-BE49-F238E27FC236}">
                <a16:creationId xmlns:a16="http://schemas.microsoft.com/office/drawing/2014/main" id="{E6DE94E7-0B90-418D-9D2D-7611D61CD4B7}"/>
              </a:ext>
            </a:extLst>
          </p:cNvPr>
          <p:cNvSpPr txBox="1"/>
          <p:nvPr/>
        </p:nvSpPr>
        <p:spPr>
          <a:xfrm>
            <a:off x="6512118" y="1526650"/>
            <a:ext cx="6364824" cy="923330"/>
          </a:xfrm>
          <a:prstGeom prst="rect">
            <a:avLst/>
          </a:prstGeom>
          <a:noFill/>
        </p:spPr>
        <p:txBody>
          <a:bodyPr wrap="square" rtlCol="0">
            <a:spAutoFit/>
          </a:bodyPr>
          <a:lstStyle/>
          <a:p>
            <a:r>
              <a:rPr lang="en-US" dirty="0"/>
              <a:t>The scatter plot between year and</a:t>
            </a:r>
          </a:p>
          <a:p>
            <a:r>
              <a:rPr lang="en-US" dirty="0"/>
              <a:t>Score indicated that there is no correlation </a:t>
            </a:r>
          </a:p>
          <a:p>
            <a:r>
              <a:rPr lang="en-US" dirty="0"/>
              <a:t>between both</a:t>
            </a:r>
          </a:p>
        </p:txBody>
      </p:sp>
    </p:spTree>
    <p:extLst>
      <p:ext uri="{BB962C8B-B14F-4D97-AF65-F5344CB8AC3E}">
        <p14:creationId xmlns:p14="http://schemas.microsoft.com/office/powerpoint/2010/main" val="3321740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88F7D2-D0E3-4830-BF85-D5BDA24E6EBE}"/>
              </a:ext>
            </a:extLst>
          </p:cNvPr>
          <p:cNvSpPr/>
          <p:nvPr/>
        </p:nvSpPr>
        <p:spPr>
          <a:xfrm>
            <a:off x="4878973" y="287746"/>
            <a:ext cx="628249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Hypothesis Testing</a:t>
            </a:r>
          </a:p>
        </p:txBody>
      </p:sp>
      <p:sp>
        <p:nvSpPr>
          <p:cNvPr id="5" name="TextBox 4">
            <a:extLst>
              <a:ext uri="{FF2B5EF4-FFF2-40B4-BE49-F238E27FC236}">
                <a16:creationId xmlns:a16="http://schemas.microsoft.com/office/drawing/2014/main" id="{0FBE5424-8620-4040-9A05-5D53D87BADCD}"/>
              </a:ext>
            </a:extLst>
          </p:cNvPr>
          <p:cNvSpPr txBox="1"/>
          <p:nvPr/>
        </p:nvSpPr>
        <p:spPr>
          <a:xfrm>
            <a:off x="1987826" y="2480807"/>
            <a:ext cx="8491427" cy="923330"/>
          </a:xfrm>
          <a:prstGeom prst="rect">
            <a:avLst/>
          </a:prstGeom>
          <a:noFill/>
        </p:spPr>
        <p:txBody>
          <a:bodyPr wrap="none" rtlCol="0">
            <a:spAutoFit/>
          </a:bodyPr>
          <a:lstStyle/>
          <a:p>
            <a:r>
              <a:rPr lang="en-US" dirty="0"/>
              <a:t>We are willing to do hypothesis testing for the entire population since </a:t>
            </a:r>
          </a:p>
          <a:p>
            <a:r>
              <a:rPr lang="en-US" dirty="0"/>
              <a:t>The number of data values are greater than 30paired Z test assuming that </a:t>
            </a:r>
          </a:p>
          <a:p>
            <a:r>
              <a:rPr lang="en-US" dirty="0"/>
              <a:t>Confidence level is 95%.</a:t>
            </a:r>
          </a:p>
        </p:txBody>
      </p:sp>
      <p:sp>
        <p:nvSpPr>
          <p:cNvPr id="6" name="TextBox 5">
            <a:extLst>
              <a:ext uri="{FF2B5EF4-FFF2-40B4-BE49-F238E27FC236}">
                <a16:creationId xmlns:a16="http://schemas.microsoft.com/office/drawing/2014/main" id="{B94DD666-686A-4A9B-899F-3C431D702BC7}"/>
              </a:ext>
            </a:extLst>
          </p:cNvPr>
          <p:cNvSpPr txBox="1"/>
          <p:nvPr/>
        </p:nvSpPr>
        <p:spPr>
          <a:xfrm>
            <a:off x="2043484" y="3943847"/>
            <a:ext cx="8491427" cy="923330"/>
          </a:xfrm>
          <a:prstGeom prst="rect">
            <a:avLst/>
          </a:prstGeom>
          <a:noFill/>
        </p:spPr>
        <p:txBody>
          <a:bodyPr wrap="square" rtlCol="0">
            <a:spAutoFit/>
          </a:bodyPr>
          <a:lstStyle/>
          <a:p>
            <a:r>
              <a:rPr lang="en-US" dirty="0"/>
              <a:t>Null hypothesis-H0 average of budget is equal to average of gross</a:t>
            </a:r>
          </a:p>
          <a:p>
            <a:r>
              <a:rPr lang="en-US" dirty="0"/>
              <a:t>We obtained p value less than 0.05 and hence rejected null hypothesis</a:t>
            </a:r>
          </a:p>
          <a:p>
            <a:r>
              <a:rPr lang="en-US" dirty="0"/>
              <a:t>Therefore average of budget is not equal to average of </a:t>
            </a:r>
            <a:r>
              <a:rPr lang="en-US" dirty="0" err="1"/>
              <a:t>grosss</a:t>
            </a:r>
            <a:endParaRPr lang="en-US" dirty="0"/>
          </a:p>
        </p:txBody>
      </p:sp>
    </p:spTree>
    <p:extLst>
      <p:ext uri="{BB962C8B-B14F-4D97-AF65-F5344CB8AC3E}">
        <p14:creationId xmlns:p14="http://schemas.microsoft.com/office/powerpoint/2010/main" val="1401936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BDE1E5-F818-4079-B082-3105DABE4DE2}"/>
              </a:ext>
            </a:extLst>
          </p:cNvPr>
          <p:cNvPicPr>
            <a:picLocks noChangeAspect="1"/>
          </p:cNvPicPr>
          <p:nvPr/>
        </p:nvPicPr>
        <p:blipFill>
          <a:blip r:embed="rId2"/>
          <a:stretch>
            <a:fillRect/>
          </a:stretch>
        </p:blipFill>
        <p:spPr>
          <a:xfrm>
            <a:off x="713624" y="390026"/>
            <a:ext cx="10764752" cy="5732480"/>
          </a:xfrm>
          <a:prstGeom prst="rect">
            <a:avLst/>
          </a:prstGeom>
        </p:spPr>
      </p:pic>
    </p:spTree>
    <p:extLst>
      <p:ext uri="{BB962C8B-B14F-4D97-AF65-F5344CB8AC3E}">
        <p14:creationId xmlns:p14="http://schemas.microsoft.com/office/powerpoint/2010/main" val="75795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DC602E1-C8D8-4E58-8AC5-7C97BD1B54FF}"/>
              </a:ext>
            </a:extLst>
          </p:cNvPr>
          <p:cNvPicPr>
            <a:picLocks noChangeAspect="1"/>
          </p:cNvPicPr>
          <p:nvPr/>
        </p:nvPicPr>
        <p:blipFill>
          <a:blip r:embed="rId2"/>
          <a:stretch>
            <a:fillRect/>
          </a:stretch>
        </p:blipFill>
        <p:spPr>
          <a:xfrm>
            <a:off x="1831343" y="1183745"/>
            <a:ext cx="4505954" cy="4220164"/>
          </a:xfrm>
          <a:prstGeom prst="rect">
            <a:avLst/>
          </a:prstGeom>
        </p:spPr>
      </p:pic>
      <p:sp>
        <p:nvSpPr>
          <p:cNvPr id="14" name="TextBox 13">
            <a:extLst>
              <a:ext uri="{FF2B5EF4-FFF2-40B4-BE49-F238E27FC236}">
                <a16:creationId xmlns:a16="http://schemas.microsoft.com/office/drawing/2014/main" id="{0DFC5316-7645-4A9F-8C84-FAD48A0A3921}"/>
              </a:ext>
            </a:extLst>
          </p:cNvPr>
          <p:cNvSpPr txBox="1"/>
          <p:nvPr/>
        </p:nvSpPr>
        <p:spPr>
          <a:xfrm>
            <a:off x="7172077" y="1836751"/>
            <a:ext cx="2377440" cy="2585323"/>
          </a:xfrm>
          <a:prstGeom prst="rect">
            <a:avLst/>
          </a:prstGeom>
          <a:noFill/>
        </p:spPr>
        <p:txBody>
          <a:bodyPr wrap="square" rtlCol="0">
            <a:spAutoFit/>
          </a:bodyPr>
          <a:lstStyle/>
          <a:p>
            <a:r>
              <a:rPr lang="en-US" dirty="0"/>
              <a:t>For each genre the coloumns</a:t>
            </a:r>
          </a:p>
          <a:p>
            <a:r>
              <a:rPr lang="en-US" dirty="0"/>
              <a:t>with NAN values are identified and appropriate replacement is </a:t>
            </a:r>
            <a:r>
              <a:rPr lang="en-US" dirty="0" err="1"/>
              <a:t>choosen</a:t>
            </a:r>
            <a:r>
              <a:rPr lang="en-US" dirty="0"/>
              <a:t> for both numerical and categorical data</a:t>
            </a:r>
          </a:p>
        </p:txBody>
      </p:sp>
    </p:spTree>
    <p:extLst>
      <p:ext uri="{BB962C8B-B14F-4D97-AF65-F5344CB8AC3E}">
        <p14:creationId xmlns:p14="http://schemas.microsoft.com/office/powerpoint/2010/main" val="1620147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43DE58-3941-4B0F-97A6-560F147E4640}"/>
              </a:ext>
            </a:extLst>
          </p:cNvPr>
          <p:cNvSpPr/>
          <p:nvPr/>
        </p:nvSpPr>
        <p:spPr>
          <a:xfrm>
            <a:off x="4165835" y="327502"/>
            <a:ext cx="6659195"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For Numerical data</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194CE8AD-BFFF-4A9E-AFBD-A0277FE14BA9}"/>
              </a:ext>
            </a:extLst>
          </p:cNvPr>
          <p:cNvSpPr txBox="1"/>
          <p:nvPr/>
        </p:nvSpPr>
        <p:spPr>
          <a:xfrm>
            <a:off x="1042945" y="1397675"/>
            <a:ext cx="8006965" cy="1200329"/>
          </a:xfrm>
          <a:prstGeom prst="rect">
            <a:avLst/>
          </a:prstGeom>
          <a:noFill/>
        </p:spPr>
        <p:txBody>
          <a:bodyPr wrap="square" rtlCol="0">
            <a:spAutoFit/>
          </a:bodyPr>
          <a:lstStyle/>
          <a:p>
            <a:r>
              <a:rPr lang="en-US" dirty="0"/>
              <a:t>We use a box plot to determine the appropriate replacement. If the data has more outliers interpolation and replacement by median is preferred as median is not affected by the outliers</a:t>
            </a:r>
          </a:p>
          <a:p>
            <a:endParaRPr lang="en-US" dirty="0"/>
          </a:p>
        </p:txBody>
      </p:sp>
      <p:pic>
        <p:nvPicPr>
          <p:cNvPr id="7" name="Picture 6">
            <a:extLst>
              <a:ext uri="{FF2B5EF4-FFF2-40B4-BE49-F238E27FC236}">
                <a16:creationId xmlns:a16="http://schemas.microsoft.com/office/drawing/2014/main" id="{F365EF08-EA8B-4EB3-9A88-0808012AF20E}"/>
              </a:ext>
            </a:extLst>
          </p:cNvPr>
          <p:cNvPicPr>
            <a:picLocks noChangeAspect="1"/>
          </p:cNvPicPr>
          <p:nvPr/>
        </p:nvPicPr>
        <p:blipFill>
          <a:blip r:embed="rId2"/>
          <a:stretch>
            <a:fillRect/>
          </a:stretch>
        </p:blipFill>
        <p:spPr>
          <a:xfrm>
            <a:off x="2364121" y="2360621"/>
            <a:ext cx="8006965" cy="4310524"/>
          </a:xfrm>
          <a:prstGeom prst="rect">
            <a:avLst/>
          </a:prstGeom>
        </p:spPr>
      </p:pic>
    </p:spTree>
    <p:extLst>
      <p:ext uri="{BB962C8B-B14F-4D97-AF65-F5344CB8AC3E}">
        <p14:creationId xmlns:p14="http://schemas.microsoft.com/office/powerpoint/2010/main" val="25540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D0882D-D3D1-4EFC-96A3-8CEF0081ACFE}"/>
              </a:ext>
            </a:extLst>
          </p:cNvPr>
          <p:cNvSpPr txBox="1"/>
          <p:nvPr/>
        </p:nvSpPr>
        <p:spPr>
          <a:xfrm>
            <a:off x="1042945" y="1397675"/>
            <a:ext cx="8006965" cy="1477328"/>
          </a:xfrm>
          <a:prstGeom prst="rect">
            <a:avLst/>
          </a:prstGeom>
          <a:noFill/>
        </p:spPr>
        <p:txBody>
          <a:bodyPr wrap="square" rtlCol="0">
            <a:spAutoFit/>
          </a:bodyPr>
          <a:lstStyle/>
          <a:p>
            <a:endParaRPr lang="en-US" dirty="0"/>
          </a:p>
          <a:p>
            <a:r>
              <a:rPr lang="en-US" dirty="0"/>
              <a:t>On plotting the boxplot for score of adventure genre we obtained many outliers and hence we preferred to find the median of score and mean of runtime of adventure movies having that median score and replace all the NAN values of runtime with that mean runtime</a:t>
            </a:r>
          </a:p>
        </p:txBody>
      </p:sp>
      <p:pic>
        <p:nvPicPr>
          <p:cNvPr id="4" name="Picture 3">
            <a:extLst>
              <a:ext uri="{FF2B5EF4-FFF2-40B4-BE49-F238E27FC236}">
                <a16:creationId xmlns:a16="http://schemas.microsoft.com/office/drawing/2014/main" id="{FB20FD33-01AB-4105-A9D9-8BD6F88FA34C}"/>
              </a:ext>
            </a:extLst>
          </p:cNvPr>
          <p:cNvPicPr>
            <a:picLocks noChangeAspect="1"/>
          </p:cNvPicPr>
          <p:nvPr/>
        </p:nvPicPr>
        <p:blipFill>
          <a:blip r:embed="rId2"/>
          <a:stretch>
            <a:fillRect/>
          </a:stretch>
        </p:blipFill>
        <p:spPr>
          <a:xfrm>
            <a:off x="429371" y="3151578"/>
            <a:ext cx="5971429" cy="3342025"/>
          </a:xfrm>
          <a:prstGeom prst="rect">
            <a:avLst/>
          </a:prstGeom>
        </p:spPr>
      </p:pic>
      <p:pic>
        <p:nvPicPr>
          <p:cNvPr id="5" name="Picture 4">
            <a:extLst>
              <a:ext uri="{FF2B5EF4-FFF2-40B4-BE49-F238E27FC236}">
                <a16:creationId xmlns:a16="http://schemas.microsoft.com/office/drawing/2014/main" id="{27D57BE5-AE5D-4B10-9508-87EF1C207C6C}"/>
              </a:ext>
            </a:extLst>
          </p:cNvPr>
          <p:cNvPicPr>
            <a:picLocks noChangeAspect="1"/>
          </p:cNvPicPr>
          <p:nvPr/>
        </p:nvPicPr>
        <p:blipFill>
          <a:blip r:embed="rId3"/>
          <a:stretch>
            <a:fillRect/>
          </a:stretch>
        </p:blipFill>
        <p:spPr>
          <a:xfrm>
            <a:off x="6679547" y="3151578"/>
            <a:ext cx="5020376" cy="3273559"/>
          </a:xfrm>
          <a:prstGeom prst="rect">
            <a:avLst/>
          </a:prstGeom>
        </p:spPr>
      </p:pic>
    </p:spTree>
    <p:extLst>
      <p:ext uri="{BB962C8B-B14F-4D97-AF65-F5344CB8AC3E}">
        <p14:creationId xmlns:p14="http://schemas.microsoft.com/office/powerpoint/2010/main" val="3297011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BF6A1F-CE9C-42A1-9A7D-9912D3AB2A38}"/>
              </a:ext>
            </a:extLst>
          </p:cNvPr>
          <p:cNvPicPr>
            <a:picLocks noChangeAspect="1"/>
          </p:cNvPicPr>
          <p:nvPr/>
        </p:nvPicPr>
        <p:blipFill>
          <a:blip r:embed="rId2"/>
          <a:stretch>
            <a:fillRect/>
          </a:stretch>
        </p:blipFill>
        <p:spPr>
          <a:xfrm>
            <a:off x="5923723" y="223390"/>
            <a:ext cx="5287618" cy="6411220"/>
          </a:xfrm>
          <a:prstGeom prst="rect">
            <a:avLst/>
          </a:prstGeom>
        </p:spPr>
      </p:pic>
      <p:sp>
        <p:nvSpPr>
          <p:cNvPr id="10" name="TextBox 9">
            <a:extLst>
              <a:ext uri="{FF2B5EF4-FFF2-40B4-BE49-F238E27FC236}">
                <a16:creationId xmlns:a16="http://schemas.microsoft.com/office/drawing/2014/main" id="{ADB475CD-4D1C-4013-BA09-2C7DC3D19F29}"/>
              </a:ext>
            </a:extLst>
          </p:cNvPr>
          <p:cNvSpPr txBox="1"/>
          <p:nvPr/>
        </p:nvSpPr>
        <p:spPr>
          <a:xfrm>
            <a:off x="1542552" y="1828801"/>
            <a:ext cx="3506526" cy="1477328"/>
          </a:xfrm>
          <a:prstGeom prst="rect">
            <a:avLst/>
          </a:prstGeom>
          <a:noFill/>
        </p:spPr>
        <p:txBody>
          <a:bodyPr wrap="square" rtlCol="0">
            <a:spAutoFit/>
          </a:bodyPr>
          <a:lstStyle/>
          <a:p>
            <a:r>
              <a:rPr lang="en-US" dirty="0"/>
              <a:t>The mean is found by excluding all the NAN values</a:t>
            </a:r>
          </a:p>
          <a:p>
            <a:r>
              <a:rPr lang="en-US" dirty="0"/>
              <a:t>The mean is found to be infinity so the NAN values are replaced by interpolation </a:t>
            </a:r>
          </a:p>
        </p:txBody>
      </p:sp>
    </p:spTree>
    <p:extLst>
      <p:ext uri="{BB962C8B-B14F-4D97-AF65-F5344CB8AC3E}">
        <p14:creationId xmlns:p14="http://schemas.microsoft.com/office/powerpoint/2010/main" val="2376165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D35E5D-7749-4319-AF46-252818381B09}"/>
              </a:ext>
            </a:extLst>
          </p:cNvPr>
          <p:cNvSpPr/>
          <p:nvPr/>
        </p:nvSpPr>
        <p:spPr>
          <a:xfrm>
            <a:off x="159609" y="0"/>
            <a:ext cx="714971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For categorical data</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20E2DD85-5A49-48CB-8136-8E8835943564}"/>
              </a:ext>
            </a:extLst>
          </p:cNvPr>
          <p:cNvSpPr txBox="1"/>
          <p:nvPr/>
        </p:nvSpPr>
        <p:spPr>
          <a:xfrm flipH="1">
            <a:off x="1248355" y="1494845"/>
            <a:ext cx="2520563" cy="923330"/>
          </a:xfrm>
          <a:prstGeom prst="rect">
            <a:avLst/>
          </a:prstGeom>
          <a:noFill/>
        </p:spPr>
        <p:txBody>
          <a:bodyPr wrap="square" rtlCol="0">
            <a:spAutoFit/>
          </a:bodyPr>
          <a:lstStyle/>
          <a:p>
            <a:r>
              <a:rPr lang="en-US" dirty="0"/>
              <a:t>Mode is the best way of replacement for categorical data</a:t>
            </a:r>
          </a:p>
        </p:txBody>
      </p:sp>
      <p:pic>
        <p:nvPicPr>
          <p:cNvPr id="9" name="Picture 8">
            <a:extLst>
              <a:ext uri="{FF2B5EF4-FFF2-40B4-BE49-F238E27FC236}">
                <a16:creationId xmlns:a16="http://schemas.microsoft.com/office/drawing/2014/main" id="{1682785C-1A2B-4503-B3E0-B6EB8ED18C80}"/>
              </a:ext>
            </a:extLst>
          </p:cNvPr>
          <p:cNvPicPr>
            <a:picLocks noChangeAspect="1"/>
          </p:cNvPicPr>
          <p:nvPr/>
        </p:nvPicPr>
        <p:blipFill>
          <a:blip r:embed="rId2"/>
          <a:stretch>
            <a:fillRect/>
          </a:stretch>
        </p:blipFill>
        <p:spPr>
          <a:xfrm>
            <a:off x="4531584" y="923330"/>
            <a:ext cx="6525536" cy="4829849"/>
          </a:xfrm>
          <a:prstGeom prst="rect">
            <a:avLst/>
          </a:prstGeom>
        </p:spPr>
      </p:pic>
    </p:spTree>
    <p:extLst>
      <p:ext uri="{BB962C8B-B14F-4D97-AF65-F5344CB8AC3E}">
        <p14:creationId xmlns:p14="http://schemas.microsoft.com/office/powerpoint/2010/main" val="235860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E9AED65-88C5-4650-B185-ABE5C8385AED}"/>
              </a:ext>
            </a:extLst>
          </p:cNvPr>
          <p:cNvPicPr>
            <a:picLocks noChangeAspect="1"/>
          </p:cNvPicPr>
          <p:nvPr/>
        </p:nvPicPr>
        <p:blipFill>
          <a:blip r:embed="rId2"/>
          <a:stretch>
            <a:fillRect/>
          </a:stretch>
        </p:blipFill>
        <p:spPr>
          <a:xfrm>
            <a:off x="1137036" y="984303"/>
            <a:ext cx="9692640" cy="5177958"/>
          </a:xfrm>
          <a:prstGeom prst="rect">
            <a:avLst/>
          </a:prstGeom>
        </p:spPr>
      </p:pic>
      <p:sp>
        <p:nvSpPr>
          <p:cNvPr id="12" name="TextBox 11">
            <a:extLst>
              <a:ext uri="{FF2B5EF4-FFF2-40B4-BE49-F238E27FC236}">
                <a16:creationId xmlns:a16="http://schemas.microsoft.com/office/drawing/2014/main" id="{3C9699EE-0E60-4526-9F0C-584744D82DA9}"/>
              </a:ext>
            </a:extLst>
          </p:cNvPr>
          <p:cNvSpPr txBox="1"/>
          <p:nvPr/>
        </p:nvSpPr>
        <p:spPr>
          <a:xfrm>
            <a:off x="667911" y="206734"/>
            <a:ext cx="11943852" cy="369332"/>
          </a:xfrm>
          <a:prstGeom prst="rect">
            <a:avLst/>
          </a:prstGeom>
          <a:noFill/>
        </p:spPr>
        <p:txBody>
          <a:bodyPr wrap="square" rtlCol="0">
            <a:spAutoFit/>
          </a:bodyPr>
          <a:lstStyle/>
          <a:p>
            <a:r>
              <a:rPr lang="en-US" dirty="0"/>
              <a:t>All the </a:t>
            </a:r>
            <a:r>
              <a:rPr lang="en-US" dirty="0" err="1"/>
              <a:t>dataframes</a:t>
            </a:r>
            <a:r>
              <a:rPr lang="en-US" dirty="0"/>
              <a:t> are cleaned in the similar way and are recombined </a:t>
            </a:r>
          </a:p>
        </p:txBody>
      </p:sp>
    </p:spTree>
    <p:extLst>
      <p:ext uri="{BB962C8B-B14F-4D97-AF65-F5344CB8AC3E}">
        <p14:creationId xmlns:p14="http://schemas.microsoft.com/office/powerpoint/2010/main" val="2687274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D7F18F-3DBC-4AC6-B4B9-C15AEDA6B33E}"/>
              </a:ext>
            </a:extLst>
          </p:cNvPr>
          <p:cNvPicPr>
            <a:picLocks noChangeAspect="1"/>
          </p:cNvPicPr>
          <p:nvPr/>
        </p:nvPicPr>
        <p:blipFill>
          <a:blip r:embed="rId2"/>
          <a:stretch>
            <a:fillRect/>
          </a:stretch>
        </p:blipFill>
        <p:spPr>
          <a:xfrm>
            <a:off x="603227" y="1431234"/>
            <a:ext cx="3288683" cy="5351228"/>
          </a:xfrm>
          <a:prstGeom prst="rect">
            <a:avLst/>
          </a:prstGeom>
        </p:spPr>
      </p:pic>
      <p:sp>
        <p:nvSpPr>
          <p:cNvPr id="6" name="TextBox 5">
            <a:extLst>
              <a:ext uri="{FF2B5EF4-FFF2-40B4-BE49-F238E27FC236}">
                <a16:creationId xmlns:a16="http://schemas.microsoft.com/office/drawing/2014/main" id="{6C40DD80-219C-48F9-AB40-491BD0BAF127}"/>
              </a:ext>
            </a:extLst>
          </p:cNvPr>
          <p:cNvSpPr txBox="1"/>
          <p:nvPr/>
        </p:nvSpPr>
        <p:spPr>
          <a:xfrm>
            <a:off x="4253947" y="2536466"/>
            <a:ext cx="6925586" cy="1477328"/>
          </a:xfrm>
          <a:prstGeom prst="rect">
            <a:avLst/>
          </a:prstGeom>
          <a:noFill/>
        </p:spPr>
        <p:txBody>
          <a:bodyPr wrap="square" rtlCol="0">
            <a:spAutoFit/>
          </a:bodyPr>
          <a:lstStyle/>
          <a:p>
            <a:r>
              <a:rPr lang="en-US" dirty="0"/>
              <a:t>On rechecking we find that some of the NAN values are not replaced. The rows containing NA values are removed since the removal of small number of rows from a </a:t>
            </a:r>
            <a:r>
              <a:rPr lang="en-US" dirty="0" err="1"/>
              <a:t>gaint</a:t>
            </a:r>
            <a:r>
              <a:rPr lang="en-US" dirty="0"/>
              <a:t> dataset doesn’t matter.</a:t>
            </a:r>
          </a:p>
          <a:p>
            <a:r>
              <a:rPr lang="en-US" dirty="0"/>
              <a:t>But still the NAN values exist </a:t>
            </a:r>
          </a:p>
        </p:txBody>
      </p:sp>
    </p:spTree>
    <p:extLst>
      <p:ext uri="{BB962C8B-B14F-4D97-AF65-F5344CB8AC3E}">
        <p14:creationId xmlns:p14="http://schemas.microsoft.com/office/powerpoint/2010/main" val="243644345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799</Words>
  <Application>Microsoft Office PowerPoint</Application>
  <PresentationFormat>Widescreen</PresentationFormat>
  <Paragraphs>59</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Century Gothic</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dc:title>
  <dc:creator>sindhu ch</dc:creator>
  <cp:lastModifiedBy>sindhu ch</cp:lastModifiedBy>
  <cp:revision>30</cp:revision>
  <dcterms:created xsi:type="dcterms:W3CDTF">2019-11-17T15:02:15Z</dcterms:created>
  <dcterms:modified xsi:type="dcterms:W3CDTF">2019-11-18T01:26:22Z</dcterms:modified>
</cp:coreProperties>
</file>