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87" r:id="rId6"/>
    <p:sldId id="284" r:id="rId7"/>
    <p:sldId id="271" r:id="rId8"/>
    <p:sldId id="286" r:id="rId9"/>
    <p:sldId id="282" r:id="rId10"/>
    <p:sldId id="266" r:id="rId11"/>
    <p:sldId id="28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6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3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F87A-36F7-4EE1-8288-74C05C36919A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104863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6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BF59-948D-4306-AA35-3A1FE291AE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4BF59-948D-4306-AA35-3A1FE291AE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4BF59-948D-4306-AA35-3A1FE291AE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5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4BF59-948D-4306-AA35-3A1FE291AE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6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DF21-6D75-45A7-902F-3AD569CADB4F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BB73-2944-41B9-AD95-85E4F8094F78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433-980F-435D-8E93-25F7D44D8AA9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7016-8573-4C95-9285-2E95B6FA69EA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39DE-6D28-432A-8530-8950EEE5340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1066800"/>
            <a:chOff x="0" y="0"/>
            <a:chExt cx="9144000" cy="1066800"/>
          </a:xfrm>
        </p:grpSpPr>
        <p:sp>
          <p:nvSpPr>
            <p:cNvPr id="1048580" name="Rectangle 7"/>
            <p:cNvSpPr/>
            <p:nvPr/>
          </p:nvSpPr>
          <p:spPr>
            <a:xfrm>
              <a:off x="0" y="0"/>
              <a:ext cx="9144000" cy="1066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581" name="Rectangle 8"/>
            <p:cNvSpPr/>
            <p:nvPr/>
          </p:nvSpPr>
          <p:spPr>
            <a:xfrm>
              <a:off x="0" y="0"/>
              <a:ext cx="1905000" cy="1066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2097152" name="Picture 7" descr="C:\Users\ecehod\Desktop\Velammal Engineering College Logo Final (1)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880" y="152401"/>
              <a:ext cx="15240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ctrTitle"/>
          </p:nvPr>
        </p:nvSpPr>
        <p:spPr>
          <a:xfrm>
            <a:off x="2438400" y="258763"/>
            <a:ext cx="6477000" cy="762000"/>
          </a:xfrm>
        </p:spPr>
        <p:txBody>
          <a:bodyPr/>
          <a:lstStyle/>
          <a:p>
            <a:r>
              <a:rPr lang="en-US" sz="3600" dirty="0"/>
              <a:t>IOT based prenatal </a:t>
            </a:r>
            <a:r>
              <a:rPr lang="en-US" sz="3600" dirty="0" smtClean="0"/>
              <a:t>supervision</a:t>
            </a:r>
            <a:endParaRPr lang="en-US" sz="3600" dirty="0"/>
          </a:p>
        </p:txBody>
      </p:sp>
      <p:sp>
        <p:nvSpPr>
          <p:cNvPr id="104862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91440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BATCH MEMBERS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INTERNAL GUIDE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endParaRPr lang="en-US" sz="2800" dirty="0"/>
          </a:p>
        </p:txBody>
      </p:sp>
      <p:sp>
        <p:nvSpPr>
          <p:cNvPr id="104862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C1A1-4C44-4ADD-8DFE-902C073E85AD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</a:t>
            </a:fld>
            <a:endParaRPr lang="en-US" dirty="0"/>
          </a:p>
        </p:txBody>
      </p:sp>
      <p:sp>
        <p:nvSpPr>
          <p:cNvPr id="104862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35052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0D2A41-38F3-41B7-90FF-368295B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8296"/>
            <a:ext cx="7162800" cy="711351"/>
          </a:xfrm>
        </p:spPr>
        <p:txBody>
          <a:bodyPr/>
          <a:lstStyle/>
          <a:p>
            <a:r>
              <a:rPr lang="en-US" sz="3600" dirty="0"/>
              <a:t>Output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9C79BE-5C09-470F-A912-46797991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D56-244F-4A56-8870-01066A491B4E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38F647-1933-4B95-85E8-63172C1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D70733-D4B2-49AB-8801-5E3989F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414A13-2836-467E-B7FA-47CC50AF870C}"/>
              </a:ext>
            </a:extLst>
          </p:cNvPr>
          <p:cNvSpPr txBox="1"/>
          <p:nvPr/>
        </p:nvSpPr>
        <p:spPr>
          <a:xfrm>
            <a:off x="1295400" y="97089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830DBAE-8FEB-4791-A3E1-1FD145EF2CA5}"/>
              </a:ext>
            </a:extLst>
          </p:cNvPr>
          <p:cNvSpPr txBox="1"/>
          <p:nvPr/>
        </p:nvSpPr>
        <p:spPr>
          <a:xfrm>
            <a:off x="2788920" y="1110734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528"/>
            <a:ext cx="9144000" cy="43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8F21A4A-6F26-6702-5A3E-7DC605E2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05F7-418C-40AA-A5B7-B2B9B442BDE7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F3BA89A-1C5F-145C-94D9-FAA060FC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A80769-1116-71B4-CF67-66D5638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366B141-BFAD-977C-D55D-E613CB0897F0}"/>
              </a:ext>
            </a:extLst>
          </p:cNvPr>
          <p:cNvSpPr txBox="1"/>
          <p:nvPr/>
        </p:nvSpPr>
        <p:spPr>
          <a:xfrm>
            <a:off x="2209800" y="228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Circuit </a:t>
            </a:r>
            <a:r>
              <a:rPr lang="en-US" sz="3600" dirty="0" smtClean="0"/>
              <a:t>Connection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33936"/>
            <a:ext cx="5867400" cy="52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410450" cy="1143000"/>
          </a:xfrm>
        </p:spPr>
        <p:txBody>
          <a:bodyPr/>
          <a:lstStyle/>
          <a:p>
            <a:r>
              <a:rPr lang="en-US" sz="3600" dirty="0"/>
              <a:t>     Future Work and Conclusion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As a future work we will add other health parameters like </a:t>
            </a:r>
            <a:r>
              <a:rPr lang="en-IN" sz="2600" dirty="0"/>
              <a:t>foetal heart rate, amniotic fluid </a:t>
            </a:r>
            <a:r>
              <a:rPr lang="en-IN" sz="2600" dirty="0" smtClean="0"/>
              <a:t>clearness and diabetes.</a:t>
            </a:r>
          </a:p>
          <a:p>
            <a:endParaRPr lang="en-US" sz="2600" dirty="0" smtClean="0"/>
          </a:p>
          <a:p>
            <a:r>
              <a:rPr lang="en-US" sz="2600" dirty="0" smtClean="0"/>
              <a:t>We will also design an Android Application to display the data only to the doctor and husband of the pregnant women.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EEA5-97D3-4005-A73E-9E314B5523D7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229600" cy="685800"/>
          </a:xfrm>
        </p:spPr>
        <p:txBody>
          <a:bodyPr/>
          <a:lstStyle/>
          <a:p>
            <a:r>
              <a:rPr lang="en-US" sz="3600" dirty="0"/>
              <a:t>Milestone Activity</a:t>
            </a:r>
          </a:p>
        </p:txBody>
      </p:sp>
      <p:graphicFrame>
        <p:nvGraphicFramePr>
          <p:cNvPr id="419430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25570"/>
              </p:ext>
            </p:extLst>
          </p:nvPr>
        </p:nvGraphicFramePr>
        <p:xfrm>
          <a:off x="446314" y="1349377"/>
          <a:ext cx="8382000" cy="4956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6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&amp; procurement of hardware components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February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and  Implementation of hardware assembly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API interface with hardware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integration of hardware and API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837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 of April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validation and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861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1F2A-1FA0-4993-8267-62988D28B834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13</a:t>
            </a:fld>
            <a:endParaRPr lang="en-US" dirty="0"/>
          </a:p>
        </p:txBody>
      </p:sp>
      <p:sp>
        <p:nvSpPr>
          <p:cNvPr id="104861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143000" y="265113"/>
            <a:ext cx="8229600" cy="649287"/>
          </a:xfrm>
        </p:spPr>
        <p:txBody>
          <a:bodyPr/>
          <a:lstStyle/>
          <a:p>
            <a:r>
              <a:rPr lang="en-US" sz="3600" dirty="0"/>
              <a:t>Reference</a:t>
            </a:r>
          </a:p>
        </p:txBody>
      </p:sp>
      <p:sp>
        <p:nvSpPr>
          <p:cNvPr id="1048629" name="TextBox 5"/>
          <p:cNvSpPr txBox="1"/>
          <p:nvPr/>
        </p:nvSpPr>
        <p:spPr>
          <a:xfrm>
            <a:off x="685800" y="1981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48630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863-0B07-4810-91C5-CC8C5D34412F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3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14</a:t>
            </a:fld>
            <a:endParaRPr lang="en-US" dirty="0"/>
          </a:p>
        </p:txBody>
      </p:sp>
      <p:sp>
        <p:nvSpPr>
          <p:cNvPr id="104863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FDBF5E-34B5-4B72-34EE-B3F59E39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060950"/>
          </a:xfrm>
        </p:spPr>
        <p:txBody>
          <a:bodyPr>
            <a:noAutofit/>
          </a:bodyPr>
          <a:lstStyle/>
          <a:p>
            <a:pPr marL="313182" indent="-285750" algn="just">
              <a:lnSpc>
                <a:spcPct val="150000"/>
              </a:lnSpc>
            </a:pPr>
            <a:r>
              <a:rPr lang="en-IN" sz="1500" dirty="0"/>
              <a:t>Long-Term IoT-Based Maternal Monitoring: System Design and Evaluation Fatemeh Sarhaddi 1,* , Iman Azimi 1 , Sina Labbaf 2 , Hannakaisa Niela-Vilén 3 , Nikil Dutt 2 , Anna Axelin 3 , Pasi Liljeberg 1 and Amir M. Rahmani 2,4,5.</a:t>
            </a:r>
          </a:p>
          <a:p>
            <a:pPr marL="313182" indent="-285750" algn="just">
              <a:lnSpc>
                <a:spcPct val="150000"/>
              </a:lnSpc>
            </a:pPr>
            <a:r>
              <a:rPr lang="en-IN" sz="1500" dirty="0"/>
              <a:t>Designing for safety during pregnancy through a system for automotive engineers November 2004 ,9(6):625-631</a:t>
            </a:r>
          </a:p>
          <a:p>
            <a:pPr marL="313182" indent="-285750" algn="just"/>
            <a:r>
              <a:rPr lang="en-IN" sz="1500" dirty="0"/>
              <a:t>Research with pregnant women: A call to action, Margaret Olivia Little and Marisha N. Wickremsinhe From Global Forum on Bioethics in Research (GFBR)</a:t>
            </a:r>
            <a:r>
              <a:rPr lang="en-IN" sz="1500" dirty="0" smtClean="0"/>
              <a:t>’s “</a:t>
            </a:r>
            <a:r>
              <a:rPr lang="en-IN" sz="1500" dirty="0"/>
              <a:t>Ethics of Research in Pregnancy</a:t>
            </a:r>
            <a:r>
              <a:rPr lang="en-IN" sz="1500" dirty="0" smtClean="0"/>
              <a:t>” meeting </a:t>
            </a:r>
            <a:r>
              <a:rPr lang="en-IN" sz="1500" dirty="0"/>
              <a:t>Buenos Aires, Argentina. 03-04 November 2016.</a:t>
            </a:r>
          </a:p>
          <a:p>
            <a:pPr marL="313182" indent="-285750" algn="just">
              <a:lnSpc>
                <a:spcPct val="150000"/>
              </a:lnSpc>
            </a:pPr>
            <a:r>
              <a:rPr lang="en-IN" sz="1500" dirty="0"/>
              <a:t>Mitchell AA, Gilboa SM, Werler MM, Kelley KE, Louik C, Hernández-Díaz S, Study NB. Medication use during pregnancy, with particular focus on prescription drugs: 1976-2008. Am J Obstet Gynecol. 2011;205(1):51–e1.</a:t>
            </a:r>
          </a:p>
          <a:p>
            <a:pPr marL="313182" indent="-285750" algn="just">
              <a:lnSpc>
                <a:spcPct val="150000"/>
              </a:lnSpc>
            </a:pPr>
            <a:r>
              <a:rPr lang="en-IN" sz="1500" dirty="0" smtClean="0"/>
              <a:t> Little MO, Lyerly AD, Faden RR. Pregnant women &amp; medical research: a moral imperative. Bioethica Forum.  2009;2(2):60–5.</a:t>
            </a:r>
          </a:p>
          <a:p>
            <a:pPr marL="313182" indent="-285750"/>
            <a:r>
              <a:rPr lang="en-US" sz="1500" dirty="0"/>
              <a:t>Arduino CookBook, By Michael Margolis, O'Reilly Media, July 2014.</a:t>
            </a:r>
          </a:p>
          <a:p>
            <a:pPr marL="313182" indent="-285750"/>
            <a:r>
              <a:rPr lang="en-US" sz="1500" dirty="0"/>
              <a:t>C Programming </a:t>
            </a:r>
            <a:r>
              <a:rPr lang="en-US" sz="1500" dirty="0" smtClean="0"/>
              <a:t>for </a:t>
            </a:r>
            <a:r>
              <a:rPr lang="en-US" sz="1500" dirty="0"/>
              <a:t>Arduino by Julien Bayle, May </a:t>
            </a:r>
            <a:r>
              <a:rPr lang="en-US" sz="1500" dirty="0" smtClean="0"/>
              <a:t>2013</a:t>
            </a:r>
            <a:r>
              <a:rPr lang="en-US" sz="1500" dirty="0"/>
              <a:t>.</a:t>
            </a:r>
            <a:endParaRPr lang="en-IN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914400" y="227013"/>
            <a:ext cx="8229600" cy="1143000"/>
          </a:xfrm>
        </p:spPr>
        <p:txBody>
          <a:bodyPr/>
          <a:lstStyle/>
          <a:p>
            <a:r>
              <a:rPr lang="en-US" sz="3600" dirty="0"/>
              <a:t>Abstract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1048610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A1CA-91BF-4E2B-A9ED-BCC2B2804456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12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61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219200"/>
            <a:ext cx="8001000" cy="513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/>
              <a:t>The proposed project entails the implementation of Eradicating needless foetal mortality  rate from the world by using IOT based monitoring system. In the proposed system, a product idea of a device named ‘Prega care’ is presented. Our device aims at performing health monitoring functions by providing a way of interaction between doctor and woman. </a:t>
            </a:r>
            <a:endParaRPr lang="en-IN" sz="2400" dirty="0" smtClean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r>
              <a:rPr lang="en-IN" sz="2400" dirty="0" smtClean="0"/>
              <a:t>Mainly</a:t>
            </a:r>
            <a:r>
              <a:rPr lang="en-IN" sz="2400" dirty="0"/>
              <a:t>, we have worked for five parameters-Fetus movement, temperature, blood pressure, blood oxygen level and heart rate monitoring. Care of a woman while pregnancy is always a topic of concern. It’s obvious to note that if compared to the general people, the effective treatments and precautions should be provided to pregnant women.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r>
              <a:rPr lang="en-US" sz="3600" dirty="0"/>
              <a:t>Objective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5720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To </a:t>
            </a:r>
            <a:r>
              <a:rPr lang="en-US" sz="2800" dirty="0"/>
              <a:t>decrease the death rate of pregnant women in rural </a:t>
            </a:r>
            <a:r>
              <a:rPr lang="en-US" sz="2800" dirty="0" smtClean="0"/>
              <a:t>areas.</a:t>
            </a:r>
          </a:p>
          <a:p>
            <a:pPr lvl="0"/>
            <a:endParaRPr lang="en-IN" sz="2800" dirty="0"/>
          </a:p>
          <a:p>
            <a:pPr lvl="0"/>
            <a:r>
              <a:rPr lang="en-US" sz="2800" dirty="0"/>
              <a:t>To provide 100% medical care for needy pregnant women</a:t>
            </a:r>
            <a:r>
              <a:rPr lang="en-US" sz="2800" dirty="0" smtClean="0"/>
              <a:t>.</a:t>
            </a:r>
          </a:p>
          <a:p>
            <a:pPr lvl="0"/>
            <a:endParaRPr lang="en-IN" sz="2800" dirty="0"/>
          </a:p>
          <a:p>
            <a:pPr lvl="0"/>
            <a:r>
              <a:rPr lang="en-US" sz="2800" dirty="0"/>
              <a:t>To create Happy Child birth experience to a women by ensuring IOT based monitoring </a:t>
            </a:r>
            <a:r>
              <a:rPr lang="en-US" sz="2800" dirty="0" smtClean="0"/>
              <a:t>system.</a:t>
            </a:r>
            <a:endParaRPr lang="en-IN" sz="2800" dirty="0"/>
          </a:p>
        </p:txBody>
      </p:sp>
      <p:sp>
        <p:nvSpPr>
          <p:cNvPr id="1048600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E6F6-2E4D-4B89-944E-E2920800E219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601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3</a:t>
            </a:fld>
            <a:endParaRPr lang="en-US" dirty="0"/>
          </a:p>
        </p:txBody>
      </p:sp>
      <p:sp>
        <p:nvSpPr>
          <p:cNvPr id="1048602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705600" cy="1143000"/>
          </a:xfrm>
        </p:spPr>
        <p:txBody>
          <a:bodyPr/>
          <a:lstStyle/>
          <a:p>
            <a:r>
              <a:rPr lang="en-US" sz="3600" dirty="0"/>
              <a:t>Literature Review</a:t>
            </a:r>
            <a:br>
              <a:rPr lang="en-US" sz="3600" dirty="0"/>
            </a:br>
            <a:r>
              <a:rPr lang="en-US" sz="3600" dirty="0"/>
              <a:t>(latest year first)</a:t>
            </a:r>
          </a:p>
        </p:txBody>
      </p:sp>
      <p:sp>
        <p:nvSpPr>
          <p:cNvPr id="104858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AF35-5459-4FAD-9612-E6EC563DEADD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5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4</a:t>
            </a:fld>
            <a:endParaRPr lang="en-US" dirty="0"/>
          </a:p>
        </p:txBody>
      </p:sp>
      <p:sp>
        <p:nvSpPr>
          <p:cNvPr id="10485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2572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27C85D7-68FD-04B2-0B15-7425FB099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02171"/>
              </p:ext>
            </p:extLst>
          </p:nvPr>
        </p:nvGraphicFramePr>
        <p:xfrm>
          <a:off x="76200" y="1081049"/>
          <a:ext cx="8991600" cy="8300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658">
                  <a:extLst>
                    <a:ext uri="{9D8B030D-6E8A-4147-A177-3AD203B41FA5}">
                      <a16:colId xmlns="" xmlns:a16="http://schemas.microsoft.com/office/drawing/2014/main" val="2020750234"/>
                    </a:ext>
                  </a:extLst>
                </a:gridCol>
                <a:gridCol w="3238342">
                  <a:extLst>
                    <a:ext uri="{9D8B030D-6E8A-4147-A177-3AD203B41FA5}">
                      <a16:colId xmlns="" xmlns:a16="http://schemas.microsoft.com/office/drawing/2014/main" val="1246324019"/>
                    </a:ext>
                  </a:extLst>
                </a:gridCol>
                <a:gridCol w="2495709">
                  <a:extLst>
                    <a:ext uri="{9D8B030D-6E8A-4147-A177-3AD203B41FA5}">
                      <a16:colId xmlns="" xmlns:a16="http://schemas.microsoft.com/office/drawing/2014/main" val="1205209740"/>
                    </a:ext>
                  </a:extLst>
                </a:gridCol>
                <a:gridCol w="2304891">
                  <a:extLst>
                    <a:ext uri="{9D8B030D-6E8A-4147-A177-3AD203B41FA5}">
                      <a16:colId xmlns="" xmlns:a16="http://schemas.microsoft.com/office/drawing/2014/main" val="2498759964"/>
                    </a:ext>
                  </a:extLst>
                </a:gridCol>
              </a:tblGrid>
              <a:tr h="4158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8320966"/>
                  </a:ext>
                </a:extLst>
              </a:tr>
              <a:tr h="284648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Fazal</a:t>
                      </a:r>
                      <a:r>
                        <a:rPr lang="en-US" dirty="0" smtClean="0"/>
                        <a:t>, N.; Webb, A.; </a:t>
                      </a:r>
                      <a:r>
                        <a:rPr lang="en-US" dirty="0" err="1" smtClean="0"/>
                        <a:t>Bangoura</a:t>
                      </a:r>
                      <a:r>
                        <a:rPr lang="en-US" dirty="0" smtClean="0"/>
                        <a:t>, J.; El </a:t>
                      </a:r>
                      <a:r>
                        <a:rPr lang="en-US" dirty="0" err="1" smtClean="0"/>
                        <a:t>Nasharty</a:t>
                      </a:r>
                      <a:r>
                        <a:rPr lang="en-US" dirty="0" smtClean="0"/>
                        <a:t>, M. Telehealth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Improving maternity services by modern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study, we first presented an </a:t>
                      </a:r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-based maternal monitoring system, providing services such as physical activity, sleep and stress monitoring throughout pregnancy and postpartum.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3095490"/>
                  </a:ext>
                </a:extLst>
              </a:tr>
              <a:tr h="246227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Ritika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Anandhi</a:t>
                      </a:r>
                      <a:r>
                        <a:rPr lang="en-US" dirty="0" smtClean="0"/>
                        <a:t> Ramachandran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Wearable Sensors: A Step towards Smart Monitoring Of High Risk Pregnancies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system vital health parameter such </a:t>
                      </a:r>
                      <a:r>
                        <a:rPr lang="en-US" dirty="0" err="1" smtClean="0"/>
                        <a:t>bp</a:t>
                      </a:r>
                      <a:r>
                        <a:rPr lang="en-US" dirty="0" smtClean="0"/>
                        <a:t>, body temperature, heart rate, fetus heart rate are analyzed and report will be generated which can be used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observation.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5784132"/>
                  </a:ext>
                </a:extLst>
              </a:tr>
              <a:tr h="97599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6511285"/>
                  </a:ext>
                </a:extLst>
              </a:tr>
              <a:tr h="75076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228903"/>
                  </a:ext>
                </a:extLst>
              </a:tr>
              <a:tr h="7507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8338113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14138"/>
              </p:ext>
            </p:extLst>
          </p:nvPr>
        </p:nvGraphicFramePr>
        <p:xfrm>
          <a:off x="76200" y="1116610"/>
          <a:ext cx="8991600" cy="524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2514600"/>
                <a:gridCol w="2514600"/>
                <a:gridCol w="2819400"/>
              </a:tblGrid>
              <a:tr h="170279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Altini</a:t>
                      </a:r>
                      <a:r>
                        <a:rPr lang="en-IN" dirty="0" smtClean="0"/>
                        <a:t>, Marco,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Combining </a:t>
                      </a:r>
                      <a:r>
                        <a:rPr lang="en-US" dirty="0" err="1" smtClean="0"/>
                        <a:t>Electrohysterography</a:t>
                      </a:r>
                      <a:r>
                        <a:rPr lang="en-US" dirty="0" smtClean="0"/>
                        <a:t> and Heart Rate Data to Detect </a:t>
                      </a:r>
                      <a:r>
                        <a:rPr lang="en-US" dirty="0" err="1" smtClean="0"/>
                        <a:t>Labour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monitoring of the vital parameters of fetus and women in the rural areas, reduces the infant mortality.</a:t>
                      </a:r>
                      <a:endParaRPr lang="en-IN" dirty="0"/>
                    </a:p>
                  </a:txBody>
                  <a:tcPr/>
                </a:tc>
              </a:tr>
              <a:tr h="1533938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J. Yadav, A. Rani, V. Singh and B. M. </a:t>
                      </a:r>
                      <a:r>
                        <a:rPr lang="en-US" dirty="0" err="1" smtClean="0"/>
                        <a:t>Murari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Near-infrared </a:t>
                      </a:r>
                      <a:r>
                        <a:rPr lang="en-US" dirty="0" err="1" smtClean="0"/>
                        <a:t>LEDbased</a:t>
                      </a:r>
                      <a:r>
                        <a:rPr lang="en-US" dirty="0" smtClean="0"/>
                        <a:t> non-invasive blood glucose sensor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characterizing various parameters such as uterine contractions, the Fetal Heart Rate (FHR), and the fetal</a:t>
                      </a:r>
                      <a:endParaRPr lang="en-IN" dirty="0"/>
                    </a:p>
                  </a:txBody>
                  <a:tcPr/>
                </a:tc>
              </a:tr>
              <a:tr h="1683837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E.Sadovsky</a:t>
                      </a:r>
                      <a:r>
                        <a:rPr lang="en-US" dirty="0" smtClean="0"/>
                        <a:t>, MD and </a:t>
                      </a:r>
                      <a:r>
                        <a:rPr lang="en-US" dirty="0" err="1" smtClean="0"/>
                        <a:t>H.Yaffe</a:t>
                      </a:r>
                      <a:r>
                        <a:rPr lang="en-US" dirty="0" smtClean="0"/>
                        <a:t>, MD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Daily </a:t>
                      </a:r>
                      <a:r>
                        <a:rPr lang="en-US" dirty="0" err="1" smtClean="0"/>
                        <a:t>FetalMovement</a:t>
                      </a:r>
                      <a:r>
                        <a:rPr lang="en-US" dirty="0" smtClean="0"/>
                        <a:t> Recording and Fetal Prognosis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developed </a:t>
                      </a:r>
                    </a:p>
                    <a:p>
                      <a:r>
                        <a:rPr lang="en-US" dirty="0" smtClean="0"/>
                        <a:t>device would really help to lower the complications of </a:t>
                      </a:r>
                    </a:p>
                    <a:p>
                      <a:r>
                        <a:rPr lang="en-US" dirty="0" smtClean="0"/>
                        <a:t>expecting mothers by imposing a more reliable monitoring </a:t>
                      </a:r>
                    </a:p>
                    <a:p>
                      <a:r>
                        <a:rPr lang="en-US" dirty="0" smtClean="0"/>
                        <a:t>system.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2433-980F-435D-8E93-25F7D44D8AA9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2140498" y="209872"/>
            <a:ext cx="6477000" cy="756760"/>
          </a:xfrm>
        </p:spPr>
        <p:txBody>
          <a:bodyPr/>
          <a:lstStyle/>
          <a:p>
            <a:r>
              <a:rPr lang="en-US" sz="3600" dirty="0" smtClean="0"/>
              <a:t>Block Diagram</a:t>
            </a:r>
            <a:endParaRPr lang="en-US" sz="3600" dirty="0"/>
          </a:p>
        </p:txBody>
      </p:sp>
      <p:sp>
        <p:nvSpPr>
          <p:cNvPr id="104858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AF35-5459-4FAD-9612-E6EC563DEADD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10485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6</a:t>
            </a:fld>
            <a:endParaRPr lang="en-US" dirty="0"/>
          </a:p>
        </p:txBody>
      </p:sp>
      <p:sp>
        <p:nvSpPr>
          <p:cNvPr id="10485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04950" y="1476375"/>
            <a:ext cx="6830503" cy="4546600"/>
            <a:chOff x="1331640" y="1484784"/>
            <a:chExt cx="7572595" cy="5040560"/>
          </a:xfrm>
        </p:grpSpPr>
        <p:sp>
          <p:nvSpPr>
            <p:cNvPr id="9" name="Rounded Rectangle 8"/>
            <p:cNvSpPr/>
            <p:nvPr/>
          </p:nvSpPr>
          <p:spPr>
            <a:xfrm>
              <a:off x="3923928" y="1484784"/>
              <a:ext cx="1656184" cy="50405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331641" y="1676059"/>
              <a:ext cx="2048328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31640" y="2668418"/>
              <a:ext cx="2048328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36296" y="4481292"/>
              <a:ext cx="1602904" cy="181285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31640" y="3660777"/>
              <a:ext cx="2048327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0152" y="3388071"/>
              <a:ext cx="1368152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4941" y="1808477"/>
              <a:ext cx="1772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TEMPERATURE </a:t>
              </a:r>
            </a:p>
            <a:p>
              <a:pPr algn="ctr"/>
              <a:r>
                <a:rPr lang="en-IN" sz="1600" dirty="0" smtClean="0"/>
                <a:t>SENSOR</a:t>
              </a:r>
              <a:endParaRPr lang="en-IN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4693" y="2809522"/>
              <a:ext cx="1895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BLOOD OXYGEN </a:t>
              </a:r>
            </a:p>
            <a:p>
              <a:pPr algn="ctr"/>
              <a:r>
                <a:rPr lang="en-IN" sz="1600" dirty="0" smtClean="0"/>
                <a:t>LEVEL SENSOR</a:t>
              </a:r>
              <a:endParaRPr lang="en-IN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6024" y="3140923"/>
              <a:ext cx="15840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ARDUINO </a:t>
              </a:r>
            </a:p>
            <a:p>
              <a:pPr algn="ctr"/>
              <a:r>
                <a:rPr lang="en-IN" sz="1600" dirty="0" smtClean="0"/>
                <a:t>UNO</a:t>
              </a:r>
            </a:p>
            <a:p>
              <a:pPr algn="ctr"/>
              <a:endParaRPr lang="en-IN" sz="1600" dirty="0" smtClean="0"/>
            </a:p>
            <a:p>
              <a:pPr algn="ctr"/>
              <a:r>
                <a:rPr lang="en-IN" sz="1600" dirty="0" smtClean="0"/>
                <a:t>MICRO </a:t>
              </a:r>
            </a:p>
            <a:p>
              <a:pPr algn="ctr"/>
              <a:r>
                <a:rPr lang="en-IN" sz="1600" dirty="0" smtClean="0"/>
                <a:t>CONTROLLER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2364" y="3788428"/>
              <a:ext cx="1552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smtClean="0"/>
                <a:t>HEART RATE </a:t>
              </a:r>
            </a:p>
            <a:p>
              <a:pPr algn="ctr"/>
              <a:r>
                <a:rPr lang="en-IN" sz="1600" dirty="0" smtClean="0"/>
                <a:t>SENSOR</a:t>
              </a:r>
              <a:endParaRPr lang="en-IN" sz="16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31640" y="4653136"/>
              <a:ext cx="2048328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1640" y="4743339"/>
              <a:ext cx="21061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ACCELEROMETER</a:t>
              </a:r>
            </a:p>
            <a:p>
              <a:pPr algn="ctr"/>
              <a:r>
                <a:rPr lang="en-IN" sz="1600" dirty="0" smtClean="0"/>
                <a:t>(BABY MOVEMENT)</a:t>
              </a:r>
              <a:endParaRPr lang="en-IN" sz="1600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>
              <a:off x="3379968" y="5049180"/>
              <a:ext cx="543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3"/>
            </p:cNvCxnSpPr>
            <p:nvPr/>
          </p:nvCxnSpPr>
          <p:spPr>
            <a:xfrm>
              <a:off x="5580112" y="3802643"/>
              <a:ext cx="360040" cy="11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7308304" y="3187800"/>
              <a:ext cx="216024" cy="313208"/>
              <a:chOff x="7308304" y="3187800"/>
              <a:chExt cx="216024" cy="31320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52320" y="3187800"/>
                <a:ext cx="0" cy="313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08304" y="3501008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80312" y="3187800"/>
                <a:ext cx="72008" cy="9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7452320" y="3187800"/>
                <a:ext cx="72008" cy="9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028656" y="4419599"/>
              <a:ext cx="207640" cy="313208"/>
              <a:chOff x="7380312" y="3187800"/>
              <a:chExt cx="207640" cy="31320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7452320" y="3187800"/>
                <a:ext cx="0" cy="313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443936" y="3501008"/>
                <a:ext cx="14401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80312" y="3187800"/>
                <a:ext cx="72008" cy="9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7452320" y="3187800"/>
                <a:ext cx="72008" cy="97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075159" y="3510254"/>
              <a:ext cx="10615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WIFI </a:t>
              </a:r>
            </a:p>
            <a:p>
              <a:pPr algn="ctr"/>
              <a:r>
                <a:rPr lang="en-IN" sz="1600" dirty="0" smtClean="0"/>
                <a:t>MODULE</a:t>
              </a:r>
              <a:endParaRPr lang="en-IN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8634" y="4720770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MOBILE </a:t>
              </a:r>
            </a:p>
            <a:p>
              <a:pPr algn="ctr"/>
              <a:r>
                <a:rPr lang="en-IN" sz="1600" dirty="0" smtClean="0"/>
                <a:t>DEVICE</a:t>
              </a:r>
              <a:endParaRPr lang="en-IN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72672" y="5387718"/>
              <a:ext cx="17315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APP </a:t>
              </a:r>
            </a:p>
            <a:p>
              <a:pPr algn="ctr"/>
              <a:r>
                <a:rPr lang="en-IN" sz="1600" dirty="0" smtClean="0"/>
                <a:t>DEVELOPMENT</a:t>
              </a:r>
              <a:endParaRPr lang="en-IN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88324" y="3123773"/>
              <a:ext cx="12405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TO CLOUD</a:t>
              </a:r>
              <a:endParaRPr lang="en-IN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26579" y="4697172"/>
              <a:ext cx="1563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FROM CLOUD</a:t>
              </a:r>
              <a:endParaRPr lang="en-IN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31640" y="5569787"/>
              <a:ext cx="2048328" cy="7920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5194" y="5659990"/>
              <a:ext cx="130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BLOOD </a:t>
              </a:r>
            </a:p>
            <a:p>
              <a:pPr algn="ctr"/>
              <a:r>
                <a:rPr lang="en-IN" sz="1600" dirty="0" smtClean="0"/>
                <a:t>PRESSURE</a:t>
              </a:r>
              <a:endParaRPr lang="en-IN" sz="16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357349" y="3111908"/>
              <a:ext cx="543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379968" y="4095029"/>
              <a:ext cx="543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379968" y="6006121"/>
              <a:ext cx="543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79968" y="1988840"/>
              <a:ext cx="5439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2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14787-4959-4AA6-8D72-144D2986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7518"/>
            <a:ext cx="7981950" cy="756771"/>
          </a:xfrm>
        </p:spPr>
        <p:txBody>
          <a:bodyPr/>
          <a:lstStyle/>
          <a:p>
            <a:r>
              <a:rPr lang="en-US" sz="3600" dirty="0"/>
              <a:t>Methodology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D08D59-8AB3-4238-9C82-5D46920C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DF2-5438-4EA3-A555-9D230CDCE67A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632546-9309-4E88-93CC-8036D67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DC3CBE-34B6-4B5C-9AC3-0586886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2CB8C4-31DC-46F9-84F1-3D18D34E03CA}"/>
              </a:ext>
            </a:extLst>
          </p:cNvPr>
          <p:cNvSpPr txBox="1"/>
          <p:nvPr/>
        </p:nvSpPr>
        <p:spPr>
          <a:xfrm>
            <a:off x="2819400" y="417624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DISTURBANCE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964ED8E-C609-4648-A93E-11A8298701CC}"/>
              </a:ext>
            </a:extLst>
          </p:cNvPr>
          <p:cNvCxnSpPr>
            <a:cxnSpLocks/>
          </p:cNvCxnSpPr>
          <p:nvPr/>
        </p:nvCxnSpPr>
        <p:spPr>
          <a:xfrm flipV="1">
            <a:off x="3716020" y="3728797"/>
            <a:ext cx="304800" cy="4474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757AF3B0-690F-F109-87FF-9EDA8589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27" y="1350722"/>
            <a:ext cx="8229600" cy="5005628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In our proposed system, the crucial parameters like </a:t>
            </a:r>
            <a:r>
              <a:rPr lang="en-US" sz="2500" dirty="0">
                <a:solidFill>
                  <a:srgbClr val="FF0000"/>
                </a:solidFill>
              </a:rPr>
              <a:t>heartbeat rate, blood oxygen </a:t>
            </a:r>
            <a:r>
              <a:rPr lang="en-US" sz="2500" dirty="0" smtClean="0">
                <a:solidFill>
                  <a:srgbClr val="FF0000"/>
                </a:solidFill>
              </a:rPr>
              <a:t>level, blood pressure, </a:t>
            </a:r>
            <a:r>
              <a:rPr lang="en-US" sz="2500" dirty="0">
                <a:solidFill>
                  <a:srgbClr val="FF0000"/>
                </a:solidFill>
              </a:rPr>
              <a:t>temperature </a:t>
            </a:r>
            <a:r>
              <a:rPr lang="en-US" sz="2500" dirty="0"/>
              <a:t>and</a:t>
            </a:r>
            <a:r>
              <a:rPr lang="en-US" sz="2500" dirty="0">
                <a:solidFill>
                  <a:srgbClr val="FF0000"/>
                </a:solidFill>
              </a:rPr>
              <a:t> movement </a:t>
            </a:r>
            <a:r>
              <a:rPr lang="en-US" sz="2500" dirty="0"/>
              <a:t>are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measured by the help of sensors. </a:t>
            </a:r>
          </a:p>
          <a:p>
            <a:pPr algn="just"/>
            <a:r>
              <a:rPr lang="en-US" sz="2500" dirty="0"/>
              <a:t>The information from the sensors is stored in the cloud.</a:t>
            </a:r>
          </a:p>
          <a:p>
            <a:pPr algn="just"/>
            <a:r>
              <a:rPr lang="en-US" sz="2500" dirty="0" smtClean="0"/>
              <a:t>The </a:t>
            </a:r>
            <a:r>
              <a:rPr lang="en-US" sz="2500" dirty="0"/>
              <a:t>data sent to cloud</a:t>
            </a:r>
            <a:r>
              <a:rPr lang="en-US" sz="2500" dirty="0" smtClean="0"/>
              <a:t> can </a:t>
            </a:r>
            <a:r>
              <a:rPr lang="en-US" sz="2500" dirty="0"/>
              <a:t>be </a:t>
            </a:r>
            <a:r>
              <a:rPr lang="en-US" sz="2500" dirty="0" smtClean="0"/>
              <a:t>viewed on </a:t>
            </a:r>
            <a:r>
              <a:rPr lang="en-US" sz="2500" dirty="0"/>
              <a:t>the </a:t>
            </a:r>
            <a:r>
              <a:rPr lang="en-US" sz="2500" dirty="0">
                <a:solidFill>
                  <a:srgbClr val="FF0000"/>
                </a:solidFill>
              </a:rPr>
              <a:t>mobile</a:t>
            </a:r>
            <a:r>
              <a:rPr lang="en-US" sz="2500" dirty="0"/>
              <a:t> of doctors, </a:t>
            </a:r>
            <a:r>
              <a:rPr lang="en-US" sz="2500" dirty="0" smtClean="0"/>
              <a:t>the pregnant women, </a:t>
            </a:r>
            <a:r>
              <a:rPr lang="en-US" sz="2500" dirty="0"/>
              <a:t>and her husband.</a:t>
            </a:r>
          </a:p>
          <a:p>
            <a:pPr algn="just"/>
            <a:r>
              <a:rPr lang="en-US" sz="2500" dirty="0"/>
              <a:t> In case of fluctuations in the parameters of women from the normal, an </a:t>
            </a:r>
            <a:r>
              <a:rPr lang="en-US" sz="2500" dirty="0">
                <a:solidFill>
                  <a:srgbClr val="FF0000"/>
                </a:solidFill>
              </a:rPr>
              <a:t>alert</a:t>
            </a:r>
            <a:r>
              <a:rPr lang="en-US" sz="2500" dirty="0"/>
              <a:t> will be sent to the doctor’s mobile application and the husband’s mobile application using </a:t>
            </a:r>
            <a:r>
              <a:rPr lang="en-US" sz="2500" dirty="0" smtClean="0"/>
              <a:t>Wifi.</a:t>
            </a:r>
            <a:endParaRPr lang="en-US" sz="2500" dirty="0"/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628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14787-4959-4AA6-8D72-144D2986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7518"/>
            <a:ext cx="7981950" cy="756771"/>
          </a:xfrm>
        </p:spPr>
        <p:txBody>
          <a:bodyPr/>
          <a:lstStyle/>
          <a:p>
            <a:r>
              <a:rPr lang="en-US" sz="3600" dirty="0"/>
              <a:t>Methodology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D08D59-8AB3-4238-9C82-5D46920C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DF2-5438-4EA3-A555-9D230CDCE67A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632546-9309-4E88-93CC-8036D67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DC3CBE-34B6-4B5C-9AC3-0586886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2CB8C4-31DC-46F9-84F1-3D18D34E03CA}"/>
              </a:ext>
            </a:extLst>
          </p:cNvPr>
          <p:cNvSpPr txBox="1"/>
          <p:nvPr/>
        </p:nvSpPr>
        <p:spPr>
          <a:xfrm>
            <a:off x="2819400" y="4176249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DISTURBANCE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964ED8E-C609-4648-A93E-11A8298701CC}"/>
              </a:ext>
            </a:extLst>
          </p:cNvPr>
          <p:cNvCxnSpPr>
            <a:cxnSpLocks/>
          </p:cNvCxnSpPr>
          <p:nvPr/>
        </p:nvCxnSpPr>
        <p:spPr>
          <a:xfrm flipV="1">
            <a:off x="3716020" y="3728797"/>
            <a:ext cx="304800" cy="44745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757AF3B0-690F-F109-87FF-9EDA8589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Also</a:t>
            </a:r>
            <a:r>
              <a:rPr lang="en-US" sz="2500" dirty="0"/>
              <a:t>, the real-time health parameters result will be displayed in the application</a:t>
            </a:r>
            <a:r>
              <a:rPr lang="en-US" sz="2500" dirty="0" smtClean="0"/>
              <a:t>.</a:t>
            </a:r>
            <a:endParaRPr lang="en-US" sz="2500" dirty="0"/>
          </a:p>
          <a:p>
            <a:pPr algn="just"/>
            <a:r>
              <a:rPr lang="en-US" sz="2500" dirty="0"/>
              <a:t>The involvement of doctors will make this system more </a:t>
            </a:r>
            <a:r>
              <a:rPr lang="en-US" sz="2500" dirty="0">
                <a:solidFill>
                  <a:srgbClr val="FF0000"/>
                </a:solidFill>
              </a:rPr>
              <a:t>reliable</a:t>
            </a:r>
            <a:r>
              <a:rPr lang="en-US" sz="2500" dirty="0"/>
              <a:t> for health monitoring. </a:t>
            </a:r>
          </a:p>
          <a:p>
            <a:pPr algn="just"/>
            <a:r>
              <a:rPr lang="en-US" sz="2500" dirty="0"/>
              <a:t>The concern of the proposed work is to develop a device that can act as a helping hand and take care of the health of the women, especially for </a:t>
            </a:r>
            <a:r>
              <a:rPr lang="en-US" sz="2500" dirty="0">
                <a:solidFill>
                  <a:srgbClr val="FF0000"/>
                </a:solidFill>
              </a:rPr>
              <a:t>rural areas</a:t>
            </a:r>
            <a:r>
              <a:rPr lang="en-US" sz="2500" dirty="0"/>
              <a:t> who can’t go for a regular check-up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/>
              <a:t>Also, a </a:t>
            </a:r>
            <a:r>
              <a:rPr lang="en-US" sz="2500" dirty="0">
                <a:solidFill>
                  <a:srgbClr val="FF0000"/>
                </a:solidFill>
              </a:rPr>
              <a:t>button </a:t>
            </a:r>
            <a:r>
              <a:rPr lang="en-US" sz="2500" dirty="0"/>
              <a:t>will be provided in the device which when pressed sent a message </a:t>
            </a:r>
            <a:r>
              <a:rPr lang="en-US" sz="2500" dirty="0">
                <a:solidFill>
                  <a:srgbClr val="FF0000"/>
                </a:solidFill>
              </a:rPr>
              <a:t>alert </a:t>
            </a:r>
            <a:r>
              <a:rPr lang="en-US" sz="2500" dirty="0"/>
              <a:t>or</a:t>
            </a:r>
            <a:r>
              <a:rPr lang="en-US" sz="2500" dirty="0">
                <a:solidFill>
                  <a:srgbClr val="FF0000"/>
                </a:solidFill>
              </a:rPr>
              <a:t> alarm </a:t>
            </a:r>
            <a:r>
              <a:rPr lang="en-US" sz="2500" dirty="0"/>
              <a:t>indication on the phone of the neighbor or family members. </a:t>
            </a:r>
          </a:p>
          <a:p>
            <a:pPr algn="just"/>
            <a:endParaRPr lang="en-US" sz="2500" dirty="0" smtClean="0"/>
          </a:p>
          <a:p>
            <a:pPr algn="just"/>
            <a:endParaRPr lang="en-US" sz="2500" dirty="0"/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537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267633-D1E5-A276-981A-96884C74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D692B-D22D-4B0F-BF71-1C15970A75DD}" type="datetime5">
              <a:rPr lang="en-US" smtClean="0"/>
              <a:t>4-Apr-23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412EB5-0E0D-C8BA-766D-832F7E7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6E0C6C-2943-F30B-C453-760D0F5E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39DE-6D28-432A-8530-8950EEE5340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B920BC-95BF-0275-5A72-C79CB3865A0E}"/>
              </a:ext>
            </a:extLst>
          </p:cNvPr>
          <p:cNvSpPr txBox="1">
            <a:spLocks/>
          </p:cNvSpPr>
          <p:nvPr/>
        </p:nvSpPr>
        <p:spPr>
          <a:xfrm>
            <a:off x="2209800" y="233829"/>
            <a:ext cx="6477000" cy="83297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Results and Discussion</a:t>
            </a:r>
            <a:endParaRPr lang="en-IN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229600" cy="46259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indent="0" algn="just">
              <a:buNone/>
            </a:pPr>
            <a:r>
              <a:rPr lang="en-US" sz="2400" dirty="0" smtClean="0"/>
              <a:t>The results of our project are as follows</a:t>
            </a:r>
          </a:p>
          <a:p>
            <a:pPr marL="484632" indent="-457200" algn="just"/>
            <a:r>
              <a:rPr lang="en-US" sz="2400" dirty="0" smtClean="0"/>
              <a:t>Continuous </a:t>
            </a:r>
            <a:r>
              <a:rPr lang="en-US" sz="2400" dirty="0"/>
              <a:t>monitoring of women’s health </a:t>
            </a:r>
            <a:r>
              <a:rPr lang="en-US" sz="2400" dirty="0" smtClean="0"/>
              <a:t>parameter is possible.</a:t>
            </a:r>
            <a:endParaRPr lang="en-US" sz="2400" dirty="0"/>
          </a:p>
          <a:p>
            <a:pPr marL="484632" indent="-457200" algn="just"/>
            <a:r>
              <a:rPr lang="en-US" sz="2400" dirty="0"/>
              <a:t>Can be used by women in remote locations.</a:t>
            </a:r>
          </a:p>
          <a:p>
            <a:pPr marL="484632" indent="-457200" algn="just"/>
            <a:r>
              <a:rPr lang="en-US" sz="2400" dirty="0"/>
              <a:t>Alert can be generated if any abnormailty occurs.</a:t>
            </a:r>
          </a:p>
          <a:p>
            <a:pPr marL="484632" indent="-457200" algn="just"/>
            <a:r>
              <a:rPr lang="en-US" sz="2400" dirty="0"/>
              <a:t>Mobile </a:t>
            </a:r>
            <a:r>
              <a:rPr lang="en-US" sz="2400" dirty="0" smtClean="0"/>
              <a:t>application </a:t>
            </a:r>
            <a:r>
              <a:rPr lang="en-US" sz="2400" dirty="0"/>
              <a:t>to store data.</a:t>
            </a:r>
          </a:p>
          <a:p>
            <a:pPr marL="484632" indent="-457200" algn="just"/>
            <a:r>
              <a:rPr lang="en-US" sz="2400" dirty="0"/>
              <a:t>Due to continuous monitoring, small changes from the desired level can be monitored and alerted.</a:t>
            </a:r>
          </a:p>
          <a:p>
            <a:pPr marL="484632" indent="-457200" algn="just"/>
            <a:r>
              <a:rPr lang="en-US" sz="2400" dirty="0"/>
              <a:t>The panic butoon can be very helpful for women who are alone.</a:t>
            </a:r>
          </a:p>
          <a:p>
            <a:pPr marL="484632" indent="-457200" algn="just"/>
            <a:r>
              <a:rPr lang="en-US" sz="2400" dirty="0"/>
              <a:t>Thus a safe pregnancy journey for the mother and baby is assured in a cost efficient method.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5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lamm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1018</Words>
  <Application>Microsoft Office PowerPoint</Application>
  <PresentationFormat>On-screen Show (4:3)</PresentationFormat>
  <Paragraphs>166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Velammal</vt:lpstr>
      <vt:lpstr>IOT based prenatal supervision</vt:lpstr>
      <vt:lpstr>Abstract</vt:lpstr>
      <vt:lpstr>Objective</vt:lpstr>
      <vt:lpstr>Literature Review (latest year first)</vt:lpstr>
      <vt:lpstr>Literature Review</vt:lpstr>
      <vt:lpstr>Block Diagram</vt:lpstr>
      <vt:lpstr>Methodology</vt:lpstr>
      <vt:lpstr>Methodology</vt:lpstr>
      <vt:lpstr>PowerPoint Presentation</vt:lpstr>
      <vt:lpstr>Output </vt:lpstr>
      <vt:lpstr>PowerPoint Presentation</vt:lpstr>
      <vt:lpstr>     Future Work and Conclusion</vt:lpstr>
      <vt:lpstr>Milestone Activity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vaishnavi</dc:creator>
  <cp:lastModifiedBy>HP</cp:lastModifiedBy>
  <cp:revision>35</cp:revision>
  <dcterms:created xsi:type="dcterms:W3CDTF">2015-01-04T08:12:44Z</dcterms:created>
  <dcterms:modified xsi:type="dcterms:W3CDTF">2023-04-04T17:27:53Z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a0852331f2914fc2b11c1ee99c3e0f1e</vt:lpwstr>
  </property>
</Properties>
</file>