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4/7/2024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20040"/>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34544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345441"/>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43800"/>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3962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b="0" cap="none" dirty="0" sz="1100" i="0" lang="en-US" strike="noStrike" u="none" smtClean="0">
                <a:solidFill>
                  <a:schemeClr val="tx1"/>
                </a:solidFill>
                <a:latin typeface="Arial"/>
                <a:ea typeface="Arial"/>
                <a:cs typeface="Arial"/>
                <a:sym typeface="Arial"/>
              </a:rPr>
              <a:t>:</a:t>
            </a:r>
            <a:r>
              <a:rPr b="0" cap="none" dirty="0" sz="1100" i="0" lang="en-US" strike="noStrike" u="none" smtClean="0">
                <a:solidFill>
                  <a:schemeClr val="tx1"/>
                </a:solidFill>
                <a:latin typeface="Arial"/>
                <a:ea typeface="Arial"/>
                <a:cs typeface="Arial"/>
                <a:sym typeface="Arial"/>
              </a:rPr>
              <a:t>V</a:t>
            </a:r>
            <a:r>
              <a:rPr b="0" cap="none" dirty="0" sz="1100" i="0" lang="en-US" strike="noStrike" u="none" smtClean="0">
                <a:solidFill>
                  <a:schemeClr val="tx1"/>
                </a:solidFill>
                <a:latin typeface="Arial"/>
                <a:ea typeface="Arial"/>
                <a:cs typeface="Arial"/>
                <a:sym typeface="Arial"/>
              </a:rPr>
              <a:t>.</a:t>
            </a:r>
            <a:r>
              <a:rPr b="0" cap="none" dirty="0" sz="1100" i="0" lang="en-US" strike="noStrike" u="none" smtClean="0">
                <a:solidFill>
                  <a:schemeClr val="tx1"/>
                </a:solidFill>
                <a:latin typeface="Arial"/>
                <a:ea typeface="Arial"/>
                <a:cs typeface="Arial"/>
                <a:sym typeface="Arial"/>
              </a:rPr>
              <a:t>M</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r</a:t>
            </a:r>
            <a:r>
              <a:rPr b="0" cap="none" dirty="0" sz="1100" i="0" lang="en-US" strike="noStrike" u="none" smtClean="0">
                <a:solidFill>
                  <a:schemeClr val="tx1"/>
                </a:solidFill>
                <a:latin typeface="Arial"/>
                <a:ea typeface="Arial"/>
                <a:cs typeface="Arial"/>
                <a:sym typeface="Arial"/>
              </a:rPr>
              <a:t>y</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S</a:t>
            </a:r>
            <a:r>
              <a:rPr b="0" cap="none" dirty="0" sz="1100" i="0" lang="en-US" strike="noStrike" u="none" smtClean="0">
                <a:solidFill>
                  <a:schemeClr val="tx1"/>
                </a:solidFill>
                <a:latin typeface="Arial"/>
                <a:ea typeface="Arial"/>
                <a:cs typeface="Arial"/>
                <a:sym typeface="Arial"/>
              </a:rPr>
              <a:t>i</a:t>
            </a:r>
            <a:r>
              <a:rPr b="0" cap="none" dirty="0" sz="1100" i="0" lang="en-US" strike="noStrike" u="none" smtClean="0">
                <a:solidFill>
                  <a:schemeClr val="tx1"/>
                </a:solidFill>
                <a:latin typeface="Arial"/>
                <a:ea typeface="Arial"/>
                <a:cs typeface="Arial"/>
                <a:sym typeface="Arial"/>
              </a:rPr>
              <a:t>n</a:t>
            </a:r>
            <a:r>
              <a:rPr b="0" cap="none" dirty="0" sz="1100" i="0" lang="en-US" strike="noStrike" u="none" smtClean="0">
                <a:solidFill>
                  <a:schemeClr val="tx1"/>
                </a:solidFill>
                <a:latin typeface="Arial"/>
                <a:ea typeface="Arial"/>
                <a:cs typeface="Arial"/>
                <a:sym typeface="Arial"/>
              </a:rPr>
              <a:t>d</a:t>
            </a:r>
            <a:r>
              <a:rPr b="0" cap="none" dirty="0" sz="1100" i="0" lang="en-US" strike="noStrike" u="none" smtClean="0">
                <a:solidFill>
                  <a:schemeClr val="tx1"/>
                </a:solidFill>
                <a:latin typeface="Arial"/>
                <a:ea typeface="Arial"/>
                <a:cs typeface="Arial"/>
                <a:sym typeface="Arial"/>
              </a:rPr>
              <a:t>h</a:t>
            </a:r>
            <a:r>
              <a:rPr b="0" cap="none" dirty="0" sz="1100" i="0" lang="en-US" strike="noStrike" u="none" smtClean="0">
                <a:solidFill>
                  <a:schemeClr val="tx1"/>
                </a:solidFill>
                <a:latin typeface="Arial"/>
                <a:ea typeface="Arial"/>
                <a:cs typeface="Arial"/>
                <a:sym typeface="Arial"/>
              </a:rPr>
              <a:t>u</a:t>
            </a:r>
            <a:r>
              <a:rPr b="0" cap="none" dirty="0" sz="1100" i="0" lang="en-US" strike="noStrike" u="none" smtClean="0">
                <a:solidFill>
                  <a:schemeClr val="tx1"/>
                </a:solidFill>
                <a:latin typeface="Arial"/>
                <a:ea typeface="Arial"/>
                <a:cs typeface="Arial"/>
                <a:sym typeface="Arial"/>
              </a:rPr>
              <a:t>j</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 </a:t>
            </a:r>
            <a:endParaRPr b="0" cap="none" dirty="0" sz="1100" i="0" lang="en-US" strike="noStrike" u="none" smtClean="0">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smtClean="0">
                <a:solidFill>
                  <a:schemeClr val="tx1"/>
                </a:solidFill>
                <a:latin typeface="Arial"/>
                <a:ea typeface="Arial"/>
                <a:cs typeface="Arial"/>
                <a:sym typeface="Arial"/>
              </a:rPr>
              <a:t>Student </a:t>
            </a:r>
            <a:r>
              <a:rPr b="0" cap="none" dirty="0" sz="1100" i="0" lang="en-US" strike="noStrike" u="none">
                <a:solidFill>
                  <a:schemeClr val="tx1"/>
                </a:solidFill>
                <a:latin typeface="Arial"/>
                <a:ea typeface="Arial"/>
                <a:cs typeface="Arial"/>
                <a:sym typeface="Arial"/>
              </a:rPr>
              <a:t>ID : </a:t>
            </a:r>
            <a:r>
              <a:rPr b="0" cap="none" dirty="0" sz="1100" i="0" lang="en-US" strike="noStrike" u="none" smtClean="0">
                <a:solidFill>
                  <a:schemeClr val="tx1"/>
                </a:solidFill>
                <a:latin typeface="Arial"/>
                <a:ea typeface="Arial"/>
                <a:cs typeface="Arial"/>
                <a:sym typeface="Arial"/>
              </a:rPr>
              <a:t>au</a:t>
            </a:r>
            <a:r>
              <a:rPr altLang="en-IN" b="0" cap="none" dirty="0" sz="1100" i="0" lang="en-US" strike="noStrike" u="none" smtClean="0">
                <a:solidFill>
                  <a:schemeClr val="tx1"/>
                </a:solidFill>
                <a:latin typeface="Arial"/>
                <a:ea typeface="Arial"/>
                <a:cs typeface="Arial"/>
                <a:sym typeface="Arial"/>
              </a:rPr>
              <a:t>8</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3</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0</a:t>
            </a:r>
            <a:r>
              <a:rPr altLang="en-IN" b="0" cap="none" dirty="0" sz="1100" i="0" lang="en-US" strike="noStrike" u="none" smtClean="0">
                <a:solidFill>
                  <a:schemeClr val="tx1"/>
                </a:solidFill>
                <a:latin typeface="Arial"/>
                <a:ea typeface="Arial"/>
                <a:cs typeface="Arial"/>
                <a:sym typeface="Arial"/>
              </a:rPr>
              <a:t>5</a:t>
            </a:r>
            <a:r>
              <a:rPr altLang="en-IN" b="0" cap="none" dirty="0" sz="1100" i="0" lang="en-US" strike="noStrike" u="none" smtClean="0">
                <a:solidFill>
                  <a:schemeClr val="tx1"/>
                </a:solidFill>
                <a:latin typeface="Arial"/>
                <a:ea typeface="Arial"/>
                <a:cs typeface="Arial"/>
                <a:sym typeface="Arial"/>
              </a:rPr>
              <a:t>0</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6</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43800"/>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370840"/>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Pavendar</a:t>
            </a:r>
            <a:r>
              <a:rPr dirty="0" sz="1100" lang="en-US" smtClean="0">
                <a:solidFill>
                  <a:schemeClr val="tx1"/>
                </a:solidFill>
              </a:rPr>
              <a:t> </a:t>
            </a:r>
            <a:r>
              <a:rPr dirty="0" sz="1100" lang="en-US" err="1" smtClean="0">
                <a:solidFill>
                  <a:schemeClr val="tx1"/>
                </a:solidFill>
              </a:rPr>
              <a:t>Bharathidasan</a:t>
            </a:r>
            <a:r>
              <a:rPr dirty="0" sz="1100" lang="en-US" smtClean="0">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a:t>
            </a:r>
            <a:r>
              <a:rPr b="1" dirty="0" sz="1600" lang="en-IN" smtClean="0">
                <a:solidFill>
                  <a:srgbClr val="213163"/>
                </a:solidFill>
              </a:rPr>
              <a:t>Results</a:t>
            </a:r>
            <a:br>
              <a:rPr b="1" dirty="0" sz="1600" lang="en-IN" smtClean="0">
                <a:solidFill>
                  <a:srgbClr val="213163"/>
                </a:solidFill>
              </a:rPr>
            </a:br>
            <a:r>
              <a:rPr b="1" dirty="0" sz="1600" lang="en-IN">
                <a:solidFill>
                  <a:srgbClr val="213163"/>
                </a:solidFill>
              </a:rPr>
              <a:t/>
            </a:r>
            <a:br>
              <a:rPr b="1" dirty="0" sz="1600" lang="en-IN">
                <a:solidFill>
                  <a:srgbClr val="213163"/>
                </a:solidFill>
              </a:rPr>
            </a:br>
            <a:r>
              <a:rPr dirty="0" sz="1600" lang="en-US" smtClean="0"/>
              <a:t>This </a:t>
            </a:r>
            <a:r>
              <a:rPr dirty="0" sz="1600" lang="en-US"/>
              <a:t>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smtClean="0"/>
              <a:t>Car </a:t>
            </a:r>
            <a:r>
              <a:rPr dirty="0" sz="1600" lang="en-US"/>
              <a:t>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smtClean="0"/>
              <a:t>General </a:t>
            </a:r>
            <a:r>
              <a:rPr dirty="0" sz="1600" lang="en-US"/>
              <a:t>customers as well as the company’s staff will be able to use the system</a:t>
            </a:r>
            <a:br>
              <a:rPr dirty="0" sz="1600" lang="en-US"/>
            </a:br>
            <a:r>
              <a:rPr dirty="0" sz="1600" lang="en-US" smtClean="0"/>
              <a:t>effectively. Web-platform </a:t>
            </a:r>
            <a:r>
              <a:rPr dirty="0" sz="1600" lang="en-US"/>
              <a:t>means that the system will be available for access 24/7 except </a:t>
            </a:r>
            <a:r>
              <a:rPr dirty="0" sz="1600" lang="en-US" smtClean="0"/>
              <a:t>when there </a:t>
            </a:r>
            <a:r>
              <a:rPr dirty="0" sz="1600" lang="en-US"/>
              <a:t>is a temporary server issue which is expected to be </a:t>
            </a:r>
            <a:r>
              <a:rPr dirty="0" sz="1600" lang="en-US"/>
              <a:t>minimal.</a:t>
            </a:r>
            <a:br>
              <a:rPr dirty="0" sz="1600" lang="en-US"/>
            </a:br>
            <a:r>
              <a:rPr dirty="0" sz="1600" lang="en-US"/>
              <a:t>The system </a:t>
            </a:r>
            <a:r>
              <a:rPr dirty="0" sz="1600" lang="en-US" err="1" smtClean="0"/>
              <a:t>hasre</a:t>
            </a:r>
            <a:r>
              <a:rPr dirty="0" sz="1600" lang="en-US" smtClean="0"/>
              <a:t> </a:t>
            </a:r>
            <a:r>
              <a:rPr dirty="0" sz="1600" lang="en-US" err="1" smtClean="0"/>
              <a:t>acheda</a:t>
            </a:r>
            <a:r>
              <a:rPr dirty="0" sz="1600" lang="en-US" smtClean="0"/>
              <a:t> </a:t>
            </a:r>
            <a:r>
              <a:rPr dirty="0" sz="1600" lang="en-US"/>
              <a:t>steady state where all bugs have been eliminated. The system is operated at a high </a:t>
            </a:r>
            <a:r>
              <a:rPr dirty="0" sz="1600" lang="en-US" smtClean="0"/>
              <a:t>level of efficiency </a:t>
            </a:r>
            <a:r>
              <a:rPr dirty="0" sz="1600" lang="en-US"/>
              <a:t>and all teachers and users associated with the system understand its advantage. The </a:t>
            </a:r>
            <a:r>
              <a:rPr dirty="0" sz="1600" lang="en-US" smtClean="0"/>
              <a:t>system solves </a:t>
            </a:r>
            <a:r>
              <a:rPr dirty="0" sz="1600" lang="en-US"/>
              <a:t>the problem- it was intended to solve as requirement specification. The system is user friendly &amp; easy to maintain.</a:t>
            </a:r>
            <a:r>
              <a:rPr dirty="0" sz="1600" lang="en-US"/>
              <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smtClean="0">
                <a:solidFill>
                  <a:srgbClr val="374151"/>
                </a:solidFill>
                <a:latin typeface="+mj-lt"/>
                <a:cs typeface="Times New Roman" panose="02020603050405020304" pitchFamily="18" charset="0"/>
              </a:rPr>
              <a:t>:</a:t>
            </a:r>
            <a:br>
              <a:rPr b="1" dirty="0" sz="1600" lang="en-US" smtClean="0">
                <a:solidFill>
                  <a:srgbClr val="374151"/>
                </a:solidFill>
                <a:latin typeface="+mj-lt"/>
                <a:cs typeface="Times New Roman" panose="02020603050405020304" pitchFamily="18" charset="0"/>
              </a:rPr>
            </a:br>
            <a:r>
              <a:rPr b="1" dirty="0" sz="2000" lang="en-US">
                <a:solidFill>
                  <a:srgbClr val="374151"/>
                </a:solidFill>
                <a:latin typeface="+mj-lt"/>
                <a:cs typeface="Times New Roman" panose="02020603050405020304" pitchFamily="18" charset="0"/>
              </a:rPr>
              <a:t/>
            </a:r>
            <a:br>
              <a:rPr b="1" dirty="0" sz="2000" lang="en-US">
                <a:solidFill>
                  <a:srgbClr val="374151"/>
                </a:solidFill>
                <a:latin typeface="+mj-lt"/>
                <a:cs typeface="Times New Roman" panose="02020603050405020304" pitchFamily="18" charset="0"/>
              </a:rPr>
            </a:br>
            <a:r>
              <a:rPr dirty="0" sz="2000" lang="en-US" smtClean="0"/>
              <a:t>This </a:t>
            </a:r>
            <a:r>
              <a:rPr dirty="0" sz="2000" lang="en-US"/>
              <a:t>order cars online system project aimed at developing an online car rental system which can </a:t>
            </a:r>
            <a:r>
              <a:rPr dirty="0" sz="2000" lang="en-US" smtClean="0"/>
              <a:t>be used </a:t>
            </a:r>
            <a:r>
              <a:rPr dirty="0" sz="2000" lang="en-US"/>
              <a:t>in small places, and medium cities firstly and then on a large scale. </a:t>
            </a:r>
            <a:r>
              <a:rPr dirty="0" sz="2000" lang="en-US" smtClean="0"/>
              <a:t/>
            </a:r>
            <a:br>
              <a:rPr dirty="0" sz="2000" lang="en-US" smtClean="0"/>
            </a:br>
            <a:r>
              <a:rPr dirty="0" sz="2000" lang="en-US" smtClean="0"/>
              <a:t>▪ </a:t>
            </a:r>
            <a:r>
              <a:rPr dirty="0" sz="2000" lang="en-US"/>
              <a:t>It is developed to help car rental to simplify their daily operational and managerial task as well as improve the dining experience of </a:t>
            </a:r>
            <a:r>
              <a:rPr dirty="0" sz="2000" lang="en-US" smtClean="0"/>
              <a:t>customers. </a:t>
            </a:r>
            <a:r>
              <a:rPr dirty="0" sz="6000" lang="en-US" smtClean="0"/>
              <a:t/>
            </a:r>
            <a:br>
              <a:rPr dirty="0" sz="6000" lang="en-US" smtClean="0"/>
            </a:br>
            <a:r>
              <a:rPr dirty="0" sz="2000" lang="en-US" smtClean="0"/>
              <a:t>▪ </a:t>
            </a:r>
            <a:r>
              <a:rPr dirty="0" sz="2000" lang="en-US"/>
              <a:t>And also helps restaurant develop healthy customer relationships by providing good services. </a:t>
            </a:r>
            <a:r>
              <a:rPr dirty="0" sz="2000" lang="en-US" smtClean="0"/>
              <a:t>The </a:t>
            </a:r>
            <a:r>
              <a:rPr dirty="0" sz="2000" lang="en-US"/>
              <a:t>system enables staff to let update and make changes to their cars and beverage list information based on the orders placed and the orders completed</a:t>
            </a:r>
            <a:r>
              <a:rPr dirty="0" sz="1600" lang="en-US"/>
              <a:t>.</a:t>
            </a:r>
            <a:r>
              <a:rPr b="0" dirty="0" sz="1600" i="0" lang="en-US">
                <a:solidFill>
                  <a:srgbClr val="374151"/>
                </a:solidFill>
                <a:effectLst/>
                <a:latin typeface="Söhne"/>
              </a:rPr>
              <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Conclusion</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An </a:t>
            </a:r>
            <a:r>
              <a:rPr dirty="0" sz="1400" lang="en-US"/>
              <a:t>CAR RENTAL </a:t>
            </a:r>
            <a:r>
              <a:rPr dirty="0" sz="1400" lang="en-US" smtClean="0"/>
              <a:t>APPLICATION </a:t>
            </a:r>
            <a:r>
              <a:rPr dirty="0" sz="1400" lang="en-US"/>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a:t>
            </a:r>
            <a:r>
              <a:rPr dirty="0" sz="1400" lang="en-US" smtClean="0"/>
              <a:t>good services</a:t>
            </a:r>
            <a:r>
              <a:rPr dirty="0" sz="1400" lang="en-US"/>
              <a:t>.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smtClean="0">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 </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600" lang="en-US"/>
              <a:t>“</a:t>
            </a:r>
            <a:r>
              <a:rPr dirty="0" sz="1400" lang="en-US"/>
              <a:t>CAR RENTAL </a:t>
            </a:r>
            <a:r>
              <a:rPr dirty="0" sz="1400" lang="en-US" smtClean="0"/>
              <a:t>APPLICATION WITH DJANGO FRAMEWORK” </a:t>
            </a:r>
            <a:r>
              <a:rPr dirty="0" sz="1400" lang="en-US"/>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dirty="0" sz="1400" lang="en-US" smtClean="0"/>
              <a:t>this system </a:t>
            </a:r>
            <a:r>
              <a:rPr dirty="0" sz="1400" lang="en-US"/>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dirty="0" sz="1400" lang="en-US" smtClean="0"/>
              <a:t>traveler’s </a:t>
            </a:r>
            <a:r>
              <a:rPr dirty="0" sz="1400" lang="en-US"/>
              <a:t>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a:t>
            </a:r>
            <a:r>
              <a:rPr dirty="0" sz="1000" lang="en-IN"/>
              <a:t> </a:t>
            </a:r>
            <a:r>
              <a:rPr dirty="0" sz="1000" lang="en-IN" smtClean="0"/>
              <a:t>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The </a:t>
            </a:r>
            <a:r>
              <a:rPr dirty="0" sz="1400" lang="en-US"/>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dirty="0" sz="1400" lang="en-US" smtClean="0"/>
              <a:t/>
            </a:r>
            <a:br>
              <a:rPr dirty="0" sz="1400" lang="en-US" smtClean="0"/>
            </a:br>
            <a:r>
              <a:rPr dirty="0" sz="1400" lang="en-US" smtClean="0"/>
              <a:t/>
            </a:r>
            <a:br>
              <a:rPr dirty="0" sz="1400" lang="en-US" smtClean="0"/>
            </a:br>
            <a:r>
              <a:rPr dirty="0" sz="1400" lang="en-US" smtClean="0"/>
              <a:t>1</a:t>
            </a:r>
            <a:r>
              <a:rPr dirty="0" sz="1400" lang="en-US"/>
              <a:t>. To rent a car a prospective renter must first go to the nearest office to register as a client. </a:t>
            </a:r>
            <a:r>
              <a:rPr dirty="0" sz="1400" lang="en-US" smtClean="0"/>
              <a:t/>
            </a:r>
            <a:br>
              <a:rPr dirty="0" sz="1400" lang="en-US" smtClean="0"/>
            </a:br>
            <a:r>
              <a:rPr dirty="0" sz="1400" lang="en-US" smtClean="0"/>
              <a:t/>
            </a:r>
            <a:br>
              <a:rPr dirty="0" sz="1400" lang="en-US" smtClean="0"/>
            </a:br>
            <a:r>
              <a:rPr dirty="0" sz="1400" lang="en-US" smtClean="0"/>
              <a:t>2</a:t>
            </a:r>
            <a:r>
              <a:rPr dirty="0" sz="1400" lang="en-US"/>
              <a:t>.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www.coursehero.com</a:t>
            </a:r>
            <a:endParaRPr dirty="0" sz="100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r>
              <a:rPr b="1" dirty="0" sz="1800" lang="en-IN" smtClean="0">
                <a:solidFill>
                  <a:srgbClr val="213163"/>
                </a:solidFill>
              </a:rPr>
              <a:t/>
            </a:r>
            <a:br>
              <a:rPr b="1" dirty="0" sz="1800" lang="en-IN" smtClean="0">
                <a:solidFill>
                  <a:srgbClr val="213163"/>
                </a:solidFill>
              </a:rPr>
            </a:br>
            <a:r>
              <a:rPr dirty="0" sz="1600" lang="en-US"/>
              <a:t>The primary purpose of an online car rental system is to allow customers </a:t>
            </a:r>
            <a:r>
              <a:rPr dirty="0" sz="1600" lang="en-US" smtClean="0"/>
              <a:t>to easily </a:t>
            </a:r>
            <a:r>
              <a:rPr dirty="0" sz="1600" lang="en-US"/>
              <a:t>do order at website over the internet. With the improvement of technology, online car rental systems </a:t>
            </a:r>
            <a:r>
              <a:rPr dirty="0" sz="1600" lang="en-US" smtClean="0"/>
              <a:t>are becoming </a:t>
            </a:r>
            <a:r>
              <a:rPr dirty="0" sz="1600" lang="en-US"/>
              <a:t>a popular topic. That’s because they are serving the ever-increasing Demand for convince. </a:t>
            </a:r>
            <a:r>
              <a:rPr dirty="0" sz="1600" lang="en-US" smtClean="0"/>
              <a:t>It benefits </a:t>
            </a:r>
            <a:r>
              <a:rPr dirty="0" sz="1600" lang="en-US"/>
              <a:t>both the customer and the business. With a website or mobile app, customers can easily </a:t>
            </a:r>
            <a:r>
              <a:rPr dirty="0" sz="1600" lang="en-US" smtClean="0"/>
              <a:t>Browse all </a:t>
            </a:r>
            <a:r>
              <a:rPr dirty="0" sz="1600" lang="en-US"/>
              <a:t>the dishes and place order of their </a:t>
            </a:r>
            <a:r>
              <a:rPr dirty="0" sz="1600" lang="en-US" err="1"/>
              <a:t>favourite</a:t>
            </a:r>
            <a:r>
              <a:rPr dirty="0" sz="1600" lang="en-US"/>
              <a:t> </a:t>
            </a:r>
            <a:r>
              <a:rPr dirty="0" sz="1600" lang="en-US" smtClean="0"/>
              <a:t>one</a:t>
            </a:r>
            <a:r>
              <a:rPr dirty="0" sz="1600" lang="en-US"/>
              <a:t>. From the car rental perspective, they no longer </a:t>
            </a:r>
            <a:r>
              <a:rPr dirty="0" sz="1600" lang="en-US" smtClean="0"/>
              <a:t>spend time </a:t>
            </a:r>
            <a:r>
              <a:rPr dirty="0" sz="1600" lang="en-US"/>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2758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endParaRPr dirty="0" lang="en-US" smtClean="0"/>
          </a:p>
          <a:p>
            <a:pPr indent="-342900" marL="342900">
              <a:lnSpc>
                <a:spcPct val="150000"/>
              </a:lnSpc>
              <a:buAutoNum type="arabicPeriod"/>
            </a:pPr>
            <a:r>
              <a:rPr dirty="0" lang="en-US" smtClean="0"/>
              <a:t>Develop </a:t>
            </a:r>
            <a:r>
              <a:rPr dirty="0" lang="en-US"/>
              <a:t>a new system that will reduce the manual effort of creating </a:t>
            </a:r>
            <a:r>
              <a:rPr dirty="0" lang="en-US" smtClean="0"/>
              <a:t>reports</a:t>
            </a:r>
            <a:endParaRPr dirty="0" lang="en-US"/>
          </a:p>
          <a:p>
            <a:pPr indent="-342900" marL="342900">
              <a:lnSpc>
                <a:spcPct val="150000"/>
              </a:lnSpc>
              <a:buAutoNum type="arabicPeriod"/>
            </a:pPr>
            <a:r>
              <a:rPr dirty="0" lang="en-US" smtClean="0"/>
              <a:t>Develop </a:t>
            </a:r>
            <a:r>
              <a:rPr dirty="0" lang="en-US"/>
              <a:t>a system that will built-up the database to facilitate future information and retrieval for analysis and other </a:t>
            </a:r>
            <a:r>
              <a:rPr dirty="0" lang="en-US" smtClean="0"/>
              <a:t>statements.</a:t>
            </a:r>
          </a:p>
          <a:p>
            <a:pPr indent="-342900" marL="342900">
              <a:lnSpc>
                <a:spcPct val="150000"/>
              </a:lnSpc>
              <a:buAutoNum type="arabicPeriod"/>
            </a:pPr>
            <a:r>
              <a:rPr dirty="0" lang="en-US" smtClean="0"/>
              <a:t>Develop </a:t>
            </a:r>
            <a:r>
              <a:rPr dirty="0" lang="en-US"/>
              <a:t>a system that will automate the monitoring of any problem During Analysis. </a:t>
            </a:r>
            <a:endParaRPr dirty="0" lang="en-US" smtClean="0"/>
          </a:p>
          <a:p>
            <a:pPr indent="-342900" marL="342900">
              <a:lnSpc>
                <a:spcPct val="150000"/>
              </a:lnSpc>
              <a:buAutoNum type="arabicPeriod"/>
            </a:pPr>
            <a:r>
              <a:rPr dirty="0" lang="en-US" smtClean="0"/>
              <a:t>Develop </a:t>
            </a:r>
            <a:r>
              <a:rPr dirty="0" lang="en-US"/>
              <a:t>a system that has a flexible form design</a:t>
            </a:r>
            <a:r>
              <a:rPr dirty="0" lang="en-US" smtClean="0"/>
              <a:t>.</a:t>
            </a:r>
          </a:p>
          <a:p>
            <a:pPr indent="-342900" marL="342900">
              <a:lnSpc>
                <a:spcPct val="150000"/>
              </a:lnSpc>
              <a:buAutoNum type="arabicPeriod"/>
            </a:pPr>
            <a:r>
              <a:rPr dirty="0" lang="en-US" smtClean="0"/>
              <a:t>The </a:t>
            </a:r>
            <a:r>
              <a:rPr dirty="0" lang="en-US"/>
              <a:t>system should have provision to view performance during working with system After completing the requirement determination and doing re analysis a new system is designed which could solve the problem of existing system and fulfill the requirement of the </a:t>
            </a:r>
            <a:r>
              <a:rPr dirty="0" lang="en-US" smtClean="0"/>
              <a:t>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r>
              <a:rPr dirty="0" sz="1600" lang="en-US" smtClean="0"/>
              <a:t/>
            </a:r>
            <a:br>
              <a:rPr dirty="0" sz="1600" lang="en-US" smtClean="0"/>
            </a:br>
            <a:r>
              <a:rPr dirty="0" sz="1600" lang="en-US" smtClean="0"/>
              <a:t/>
            </a:r>
            <a:br>
              <a:rPr dirty="0" sz="1600" lang="en-US" smtClean="0"/>
            </a:br>
            <a:r>
              <a:rPr dirty="0" sz="1600" lang="en-US" smtClean="0"/>
              <a:t>• </a:t>
            </a:r>
            <a:r>
              <a:rPr dirty="0" sz="1600" lang="en-US"/>
              <a:t>Quick and easy retrieval of </a:t>
            </a:r>
            <a:r>
              <a:rPr dirty="0" sz="1600" lang="en-US" smtClean="0"/>
              <a:t>information</a:t>
            </a:r>
            <a:br>
              <a:rPr dirty="0" sz="1600" lang="en-US" smtClean="0"/>
            </a:br>
            <a:r>
              <a:rPr dirty="0" sz="1600" lang="en-US" smtClean="0"/>
              <a:t/>
            </a:r>
            <a:br>
              <a:rPr dirty="0" sz="1600" lang="en-US" smtClean="0"/>
            </a:br>
            <a:r>
              <a:rPr dirty="0" sz="1600" lang="en-US" smtClean="0"/>
              <a:t> </a:t>
            </a:r>
            <a:r>
              <a:rPr dirty="0" sz="1600" lang="en-US"/>
              <a:t>• Low cost maintenance. </a:t>
            </a:r>
            <a:r>
              <a:rPr dirty="0" sz="1600" lang="en-US" smtClean="0"/>
              <a:t/>
            </a:r>
            <a:br>
              <a:rPr dirty="0" sz="1600" lang="en-US" smtClean="0"/>
            </a:br>
            <a:r>
              <a:rPr dirty="0" sz="1600" lang="en-US" smtClean="0"/>
              <a:t/>
            </a:r>
            <a:br>
              <a:rPr dirty="0" sz="1600" lang="en-US" smtClean="0"/>
            </a:br>
            <a:r>
              <a:rPr dirty="0" sz="1600" lang="en-US" smtClean="0"/>
              <a:t>• </a:t>
            </a:r>
            <a:r>
              <a:rPr dirty="0" sz="1600" lang="en-US"/>
              <a:t>The system is not person </a:t>
            </a:r>
            <a:r>
              <a:rPr dirty="0" sz="1600" lang="en-US" smtClean="0"/>
              <a:t>dependent.</a:t>
            </a:r>
            <a:br>
              <a:rPr dirty="0" sz="1600" lang="en-US" smtClean="0"/>
            </a:br>
            <a:r>
              <a:rPr dirty="0" sz="1600" lang="en-US" smtClean="0"/>
              <a:t> </a:t>
            </a:r>
            <a:br>
              <a:rPr dirty="0" sz="1600" lang="en-US" smtClean="0"/>
            </a:br>
            <a:r>
              <a:rPr dirty="0" sz="1600" lang="en-US" smtClean="0"/>
              <a:t>• </a:t>
            </a:r>
            <a:r>
              <a:rPr dirty="0" sz="1600" lang="en-US"/>
              <a:t>Knowledge of computer skill required is minimum</a:t>
            </a:r>
            <a:r>
              <a:rPr dirty="0" sz="1600" lang="en-US" smtClean="0"/>
              <a:t>.</a:t>
            </a:r>
            <a:br>
              <a:rPr dirty="0" sz="1600" lang="en-US" smtClean="0"/>
            </a:br>
            <a:r>
              <a:rPr dirty="0" sz="1600" lang="en-US" smtClean="0"/>
              <a:t/>
            </a:r>
            <a:br>
              <a:rPr dirty="0" sz="1600" lang="en-US" smtClean="0"/>
            </a:br>
            <a:r>
              <a:rPr dirty="0" sz="1600" lang="en-US" smtClean="0"/>
              <a:t> </a:t>
            </a:r>
            <a:r>
              <a:rPr dirty="0" sz="1600" lang="en-US"/>
              <a:t>• Use of this system will automate the </a:t>
            </a:r>
            <a:r>
              <a:rPr dirty="0" sz="1600" lang="en-US" smtClean="0"/>
              <a:t>function.</a:t>
            </a:r>
            <a:br>
              <a:rPr dirty="0" sz="1600" lang="en-US" smtClean="0"/>
            </a:br>
            <a:r>
              <a:rPr dirty="0" sz="1600" lang="en-US" smtClean="0"/>
              <a:t/>
            </a:r>
            <a:br>
              <a:rPr dirty="0" sz="1600" lang="en-US" smtClean="0"/>
            </a:br>
            <a:r>
              <a:rPr dirty="0" sz="1600" lang="en-US" smtClean="0"/>
              <a:t>• It will </a:t>
            </a:r>
            <a:r>
              <a:rPr dirty="0" sz="1600" lang="en-US"/>
              <a:t>also </a:t>
            </a:r>
            <a:r>
              <a:rPr dirty="0" sz="1600" lang="en-US" smtClean="0"/>
              <a:t>lead this </a:t>
            </a:r>
            <a:r>
              <a:rPr dirty="0" sz="1600" lang="en-US"/>
              <a:t>system </a:t>
            </a:r>
            <a:r>
              <a:rPr dirty="0" sz="1600" lang="en-US" smtClean="0"/>
              <a:t>to improve </a:t>
            </a:r>
            <a:r>
              <a:rPr dirty="0" sz="1600" lang="en-US"/>
              <a:t>the </a:t>
            </a:r>
            <a:r>
              <a:rPr dirty="0" sz="1600" lang="en-US" smtClean="0"/>
              <a:t>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dirty="0" sz="1800" lang="en-US">
                <a:solidFill>
                  <a:srgbClr val="374151"/>
                </a:solidFill>
                <a:latin typeface="Times New Roman" panose="02020603050405020304" pitchFamily="18" charset="0"/>
                <a:cs typeface="Times New Roman" panose="02020603050405020304" pitchFamily="18" charset="0"/>
              </a:rPr>
              <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Microsoft account</cp:lastModifiedBy>
  <dcterms:created xsi:type="dcterms:W3CDTF">2024-04-06T08:37:02Z</dcterms:created>
  <dcterms:modified xsi:type="dcterms:W3CDTF">2024-04-12T06:56:22Z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617b0dcc37da4c84b112fa400ef70dde</vt:lpwstr>
  </property>
</Properties>
</file>