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4AC43-FF57-45A3-B209-6F74C844A6B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0966A-1249-43A7-9CAD-AFB649603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78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966A-1249-43A7-9CAD-AFB64960376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310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966A-1249-43A7-9CAD-AFB6496037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321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0966A-1249-43A7-9CAD-AFB6496037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197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6D6C-1172-10B8-C94E-7819E5D23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DDFC0-A1BC-30CE-5B9B-53FC81ECE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7ABC2-9EA6-25B3-E412-4B53F13E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5A16-60F8-4F23-82FA-8F148BBAEE8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80E9A-C173-3470-1911-53B0BD0E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5DE27-C747-7433-F634-96434F8A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D3FF-D4AD-4FA0-837E-31FF1B69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94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658C-CB56-8A59-0346-F3E58F45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C359E-6895-24AB-010D-B55071C9F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EB66F-B77F-5B64-AB5F-0F2C46B1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5A16-60F8-4F23-82FA-8F148BBAEE8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09416-BAA3-AA2E-F5FB-C02FCF18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3F8E3-E57E-3BD4-08C5-B1D0427F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D3FF-D4AD-4FA0-837E-31FF1B69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62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81F89-5F8F-1D5C-6611-C51C07996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00E3F-DEF7-0FFF-481D-494F08DC0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2C39-6D72-4DC9-DE95-8BF84A0E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5A16-60F8-4F23-82FA-8F148BBAEE8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B5A55-4C1C-E93B-5337-A8E11826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D033-BABF-7F36-A6D1-A8802E5F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D3FF-D4AD-4FA0-837E-31FF1B69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92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8EC4-4AC9-EBEE-7EEB-74188875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A40FA-C5AA-BE00-38CE-C49224C0A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D0F1-4CCC-F7E1-8515-10793D72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5A16-60F8-4F23-82FA-8F148BBAEE8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DC039-E429-92ED-00C6-8E9A4DD1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2FAB2-5EC2-FA80-A87D-AF087D20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D3FF-D4AD-4FA0-837E-31FF1B69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6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C19-DE7F-3518-2473-995BC64D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8C565-DA2E-2EDD-3EC1-C8CE08C5B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BA78E-D977-75DD-B288-F231E490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5A16-60F8-4F23-82FA-8F148BBAEE8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FE066-CF27-4D5C-8777-C99A31DB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69CEF-E678-4CDA-400F-9C86D365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D3FF-D4AD-4FA0-837E-31FF1B69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19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F53D-A484-1733-F642-403848D0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B900D-9485-833C-0E02-0FD6E00A1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487A6-18AA-9062-06AD-1655FF35A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D7C13-1F2D-5007-35E1-D5F81C5E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5A16-60F8-4F23-82FA-8F148BBAEE8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FFDEA-361B-05D8-3AF1-A9B53203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02AC3-E3E1-48CE-8007-F008529B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D3FF-D4AD-4FA0-837E-31FF1B69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4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35A3-FF14-6AA8-2884-7AFCF1CA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F3EF1-275E-6E90-381C-33E37D367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33A9F-805D-F17B-E724-50AB04470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84412-51BE-F765-0621-382E4A68B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63AFD-45B3-9CC7-3675-C260C50AE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E800B-0A4F-CDF2-EF5D-4630DE82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5A16-60F8-4F23-82FA-8F148BBAEE8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6C55E-A13B-6E89-F412-78C691B2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BE52C-2962-217A-7F34-D08632F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D3FF-D4AD-4FA0-837E-31FF1B69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65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9210-2587-B0A1-1BC9-8BCF8DF4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60C87-C3AA-50C6-0004-DF1790FD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5A16-60F8-4F23-82FA-8F148BBAEE8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FF744-2AA8-E8BF-8F22-56BE4F11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67247-71C8-57A4-A596-8D2F0221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D3FF-D4AD-4FA0-837E-31FF1B69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41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B6571-D051-77FE-E126-60DA4AFB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5A16-60F8-4F23-82FA-8F148BBAEE8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DC9D7-22F6-5687-8425-B6B1DCCD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99BD2-816C-B46A-D909-BDB1703D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D3FF-D4AD-4FA0-837E-31FF1B69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39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8926-0C9A-7217-3866-AB1C2252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9032F-0036-156E-FED1-8CB62370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06889-63F2-696B-E082-BE9083F9D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F45F7-D1A4-06F9-E536-8074B60E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5A16-60F8-4F23-82FA-8F148BBAEE8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0CDCD-82A0-4DB6-EA49-09F2E81E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2FE4F-9363-8C91-7A94-29A3C58B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D3FF-D4AD-4FA0-837E-31FF1B69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56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223B-2093-9999-3F04-785FE234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56B28-5C9B-BB9A-C14A-67F0DD6D0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C6127-05CE-154E-1097-C9F5BCBAB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D0EAE-61D5-0241-90DE-A3887517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5A16-60F8-4F23-82FA-8F148BBAEE8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A0121-8648-BE8E-E993-08154B36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20AE1-E946-4DBA-C744-BE9520DF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D3FF-D4AD-4FA0-837E-31FF1B69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3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A0BE8-CD04-4CAE-46F7-F74AF22A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73413-B914-9251-534E-838AE18E6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D9B8-333D-0827-7EEF-8EDEE29E8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45A16-60F8-4F23-82FA-8F148BBAEE87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9579-71F6-631E-2582-CE0304579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6A802-5946-273F-1D59-C9EFF41AD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3D3FF-D4AD-4FA0-837E-31FF1B69A7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67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ikit-learn.org/stable/datasets/toy_datase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bdulmalik1518/mobiles-dataset-202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endeley.com/datasets/wj9rwkp9c2/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97E2-10AF-2423-29E8-9BAEE9C3F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Lab-0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5781C-8B45-9915-D895-B1ADD56E6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Write a python program to import and export data using Pandas library functions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EE1CB-FAC8-D660-CF11-2A62B2B3BA8D}"/>
              </a:ext>
            </a:extLst>
          </p:cNvPr>
          <p:cNvSpPr txBox="1"/>
          <p:nvPr/>
        </p:nvSpPr>
        <p:spPr>
          <a:xfrm>
            <a:off x="877381" y="4934634"/>
            <a:ext cx="998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Note: </a:t>
            </a:r>
            <a:r>
              <a:rPr lang="en-IN" dirty="0"/>
              <a:t>In this lab exercise we will be working on data which is either in numerical or categorical form and </a:t>
            </a:r>
          </a:p>
          <a:p>
            <a:r>
              <a:rPr lang="en-IN" dirty="0"/>
              <a:t> is in row/column format.  And not with Image, Video, or only Text data.</a:t>
            </a:r>
          </a:p>
        </p:txBody>
      </p:sp>
    </p:spTree>
    <p:extLst>
      <p:ext uri="{BB962C8B-B14F-4D97-AF65-F5344CB8AC3E}">
        <p14:creationId xmlns:p14="http://schemas.microsoft.com/office/powerpoint/2010/main" val="78323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945F-2B4B-FD52-1DFD-B7777E5E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13EA-ABC7-0B45-A315-ED084DE4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Load data from a CSV file into a Pandas 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urce-serif-pro"/>
              </a:rPr>
              <a:t>DataFrame</a:t>
            </a:r>
            <a:endParaRPr lang="en-US" b="1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514350" indent="-514350">
              <a:buAutoNum type="arabicPeriod"/>
            </a:pPr>
            <a:endParaRPr lang="en-US" b="1" dirty="0">
              <a:solidFill>
                <a:srgbClr val="242424"/>
              </a:solidFill>
              <a:latin typeface="source-serif-pro"/>
            </a:endParaRPr>
          </a:p>
          <a:p>
            <a:pPr marL="514350" indent="-514350">
              <a:buAutoNum type="arabicPeriod"/>
            </a:pPr>
            <a:endParaRPr lang="en-US" b="1" dirty="0">
              <a:solidFill>
                <a:srgbClr val="242424"/>
              </a:solidFill>
              <a:latin typeface="source-serif-pro"/>
            </a:endParaRPr>
          </a:p>
          <a:p>
            <a:pPr marL="514350" indent="-514350">
              <a:buAutoNum type="arabicPeriod"/>
            </a:pPr>
            <a:endParaRPr lang="en-US" b="1" dirty="0">
              <a:solidFill>
                <a:srgbClr val="242424"/>
              </a:solidFill>
              <a:latin typeface="source-serif-pro"/>
            </a:endParaRPr>
          </a:p>
          <a:p>
            <a:pPr marL="514350" indent="-514350">
              <a:buAutoNum type="arabicPeriod"/>
            </a:pPr>
            <a:endParaRPr lang="en-US" b="1" dirty="0">
              <a:solidFill>
                <a:srgbClr val="242424"/>
              </a:solidFill>
              <a:latin typeface="source-serif-pro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xport a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DataFrame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back to a CSV file, use the </a:t>
            </a:r>
            <a:r>
              <a:rPr lang="en-US" dirty="0" err="1"/>
              <a:t>df.to_csv</a:t>
            </a:r>
            <a:r>
              <a:rPr lang="en-US" dirty="0"/>
              <a:t>()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function:</a:t>
            </a: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B5D4C-6B65-D867-75FC-5E80CA395F04}"/>
              </a:ext>
            </a:extLst>
          </p:cNvPr>
          <p:cNvSpPr txBox="1"/>
          <p:nvPr/>
        </p:nvSpPr>
        <p:spPr>
          <a:xfrm>
            <a:off x="1093509" y="2615691"/>
            <a:ext cx="468384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import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pandas </a:t>
            </a:r>
            <a:r>
              <a:rPr lang="en-US" b="0" i="0" dirty="0">
                <a:solidFill>
                  <a:srgbClr val="AA0D91"/>
                </a:solidFill>
                <a:effectLst/>
                <a:latin typeface="source-code-pro"/>
              </a:rPr>
              <a:t>as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pd</a:t>
            </a:r>
            <a:br>
              <a:rPr lang="en-US" dirty="0"/>
            </a:br>
            <a:r>
              <a:rPr lang="en-US" b="0" i="0" dirty="0">
                <a:solidFill>
                  <a:srgbClr val="007400"/>
                </a:solidFill>
                <a:effectLst/>
                <a:latin typeface="source-code-pro"/>
              </a:rPr>
              <a:t># Reading data from a CSV file</a:t>
            </a:r>
            <a:br>
              <a:rPr lang="en-US" dirty="0"/>
            </a:b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df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=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pd.read_csv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b="0" i="0" dirty="0">
                <a:solidFill>
                  <a:srgbClr val="C41A16"/>
                </a:solidFill>
                <a:effectLst/>
                <a:latin typeface="source-code-pro"/>
              </a:rPr>
              <a:t>‘sample_sales_data.csv'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7400"/>
                </a:solidFill>
                <a:effectLst/>
                <a:latin typeface="source-code-pro"/>
              </a:rPr>
              <a:t># Displaying the first few rows of the </a:t>
            </a:r>
            <a:r>
              <a:rPr lang="en-US" b="0" i="0" dirty="0" err="1">
                <a:solidFill>
                  <a:srgbClr val="007400"/>
                </a:solidFill>
                <a:effectLst/>
                <a:latin typeface="source-code-pro"/>
              </a:rPr>
              <a:t>DataFrame</a:t>
            </a:r>
            <a:br>
              <a:rPr lang="en-US" dirty="0"/>
            </a:b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print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df.head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())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1DFAE-A9D0-7EA5-0EAB-77ADA31864C2}"/>
              </a:ext>
            </a:extLst>
          </p:cNvPr>
          <p:cNvSpPr txBox="1"/>
          <p:nvPr/>
        </p:nvSpPr>
        <p:spPr>
          <a:xfrm>
            <a:off x="1234911" y="4883084"/>
            <a:ext cx="36621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007400"/>
                </a:solidFill>
                <a:effectLst/>
                <a:latin typeface="source-code-pro"/>
              </a:rPr>
              <a:t># Writing the </a:t>
            </a:r>
            <a:r>
              <a:rPr lang="en-IN" b="0" i="0" dirty="0" err="1">
                <a:solidFill>
                  <a:srgbClr val="007400"/>
                </a:solidFill>
                <a:effectLst/>
                <a:latin typeface="source-code-pro"/>
              </a:rPr>
              <a:t>DataFrame</a:t>
            </a:r>
            <a:r>
              <a:rPr lang="en-IN" b="0" i="0" dirty="0">
                <a:solidFill>
                  <a:srgbClr val="007400"/>
                </a:solidFill>
                <a:effectLst/>
                <a:latin typeface="source-code-pro"/>
              </a:rPr>
              <a:t> to a CSV file</a:t>
            </a:r>
            <a:br>
              <a:rPr lang="en-IN" dirty="0"/>
            </a:b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df.to_csv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IN" b="0" i="0" dirty="0">
                <a:solidFill>
                  <a:srgbClr val="C41A16"/>
                </a:solidFill>
                <a:effectLst/>
                <a:latin typeface="source-code-pro"/>
              </a:rPr>
              <a:t>'output.csv'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, </a:t>
            </a:r>
            <a:r>
              <a:rPr lang="en-IN" b="0" i="0" dirty="0">
                <a:solidFill>
                  <a:srgbClr val="AA0D91"/>
                </a:solidFill>
                <a:effectLst/>
                <a:latin typeface="source-code-pro"/>
              </a:rPr>
              <a:t>index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=False)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AA0D91"/>
                </a:solidFill>
                <a:effectLst/>
                <a:latin typeface="source-code-pro"/>
              </a:rPr>
              <a:t>print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IN" b="0" i="0" dirty="0">
                <a:solidFill>
                  <a:srgbClr val="C41A16"/>
                </a:solidFill>
                <a:effectLst/>
                <a:latin typeface="source-code-pro"/>
              </a:rPr>
              <a:t>"Data saved to output.csv"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17099-625D-2DAE-9D7A-7F05493205EA}"/>
              </a:ext>
            </a:extLst>
          </p:cNvPr>
          <p:cNvSpPr txBox="1"/>
          <p:nvPr/>
        </p:nvSpPr>
        <p:spPr>
          <a:xfrm>
            <a:off x="6096000" y="5007058"/>
            <a:ext cx="4847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42424"/>
                </a:solidFill>
                <a:effectLst/>
                <a:latin typeface="inherit"/>
              </a:rPr>
              <a:t>index=False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Ensures that the row indices are not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included as an extra column in the saved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02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A28E-A861-8C94-3961-50F224F4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Analyzing a Sales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D8CFD-FA85-B43B-A382-60DFC7F3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Reading the Sales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Step 2: Performing Basic Analysis</a:t>
            </a:r>
          </a:p>
          <a:p>
            <a:pPr marL="0" indent="0">
              <a:buNone/>
            </a:pPr>
            <a:r>
              <a:rPr lang="en-US" sz="2400" dirty="0"/>
              <a:t>2.1 </a:t>
            </a:r>
            <a:r>
              <a:rPr lang="en-IN" sz="2400" b="0" i="1" dirty="0">
                <a:solidFill>
                  <a:srgbClr val="242424"/>
                </a:solidFill>
                <a:effectLst/>
                <a:latin typeface="source-serif-pro"/>
              </a:rPr>
              <a:t>Summarizing Sales by Region:                2.2 Identifying the Best-Selling Products:</a:t>
            </a:r>
            <a:r>
              <a:rPr lang="en-IN" sz="24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E43AE-CB4C-C378-D2DB-62046534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137" y="1886449"/>
            <a:ext cx="3829584" cy="21148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5D68E-BA05-D47A-EF1F-96BC4406A60C}"/>
              </a:ext>
            </a:extLst>
          </p:cNvPr>
          <p:cNvSpPr txBox="1"/>
          <p:nvPr/>
        </p:nvSpPr>
        <p:spPr>
          <a:xfrm>
            <a:off x="8210746" y="1456293"/>
            <a:ext cx="230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C41A16"/>
                </a:solidFill>
                <a:effectLst/>
                <a:latin typeface="source-code-pro"/>
              </a:rPr>
              <a:t>sample_sales_data.csv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F3905-4DD6-63E5-0EA5-CA2B47282F68}"/>
              </a:ext>
            </a:extLst>
          </p:cNvPr>
          <p:cNvSpPr txBox="1"/>
          <p:nvPr/>
        </p:nvSpPr>
        <p:spPr>
          <a:xfrm>
            <a:off x="989815" y="2310516"/>
            <a:ext cx="435234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7400"/>
                </a:solidFill>
                <a:effectLst/>
                <a:latin typeface="source-code-pro"/>
              </a:rPr>
              <a:t># Reading sales data from a CSV file</a:t>
            </a:r>
            <a:br>
              <a:rPr lang="en-US" dirty="0"/>
            </a:b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sales_df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=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pd.read_csv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b="0" i="0" dirty="0">
                <a:solidFill>
                  <a:srgbClr val="C41A16"/>
                </a:solidFill>
                <a:effectLst/>
                <a:latin typeface="source-code-pro"/>
              </a:rPr>
              <a:t>'sales_data.csv'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7400"/>
                </a:solidFill>
                <a:effectLst/>
                <a:latin typeface="source-code-pro"/>
              </a:rPr>
              <a:t># Displaying the first few rows of the dataset</a:t>
            </a:r>
            <a:br>
              <a:rPr lang="en-US" dirty="0"/>
            </a:b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print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b="0" i="0" dirty="0">
                <a:solidFill>
                  <a:srgbClr val="C41A16"/>
                </a:solidFill>
                <a:effectLst/>
                <a:latin typeface="source-code-pro"/>
              </a:rPr>
              <a:t>"First few rows of the sales data:"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print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sales_df.head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())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C8196-D223-7828-7D0B-FCEB5BDDCF33}"/>
              </a:ext>
            </a:extLst>
          </p:cNvPr>
          <p:cNvSpPr txBox="1"/>
          <p:nvPr/>
        </p:nvSpPr>
        <p:spPr>
          <a:xfrm>
            <a:off x="201005" y="4739250"/>
            <a:ext cx="57035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7400"/>
                </a:solidFill>
                <a:effectLst/>
                <a:latin typeface="source-code-pro"/>
              </a:rPr>
              <a:t># Grouping by Region and calculating total sales</a:t>
            </a:r>
            <a:br>
              <a:rPr lang="en-US" dirty="0"/>
            </a:b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sales_by_region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=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sales_df.groupby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b="0" i="0" dirty="0">
                <a:solidFill>
                  <a:srgbClr val="C41A16"/>
                </a:solidFill>
                <a:effectLst/>
                <a:latin typeface="source-code-pro"/>
              </a:rPr>
              <a:t>'Region'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)[</a:t>
            </a:r>
            <a:r>
              <a:rPr lang="en-US" b="0" i="0" dirty="0">
                <a:solidFill>
                  <a:srgbClr val="C41A16"/>
                </a:solidFill>
                <a:effectLst/>
                <a:latin typeface="source-code-pro"/>
              </a:rPr>
              <a:t>'Sales'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].</a:t>
            </a: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sum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()</a:t>
            </a:r>
            <a:br>
              <a:rPr lang="en-US" dirty="0"/>
            </a:b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print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b="0" i="0" dirty="0">
                <a:solidFill>
                  <a:srgbClr val="C41A16"/>
                </a:solidFill>
                <a:effectLst/>
                <a:latin typeface="source-code-pro"/>
              </a:rPr>
              <a:t>"\</a:t>
            </a:r>
            <a:r>
              <a:rPr lang="en-US" b="0" i="0" dirty="0" err="1">
                <a:solidFill>
                  <a:srgbClr val="C41A16"/>
                </a:solidFill>
                <a:effectLst/>
                <a:latin typeface="source-code-pro"/>
              </a:rPr>
              <a:t>nTotal</a:t>
            </a:r>
            <a:r>
              <a:rPr lang="en-US" b="0" i="0" dirty="0">
                <a:solidFill>
                  <a:srgbClr val="C41A16"/>
                </a:solidFill>
                <a:effectLst/>
                <a:latin typeface="source-code-pro"/>
              </a:rPr>
              <a:t> sales by region:"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5C2699"/>
                </a:solidFill>
                <a:effectLst/>
                <a:latin typeface="source-code-pro"/>
              </a:rPr>
              <a:t>print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sales_by_region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537395-AF88-2A86-9844-C0482E1ED61F}"/>
              </a:ext>
            </a:extLst>
          </p:cNvPr>
          <p:cNvSpPr txBox="1"/>
          <p:nvPr/>
        </p:nvSpPr>
        <p:spPr>
          <a:xfrm>
            <a:off x="6045124" y="4739250"/>
            <a:ext cx="614687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007400"/>
                </a:solidFill>
                <a:effectLst/>
                <a:latin typeface="source-code-pro"/>
              </a:rPr>
              <a:t># Grouping by Product and calculating total quantity sold</a:t>
            </a:r>
            <a:br>
              <a:rPr lang="en-IN" dirty="0"/>
            </a:b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best_selling_products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 = 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sales_df.groupby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IN" b="0" i="0" dirty="0">
                <a:solidFill>
                  <a:srgbClr val="C41A16"/>
                </a:solidFill>
                <a:effectLst/>
                <a:latin typeface="source-code-pro"/>
              </a:rPr>
              <a:t>'Product'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)[</a:t>
            </a:r>
            <a:r>
              <a:rPr lang="en-IN" b="0" i="0" dirty="0">
                <a:solidFill>
                  <a:srgbClr val="C41A16"/>
                </a:solidFill>
                <a:effectLst/>
                <a:latin typeface="source-code-pro"/>
              </a:rPr>
              <a:t>'Quantity’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].</a:t>
            </a:r>
          </a:p>
          <a:p>
            <a:r>
              <a:rPr lang="en-IN" b="0" i="0" dirty="0">
                <a:solidFill>
                  <a:srgbClr val="5C2699"/>
                </a:solidFill>
                <a:effectLst/>
                <a:latin typeface="source-code-pro"/>
              </a:rPr>
              <a:t>sum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().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sort_values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(ascending=</a:t>
            </a:r>
            <a:r>
              <a:rPr lang="en-IN" b="0" i="0" dirty="0">
                <a:solidFill>
                  <a:srgbClr val="AA0D91"/>
                </a:solidFill>
                <a:effectLst/>
                <a:latin typeface="source-code-pro"/>
              </a:rPr>
              <a:t>False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IN" dirty="0"/>
            </a:br>
            <a:r>
              <a:rPr lang="en-IN" b="0" i="0" dirty="0">
                <a:solidFill>
                  <a:srgbClr val="5C2699"/>
                </a:solidFill>
                <a:effectLst/>
                <a:latin typeface="source-code-pro"/>
              </a:rPr>
              <a:t>print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IN" b="0" i="0" dirty="0">
                <a:solidFill>
                  <a:srgbClr val="C41A16"/>
                </a:solidFill>
                <a:effectLst/>
                <a:latin typeface="source-code-pro"/>
              </a:rPr>
              <a:t>"\</a:t>
            </a:r>
            <a:r>
              <a:rPr lang="en-IN" b="0" i="0" dirty="0" err="1">
                <a:solidFill>
                  <a:srgbClr val="C41A16"/>
                </a:solidFill>
                <a:effectLst/>
                <a:latin typeface="source-code-pro"/>
              </a:rPr>
              <a:t>nBest</a:t>
            </a:r>
            <a:r>
              <a:rPr lang="en-IN" b="0" i="0" dirty="0">
                <a:solidFill>
                  <a:srgbClr val="C41A16"/>
                </a:solidFill>
                <a:effectLst/>
                <a:latin typeface="source-code-pro"/>
              </a:rPr>
              <a:t>-selling products by quantity:"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IN" dirty="0"/>
            </a:br>
            <a:r>
              <a:rPr lang="en-IN" b="0" i="0" dirty="0">
                <a:solidFill>
                  <a:srgbClr val="5C2699"/>
                </a:solidFill>
                <a:effectLst/>
                <a:latin typeface="source-code-pro"/>
              </a:rPr>
              <a:t>print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best_selling_products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881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C18B-E711-52A6-C337-28E2F622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Analyzing a Sales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E45A-2EF1-6035-DBC8-4FBA635E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Saving the Analysis Results to a CSV File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963E1-96C0-9666-496F-D72D86E3F4F7}"/>
              </a:ext>
            </a:extLst>
          </p:cNvPr>
          <p:cNvSpPr txBox="1"/>
          <p:nvPr/>
        </p:nvSpPr>
        <p:spPr>
          <a:xfrm>
            <a:off x="838200" y="2300140"/>
            <a:ext cx="553767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0" i="0" dirty="0">
                <a:solidFill>
                  <a:srgbClr val="007400"/>
                </a:solidFill>
                <a:effectLst/>
                <a:latin typeface="source-code-pro"/>
              </a:rPr>
              <a:t># Saving the sales by region data to a CSV file</a:t>
            </a:r>
            <a:br>
              <a:rPr lang="en-IN" dirty="0"/>
            </a:b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sales_by_region.to_csv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IN" b="0" i="0" dirty="0">
                <a:solidFill>
                  <a:srgbClr val="C41A16"/>
                </a:solidFill>
                <a:effectLst/>
                <a:latin typeface="source-code-pro"/>
              </a:rPr>
              <a:t>'sales_by_region.csv'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IN" dirty="0"/>
            </a:br>
            <a:r>
              <a:rPr lang="en-IN" b="0" i="0" dirty="0">
                <a:solidFill>
                  <a:srgbClr val="007400"/>
                </a:solidFill>
                <a:effectLst/>
                <a:latin typeface="source-code-pro"/>
              </a:rPr>
              <a:t># Saving the best-selling products data to a CSV file</a:t>
            </a:r>
            <a:br>
              <a:rPr lang="en-IN" dirty="0"/>
            </a:br>
            <a:r>
              <a:rPr lang="en-IN" b="0" i="0" dirty="0" err="1">
                <a:solidFill>
                  <a:srgbClr val="242424"/>
                </a:solidFill>
                <a:effectLst/>
                <a:latin typeface="source-code-pro"/>
              </a:rPr>
              <a:t>best_selling_products.to_csv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IN" b="0" i="0" dirty="0">
                <a:solidFill>
                  <a:srgbClr val="C41A16"/>
                </a:solidFill>
                <a:effectLst/>
                <a:latin typeface="source-code-pro"/>
              </a:rPr>
              <a:t>'best_selling_products.csv'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IN" dirty="0"/>
            </a:br>
            <a:r>
              <a:rPr lang="en-IN" b="0" i="0" dirty="0">
                <a:solidFill>
                  <a:srgbClr val="5C2699"/>
                </a:solidFill>
                <a:effectLst/>
                <a:latin typeface="source-code-pro"/>
              </a:rPr>
              <a:t>print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IN" b="0" i="0" dirty="0">
                <a:solidFill>
                  <a:srgbClr val="C41A16"/>
                </a:solidFill>
                <a:effectLst/>
                <a:latin typeface="source-code-pro"/>
              </a:rPr>
              <a:t>"\</a:t>
            </a:r>
            <a:r>
              <a:rPr lang="en-IN" b="0" i="0" dirty="0" err="1">
                <a:solidFill>
                  <a:srgbClr val="C41A16"/>
                </a:solidFill>
                <a:effectLst/>
                <a:latin typeface="source-code-pro"/>
              </a:rPr>
              <a:t>nAnalysis</a:t>
            </a:r>
            <a:r>
              <a:rPr lang="en-IN" b="0" i="0" dirty="0">
                <a:solidFill>
                  <a:srgbClr val="C41A16"/>
                </a:solidFill>
                <a:effectLst/>
                <a:latin typeface="source-code-pro"/>
              </a:rPr>
              <a:t> results saved to CSV files."</a:t>
            </a:r>
            <a:r>
              <a:rPr lang="en-IN" b="0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58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AF11-56EB-815F-250D-B8FB802B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Stock Market Data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0DFFE-86D1-EC29-4FFE-884258625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In this real-life scenario, we’ll use the Yahoo Finance API to download historical stock market data for “Reliance Industries Ltd., Tata Consultancy Services Ltd., Infosys Ltd.” and analyze it with Pandas.</a:t>
            </a:r>
          </a:p>
          <a:p>
            <a:pPr marL="0" indent="0">
              <a:lnSpc>
                <a:spcPts val="1425"/>
              </a:lnSpc>
              <a:buNone/>
            </a:pPr>
            <a:endParaRPr lang="en-US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Step 1: Import required libraries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yfinance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yf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07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6F80-FBE6-345C-790F-C665A99C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Stock Market Data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83D9-D396-D624-127E-525FDE23F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Step 2: Downloading Stock Market Data</a:t>
            </a:r>
            <a:endParaRPr lang="en-IN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Define the ticker symbols for Indian companies</a:t>
            </a:r>
            <a:endParaRPr lang="en-IN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Example: Reliance Industries (RELIANCE.NS), TCS (TCS.NS), Infosys (INFY.NS)</a:t>
            </a:r>
            <a:endParaRPr lang="en-IN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tickers = [</a:t>
            </a:r>
            <a:r>
              <a:rPr lang="en-IN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"RELIANCE.NS"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"TCS.NS"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"INFY.NS"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Fetch historical data for the last 1 year</a:t>
            </a:r>
            <a:endParaRPr lang="en-IN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yf.download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(tickers, start=</a:t>
            </a:r>
            <a:r>
              <a:rPr lang="en-IN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"2022-10-01"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end=</a:t>
            </a:r>
            <a:r>
              <a:rPr lang="en-IN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"2023-10-01"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group_by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'ticker'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Display the first 5 rows of the dataset</a:t>
            </a:r>
            <a:endParaRPr lang="en-IN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"First 5 rows of the dataset:"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data.head</a:t>
            </a:r>
            <a:r>
              <a:rPr lang="en-IN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317A4-2B13-8B86-9DD6-B0E3ADAC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912" y="5374047"/>
            <a:ext cx="5749838" cy="13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0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85AD7-1454-C7CA-B0B7-3B2FBEB7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EF57-3DD5-E8A8-9704-7173B053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Stock Market Data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0938-CBE4-FFC0-1B26-53A53021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Step 3: Basic Data Exploration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Check the shape of the dataset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</a:t>
            </a:r>
            <a:r>
              <a:rPr lang="en-IN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nShape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of the dataset:"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data.shape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Check column names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</a:t>
            </a:r>
            <a:r>
              <a:rPr lang="en-IN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nColumn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names:"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data.columns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Summary statistics for a specific stock (e.g., Reliance)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reliance_data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data[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'RELIANCE.NS'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</a:t>
            </a:r>
            <a:r>
              <a:rPr lang="en-IN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nSummary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statistics for Reliance Industries:"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reliance_data.describe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Calculate daily returns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reliance_data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'Daily Return'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reliance_data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'Close'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pct_change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39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E661-781D-7CFC-17A1-03232035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Stock Market Data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94EF-D774-EE3F-A2B8-E6CDCE80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Calculate daily returns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reliance_data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'Daily Return'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reliance_data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'Close'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pct_change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 algn="l">
              <a:spcAft>
                <a:spcPts val="300"/>
              </a:spcAft>
              <a:buNone/>
            </a:pPr>
            <a:endParaRPr lang="en-US" b="1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b="1" i="0" dirty="0" err="1">
                <a:solidFill>
                  <a:srgbClr val="404040"/>
                </a:solidFill>
                <a:effectLst/>
                <a:latin typeface="Inter"/>
              </a:rPr>
              <a:t>reliance_data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['Close']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This refers to the column in the 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reliance_data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 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DataFrame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that contains the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closing prices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 of the stock for each day.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.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Inter"/>
              </a:rPr>
              <a:t>pct_change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()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This is a Pandas function that calculates the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percentage change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 between the current and a prior element in a column.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By default, it calculates the percentage change between the current row and the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immediately preceding row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For example, if the closing price on Day 1 is ₹100 and on Day 2 is ₹105, the percentage change is: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KaTeX_Main"/>
              </a:rPr>
              <a:t>Percentage Change=((105−100)/100)×100=5% 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 err="1">
                <a:solidFill>
                  <a:srgbClr val="404040"/>
                </a:solidFill>
                <a:effectLst/>
                <a:latin typeface="Inter"/>
              </a:rPr>
              <a:t>reliance_data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['Daily Return']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This creates a new column in the 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reliance_data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 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DataFrame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called Daily Return.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The column will store the daily percentage changes (returns) of the stock's closing price.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747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3C9A-19F9-D948-5260-12FD21B1A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D363-8441-D122-0CA6-A78A0AE5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Stock Market Data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1B3E-47F5-F4F0-39B4-67ED3447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Plot the closing price and daily returns</a:t>
            </a:r>
            <a:endParaRPr lang="en-IN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IN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reliance_data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'Close'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].plot(title=</a:t>
            </a:r>
            <a:r>
              <a:rPr lang="en-IN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"Reliance Industries - Closing Price"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plt.subplot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reliance_data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IN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'Daily Return'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].plot(title=</a:t>
            </a:r>
            <a:r>
              <a:rPr lang="en-IN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"Reliance Industries - Daily Returns"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color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'orange'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plt.tight_layout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IN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F40C77-D939-3AA2-5868-977DD01A5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088" y="4036007"/>
            <a:ext cx="5705333" cy="282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0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AB81-5F07-EAA8-51DB-2F241E85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Exporting Stock Market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2E945-CA7B-33DA-150F-3776C7924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Step 4: Saving the Processed Data to a New CSV File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Save the Reliance data to a CSV file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reliance_data.to_csv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'reliance_stock_data.csv'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nReliance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stock data saved to 'reliance_stock_data.csv'."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792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CA9E-D0D3-E8D8-DFBE-3DF9EBC4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FA12-9F60-3D87-D928-2A5D98D5F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Using the code given in the above slides, do the exercise  of the “Stock Market Data Analysis”, considering the </a:t>
            </a:r>
            <a:r>
              <a:rPr lang="en-IN"/>
              <a:t>follwoing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1. HDFC Bank Ltd. , ICICI Bank Ltd , Kotak Mahindra Bank Ltd.</a:t>
            </a:r>
          </a:p>
          <a:p>
            <a:pPr marL="0" indent="0">
              <a:buNone/>
            </a:pPr>
            <a:r>
              <a:rPr lang="en-IN" dirty="0"/>
              <a:t>tickers = ["HDFCBANK.NS", "ICICIBANK.NS", "KOTAKBANK.NS"]</a:t>
            </a:r>
          </a:p>
          <a:p>
            <a:pPr marL="0" indent="0">
              <a:buNone/>
            </a:pPr>
            <a:r>
              <a:rPr lang="en-IN" dirty="0"/>
              <a:t>2. Start date: 2024-01-01, End date: 2024-12-30</a:t>
            </a:r>
          </a:p>
          <a:p>
            <a:pPr marL="0" indent="0">
              <a:buNone/>
            </a:pPr>
            <a:r>
              <a:rPr lang="en-IN" dirty="0"/>
              <a:t>3. </a:t>
            </a:r>
            <a:r>
              <a:rPr lang="en-US" dirty="0"/>
              <a:t>Plot the closing price and daily returns for all the three banks mentioned.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03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07E9-5F8D-5FCD-7B5E-8D744852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Pandas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181E-57F5-BDF2-DDEB-A55BCD3D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Pandas is a Python library used for working with data sets.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has functions for analyzing, cleaning, exploring, and manipulating data.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name "Pandas" has a reference to both "Panel Data", and "Python Data Analysis" and was created by Wes McKinney in 2008.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05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FF96-FCE0-BAB0-0A13-285C3488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 different ways of importing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2C62-E80D-B820-DA20-45E6F5D4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Method-1: </a:t>
            </a:r>
            <a:r>
              <a:rPr lang="en-US" i="0" dirty="0">
                <a:solidFill>
                  <a:srgbClr val="404040"/>
                </a:solidFill>
                <a:effectLst/>
                <a:latin typeface="Inter"/>
              </a:rPr>
              <a:t>Initializing values directly into </a:t>
            </a:r>
            <a:r>
              <a:rPr lang="en-US" i="0" dirty="0" err="1">
                <a:solidFill>
                  <a:srgbClr val="404040"/>
                </a:solidFill>
                <a:effectLst/>
                <a:latin typeface="Inter"/>
              </a:rPr>
              <a:t>DataFrame</a:t>
            </a:r>
            <a:endParaRPr lang="en-US" i="0" dirty="0">
              <a:solidFill>
                <a:srgbClr val="404040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Method-2: </a:t>
            </a:r>
            <a:r>
              <a:rPr lang="en-US" i="0" dirty="0">
                <a:solidFill>
                  <a:srgbClr val="404040"/>
                </a:solidFill>
                <a:effectLst/>
                <a:latin typeface="Inter"/>
              </a:rPr>
              <a:t>Importing datasets from </a:t>
            </a:r>
            <a:r>
              <a:rPr lang="en-US" i="0" dirty="0" err="1">
                <a:solidFill>
                  <a:srgbClr val="404040"/>
                </a:solidFill>
                <a:effectLst/>
                <a:latin typeface="Inter"/>
              </a:rPr>
              <a:t>sklearn.datasets</a:t>
            </a:r>
            <a:endParaRPr lang="en-US" i="0" dirty="0">
              <a:solidFill>
                <a:srgbClr val="404040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Method-3: </a:t>
            </a:r>
            <a:r>
              <a:rPr lang="en-US" i="0" dirty="0">
                <a:solidFill>
                  <a:srgbClr val="404040"/>
                </a:solidFill>
                <a:effectLst/>
                <a:latin typeface="Inter"/>
              </a:rPr>
              <a:t>Importing datasets from a specific .csv file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Method-4: </a:t>
            </a:r>
            <a:r>
              <a:rPr lang="en-US" i="0" dirty="0">
                <a:solidFill>
                  <a:srgbClr val="404040"/>
                </a:solidFill>
                <a:effectLst/>
                <a:latin typeface="Inter"/>
              </a:rPr>
              <a:t>Downloading datasets from existing dataset repositories like Kaggle, UCI, </a:t>
            </a:r>
            <a:r>
              <a:rPr lang="en-US" i="0" dirty="0" err="1">
                <a:solidFill>
                  <a:srgbClr val="404040"/>
                </a:solidFill>
                <a:effectLst/>
                <a:latin typeface="Inter"/>
              </a:rPr>
              <a:t>Mendely</a:t>
            </a:r>
            <a:r>
              <a:rPr lang="en-US" i="0" dirty="0">
                <a:solidFill>
                  <a:srgbClr val="404040"/>
                </a:solidFill>
                <a:effectLst/>
                <a:latin typeface="Inter"/>
              </a:rPr>
              <a:t>, KEEL, etc.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00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50EC-99F9-FE40-9798-7A8198418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404040"/>
                </a:solidFill>
                <a:effectLst/>
                <a:latin typeface="Inter"/>
              </a:rPr>
              <a:t>Method-1: </a:t>
            </a:r>
            <a:r>
              <a:rPr lang="en-US" sz="3600" i="0" dirty="0">
                <a:solidFill>
                  <a:srgbClr val="404040"/>
                </a:solidFill>
                <a:effectLst/>
                <a:latin typeface="Inter"/>
              </a:rPr>
              <a:t>Initializing values directly into </a:t>
            </a:r>
            <a:r>
              <a:rPr lang="en-US" sz="3600" i="0" dirty="0" err="1">
                <a:solidFill>
                  <a:srgbClr val="404040"/>
                </a:solidFill>
                <a:effectLst/>
                <a:latin typeface="Inter"/>
              </a:rPr>
              <a:t>DataFrame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48F9-6FCD-72B9-4AEC-077AB8125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A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DataFrame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is created directly from a Python dictionary.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This is useful for small datasets or testing purposes.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2A27D-9DD1-46A9-8A53-B5EA474EC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59" y="2967488"/>
            <a:ext cx="4124901" cy="2716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47CA53-FA5A-AB72-A2D2-6F31D8A913FC}"/>
              </a:ext>
            </a:extLst>
          </p:cNvPr>
          <p:cNvSpPr txBox="1"/>
          <p:nvPr/>
        </p:nvSpPr>
        <p:spPr>
          <a:xfrm>
            <a:off x="5229802" y="2967488"/>
            <a:ext cx="6148093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import pandas as pd </a:t>
            </a:r>
          </a:p>
          <a:p>
            <a:r>
              <a:rPr lang="en-IN" dirty="0"/>
              <a:t># Create a </a:t>
            </a:r>
            <a:r>
              <a:rPr lang="en-IN" dirty="0" err="1"/>
              <a:t>DataFrame</a:t>
            </a:r>
            <a:r>
              <a:rPr lang="en-IN" dirty="0"/>
              <a:t> directly from a dictionary</a:t>
            </a:r>
          </a:p>
          <a:p>
            <a:r>
              <a:rPr lang="en-IN" dirty="0"/>
              <a:t>    </a:t>
            </a:r>
            <a:r>
              <a:rPr lang="en-IN" sz="2000" dirty="0"/>
              <a:t>data = {</a:t>
            </a:r>
          </a:p>
          <a:p>
            <a:r>
              <a:rPr lang="en-IN" sz="2000" dirty="0"/>
              <a:t>        'Name': ['Alice', 'Bob', 'Charlie', 'David'],</a:t>
            </a:r>
          </a:p>
          <a:p>
            <a:r>
              <a:rPr lang="en-IN" sz="2000" dirty="0"/>
              <a:t>        'Age': [25, 30, 35, 40],</a:t>
            </a:r>
          </a:p>
          <a:p>
            <a:r>
              <a:rPr lang="en-IN" sz="2000" dirty="0"/>
              <a:t>        'City': ['New York', 'Los Angeles', 'Chicago', 'Houston']</a:t>
            </a:r>
          </a:p>
          <a:p>
            <a:r>
              <a:rPr lang="en-IN" sz="2000" dirty="0"/>
              <a:t>    }</a:t>
            </a:r>
          </a:p>
          <a:p>
            <a:r>
              <a:rPr lang="en-IN" sz="2000" b="1" dirty="0"/>
              <a:t>    </a:t>
            </a:r>
            <a:r>
              <a:rPr lang="en-IN" sz="2000" b="1" dirty="0" err="1"/>
              <a:t>df</a:t>
            </a:r>
            <a:r>
              <a:rPr lang="en-IN" sz="2000" b="1" dirty="0"/>
              <a:t> = </a:t>
            </a:r>
            <a:r>
              <a:rPr lang="en-IN" sz="2000" b="1" dirty="0" err="1"/>
              <a:t>pd.DataFrame</a:t>
            </a:r>
            <a:r>
              <a:rPr lang="en-IN" sz="2000" b="1" dirty="0"/>
              <a:t>(data)</a:t>
            </a:r>
          </a:p>
          <a:p>
            <a:r>
              <a:rPr lang="en-IN" sz="2000" dirty="0"/>
              <a:t>    print("Sample data:")</a:t>
            </a:r>
          </a:p>
          <a:p>
            <a:r>
              <a:rPr lang="en-IN" sz="2000" dirty="0"/>
              <a:t>    print(</a:t>
            </a:r>
            <a:r>
              <a:rPr lang="en-IN" sz="2000" dirty="0" err="1"/>
              <a:t>df.head</a:t>
            </a:r>
            <a:r>
              <a:rPr lang="en-IN" sz="2000" dirty="0"/>
              <a:t>())</a:t>
            </a:r>
          </a:p>
          <a:p>
            <a:r>
              <a:rPr lang="en-IN" sz="2000" dirty="0"/>
              <a:t>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0509A1-9A58-778A-4BC7-CF80E5642A3D}"/>
              </a:ext>
            </a:extLst>
          </p:cNvPr>
          <p:cNvSpPr txBox="1"/>
          <p:nvPr/>
        </p:nvSpPr>
        <p:spPr>
          <a:xfrm>
            <a:off x="613338" y="5942568"/>
            <a:ext cx="40083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Printing the </a:t>
            </a:r>
            <a:r>
              <a:rPr lang="en-US" sz="1400" b="1" u="sng" dirty="0" err="1"/>
              <a:t>dataframe</a:t>
            </a:r>
            <a:endParaRPr lang="en-US" sz="1400" b="1" u="sng" dirty="0"/>
          </a:p>
          <a:p>
            <a:r>
              <a:rPr lang="en-US" sz="1400" dirty="0" err="1"/>
              <a:t>df.head</a:t>
            </a:r>
            <a:r>
              <a:rPr lang="en-US" sz="1400" dirty="0"/>
              <a:t>(n) to show the first n rows of the </a:t>
            </a:r>
            <a:r>
              <a:rPr lang="en-US" sz="1400" dirty="0" err="1"/>
              <a:t>dataframe</a:t>
            </a:r>
            <a:r>
              <a:rPr lang="en-US" sz="1400" dirty="0"/>
              <a:t>.</a:t>
            </a:r>
          </a:p>
          <a:p>
            <a:r>
              <a:rPr lang="en-US" sz="1400" dirty="0" err="1"/>
              <a:t>df.tail</a:t>
            </a:r>
            <a:r>
              <a:rPr lang="en-US" sz="1400" dirty="0"/>
              <a:t>(n) to show bottom n rows of the </a:t>
            </a:r>
            <a:r>
              <a:rPr lang="en-US" sz="1400" dirty="0" err="1"/>
              <a:t>dataframe</a:t>
            </a:r>
            <a:r>
              <a:rPr lang="en-US" sz="1400" dirty="0"/>
              <a:t>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7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98C2-6E07-87BE-6921-F98A72A7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373A-9D18-EEEC-67A3-1B8C9979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What is </a:t>
            </a:r>
            <a:r>
              <a:rPr lang="en-IN" sz="1800" b="1" dirty="0" err="1"/>
              <a:t>sklearn.datasets</a:t>
            </a:r>
            <a:r>
              <a:rPr lang="en-IN" sz="1800" b="1" dirty="0"/>
              <a:t> ?</a:t>
            </a:r>
          </a:p>
          <a:p>
            <a:pPr marL="0" indent="0">
              <a:buNone/>
            </a:pPr>
            <a:r>
              <a:rPr lang="en-US" sz="1800" b="0" i="0" dirty="0" err="1">
                <a:solidFill>
                  <a:srgbClr val="001D35"/>
                </a:solidFill>
                <a:effectLst/>
                <a:latin typeface="Google Sans"/>
              </a:rPr>
              <a:t>Sklearn</a:t>
            </a:r>
            <a:r>
              <a:rPr lang="en-US" sz="1800" b="0" i="0" dirty="0">
                <a:solidFill>
                  <a:srgbClr val="001D35"/>
                </a:solidFill>
                <a:effectLst/>
                <a:latin typeface="Google Sans"/>
              </a:rPr>
              <a:t> datasets are synthetic datasets created using the Python library </a:t>
            </a:r>
            <a:r>
              <a:rPr lang="en-US" sz="1800" b="0" i="0" dirty="0" err="1">
                <a:solidFill>
                  <a:srgbClr val="001D35"/>
                </a:solidFill>
                <a:effectLst/>
                <a:latin typeface="Google Sans"/>
              </a:rPr>
              <a:t>sklearn</a:t>
            </a:r>
            <a:r>
              <a:rPr lang="en-US" sz="1800" b="0" i="0" dirty="0">
                <a:solidFill>
                  <a:srgbClr val="001D35"/>
                </a:solidFill>
                <a:effectLst/>
                <a:latin typeface="Google Sans"/>
              </a:rPr>
              <a:t>. They are used to develop, test, and benchmark machine learning models and algorithms</a:t>
            </a:r>
          </a:p>
          <a:p>
            <a:pPr marL="0" indent="0">
              <a:buNone/>
            </a:pPr>
            <a:r>
              <a:rPr lang="en-IN" sz="1800" dirty="0">
                <a:hlinkClick r:id="rId2"/>
              </a:rPr>
              <a:t>https://scikit-learn.org/stable/datasets/toy_dataset.html</a:t>
            </a:r>
            <a:endParaRPr lang="en-US" sz="1800" dirty="0">
              <a:solidFill>
                <a:srgbClr val="001D35"/>
              </a:solidFill>
              <a:latin typeface="Google Sans"/>
            </a:endParaRPr>
          </a:p>
          <a:p>
            <a:pPr marL="0" indent="0">
              <a:buNone/>
            </a:pPr>
            <a:endParaRPr lang="en-US" sz="1800" dirty="0">
              <a:solidFill>
                <a:srgbClr val="001D35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1D35"/>
                </a:solidFill>
                <a:latin typeface="Google Sans"/>
              </a:rPr>
              <a:t>What is Iris dataset ?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1D35"/>
                </a:solidFill>
                <a:effectLst/>
                <a:latin typeface="Google Sans"/>
              </a:rPr>
              <a:t>The Iris dataset is a collection of measurements of iris flowers that includes the length and width of the sepals and petals. 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4297A-A66E-A8AB-559E-3C60BD054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401" y="4577057"/>
            <a:ext cx="4647353" cy="173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7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C882-F9C9-BE87-79A9-9269281F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404040"/>
                </a:solidFill>
                <a:effectLst/>
                <a:latin typeface="Inter"/>
              </a:rPr>
              <a:t>Method-2: </a:t>
            </a:r>
            <a:r>
              <a:rPr lang="en-US" sz="3600" i="0" dirty="0">
                <a:solidFill>
                  <a:srgbClr val="404040"/>
                </a:solidFill>
                <a:effectLst/>
                <a:latin typeface="Inter"/>
              </a:rPr>
              <a:t>Importing datasets from </a:t>
            </a:r>
            <a:r>
              <a:rPr lang="en-US" sz="3600" i="0" dirty="0" err="1">
                <a:solidFill>
                  <a:srgbClr val="404040"/>
                </a:solidFill>
                <a:effectLst/>
                <a:latin typeface="Inter"/>
              </a:rPr>
              <a:t>sklearn.datasets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7F44F-1735-8653-5A6B-40DA6269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The Iris dataset is loaded using 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sklearn.datasets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The dataset is converted into a Pandas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Inter"/>
              </a:rPr>
              <a:t>DataFrame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 for easier manipulation.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83D19-87D3-55EA-85E9-504B29207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56" y="3105873"/>
            <a:ext cx="5849222" cy="2201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BA76F6-9B39-EC56-070A-031E8204FA5D}"/>
              </a:ext>
            </a:extLst>
          </p:cNvPr>
          <p:cNvSpPr txBox="1"/>
          <p:nvPr/>
        </p:nvSpPr>
        <p:spPr>
          <a:xfrm>
            <a:off x="6475448" y="3429000"/>
            <a:ext cx="557729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sklearn.datasets</a:t>
            </a:r>
            <a:r>
              <a:rPr lang="en-US" dirty="0"/>
              <a:t> import </a:t>
            </a:r>
            <a:r>
              <a:rPr lang="en-US" dirty="0" err="1"/>
              <a:t>load_iris</a:t>
            </a:r>
            <a:endParaRPr lang="en-US" dirty="0"/>
          </a:p>
          <a:p>
            <a:endParaRPr lang="en-IN" dirty="0"/>
          </a:p>
          <a:p>
            <a:r>
              <a:rPr lang="en-IN" dirty="0"/>
              <a:t>iris = </a:t>
            </a:r>
            <a:r>
              <a:rPr lang="en-IN" dirty="0" err="1"/>
              <a:t>load_iris</a:t>
            </a:r>
            <a:r>
              <a:rPr lang="en-IN" dirty="0"/>
              <a:t>()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pd.DataFrame</a:t>
            </a:r>
            <a:r>
              <a:rPr lang="en-IN" dirty="0"/>
              <a:t>(</a:t>
            </a:r>
            <a:r>
              <a:rPr lang="en-IN" dirty="0" err="1"/>
              <a:t>iris.data</a:t>
            </a:r>
            <a:r>
              <a:rPr lang="en-IN" dirty="0"/>
              <a:t>, columns=</a:t>
            </a:r>
            <a:r>
              <a:rPr lang="en-IN" dirty="0" err="1"/>
              <a:t>iris.feature_names</a:t>
            </a:r>
            <a:r>
              <a:rPr lang="en-IN" dirty="0"/>
              <a:t>)</a:t>
            </a:r>
          </a:p>
          <a:p>
            <a:r>
              <a:rPr lang="en-IN" dirty="0" err="1"/>
              <a:t>df</a:t>
            </a:r>
            <a:r>
              <a:rPr lang="en-IN" dirty="0"/>
              <a:t>['target'] = </a:t>
            </a:r>
            <a:r>
              <a:rPr lang="en-IN" dirty="0" err="1"/>
              <a:t>iris.target</a:t>
            </a:r>
            <a:endParaRPr lang="en-IN" dirty="0"/>
          </a:p>
          <a:p>
            <a:r>
              <a:rPr lang="en-IN" dirty="0"/>
              <a:t>print("Sample data:")</a:t>
            </a:r>
          </a:p>
          <a:p>
            <a:r>
              <a:rPr lang="en-IN" dirty="0"/>
              <a:t>print(</a:t>
            </a:r>
            <a:r>
              <a:rPr lang="en-IN" dirty="0" err="1"/>
              <a:t>df.head</a:t>
            </a:r>
            <a:r>
              <a:rPr lang="en-IN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70619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BB6A-6A03-FB7C-BA83-2586434D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Method-3: </a:t>
            </a:r>
            <a:r>
              <a:rPr lang="en-US" i="0" dirty="0">
                <a:solidFill>
                  <a:srgbClr val="404040"/>
                </a:solidFill>
                <a:effectLst/>
                <a:latin typeface="Inter"/>
              </a:rPr>
              <a:t>Importing datasets from a specific .csv file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658E9-358D-50C8-946B-58DF00A82939}"/>
              </a:ext>
            </a:extLst>
          </p:cNvPr>
          <p:cNvSpPr txBox="1"/>
          <p:nvPr/>
        </p:nvSpPr>
        <p:spPr>
          <a:xfrm>
            <a:off x="2278722" y="4898793"/>
            <a:ext cx="656019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 Load data from a CSV file (replace 'data.csv' with your file path)</a:t>
            </a:r>
          </a:p>
          <a:p>
            <a:r>
              <a:rPr lang="en-US" dirty="0"/>
              <a:t>    </a:t>
            </a:r>
            <a:r>
              <a:rPr lang="en-US" dirty="0" err="1"/>
              <a:t>file_path</a:t>
            </a:r>
            <a:r>
              <a:rPr lang="en-US" dirty="0"/>
              <a:t> = 'data.csv'  # Ensure the file exists in the same directory</a:t>
            </a:r>
          </a:p>
          <a:p>
            <a:r>
              <a:rPr lang="en-US" dirty="0"/>
              <a:t>    </a:t>
            </a: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file_path</a:t>
            </a:r>
            <a:r>
              <a:rPr lang="en-US" dirty="0"/>
              <a:t>)</a:t>
            </a:r>
          </a:p>
          <a:p>
            <a:r>
              <a:rPr lang="en-US" dirty="0"/>
              <a:t>    print("Sample data:")</a:t>
            </a:r>
          </a:p>
          <a:p>
            <a:r>
              <a:rPr lang="en-US" dirty="0"/>
              <a:t>    print(</a:t>
            </a:r>
            <a:r>
              <a:rPr lang="en-US" dirty="0" err="1"/>
              <a:t>df.head</a:t>
            </a:r>
            <a:r>
              <a:rPr lang="en-US" dirty="0"/>
              <a:t>())</a:t>
            </a:r>
          </a:p>
          <a:p>
            <a:r>
              <a:rPr lang="en-US" dirty="0"/>
              <a:t>    print("\n")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B4E5F-D4FB-E1AE-7DDE-8C27A6D0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010585" cy="2229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4FA6A-F8D1-DCB3-F3A9-4C2895BBC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39" y="1303035"/>
            <a:ext cx="2898620" cy="3168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9326F0-7D76-892C-AA68-315B01897743}"/>
              </a:ext>
            </a:extLst>
          </p:cNvPr>
          <p:cNvSpPr txBox="1"/>
          <p:nvPr/>
        </p:nvSpPr>
        <p:spPr>
          <a:xfrm>
            <a:off x="8838916" y="3244334"/>
            <a:ext cx="94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data.csv</a:t>
            </a:r>
          </a:p>
        </p:txBody>
      </p:sp>
    </p:spTree>
    <p:extLst>
      <p:ext uri="{BB962C8B-B14F-4D97-AF65-F5344CB8AC3E}">
        <p14:creationId xmlns:p14="http://schemas.microsoft.com/office/powerpoint/2010/main" val="179382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54BC-8CCB-090F-6967-90D8A991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Method-4: </a:t>
            </a:r>
            <a:r>
              <a:rPr lang="en-US" sz="2400" i="0" dirty="0">
                <a:solidFill>
                  <a:srgbClr val="404040"/>
                </a:solidFill>
                <a:effectLst/>
                <a:latin typeface="Inter"/>
              </a:rPr>
              <a:t>Downloading datasets from existing dataset repositories like Kaggle, UCI, </a:t>
            </a:r>
            <a:r>
              <a:rPr lang="en-US" sz="2400" i="0" dirty="0" err="1">
                <a:solidFill>
                  <a:srgbClr val="404040"/>
                </a:solidFill>
                <a:effectLst/>
                <a:latin typeface="Inter"/>
              </a:rPr>
              <a:t>Mendely</a:t>
            </a:r>
            <a:r>
              <a:rPr lang="en-US" sz="2400" i="0" dirty="0">
                <a:solidFill>
                  <a:srgbClr val="404040"/>
                </a:solidFill>
                <a:effectLst/>
                <a:latin typeface="Inter"/>
              </a:rPr>
              <a:t>, KEEL, etc.</a:t>
            </a:r>
            <a:br>
              <a:rPr lang="en-US" sz="2400" i="0" dirty="0">
                <a:solidFill>
                  <a:srgbClr val="404040"/>
                </a:solidFill>
                <a:effectLst/>
                <a:latin typeface="Inter"/>
              </a:rPr>
            </a:b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98459-733D-5D98-00C4-B23ACDEAE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571" y="2428941"/>
            <a:ext cx="5778377" cy="2786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AE7DA-D065-2DB1-8E93-072ABE8D9964}"/>
              </a:ext>
            </a:extLst>
          </p:cNvPr>
          <p:cNvSpPr txBox="1"/>
          <p:nvPr/>
        </p:nvSpPr>
        <p:spPr>
          <a:xfrm>
            <a:off x="3780148" y="1456293"/>
            <a:ext cx="7834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Kaggle: </a:t>
            </a:r>
            <a:r>
              <a:rPr lang="en-IN" dirty="0">
                <a:hlinkClick r:id="rId3"/>
              </a:rPr>
              <a:t>https://www.kaggle.com/datasets/abdulmalik1518/mobiles-dataset-2025</a:t>
            </a:r>
            <a:endParaRPr lang="en-IN" dirty="0"/>
          </a:p>
          <a:p>
            <a:endParaRPr lang="en-IN" dirty="0"/>
          </a:p>
          <a:p>
            <a:r>
              <a:rPr lang="en-IN" dirty="0"/>
              <a:t>Download “mobiles-dataset-2025.csv” using the above URL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EB6EC-B47A-D320-E626-B56636092C68}"/>
              </a:ext>
            </a:extLst>
          </p:cNvPr>
          <p:cNvSpPr txBox="1"/>
          <p:nvPr/>
        </p:nvSpPr>
        <p:spPr>
          <a:xfrm>
            <a:off x="763571" y="5476973"/>
            <a:ext cx="4362028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pd.read_csv</a:t>
            </a:r>
            <a:r>
              <a:rPr lang="en-IN" dirty="0"/>
              <a:t>('mobiles-dataset-2025.csv')</a:t>
            </a:r>
          </a:p>
          <a:p>
            <a:r>
              <a:rPr lang="en-IN" dirty="0"/>
              <a:t>print("Sample data:")</a:t>
            </a:r>
          </a:p>
          <a:p>
            <a:r>
              <a:rPr lang="en-IN" dirty="0"/>
              <a:t>print(</a:t>
            </a:r>
            <a:r>
              <a:rPr lang="en-IN" dirty="0" err="1"/>
              <a:t>df.head</a:t>
            </a:r>
            <a:r>
              <a:rPr lang="en-IN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6339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50F4-6D18-4882-45E7-7F7E14C1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B7837-5463-97E7-03F2-628805C9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i="0" dirty="0">
                <a:solidFill>
                  <a:srgbClr val="404040"/>
                </a:solidFill>
                <a:effectLst/>
                <a:latin typeface="Inter"/>
              </a:rPr>
              <a:t>As shown in the previous slides the code, complete the exercise for the following</a:t>
            </a:r>
          </a:p>
          <a:p>
            <a:pPr marL="0" indent="0">
              <a:buNone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Method-1: </a:t>
            </a:r>
            <a:r>
              <a:rPr lang="en-US" sz="2400" i="0" dirty="0">
                <a:solidFill>
                  <a:srgbClr val="404040"/>
                </a:solidFill>
                <a:effectLst/>
                <a:latin typeface="Inter"/>
              </a:rPr>
              <a:t>Initializing values directly into </a:t>
            </a:r>
            <a:r>
              <a:rPr lang="en-US" sz="2400" i="0" dirty="0" err="1">
                <a:solidFill>
                  <a:srgbClr val="404040"/>
                </a:solidFill>
                <a:effectLst/>
                <a:latin typeface="Inter"/>
              </a:rPr>
              <a:t>DataFrame</a:t>
            </a:r>
            <a:endParaRPr lang="en-US" sz="2400" i="0" dirty="0">
              <a:solidFill>
                <a:srgbClr val="404040"/>
              </a:solidFill>
              <a:effectLst/>
              <a:latin typeface="Inter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404040"/>
                </a:solidFill>
                <a:latin typeface="Inter"/>
              </a:rPr>
              <a:t>Insert your know values,  five rows of data with column headings as “</a:t>
            </a:r>
            <a:r>
              <a:rPr lang="en-US" sz="2000" i="1" dirty="0">
                <a:solidFill>
                  <a:srgbClr val="404040"/>
                </a:solidFill>
                <a:latin typeface="Inter"/>
              </a:rPr>
              <a:t>USN, Name, Marks</a:t>
            </a:r>
            <a:r>
              <a:rPr lang="en-US" sz="2000" dirty="0">
                <a:solidFill>
                  <a:srgbClr val="404040"/>
                </a:solidFill>
                <a:latin typeface="Inter"/>
              </a:rPr>
              <a:t>”</a:t>
            </a:r>
            <a:endParaRPr lang="en-US" sz="2000" i="0" dirty="0">
              <a:solidFill>
                <a:srgbClr val="404040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Method-2: </a:t>
            </a:r>
            <a:r>
              <a:rPr lang="en-US" sz="2400" i="0" dirty="0">
                <a:solidFill>
                  <a:srgbClr val="404040"/>
                </a:solidFill>
                <a:effectLst/>
                <a:latin typeface="Inter"/>
              </a:rPr>
              <a:t>Importing datasets from </a:t>
            </a:r>
            <a:r>
              <a:rPr lang="en-US" sz="2400" i="0" dirty="0" err="1">
                <a:solidFill>
                  <a:srgbClr val="404040"/>
                </a:solidFill>
                <a:effectLst/>
                <a:latin typeface="Inter"/>
              </a:rPr>
              <a:t>sklearn.datasets</a:t>
            </a:r>
            <a:endParaRPr lang="en-US" sz="2400" i="0" dirty="0">
              <a:solidFill>
                <a:srgbClr val="404040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sz="2400" i="0" dirty="0">
                <a:solidFill>
                  <a:srgbClr val="404040"/>
                </a:solidFill>
                <a:effectLst/>
                <a:latin typeface="Inter"/>
              </a:rPr>
              <a:t>       Loading diabetes datasets   </a:t>
            </a:r>
            <a:r>
              <a:rPr lang="en-US" sz="2000" i="1" dirty="0" err="1">
                <a:solidFill>
                  <a:srgbClr val="404040"/>
                </a:solidFill>
                <a:effectLst/>
                <a:latin typeface="Inter"/>
              </a:rPr>
              <a:t>sklearn.datasets.load_diabetes</a:t>
            </a:r>
            <a:endParaRPr lang="en-US" sz="2000" i="1" dirty="0">
              <a:solidFill>
                <a:srgbClr val="404040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Method-3: </a:t>
            </a:r>
            <a:r>
              <a:rPr lang="en-US" sz="2400" i="0" dirty="0">
                <a:solidFill>
                  <a:srgbClr val="404040"/>
                </a:solidFill>
                <a:effectLst/>
                <a:latin typeface="Inter"/>
              </a:rPr>
              <a:t>Importing datasets from a specific </a:t>
            </a: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.csv </a:t>
            </a:r>
            <a:r>
              <a:rPr lang="en-US" sz="2400" i="0" dirty="0">
                <a:solidFill>
                  <a:srgbClr val="404040"/>
                </a:solidFill>
                <a:effectLst/>
                <a:latin typeface="Inter"/>
              </a:rPr>
              <a:t>file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rgbClr val="404040"/>
                </a:solidFill>
                <a:latin typeface="Inter"/>
              </a:rPr>
              <a:t>sample_sales_data.csv</a:t>
            </a:r>
            <a:endParaRPr lang="en-US" sz="2000" i="1" dirty="0">
              <a:solidFill>
                <a:srgbClr val="404040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Inter"/>
              </a:rPr>
              <a:t>Method-4: </a:t>
            </a:r>
            <a:r>
              <a:rPr lang="en-US" sz="2400" i="0" dirty="0">
                <a:solidFill>
                  <a:srgbClr val="404040"/>
                </a:solidFill>
                <a:effectLst/>
                <a:latin typeface="Inter"/>
              </a:rPr>
              <a:t>Downloading datasets from existing dataset repositories like Kaggle, UCI, </a:t>
            </a:r>
            <a:r>
              <a:rPr lang="en-US" sz="2400" i="0" dirty="0" err="1">
                <a:solidFill>
                  <a:srgbClr val="404040"/>
                </a:solidFill>
                <a:effectLst/>
                <a:latin typeface="Inter"/>
              </a:rPr>
              <a:t>Mendely</a:t>
            </a:r>
            <a:r>
              <a:rPr lang="en-US" sz="2400" i="0" dirty="0">
                <a:solidFill>
                  <a:srgbClr val="404040"/>
                </a:solidFill>
                <a:effectLst/>
                <a:latin typeface="Inter"/>
              </a:rPr>
              <a:t>, KEEL, etc.</a:t>
            </a:r>
          </a:p>
          <a:p>
            <a:pPr marL="457200" lvl="1" indent="0">
              <a:buNone/>
            </a:pPr>
            <a:r>
              <a:rPr lang="en-US" sz="2000" i="0" dirty="0">
                <a:solidFill>
                  <a:srgbClr val="404040"/>
                </a:solidFill>
                <a:effectLst/>
                <a:latin typeface="Inter"/>
                <a:hlinkClick r:id="rId2"/>
              </a:rPr>
              <a:t>https://data.mendeley.com/datasets/wj9rwkp9c2/1</a:t>
            </a:r>
            <a:endParaRPr lang="en-US" sz="2000" i="0" dirty="0">
              <a:solidFill>
                <a:srgbClr val="404040"/>
              </a:solidFill>
              <a:effectLst/>
              <a:latin typeface="Inter"/>
            </a:endParaRPr>
          </a:p>
          <a:p>
            <a:pPr marL="457200" lvl="1" indent="0">
              <a:buNone/>
            </a:pPr>
            <a:r>
              <a:rPr lang="en-US" sz="2000" i="0" dirty="0">
                <a:solidFill>
                  <a:srgbClr val="404040"/>
                </a:solidFill>
                <a:effectLst/>
                <a:latin typeface="Inter"/>
              </a:rPr>
              <a:t>Download diabetes datasets from </a:t>
            </a:r>
            <a:r>
              <a:rPr lang="en-US" sz="2000" i="0" dirty="0" err="1">
                <a:solidFill>
                  <a:srgbClr val="404040"/>
                </a:solidFill>
                <a:effectLst/>
                <a:latin typeface="Inter"/>
              </a:rPr>
              <a:t>Mendely</a:t>
            </a:r>
            <a:r>
              <a:rPr lang="en-US" sz="2000" i="0" dirty="0">
                <a:solidFill>
                  <a:srgbClr val="404040"/>
                </a:solidFill>
                <a:effectLst/>
                <a:latin typeface="Inter"/>
              </a:rPr>
              <a:t> using above link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8619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1845</Words>
  <Application>Microsoft Office PowerPoint</Application>
  <PresentationFormat>Widescreen</PresentationFormat>
  <Paragraphs>166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Google Sans</vt:lpstr>
      <vt:lpstr>inherit</vt:lpstr>
      <vt:lpstr>Inter</vt:lpstr>
      <vt:lpstr>KaTeX_Main</vt:lpstr>
      <vt:lpstr>source-code-pro</vt:lpstr>
      <vt:lpstr>source-serif-pro</vt:lpstr>
      <vt:lpstr>Verdana</vt:lpstr>
      <vt:lpstr>Office Theme</vt:lpstr>
      <vt:lpstr>Lab-0</vt:lpstr>
      <vt:lpstr>What is Pandas ?</vt:lpstr>
      <vt:lpstr>Four different ways of importing datasets</vt:lpstr>
      <vt:lpstr>Method-1: Initializing values directly into DataFrame</vt:lpstr>
      <vt:lpstr>PowerPoint Presentation</vt:lpstr>
      <vt:lpstr>Method-2: Importing datasets from sklearn.datasets</vt:lpstr>
      <vt:lpstr>Method-3: Importing datasets from a specific .csv file</vt:lpstr>
      <vt:lpstr>Method-4: Downloading datasets from existing dataset repositories like Kaggle, UCI, Mendely, KEEL, etc. </vt:lpstr>
      <vt:lpstr>To Do</vt:lpstr>
      <vt:lpstr>Exporting data</vt:lpstr>
      <vt:lpstr>Example: Analyzing a Sales Dataset</vt:lpstr>
      <vt:lpstr>Example: Analyzing a Sales Dataset</vt:lpstr>
      <vt:lpstr>Importing Stock Market Data for Analysis</vt:lpstr>
      <vt:lpstr>Importing Stock Market Data for Analysis</vt:lpstr>
      <vt:lpstr>Importing Stock Market Data for Analysis</vt:lpstr>
      <vt:lpstr>Importing Stock Market Data for Analysis</vt:lpstr>
      <vt:lpstr>Importing Stock Market Data for Analysis</vt:lpstr>
      <vt:lpstr>Exporting Stock Market Data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 Devi</dc:creator>
  <cp:lastModifiedBy>Uma Devi</cp:lastModifiedBy>
  <cp:revision>18</cp:revision>
  <dcterms:created xsi:type="dcterms:W3CDTF">2025-02-21T20:42:28Z</dcterms:created>
  <dcterms:modified xsi:type="dcterms:W3CDTF">2025-02-22T09:10:13Z</dcterms:modified>
</cp:coreProperties>
</file>