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43891200" cy="329184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 b="def" i="def"/>
      <a:tcStyle>
        <a:tcBdr/>
        <a:fill>
          <a:solidFill>
            <a:srgbClr val="E8EDFD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 b="def" i="def"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 b="def" i="def"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496198" y="4765280"/>
            <a:ext cx="40899008" cy="13137000"/>
          </a:xfrm>
          <a:prstGeom prst="rect">
            <a:avLst/>
          </a:prstGeom>
        </p:spPr>
        <p:txBody>
          <a:bodyPr anchor="b"/>
          <a:lstStyle>
            <a:lvl1pPr algn="ctr">
              <a:defRPr sz="25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496160" y="18138398"/>
            <a:ext cx="40899002" cy="5073004"/>
          </a:xfrm>
          <a:prstGeom prst="rect">
            <a:avLst/>
          </a:prstGeom>
        </p:spPr>
        <p:txBody>
          <a:bodyPr/>
          <a:lstStyle>
            <a:lvl1pPr marL="1727200" indent="-2044700" algn="ctr">
              <a:lnSpc>
                <a:spcPct val="100000"/>
              </a:lnSpc>
              <a:buClrTx/>
              <a:buSzTx/>
              <a:buFontTx/>
              <a:buNone/>
              <a:defRPr sz="13400"/>
            </a:lvl1pPr>
            <a:lvl2pPr marL="1727200" indent="-1466850" algn="ctr">
              <a:lnSpc>
                <a:spcPct val="100000"/>
              </a:lnSpc>
              <a:buClrTx/>
              <a:buSzTx/>
              <a:buFontTx/>
              <a:buNone/>
              <a:defRPr sz="13400"/>
            </a:lvl2pPr>
            <a:lvl3pPr marL="1727200" indent="-1009650" algn="ctr">
              <a:lnSpc>
                <a:spcPct val="100000"/>
              </a:lnSpc>
              <a:buClrTx/>
              <a:buSzTx/>
              <a:buFontTx/>
              <a:buNone/>
              <a:defRPr sz="13400"/>
            </a:lvl3pPr>
            <a:lvl4pPr marL="1727200" indent="-952500" algn="ctr">
              <a:lnSpc>
                <a:spcPct val="100000"/>
              </a:lnSpc>
              <a:buClrTx/>
              <a:buSzTx/>
              <a:buFontTx/>
              <a:buNone/>
              <a:defRPr sz="13400"/>
            </a:lvl4pPr>
            <a:lvl5pPr marL="1727200" indent="-952500" algn="ctr">
              <a:lnSpc>
                <a:spcPct val="100000"/>
              </a:lnSpc>
              <a:buClrTx/>
              <a:buSzTx/>
              <a:buFontTx/>
              <a:buNone/>
              <a:defRPr sz="13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/>
          <p:nvPr>
            <p:ph type="title" hasCustomPrompt="1"/>
          </p:nvPr>
        </p:nvSpPr>
        <p:spPr>
          <a:xfrm>
            <a:off x="1496160" y="7079198"/>
            <a:ext cx="40899002" cy="12567003"/>
          </a:xfrm>
          <a:prstGeom prst="rect">
            <a:avLst/>
          </a:prstGeom>
        </p:spPr>
        <p:txBody>
          <a:bodyPr anchor="b"/>
          <a:lstStyle>
            <a:lvl1pPr algn="ctr">
              <a:defRPr sz="57600"/>
            </a:lvl1pPr>
          </a:lstStyle>
          <a:p>
            <a:pPr/>
            <a:r>
              <a:t>xx%</a:t>
            </a:r>
          </a:p>
        </p:txBody>
      </p:sp>
      <p:sp>
        <p:nvSpPr>
          <p:cNvPr id="92" name="Body Level One…"/>
          <p:cNvSpPr txBox="1"/>
          <p:nvPr>
            <p:ph type="body" sz="half" idx="1"/>
          </p:nvPr>
        </p:nvSpPr>
        <p:spPr>
          <a:xfrm>
            <a:off x="1496160" y="20174238"/>
            <a:ext cx="40899002" cy="8324704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1496160" y="13765440"/>
            <a:ext cx="40899002" cy="5387104"/>
          </a:xfrm>
          <a:prstGeom prst="rect">
            <a:avLst/>
          </a:prstGeom>
        </p:spPr>
        <p:txBody>
          <a:bodyPr anchor="ctr"/>
          <a:lstStyle>
            <a:lvl1pPr algn="ctr">
              <a:defRPr sz="17300"/>
            </a:lvl1pPr>
          </a:lstStyle>
          <a:p>
            <a:pPr/>
            <a:r>
              <a:t>Title Text</a:t>
            </a:r>
          </a:p>
        </p:txBody>
      </p:sp>
      <p:sp>
        <p:nvSpPr>
          <p:cNvPr id="2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9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8" name="Body Level One…"/>
          <p:cNvSpPr txBox="1"/>
          <p:nvPr>
            <p:ph type="body" sz="half" idx="1"/>
          </p:nvPr>
        </p:nvSpPr>
        <p:spPr>
          <a:xfrm>
            <a:off x="1496160" y="7375838"/>
            <a:ext cx="19199402" cy="21864903"/>
          </a:xfrm>
          <a:prstGeom prst="rect">
            <a:avLst/>
          </a:prstGeom>
        </p:spPr>
        <p:txBody>
          <a:bodyPr/>
          <a:lstStyle>
            <a:lvl1pPr indent="-654050">
              <a:buSzPts val="6700"/>
              <a:defRPr sz="6700"/>
            </a:lvl1pPr>
            <a:lvl2pPr marL="1007020" indent="-689522">
              <a:buSzPts val="6700"/>
              <a:defRPr sz="6700"/>
            </a:lvl2pPr>
            <a:lvl3pPr marL="1464220" indent="-689522">
              <a:buSzPts val="6700"/>
              <a:defRPr sz="6700"/>
            </a:lvl3pPr>
            <a:lvl4pPr marL="1921422" indent="-689522">
              <a:buSzPts val="6700"/>
              <a:defRPr sz="6700"/>
            </a:lvl4pPr>
            <a:lvl5pPr marL="2378622" indent="-689522">
              <a:buSzPts val="6700"/>
              <a:defRPr sz="6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/>
          <p:nvPr>
            <p:ph type="body" sz="half" idx="21"/>
          </p:nvPr>
        </p:nvSpPr>
        <p:spPr>
          <a:xfrm>
            <a:off x="23195520" y="7375837"/>
            <a:ext cx="19199406" cy="2186490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/>
          <p:nvPr>
            <p:ph type="title"/>
          </p:nvPr>
        </p:nvSpPr>
        <p:spPr>
          <a:xfrm>
            <a:off x="1496160" y="3555839"/>
            <a:ext cx="13478401" cy="4836903"/>
          </a:xfrm>
          <a:prstGeom prst="rect">
            <a:avLst/>
          </a:prstGeom>
        </p:spPr>
        <p:txBody>
          <a:bodyPr anchor="b"/>
          <a:lstStyle>
            <a:lvl1pPr>
              <a:defRPr sz="11500"/>
            </a:lvl1pPr>
          </a:lstStyle>
          <a:p>
            <a:pPr/>
            <a:r>
              <a:t>Title Text</a:t>
            </a:r>
          </a:p>
        </p:txBody>
      </p:sp>
      <p:sp>
        <p:nvSpPr>
          <p:cNvPr id="56" name="Body Level One…"/>
          <p:cNvSpPr txBox="1"/>
          <p:nvPr>
            <p:ph type="body" sz="quarter" idx="1"/>
          </p:nvPr>
        </p:nvSpPr>
        <p:spPr>
          <a:xfrm>
            <a:off x="1496160" y="8893440"/>
            <a:ext cx="13478401" cy="20348701"/>
          </a:xfrm>
          <a:prstGeom prst="rect">
            <a:avLst/>
          </a:prstGeom>
        </p:spPr>
        <p:txBody>
          <a:bodyPr/>
          <a:lstStyle>
            <a:lvl1pPr indent="-596900">
              <a:buSzPts val="5800"/>
              <a:defRPr sz="5800"/>
            </a:lvl1pPr>
            <a:lvl2pPr marL="914400" indent="-596900">
              <a:buSzPts val="5800"/>
              <a:defRPr sz="5800"/>
            </a:lvl2pPr>
            <a:lvl3pPr marL="1371600" indent="-596900">
              <a:buSzPts val="5800"/>
              <a:defRPr sz="5800"/>
            </a:lvl3pPr>
            <a:lvl4pPr marL="1828800" indent="-596900">
              <a:buSzPts val="5800"/>
              <a:defRPr sz="5800"/>
            </a:lvl4pPr>
            <a:lvl5pPr marL="2286000" indent="-596900">
              <a:buSzPts val="5800"/>
              <a:defRPr sz="5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/>
          <p:nvPr>
            <p:ph type="title"/>
          </p:nvPr>
        </p:nvSpPr>
        <p:spPr>
          <a:xfrm>
            <a:off x="2353198" y="2880960"/>
            <a:ext cx="30565499" cy="26180700"/>
          </a:xfrm>
          <a:prstGeom prst="rect">
            <a:avLst/>
          </a:prstGeom>
        </p:spPr>
        <p:txBody>
          <a:bodyPr anchor="ctr"/>
          <a:lstStyle>
            <a:lvl1pPr>
              <a:defRPr sz="23000"/>
            </a:lvl1pPr>
          </a:lstStyle>
          <a:p>
            <a:pPr/>
            <a:r>
              <a:t>Title Text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21945600" y="-800"/>
            <a:ext cx="21945600" cy="329184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3" name="Title Text"/>
          <p:cNvSpPr txBox="1"/>
          <p:nvPr>
            <p:ph type="title"/>
          </p:nvPr>
        </p:nvSpPr>
        <p:spPr>
          <a:xfrm>
            <a:off x="1274400" y="7892319"/>
            <a:ext cx="19416902" cy="9486601"/>
          </a:xfrm>
          <a:prstGeom prst="rect">
            <a:avLst/>
          </a:prstGeom>
        </p:spPr>
        <p:txBody>
          <a:bodyPr anchor="b"/>
          <a:lstStyle>
            <a:lvl1pPr algn="ctr">
              <a:defRPr sz="20200"/>
            </a:lvl1pPr>
          </a:lstStyle>
          <a:p>
            <a:pPr/>
            <a:r>
              <a:t>Title Text</a:t>
            </a:r>
          </a:p>
        </p:txBody>
      </p:sp>
      <p:sp>
        <p:nvSpPr>
          <p:cNvPr id="74" name="Body Level One…"/>
          <p:cNvSpPr txBox="1"/>
          <p:nvPr>
            <p:ph type="body" sz="quarter" idx="1"/>
          </p:nvPr>
        </p:nvSpPr>
        <p:spPr>
          <a:xfrm>
            <a:off x="1274400" y="17939680"/>
            <a:ext cx="19416902" cy="7904100"/>
          </a:xfrm>
          <a:prstGeom prst="rect">
            <a:avLst/>
          </a:prstGeom>
        </p:spPr>
        <p:txBody>
          <a:bodyPr/>
          <a:lstStyle>
            <a:lvl1pPr marL="1727200" indent="-2044700" algn="ctr">
              <a:lnSpc>
                <a:spcPct val="100000"/>
              </a:lnSpc>
              <a:buClrTx/>
              <a:buSzTx/>
              <a:buFontTx/>
              <a:buNone/>
              <a:defRPr sz="10100"/>
            </a:lvl1pPr>
            <a:lvl2pPr marL="1727200" indent="-1466850" algn="ctr">
              <a:lnSpc>
                <a:spcPct val="100000"/>
              </a:lnSpc>
              <a:buClrTx/>
              <a:buSzTx/>
              <a:buFontTx/>
              <a:buNone/>
              <a:defRPr sz="10100"/>
            </a:lvl2pPr>
            <a:lvl3pPr marL="1727200" indent="-1009650" algn="ctr">
              <a:lnSpc>
                <a:spcPct val="100000"/>
              </a:lnSpc>
              <a:buClrTx/>
              <a:buSzTx/>
              <a:buFontTx/>
              <a:buNone/>
              <a:defRPr sz="10100"/>
            </a:lvl3pPr>
            <a:lvl4pPr marL="1727200" indent="-952500" algn="ctr">
              <a:lnSpc>
                <a:spcPct val="100000"/>
              </a:lnSpc>
              <a:buClrTx/>
              <a:buSzTx/>
              <a:buFontTx/>
              <a:buNone/>
              <a:defRPr sz="10100"/>
            </a:lvl4pPr>
            <a:lvl5pPr marL="1727200" indent="-952500" algn="ctr">
              <a:lnSpc>
                <a:spcPct val="100000"/>
              </a:lnSpc>
              <a:buClrTx/>
              <a:buSzTx/>
              <a:buFontTx/>
              <a:buNone/>
              <a:defRPr sz="10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/>
          <p:nvPr>
            <p:ph type="body" sz="half" idx="21"/>
          </p:nvPr>
        </p:nvSpPr>
        <p:spPr>
          <a:xfrm>
            <a:off x="23709600" y="4634076"/>
            <a:ext cx="18417601" cy="23649007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/>
          <p:nvPr>
            <p:ph type="body" sz="quarter" idx="1"/>
          </p:nvPr>
        </p:nvSpPr>
        <p:spPr>
          <a:xfrm>
            <a:off x="1496160" y="27075680"/>
            <a:ext cx="28794302" cy="3872104"/>
          </a:xfrm>
          <a:prstGeom prst="rect">
            <a:avLst/>
          </a:prstGeom>
        </p:spPr>
        <p:txBody>
          <a:bodyPr anchor="ctr"/>
          <a:lstStyle>
            <a:lvl1pPr marL="0" indent="228600">
              <a:lnSpc>
                <a:spcPct val="100000"/>
              </a:lnSpc>
              <a:buClrTx/>
              <a:buSzTx/>
              <a:buFontTx/>
              <a:buNone/>
            </a:lvl1pPr>
            <a:lvl2pPr marL="1557075">
              <a:lnSpc>
                <a:spcPct val="100000"/>
              </a:lnSpc>
              <a:buClrTx/>
              <a:buFontTx/>
            </a:lvl2pPr>
            <a:lvl3pPr marL="2014274">
              <a:lnSpc>
                <a:spcPct val="100000"/>
              </a:lnSpc>
              <a:buClrTx/>
              <a:buFontTx/>
            </a:lvl3pPr>
            <a:lvl4pPr marL="2471476" indent="-839525">
              <a:lnSpc>
                <a:spcPct val="100000"/>
              </a:lnSpc>
              <a:buClrTx/>
              <a:buFontTx/>
            </a:lvl4pPr>
            <a:lvl5pPr marL="2928676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496160" y="2848160"/>
            <a:ext cx="40899002" cy="36648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38850" tIns="438850" rIns="438850" bIns="43885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496160" y="7375838"/>
            <a:ext cx="40899002" cy="218649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38850" tIns="438850" rIns="438850" bIns="43885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41733035" y="30325709"/>
            <a:ext cx="1568462" cy="1556258"/>
          </a:xfrm>
          <a:prstGeom prst="rect">
            <a:avLst/>
          </a:prstGeom>
          <a:ln w="12700">
            <a:miter lim="400000"/>
          </a:ln>
        </p:spPr>
        <p:txBody>
          <a:bodyPr wrap="none" lIns="438850" tIns="438850" rIns="438850" bIns="438850" anchor="ctr">
            <a:normAutofit fontScale="100000" lnSpcReduction="0"/>
          </a:bodyPr>
          <a:lstStyle>
            <a:lvl1pPr algn="r">
              <a:defRPr sz="4800">
                <a:solidFill>
                  <a:srgbClr val="585858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3400" u="none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7747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8600"/>
        <a:buFont typeface="Arial"/>
        <a:buChar char="●"/>
        <a:tabLst/>
        <a:defRPr b="0" baseline="0" cap="none" i="0" spc="0" strike="noStrike" sz="86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1pPr>
      <a:lvl2pPr marL="1099875" marR="0" indent="-83952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8600"/>
        <a:buFont typeface="Arial"/>
        <a:buChar char="○"/>
        <a:tabLst/>
        <a:defRPr b="0" baseline="0" cap="none" i="0" spc="0" strike="noStrike" sz="86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2pPr>
      <a:lvl3pPr marL="1557075" marR="0" indent="-83952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8600"/>
        <a:buFont typeface="Arial"/>
        <a:buChar char="■"/>
        <a:tabLst/>
        <a:defRPr b="0" baseline="0" cap="none" i="0" spc="0" strike="noStrike" sz="86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3pPr>
      <a:lvl4pPr marL="2014276" marR="0" indent="-839525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8600"/>
        <a:buFont typeface="Arial"/>
        <a:buChar char="●"/>
        <a:tabLst/>
        <a:defRPr b="0" baseline="0" cap="none" i="0" spc="0" strike="noStrike" sz="86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4pPr>
      <a:lvl5pPr marL="2471476" marR="0" indent="-83952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8600"/>
        <a:buFont typeface="Arial"/>
        <a:buChar char="○"/>
        <a:tabLst/>
        <a:defRPr b="0" baseline="0" cap="none" i="0" spc="0" strike="noStrike" sz="86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5pPr>
      <a:lvl6pPr marL="2928676" marR="0" indent="-839526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8600"/>
        <a:buFont typeface="Arial"/>
        <a:buChar char="■"/>
        <a:tabLst/>
        <a:defRPr b="0" baseline="0" cap="none" i="0" spc="0" strike="noStrike" sz="86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6pPr>
      <a:lvl7pPr marL="3385877" marR="0" indent="-83952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8600"/>
        <a:buFont typeface="Arial"/>
        <a:buChar char="●"/>
        <a:tabLst/>
        <a:defRPr b="0" baseline="0" cap="none" i="0" spc="0" strike="noStrike" sz="86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7pPr>
      <a:lvl8pPr marL="3843077" marR="0" indent="-83952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8600"/>
        <a:buFont typeface="Arial"/>
        <a:buChar char="○"/>
        <a:tabLst/>
        <a:defRPr b="0" baseline="0" cap="none" i="0" spc="0" strike="noStrike" sz="86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8pPr>
      <a:lvl9pPr marL="4300277" marR="0" indent="-839527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585858"/>
        </a:buClr>
        <a:buSzPts val="8600"/>
        <a:buFont typeface="Arial"/>
        <a:buChar char="■"/>
        <a:tabLst/>
        <a:defRPr b="0" baseline="0" cap="none" i="0" spc="0" strike="noStrike" sz="8600" u="none">
          <a:solidFill>
            <a:srgbClr val="585858"/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8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1.tif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"/>
          <p:cNvSpPr/>
          <p:nvPr/>
        </p:nvSpPr>
        <p:spPr>
          <a:xfrm>
            <a:off x="19477124" y="2421444"/>
            <a:ext cx="24023203" cy="1182818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10" name="Rectangle"/>
          <p:cNvSpPr/>
          <p:nvPr/>
        </p:nvSpPr>
        <p:spPr>
          <a:xfrm>
            <a:off x="397284" y="27818584"/>
            <a:ext cx="18824800" cy="356233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11" name="Rectangle"/>
          <p:cNvSpPr/>
          <p:nvPr/>
        </p:nvSpPr>
        <p:spPr>
          <a:xfrm>
            <a:off x="19477124" y="14495262"/>
            <a:ext cx="24023203" cy="16878381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12" name="Rectangle"/>
          <p:cNvSpPr/>
          <p:nvPr/>
        </p:nvSpPr>
        <p:spPr>
          <a:xfrm>
            <a:off x="498648" y="10558049"/>
            <a:ext cx="18748740" cy="17003749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13" name="Rectangle"/>
          <p:cNvSpPr/>
          <p:nvPr/>
        </p:nvSpPr>
        <p:spPr>
          <a:xfrm>
            <a:off x="488983" y="2422687"/>
            <a:ext cx="18768070" cy="7878575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p:spPr>
        <p:txBody>
          <a:bodyPr lIns="45718" tIns="45718" rIns="45718" bIns="45718" anchor="ctr"/>
          <a:lstStyle/>
          <a:p>
            <a:pPr>
              <a:defRPr>
                <a:solidFill>
                  <a:srgbClr val="FFFFFF"/>
                </a:solidFill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14" name="Google Shape;60;p14"/>
          <p:cNvSpPr txBox="1"/>
          <p:nvPr/>
        </p:nvSpPr>
        <p:spPr>
          <a:xfrm>
            <a:off x="-335793" y="28104463"/>
            <a:ext cx="21552584" cy="61500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38850" tIns="438850" rIns="438850" bIns="438850">
            <a:normAutofit fontScale="100000" lnSpcReduction="0"/>
          </a:bodyPr>
          <a:lstStyle/>
          <a:p>
            <a:pPr>
              <a:lnSpc>
                <a:spcPct val="60000"/>
              </a:lnSpc>
              <a:defRPr b="1" sz="4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P2VFL: Privacy-Preserving Incentive Mechanism for Vertical Federated Learning</a:t>
            </a:r>
          </a:p>
          <a:p>
            <a:pPr>
              <a:lnSpc>
                <a:spcPct val="60000"/>
              </a:lnSpc>
              <a:defRPr b="1" sz="4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</a:t>
            </a:r>
          </a:p>
          <a:p>
            <a:pPr>
              <a:lnSpc>
                <a:spcPct val="60000"/>
              </a:lnSpc>
              <a:defRPr b="1" sz="4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Sindhuja Madabushi, Ahmad Faraz Khan, Haider Ali, Jin-Hee Cho</a:t>
            </a:r>
          </a:p>
          <a:p>
            <a:pPr>
              <a:lnSpc>
                <a:spcPct val="60000"/>
              </a:lnSpc>
              <a:defRPr b="1" sz="41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lnSpc>
                <a:spcPct val="60000"/>
              </a:lnSpc>
              <a:defRPr b="1" sz="41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Department of Computer Science, Virginia Tech</a:t>
            </a:r>
          </a:p>
        </p:txBody>
      </p:sp>
      <p:pic>
        <p:nvPicPr>
          <p:cNvPr id="115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29473" y="-1176288"/>
            <a:ext cx="8333666" cy="4692949"/>
          </a:xfrm>
          <a:prstGeom prst="rect">
            <a:avLst/>
          </a:prstGeom>
          <a:ln w="12700">
            <a:miter lim="400000"/>
          </a:ln>
        </p:spPr>
      </p:pic>
      <p:sp>
        <p:nvSpPr>
          <p:cNvPr id="116" name="Google Shape;60;p14"/>
          <p:cNvSpPr txBox="1"/>
          <p:nvPr/>
        </p:nvSpPr>
        <p:spPr>
          <a:xfrm>
            <a:off x="594206" y="1543432"/>
            <a:ext cx="18557624" cy="963708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38850" tIns="438850" rIns="438850" bIns="438850">
            <a:normAutofit fontScale="100000" lnSpcReduction="0"/>
          </a:bodyPr>
          <a:lstStyle/>
          <a:p>
            <a:pPr algn="ctr" defTabSz="886966">
              <a:lnSpc>
                <a:spcPct val="120000"/>
              </a:lnSpc>
              <a:defRPr b="1" sz="4700" u="sng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algn="just" defTabSz="886966">
              <a:defRPr b="1" sz="4700" u="sng">
                <a:latin typeface="Times Roman"/>
                <a:ea typeface="Times Roman"/>
                <a:cs typeface="Times Roman"/>
                <a:sym typeface="Times Roman"/>
              </a:defRPr>
            </a:pPr>
            <a:r>
              <a:t>Motivation</a:t>
            </a:r>
            <a:r>
              <a:rPr u="none"/>
              <a:t>: </a:t>
            </a:r>
            <a:r>
              <a:rPr b="0" u="none"/>
              <a:t>Participants do not always participate in Federated Learning (FL) training process as FL systems are </a:t>
            </a:r>
            <a:r>
              <a:rPr u="none"/>
              <a:t>vulnerable to privacy attacks</a:t>
            </a:r>
            <a:r>
              <a:rPr b="0" u="none"/>
              <a:t> and </a:t>
            </a:r>
            <a:r>
              <a:rPr u="none"/>
              <a:t>participants have resource constraints.</a:t>
            </a:r>
          </a:p>
          <a:p>
            <a:pPr algn="just" defTabSz="886966">
              <a:defRPr sz="4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886966">
              <a:defRPr b="1" sz="4700" u="sng">
                <a:latin typeface="Times Roman"/>
                <a:ea typeface="Times Roman"/>
                <a:cs typeface="Times Roman"/>
                <a:sym typeface="Times Roman"/>
              </a:defRPr>
            </a:pPr>
            <a:r>
              <a:t>Goal</a:t>
            </a:r>
            <a:r>
              <a:rPr b="0" u="none"/>
              <a:t>: Develop an attack-resistant, robust VFL system with incentives to achieve high </a:t>
            </a:r>
            <a:r>
              <a:rPr u="none"/>
              <a:t>prediction accuracy, client privacy, </a:t>
            </a:r>
            <a:r>
              <a:rPr b="0" u="none"/>
              <a:t>and</a:t>
            </a:r>
            <a:r>
              <a:rPr u="none"/>
              <a:t> contribution equity.</a:t>
            </a:r>
          </a:p>
          <a:p>
            <a:pPr algn="just" defTabSz="886966">
              <a:defRPr b="1" i="1" sz="4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defTabSz="457200">
              <a:defRPr b="1" sz="4700" u="sng">
                <a:latin typeface="Times Roman"/>
                <a:ea typeface="Times Roman"/>
                <a:cs typeface="Times Roman"/>
                <a:sym typeface="Times Roman"/>
              </a:defRPr>
            </a:pPr>
            <a:r>
              <a:t>Novelty, Innovation, &amp; Impact</a:t>
            </a:r>
            <a:r>
              <a:rPr u="none"/>
              <a:t>: </a:t>
            </a:r>
            <a:r>
              <a:rPr b="0" u="none"/>
              <a:t>Our approach combines incentives with privacy in VFL to boost client participation and resist attacks.</a:t>
            </a:r>
          </a:p>
        </p:txBody>
      </p:sp>
      <p:sp>
        <p:nvSpPr>
          <p:cNvPr id="117" name="Google Shape;60;p14"/>
          <p:cNvSpPr txBox="1"/>
          <p:nvPr/>
        </p:nvSpPr>
        <p:spPr>
          <a:xfrm>
            <a:off x="499632" y="10366341"/>
            <a:ext cx="19881734" cy="173871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38850" tIns="438850" rIns="438850" bIns="438850">
            <a:normAutofit fontScale="100000" lnSpcReduction="0"/>
          </a:bodyPr>
          <a:lstStyle/>
          <a:p>
            <a:pPr lvl="1">
              <a:lnSpc>
                <a:spcPct val="90000"/>
              </a:lnSpc>
              <a:defRPr b="1" sz="50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                             </a:t>
            </a:r>
            <a:r>
              <a:rPr u="sng"/>
              <a:t>Key Technical Approach</a:t>
            </a:r>
            <a:endParaRPr u="sng"/>
          </a:p>
          <a:p>
            <a:pPr lvl="1">
              <a:lnSpc>
                <a:spcPct val="90000"/>
              </a:lnSpc>
              <a:defRPr b="1" sz="50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lnSpc>
                <a:spcPct val="90000"/>
              </a:lnSpc>
              <a:defRPr b="1" sz="4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System Objective:</a:t>
            </a:r>
            <a14:m>
              <m:oMath>
                <m:eqArr>
                  <m:eqArr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eqArrPr>
                  <m:e>
                    <m:limLow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lim>
                        <m:sSub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</m:s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e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b>
                            <m:r>
                              <a:rPr xmlns:a="http://schemas.openxmlformats.org/drawingml/2006/main" sz="50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sub>
                        </m:s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lim>
                    </m:limLow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α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β</m:t>
                    </m:r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</m:e>
                </m:eqArr>
              </m:oMath>
            </a14:m>
          </a:p>
          <a:p>
            <a:pPr>
              <a:lnSpc>
                <a:spcPct val="80000"/>
              </a:lnSpc>
              <a:defRPr sz="4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lnSpc>
                <a:spcPct val="80000"/>
              </a:lnSpc>
              <a:defRPr sz="4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Our system provides </a:t>
            </a:r>
            <a:r>
              <a:rPr b="1"/>
              <a:t>feedback for the clients</a:t>
            </a:r>
            <a:r>
              <a:t> to choose their own privacy parameters as:</a:t>
            </a:r>
          </a:p>
          <a:p>
            <a:pPr>
              <a:lnSpc>
                <a:spcPct val="80000"/>
              </a:lnSpc>
              <a:defRPr sz="4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 lvl="8" indent="1828800">
              <a:lnSpc>
                <a:spcPct val="80000"/>
              </a:lnSpc>
              <a:defRPr sz="4900">
                <a:latin typeface="Cambria Math"/>
                <a:ea typeface="Cambria Math"/>
                <a:cs typeface="Cambria Math"/>
                <a:sym typeface="Cambria Math"/>
              </a:defRPr>
            </a:pPr>
            <a14:m>
              <m:oMathPara>
                <m:oMathParaPr>
                  <m:jc m:val="left"/>
                </m:oMathParaPr>
                <m:oMath>
                  <m:eqArr>
                    <m:eqArrPr>
                      <m:ctrlP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eqArrPr>
                    <m:e>
                      <m:sSub>
                        <m:e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e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e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e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e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xmlns:a="http://schemas.openxmlformats.org/drawingml/2006/main" sz="495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β</m:t>
                      </m:r>
                      <m:f>
                        <m:fPr>
                          <m:ctrlP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  <m:type m:val="bar"/>
                        </m:fPr>
                        <m:num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e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num>
                        <m:den>
                          <m:r>
                            <a:rPr xmlns:a="http://schemas.openxmlformats.org/drawingml/2006/main" sz="49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∂</m:t>
                          </m:r>
                          <m:sSub>
                            <m:e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495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</m:sSub>
                        </m:den>
                      </m:f>
                    </m:e>
                  </m:eqArr>
                </m:oMath>
              </m:oMathPara>
            </a14:m>
            <a:endParaRPr sz="4700">
              <a:latin typeface="Times Roman"/>
              <a:ea typeface="Times Roman"/>
              <a:cs typeface="Times Roman"/>
              <a:sym typeface="Times Roman"/>
            </a:endParaRPr>
          </a:p>
          <a:p>
            <a:pPr>
              <a:lnSpc>
                <a:spcPct val="80000"/>
              </a:lnSpc>
              <a:defRPr sz="4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lnSpc>
                <a:spcPct val="80000"/>
              </a:lnSpc>
              <a:defRPr b="1" i="1" sz="4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lnSpc>
                <a:spcPct val="80000"/>
              </a:lnSpc>
              <a:defRPr b="1" i="1" sz="4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lnSpc>
                <a:spcPct val="80000"/>
              </a:lnSpc>
              <a:defRPr sz="4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lnSpc>
                <a:spcPct val="80000"/>
              </a:lnSpc>
              <a:defRPr sz="4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lnSpc>
                <a:spcPct val="80000"/>
              </a:lnSpc>
              <a:defRPr sz="4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lnSpc>
                <a:spcPct val="80000"/>
              </a:lnSpc>
              <a:defRPr b="1" sz="4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Client utility</a:t>
            </a:r>
            <a:r>
              <a:rPr b="0"/>
              <a:t> is computed as: </a:t>
            </a:r>
            <a14:m>
              <m:oMath>
                <m:eqArr>
                  <m:eqArrPr>
                    <m:ctrlP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eqArrPr>
                  <m:e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τ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-</m:t>
                    </m:r>
                    <m:sSub>
                      <m:e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xmlns:a="http://schemas.openxmlformats.org/drawingml/2006/main" sz="50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xmlns:a="http://schemas.openxmlformats.org/drawingml/2006/main" sz="50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</m:e>
                </m:eqArr>
              </m:oMath>
            </a14:m>
          </a:p>
          <a:p>
            <a:pPr>
              <a:lnSpc>
                <a:spcPct val="80000"/>
              </a:lnSpc>
              <a:defRPr b="1" i="1" sz="4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lnSpc>
                <a:spcPct val="80000"/>
              </a:lnSpc>
              <a:defRPr sz="4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We </a:t>
            </a:r>
            <a:r>
              <a:rPr b="1"/>
              <a:t>tokenize rewards</a:t>
            </a:r>
            <a:r>
              <a:t> as:</a:t>
            </a:r>
            <a14:m>
              <m:oMath>
                <m:sSub>
                  <m:e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τ</m:t>
                    </m:r>
                  </m:e>
                  <m:sub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t</m:t>
                    </m:r>
                  </m:sub>
                </m:sSub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sSub>
                          <m:e>
                            <m:r>
                              <a:rPr xmlns:a="http://schemas.openxmlformats.org/drawingml/2006/main" sz="4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R</m:t>
                            </m:r>
                          </m:e>
                          <m:sub>
                            <m:r>
                              <a:rPr xmlns:a="http://schemas.openxmlformats.org/drawingml/2006/main" sz="4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xmlns:a="http://schemas.openxmlformats.org/drawingml/2006/main" sz="4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num>
                      <m:den>
                        <m:nary>
                          <m:naryPr>
                            <m:ctrlPr>
                              <a:rPr xmlns:a="http://schemas.openxmlformats.org/drawingml/2006/main" sz="4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  <m:chr m:val="∑"/>
                            <m:limLoc m:val="subSup"/>
                            <m:grow m:val="1"/>
                            <m:subHide m:val="off"/>
                            <m:supHide m:val="off"/>
                          </m:naryPr>
                          <m:sub>
                            <m:r>
                              <a:rPr xmlns:a="http://schemas.openxmlformats.org/drawingml/2006/main" sz="4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  <m:r>
                              <a:rPr xmlns:a="http://schemas.openxmlformats.org/drawingml/2006/main" sz="4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xmlns:a="http://schemas.openxmlformats.org/drawingml/2006/main" sz="4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xmlns:a="http://schemas.openxmlformats.org/drawingml/2006/main" sz="495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N</m:t>
                            </m:r>
                          </m:sup>
                          <m:e>
                            <m:sSub>
                              <m:e>
                                <m:r>
                                  <a:rPr xmlns:a="http://schemas.openxmlformats.org/drawingml/2006/main" sz="49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R</m:t>
                                </m:r>
                              </m:e>
                              <m:sub>
                                <m:r>
                                  <a:rPr xmlns:a="http://schemas.openxmlformats.org/drawingml/2006/main" sz="49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xmlns:a="http://schemas.openxmlformats.org/drawingml/2006/main" sz="495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sub>
                            </m:sSub>
                          </m:e>
                        </m:nary>
                      </m:den>
                    </m:f>
                  </m:e>
                </m:d>
                <m:r>
                  <a:rPr xmlns:a="http://schemas.openxmlformats.org/drawingml/2006/main" sz="49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×</m:t>
                </m:r>
                <m:d>
                  <m:dPr>
                    <m:ctrlPr>
                      <a:rPr xmlns:a="http://schemas.openxmlformats.org/drawingml/2006/main" sz="49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</m:dPr>
                  <m:e>
                    <m:f>
                      <m:fPr>
                        <m:ctrlP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type m:val="bar"/>
                      </m:fPr>
                      <m:num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xmlns:a="http://schemas.openxmlformats.org/drawingml/2006/main" sz="49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e>
                </m:d>
              </m:oMath>
            </a14:m>
          </a:p>
          <a:p>
            <a:pPr>
              <a:lnSpc>
                <a:spcPct val="80000"/>
              </a:lnSpc>
              <a:defRPr sz="4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lnSpc>
                <a:spcPct val="80000"/>
              </a:lnSpc>
              <a:defRPr sz="4700">
                <a:latin typeface="Times Roman"/>
                <a:ea typeface="Times Roman"/>
                <a:cs typeface="Times Roman"/>
                <a:sym typeface="Times Roman"/>
              </a:defRPr>
            </a:pPr>
          </a:p>
          <a:p>
            <a:pPr>
              <a:defRPr sz="4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where S is the contribution objective, P is the privacy objective, </a:t>
            </a:r>
            <a14:m>
              <m:oMath>
                <m:r>
                  <a:rPr xmlns:a="http://schemas.openxmlformats.org/drawingml/2006/main" sz="55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ε</m:t>
                </m:r>
              </m:oMath>
            </a14:m>
            <a:r>
              <a:t> is </a:t>
            </a:r>
          </a:p>
          <a:p>
            <a:pPr>
              <a:defRPr sz="4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the </a:t>
            </a:r>
            <a:r>
              <a:rPr i="1"/>
              <a:t>Differential Privacy</a:t>
            </a:r>
            <a:r>
              <a:t> parameter, R is the reward, B is the client cost, </a:t>
            </a:r>
          </a:p>
          <a:p>
            <a:pPr>
              <a:defRPr sz="4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N is the number of clients, </a:t>
            </a:r>
            <a14:m>
              <m:oMath>
                <m:r>
                  <a:rPr xmlns:a="http://schemas.openxmlformats.org/drawingml/2006/main" sz="490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τ</m:t>
                </m:r>
              </m:oMath>
            </a14:m>
            <a:r>
              <a:t> is the total budget for the FL training.</a:t>
            </a:r>
          </a:p>
        </p:txBody>
      </p:sp>
      <p:sp>
        <p:nvSpPr>
          <p:cNvPr id="118" name="Equation"/>
          <p:cNvSpPr txBox="1"/>
          <p:nvPr/>
        </p:nvSpPr>
        <p:spPr>
          <a:xfrm>
            <a:off x="3173912" y="17816827"/>
            <a:ext cx="13398211" cy="97349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>
              <a:defRPr sz="1800"/>
            </a:pPr>
            <a14:m>
              <m:oMathPara>
                <m:oMathParaPr>
                  <m:jc m:val="centerGroup"/>
                </m:oMathParaPr>
                <m:oMath>
                  <m:eqArr>
                    <m:eqArrPr>
                      <m:ctrlP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</m:eqArrPr>
                    <m:e>
                      <m:sSubSup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  <m:sup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</m:sub>
                      </m:sSub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sSub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</m:sub>
                      </m:sSub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  <m:sub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sSub>
                        <m:e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  <m:sub>
                          <m:sSup>
                            <m:e>
                              <m:r>
                                <a:rPr xmlns:a="http://schemas.openxmlformats.org/drawingml/2006/main" sz="5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xmlns:a="http://schemas.openxmlformats.org/drawingml/2006/main" sz="5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5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p>
                          </m:sSup>
                          <m:r>
                            <a:rPr xmlns:a="http://schemas.openxmlformats.org/drawingml/2006/main" sz="55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e>
                              <m:r>
                                <a:rPr xmlns:a="http://schemas.openxmlformats.org/drawingml/2006/main" sz="5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xmlns:a="http://schemas.openxmlformats.org/drawingml/2006/main" sz="5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  <m:r>
                                <a:rPr xmlns:a="http://schemas.openxmlformats.org/drawingml/2006/main" sz="5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sub>
                            <m:sup>
                              <m:r>
                                <a:rPr xmlns:a="http://schemas.openxmlformats.org/drawingml/2006/main" sz="55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sup>
                          </m:sSubSup>
                        </m:sub>
                      </m:sSub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xmlns:a="http://schemas.openxmlformats.org/drawingml/2006/main" sz="55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e>
                  </m:eqArr>
                </m:oMath>
              </m:oMathPara>
            </a14:m>
            <a:endParaRPr sz="5500"/>
          </a:p>
        </p:txBody>
      </p:sp>
      <p:sp>
        <p:nvSpPr>
          <p:cNvPr id="119" name="Results"/>
          <p:cNvSpPr txBox="1"/>
          <p:nvPr/>
        </p:nvSpPr>
        <p:spPr>
          <a:xfrm>
            <a:off x="26004693" y="14678395"/>
            <a:ext cx="9899322" cy="8661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sz="4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     </a:t>
            </a:r>
            <a:r>
              <a:rPr sz="5000" u="sng"/>
              <a:t>Experimental Results &amp; Analyses</a:t>
            </a:r>
          </a:p>
        </p:txBody>
      </p:sp>
      <p:graphicFrame>
        <p:nvGraphicFramePr>
          <p:cNvPr id="120" name="Table 1"/>
          <p:cNvGraphicFramePr/>
          <p:nvPr/>
        </p:nvGraphicFramePr>
        <p:xfrm>
          <a:off x="21511229" y="23747896"/>
          <a:ext cx="20528661" cy="4177691"/>
        </p:xfrm>
        <a:graphic xmlns:a="http://schemas.openxmlformats.org/drawingml/2006/main">
          <a:graphicData uri="http://schemas.openxmlformats.org/drawingml/2006/table">
            <a:tbl>
              <a:tblPr firstCol="1" firstRow="0" lastCol="0" lastRow="0" bandCol="0" bandRow="0" rtl="0">
                <a:tableStyleId>{4C3C2611-4C71-4FC5-86AE-919BDF0F9419}</a:tableStyleId>
              </a:tblPr>
              <a:tblGrid>
                <a:gridCol w="3525456"/>
                <a:gridCol w="4686007"/>
                <a:gridCol w="4105732"/>
                <a:gridCol w="4105732"/>
                <a:gridCol w="4105732"/>
              </a:tblGrid>
              <a:tr h="1190936"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Attack Strength 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Label Inference Accuracy	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 hMerge="1">
                  <a:tcPr/>
                </a:tc>
                <a:tc gridSpan="2"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Model Accuracy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 hMerge="1">
                  <a:tcPr/>
                </a:tc>
              </a:tr>
              <a:tr h="613563">
                <a:tc>
                  <a:txBody>
                    <a:bodyPr/>
                    <a:lstStyle/>
                    <a:p>
                      <a:pPr algn="ctr">
                        <a:defRPr sz="4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Vanilla- VFL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P2VFL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Vanilla-VFL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P2VFL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593298"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0.82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0.4281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0.785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593298"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0.5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0.723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0.39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0.775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593298"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0.3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0.6524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0.3816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0.779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0.75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  <a:tr h="593298">
                <a:tc>
                  <a:txBody>
                    <a:bodyPr/>
                    <a:lstStyle/>
                    <a:p>
                      <a:pPr algn="ctr">
                        <a:defRPr b="0" sz="1800"/>
                      </a:pPr>
                      <a:r>
                        <a:rPr b="1"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0.1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0.6004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0.376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0.75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41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0.68</a:t>
                      </a:r>
                    </a:p>
                  </a:txBody>
                  <a:tcPr marL="0" marR="0" marT="0" marB="0" anchor="ctr" anchorCtr="0" horzOverflow="overflow">
                    <a:noFill/>
                  </a:tcPr>
                </a:tc>
              </a:tr>
            </a:tbl>
          </a:graphicData>
        </a:graphic>
      </p:graphicFrame>
      <p:sp>
        <p:nvSpPr>
          <p:cNvPr id="121" name="P2VFL converges well with ~78% accuracy even with DP noise with MNIST dataset,  Reward distribution when clients allocate same fraction of resources is different from when they do not. P2VFL is resistant to inference attacks."/>
          <p:cNvSpPr txBox="1"/>
          <p:nvPr/>
        </p:nvSpPr>
        <p:spPr>
          <a:xfrm>
            <a:off x="20030149" y="28636989"/>
            <a:ext cx="23490819" cy="22250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 marL="471236" indent="-471236">
              <a:buSzPct val="100000"/>
              <a:buChar char="•"/>
              <a:defRPr sz="4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P2VFL </a:t>
            </a:r>
            <a:r>
              <a:rPr b="1"/>
              <a:t>converges well</a:t>
            </a:r>
            <a:r>
              <a:t> with ~78% accuracy even </a:t>
            </a:r>
            <a:r>
              <a:rPr b="1"/>
              <a:t>with DP noise</a:t>
            </a:r>
            <a:r>
              <a:t> with MNIST dataset. </a:t>
            </a:r>
          </a:p>
          <a:p>
            <a:pPr marL="471236" indent="-471236">
              <a:buSzPct val="100000"/>
              <a:buChar char="•"/>
              <a:defRPr sz="4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Reward distribution changes with uniform vs. non-uniform resource allocation.</a:t>
            </a:r>
          </a:p>
          <a:p>
            <a:pPr marL="471236" indent="-471236">
              <a:buSzPct val="100000"/>
              <a:buChar char="•"/>
              <a:defRPr sz="47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P2VFL is resistant to inference attacks.</a:t>
            </a:r>
          </a:p>
        </p:txBody>
      </p:sp>
      <p:pic>
        <p:nvPicPr>
          <p:cNvPr id="122" name="Unknown-10.png" descr="Unknown-10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9581679" y="17017049"/>
            <a:ext cx="8432274" cy="5763834"/>
          </a:xfrm>
          <a:prstGeom prst="rect">
            <a:avLst/>
          </a:prstGeom>
          <a:ln w="12700">
            <a:miter lim="400000"/>
          </a:ln>
        </p:spPr>
      </p:pic>
      <p:pic>
        <p:nvPicPr>
          <p:cNvPr id="123" name="Unknown-3.png" descr="Unknown-3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27956870" y="15847637"/>
            <a:ext cx="15414728" cy="72822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4" name="p2vfl.jpeg" descr="p2vfl.jpeg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9621073" y="2637016"/>
            <a:ext cx="23735307" cy="113970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