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0610119-994E-45CA-B559-8D2C9580BAC4}">
  <a:tblStyle styleId="{C0610119-994E-45CA-B559-8D2C9580BAC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Relationship Id="rId4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522525"/>
            <a:ext cx="8520600" cy="1545000"/>
          </a:xfrm>
          <a:prstGeom prst="rect">
            <a:avLst/>
          </a:prstGeom>
          <a:ln cap="flat" cmpd="sng" w="9525">
            <a:solidFill>
              <a:srgbClr val="F9F9F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Car Wash Simulation 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348925"/>
            <a:ext cx="8520600" cy="15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Atrayee Bhadra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Heba Alsultaan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Mustafa Alkhafaji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Sindhuja Nandikonda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4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Generation of arrival time and processes: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50" y="1325225"/>
            <a:ext cx="8201625" cy="34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38761D"/>
                </a:solidFill>
              </a:rPr>
              <a:t>Max Queue Length &amp; Average Wait Time: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329175"/>
            <a:ext cx="8520600" cy="361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Max queue length= the max number of cars that wait in queue at certain 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Average wait time= total customers wait time / number of customers 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25" y="1764399"/>
            <a:ext cx="8184250" cy="227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Daily and Monthly Revenues: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252800" y="1516650"/>
            <a:ext cx="8520600" cy="291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38761D"/>
              </a:buClr>
              <a:buFont typeface="Times New Roman"/>
            </a:pPr>
            <a:r>
              <a:rPr b="1" lang="en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 DOG revenue = number of  SUPER DOG customer's * $ 11  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  <a:buFont typeface="Times New Roman"/>
            </a:pPr>
            <a:r>
              <a:rPr b="1" lang="en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DOG revenue =  number of  TOP DOG customers* $ 13  </a:t>
            </a:r>
          </a:p>
          <a:p>
            <a:pPr indent="-228600" lvl="0" marL="457200">
              <a:spcBef>
                <a:spcPts val="0"/>
              </a:spcBef>
              <a:buClr>
                <a:srgbClr val="38761D"/>
              </a:buClr>
            </a:pPr>
            <a:r>
              <a:rPr b="1" lang="en">
                <a:solidFill>
                  <a:srgbClr val="38761D"/>
                </a:solidFill>
              </a:rPr>
              <a:t>Daily revenue = Σ (</a:t>
            </a:r>
            <a:r>
              <a:rPr b="1" lang="en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SUPERDOG revenue+ TOP DOG revenue )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b="1" lang="en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Monthly Income = </a:t>
            </a:r>
            <a:r>
              <a:rPr b="1" lang="en">
                <a:solidFill>
                  <a:srgbClr val="38761D"/>
                </a:solidFill>
              </a:rPr>
              <a:t>Daily revenue * 30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099" y="2972750"/>
            <a:ext cx="4654824" cy="21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Cost and Profit 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5327700" cy="386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The profit for the carwash = monthly income - monthly expenses</a:t>
            </a:r>
          </a:p>
          <a:p>
            <a:pPr indent="-228600" lvl="0" marL="457200">
              <a:spcBef>
                <a:spcPts val="0"/>
              </a:spcBef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Monthly Resource Cost= (electricity + water + washing liquid ) for both types of wash</a:t>
            </a:r>
          </a:p>
          <a:p>
            <a:pPr indent="-228600" lvl="0" marL="457200">
              <a:spcBef>
                <a:spcPts val="0"/>
              </a:spcBef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Monthly profit =  Monthly Income - Monthly Resource Cost</a:t>
            </a:r>
          </a:p>
          <a:p>
            <a:pPr indent="-228600" lvl="0" marL="457200">
              <a:spcBef>
                <a:spcPts val="0"/>
              </a:spcBef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Return On Investment time period(days)= investment / daily profit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 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633150"/>
            <a:ext cx="3048000" cy="37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50" y="1165575"/>
            <a:ext cx="9014499" cy="39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Analysis Continued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75" y="1017724"/>
            <a:ext cx="8308325" cy="261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695075" y="3806825"/>
            <a:ext cx="78702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Confidence interval=( mean-2*std.deviation, mean+2*std.deviation)=(1365.204,2615.684)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95% confidently, we can assure the owner that he is going to get back his investment without exceeding 2615 days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Simulated different parameters like: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Arrival and service time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Departure time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Average wait times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Maximum Queue Length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Revenue 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Cost incurred due to different resources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monthly profit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Return on investment period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Continuation…</a:t>
            </a:r>
            <a:r>
              <a:rPr lang="en"/>
              <a:t>.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38761D"/>
              </a:buClr>
              <a:buSzPct val="100000"/>
              <a:buFont typeface="Times New Roman"/>
            </a:pPr>
            <a:r>
              <a:rPr lang="en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 Monte Carlo Analysis on return on investment period</a:t>
            </a:r>
          </a:p>
          <a:p>
            <a:pPr indent="-381000" lvl="0" marL="457200">
              <a:spcBef>
                <a:spcPts val="0"/>
              </a:spcBef>
              <a:buClr>
                <a:srgbClr val="38761D"/>
              </a:buClr>
              <a:buSzPct val="100000"/>
              <a:buFont typeface="Times New Roman"/>
            </a:pPr>
            <a:r>
              <a:rPr lang="en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 histogram analysis and normal distribution on return on  investment period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75" y="247300"/>
            <a:ext cx="8864800" cy="48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633150" y="2959650"/>
            <a:ext cx="7524300" cy="18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Dr. M. Douglas Williams for your help 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friends for listen 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A64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A64D79"/>
                </a:solidFill>
              </a:rPr>
              <a:t>		 	 	 		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A64D79"/>
                </a:solidFill>
              </a:rPr>
              <a:t>			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A64D79"/>
                </a:solidFill>
              </a:rPr>
              <a:t>				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A64D79"/>
                </a:solidFill>
              </a:rPr>
              <a:t>					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A64D79"/>
                </a:solidFill>
              </a:rPr>
              <a:t>				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A64D79"/>
                </a:solidFill>
              </a:rPr>
              <a:t>			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A64D79"/>
                </a:solidFill>
              </a:rPr>
              <a:t>		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A64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75" y="117799"/>
            <a:ext cx="8820025" cy="26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0" y="256625"/>
            <a:ext cx="4511100" cy="79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1241750"/>
            <a:ext cx="8520600" cy="364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Clr>
                <a:srgbClr val="38761D"/>
              </a:buClr>
              <a:buSzPct val="100000"/>
              <a:buChar char="●"/>
            </a:pPr>
            <a:r>
              <a:rPr lang="en" sz="2400">
                <a:solidFill>
                  <a:srgbClr val="38761D"/>
                </a:solidFill>
              </a:rPr>
              <a:t>Automatic car wash station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8761D"/>
              </a:solidFill>
            </a:endParaRPr>
          </a:p>
          <a:p>
            <a:pPr indent="-381000" lvl="0" marL="457200" rtl="0" algn="l">
              <a:spcBef>
                <a:spcPts val="0"/>
              </a:spcBef>
              <a:buClr>
                <a:srgbClr val="38761D"/>
              </a:buClr>
              <a:buSzPct val="100000"/>
              <a:buChar char="●"/>
            </a:pPr>
            <a:r>
              <a:rPr lang="en" sz="2400">
                <a:solidFill>
                  <a:srgbClr val="38761D"/>
                </a:solidFill>
              </a:rPr>
              <a:t>Types of car wash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8761D"/>
              </a:solidFill>
            </a:endParaRPr>
          </a:p>
          <a:p>
            <a:pPr indent="-381000" lvl="0" marL="457200" rtl="0" algn="l">
              <a:spcBef>
                <a:spcPts val="0"/>
              </a:spcBef>
              <a:buClr>
                <a:srgbClr val="38761D"/>
              </a:buClr>
              <a:buSzPct val="100000"/>
              <a:buChar char="●"/>
            </a:pPr>
            <a:r>
              <a:rPr lang="en" sz="2400">
                <a:solidFill>
                  <a:srgbClr val="38761D"/>
                </a:solidFill>
              </a:rPr>
              <a:t>Simulation progress &amp; some calculations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8761D"/>
              </a:solidFill>
            </a:endParaRPr>
          </a:p>
          <a:p>
            <a:pPr indent="-381000" lvl="0" marL="457200" rtl="0" algn="l">
              <a:spcBef>
                <a:spcPts val="0"/>
              </a:spcBef>
              <a:buClr>
                <a:srgbClr val="38761D"/>
              </a:buClr>
              <a:buSzPct val="100000"/>
              <a:buChar char="●"/>
            </a:pPr>
            <a:r>
              <a:rPr lang="en" sz="2400">
                <a:solidFill>
                  <a:srgbClr val="38761D"/>
                </a:solidFill>
              </a:rPr>
              <a:t>Data analysis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highlight>
                  <a:srgbClr val="FFFFFF"/>
                </a:highlight>
              </a:rPr>
              <a:t>The first conveyorized automatic car washes appeared in the late 1930s. Conveyorized automatic car washes consist of tunnel-like buildings into which customers (or attendants) drive.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577450" y="2010350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nveyor_product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49" y="2427825"/>
            <a:ext cx="4341499" cy="2295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ss-carwash-entry-units.jpg"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100" y="2427825"/>
            <a:ext cx="3539498" cy="229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into Project Details...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Two kinds of car wash methods: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Superdog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Topdog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Resources: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Water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Electricity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Washing Liquids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              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Collected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38761D"/>
              </a:buClr>
              <a:buSzPct val="100000"/>
            </a:pPr>
            <a:r>
              <a:rPr lang="en" sz="2400">
                <a:solidFill>
                  <a:srgbClr val="38761D"/>
                </a:solidFill>
              </a:rPr>
              <a:t>Electric Car wish with one Queue and one service station </a:t>
            </a:r>
          </a:p>
          <a:p>
            <a:pPr indent="-381000" lvl="0" marL="457200" rtl="0">
              <a:spcBef>
                <a:spcPts val="0"/>
              </a:spcBef>
              <a:buClr>
                <a:srgbClr val="38761D"/>
              </a:buClr>
              <a:buSzPct val="100000"/>
            </a:pPr>
            <a:r>
              <a:rPr lang="en" sz="2400">
                <a:solidFill>
                  <a:srgbClr val="38761D"/>
                </a:solidFill>
              </a:rPr>
              <a:t>Timings: Open 24hrs each day </a:t>
            </a:r>
          </a:p>
          <a:p>
            <a:pPr indent="-381000" lvl="0" marL="457200" rtl="0">
              <a:spcBef>
                <a:spcPts val="0"/>
              </a:spcBef>
              <a:buClr>
                <a:srgbClr val="38761D"/>
              </a:buClr>
              <a:buSzPct val="100000"/>
            </a:pPr>
            <a:r>
              <a:rPr lang="en" sz="2400">
                <a:solidFill>
                  <a:srgbClr val="38761D"/>
                </a:solidFill>
              </a:rPr>
              <a:t>Total cost to build the station= $1000000</a:t>
            </a:r>
          </a:p>
          <a:p>
            <a:pPr indent="-381000" lvl="0" marL="457200" rtl="0">
              <a:spcBef>
                <a:spcPts val="0"/>
              </a:spcBef>
              <a:buClr>
                <a:srgbClr val="38761D"/>
              </a:buClr>
              <a:buSzPct val="100000"/>
            </a:pPr>
            <a:r>
              <a:rPr lang="en" sz="2400">
                <a:solidFill>
                  <a:srgbClr val="38761D"/>
                </a:solidFill>
              </a:rPr>
              <a:t>Average number of cars everyday=55</a:t>
            </a:r>
          </a:p>
          <a:p>
            <a:pPr indent="-381000" lvl="0" marL="457200" rtl="0">
              <a:spcBef>
                <a:spcPts val="0"/>
              </a:spcBef>
              <a:buClr>
                <a:srgbClr val="38761D"/>
              </a:buClr>
              <a:buSzPct val="100000"/>
            </a:pPr>
            <a:r>
              <a:rPr lang="en" sz="2400">
                <a:solidFill>
                  <a:srgbClr val="38761D"/>
                </a:solidFill>
              </a:rPr>
              <a:t>Traffic hours: 10:00am to 4:00pm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8761D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80225" y="460300"/>
            <a:ext cx="8520600" cy="3942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Kinds of wash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8" name="Shape 88"/>
          <p:cNvGraphicFramePr/>
          <p:nvPr/>
        </p:nvGraphicFramePr>
        <p:xfrm>
          <a:off x="534850" y="17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{C0610119-994E-45CA-B559-8D2C9580BAC4}</a:tableStyleId>
              </a:tblPr>
              <a:tblGrid>
                <a:gridCol w="2018575"/>
                <a:gridCol w="2018575"/>
                <a:gridCol w="2018575"/>
                <a:gridCol w="2018575"/>
              </a:tblGrid>
              <a:tr h="795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Kind of wash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Slot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Avg. of cars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</a:tr>
              <a:tr h="797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 DOG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$11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 minute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</a:tr>
              <a:tr h="661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 DOG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$13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 minute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properties of each kind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8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50" y="1152475"/>
            <a:ext cx="8367399" cy="392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5325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Steps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339950"/>
            <a:ext cx="8520600" cy="375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</a:rPr>
              <a:t>Whole process is divided into two basic transactions namely, Superdog(5) and Topdog(7)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</a:rPr>
              <a:t> i. Simulated arrival time ,service time , and departure time for each customer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</a:rPr>
              <a:t>ii. Found maximum queue lengths and average customer wait times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Steps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38761D"/>
                </a:solidFill>
              </a:rPr>
              <a:t>iii. Calculated daily and monthly revenue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38761D"/>
                </a:solidFill>
              </a:rPr>
              <a:t>iv. Calculated monthly profit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38761D"/>
                </a:solidFill>
              </a:rPr>
              <a:t>v. Estimated the return on investment time period(in days)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38761D"/>
                </a:solidFill>
              </a:rPr>
              <a:t>vi. Applied Monte Carlo technique to analyze the  range of time period to get back the investment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