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838" r:id="rId3"/>
  </p:sldMasterIdLst>
  <p:notesMasterIdLst>
    <p:notesMasterId r:id="rId70"/>
  </p:notesMasterIdLst>
  <p:sldIdLst>
    <p:sldId id="256" r:id="rId4"/>
    <p:sldId id="257" r:id="rId5"/>
    <p:sldId id="258" r:id="rId6"/>
    <p:sldId id="259" r:id="rId7"/>
    <p:sldId id="314" r:id="rId8"/>
    <p:sldId id="260" r:id="rId9"/>
    <p:sldId id="315" r:id="rId10"/>
    <p:sldId id="317" r:id="rId11"/>
    <p:sldId id="261" r:id="rId12"/>
    <p:sldId id="262" r:id="rId13"/>
    <p:sldId id="263" r:id="rId14"/>
    <p:sldId id="264" r:id="rId15"/>
    <p:sldId id="265" r:id="rId16"/>
    <p:sldId id="266" r:id="rId17"/>
    <p:sldId id="267" r:id="rId18"/>
    <p:sldId id="268" r:id="rId19"/>
    <p:sldId id="271" r:id="rId20"/>
    <p:sldId id="272" r:id="rId21"/>
    <p:sldId id="273" r:id="rId22"/>
    <p:sldId id="323" r:id="rId23"/>
    <p:sldId id="274" r:id="rId24"/>
    <p:sldId id="275" r:id="rId25"/>
    <p:sldId id="276" r:id="rId26"/>
    <p:sldId id="277" r:id="rId27"/>
    <p:sldId id="278" r:id="rId28"/>
    <p:sldId id="279" r:id="rId29"/>
    <p:sldId id="280" r:id="rId30"/>
    <p:sldId id="281" r:id="rId31"/>
    <p:sldId id="282" r:id="rId32"/>
    <p:sldId id="284" r:id="rId33"/>
    <p:sldId id="285" r:id="rId34"/>
    <p:sldId id="320" r:id="rId35"/>
    <p:sldId id="321" r:id="rId36"/>
    <p:sldId id="324" r:id="rId37"/>
    <p:sldId id="327" r:id="rId38"/>
    <p:sldId id="286" r:id="rId39"/>
    <p:sldId id="287" r:id="rId40"/>
    <p:sldId id="318" r:id="rId41"/>
    <p:sldId id="288" r:id="rId42"/>
    <p:sldId id="289" r:id="rId43"/>
    <p:sldId id="290" r:id="rId44"/>
    <p:sldId id="326" r:id="rId45"/>
    <p:sldId id="292" r:id="rId46"/>
    <p:sldId id="293" r:id="rId47"/>
    <p:sldId id="325" r:id="rId48"/>
    <p:sldId id="294" r:id="rId49"/>
    <p:sldId id="295" r:id="rId50"/>
    <p:sldId id="296" r:id="rId51"/>
    <p:sldId id="297" r:id="rId52"/>
    <p:sldId id="299" r:id="rId53"/>
    <p:sldId id="298" r:id="rId54"/>
    <p:sldId id="300" r:id="rId55"/>
    <p:sldId id="301" r:id="rId56"/>
    <p:sldId id="302" r:id="rId57"/>
    <p:sldId id="303" r:id="rId58"/>
    <p:sldId id="304" r:id="rId59"/>
    <p:sldId id="305" r:id="rId60"/>
    <p:sldId id="306" r:id="rId61"/>
    <p:sldId id="307" r:id="rId62"/>
    <p:sldId id="308" r:id="rId63"/>
    <p:sldId id="309" r:id="rId64"/>
    <p:sldId id="329" r:id="rId65"/>
    <p:sldId id="310" r:id="rId66"/>
    <p:sldId id="311" r:id="rId67"/>
    <p:sldId id="312" r:id="rId68"/>
    <p:sldId id="328" r:id="rId6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2"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3"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4"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5" name="PlaceHolder 5"/>
          <p:cNvSpPr>
            <a:spLocks noGrp="1"/>
          </p:cNvSpPr>
          <p:nvPr>
            <p:ph type="sldNum"/>
          </p:nvPr>
        </p:nvSpPr>
        <p:spPr>
          <a:xfrm>
            <a:off x="4399200" y="9555480"/>
            <a:ext cx="3372840" cy="502560"/>
          </a:xfrm>
          <a:prstGeom prst="rect">
            <a:avLst/>
          </a:prstGeom>
        </p:spPr>
        <p:txBody>
          <a:bodyPr lIns="0" tIns="0" rIns="0" bIns="0" anchor="b"/>
          <a:lstStyle/>
          <a:p>
            <a:pPr algn="r"/>
            <a:fld id="{7E83EB88-86C8-4AAE-AE65-C68B8A27A3E0}"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777960" y="4840200"/>
            <a:ext cx="6215040" cy="3959280"/>
          </a:xfrm>
          <a:prstGeom prst="rect">
            <a:avLst/>
          </a:prstGeom>
        </p:spPr>
        <p:txBody>
          <a:bodyPr lIns="0" tIns="0" rIns="0" bIns="0"/>
          <a:lstStyle/>
          <a:p>
            <a:endParaRPr/>
          </a:p>
        </p:txBody>
      </p:sp>
      <p:sp>
        <p:nvSpPr>
          <p:cNvPr id="411" name="CustomShape 2"/>
          <p:cNvSpPr/>
          <p:nvPr/>
        </p:nvSpPr>
        <p:spPr>
          <a:xfrm>
            <a:off x="4402080" y="9553680"/>
            <a:ext cx="3367080" cy="5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56F999-3CA4-4CED-B0B7-D30212E392FE}" type="slidenum">
              <a:rPr lang="en-US" sz="1200" strike="noStrike">
                <a:solidFill>
                  <a:srgbClr val="000000"/>
                </a:solidFill>
                <a:latin typeface="+mn-lt"/>
                <a:ea typeface="+mn-ea"/>
              </a:rPr>
              <a:t>44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7E83EB88-86C8-4AAE-AE65-C68B8A27A3E0}" type="slidenum">
              <a:rPr lang="en-US" sz="1400" smtClean="0">
                <a:latin typeface="Times New Roman"/>
              </a:rPr>
              <a:t>46</a:t>
            </a:fld>
            <a:endParaRPr lang="en-US"/>
          </a:p>
        </p:txBody>
      </p:sp>
    </p:spTree>
    <p:extLst>
      <p:ext uri="{BB962C8B-B14F-4D97-AF65-F5344CB8AC3E}">
        <p14:creationId xmlns:p14="http://schemas.microsoft.com/office/powerpoint/2010/main" val="129539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85"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86"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02"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05"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06" name="Picture 105"/>
          <p:cNvPicPr/>
          <p:nvPr/>
        </p:nvPicPr>
        <p:blipFill>
          <a:blip r:embed="rId2"/>
          <a:stretch/>
        </p:blipFill>
        <p:spPr>
          <a:xfrm>
            <a:off x="3602880" y="1604520"/>
            <a:ext cx="4984920" cy="3977280"/>
          </a:xfrm>
          <a:prstGeom prst="rect">
            <a:avLst/>
          </a:prstGeom>
          <a:ln>
            <a:noFill/>
          </a:ln>
        </p:spPr>
      </p:pic>
      <p:pic>
        <p:nvPicPr>
          <p:cNvPr id="107" name="Picture 10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11915B-3D9A-469B-B322-915C2856CD97}"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4085498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1915B-3D9A-469B-B322-915C2856CD97}"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15720225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1915B-3D9A-469B-B322-915C2856CD97}"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3393898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11915B-3D9A-469B-B322-915C2856CD97}"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31890126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11915B-3D9A-469B-B322-915C2856CD97}"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311423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11915B-3D9A-469B-B322-915C2856CD97}"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145642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1915B-3D9A-469B-B322-915C2856CD97}"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1392954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11915B-3D9A-469B-B322-915C2856CD97}"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33556245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11915B-3D9A-469B-B322-915C2856CD97}"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40404373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1915B-3D9A-469B-B322-915C2856CD97}"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3368889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1915B-3D9A-469B-B322-915C2856CD97}"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AB134-9069-4034-93AD-2AF9C519E397}" type="slidenum">
              <a:rPr lang="en-US" smtClean="0"/>
              <a:t>‹#›</a:t>
            </a:fld>
            <a:endParaRPr lang="en-US"/>
          </a:p>
        </p:txBody>
      </p:sp>
    </p:spTree>
    <p:extLst>
      <p:ext uri="{BB962C8B-B14F-4D97-AF65-F5344CB8AC3E}">
        <p14:creationId xmlns:p14="http://schemas.microsoft.com/office/powerpoint/2010/main" val="338123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1915B-3D9A-469B-B322-915C2856CD97}" type="datetimeFigureOut">
              <a:rPr lang="en-US" smtClean="0"/>
              <a:t>5/1/2016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AB134-9069-4034-93AD-2AF9C519E397}" type="slidenum">
              <a:rPr lang="en-US" smtClean="0"/>
              <a:t>‹#›</a:t>
            </a:fld>
            <a:endParaRPr lang="en-US"/>
          </a:p>
        </p:txBody>
      </p:sp>
    </p:spTree>
    <p:extLst>
      <p:ext uri="{BB962C8B-B14F-4D97-AF65-F5344CB8AC3E}">
        <p14:creationId xmlns:p14="http://schemas.microsoft.com/office/powerpoint/2010/main" val="196211459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1523880" y="1122480"/>
            <a:ext cx="9141480" cy="23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sp>
        <p:nvSpPr>
          <p:cNvPr id="187" name="CustomShape 2"/>
          <p:cNvSpPr/>
          <p:nvPr/>
        </p:nvSpPr>
        <p:spPr>
          <a:xfrm>
            <a:off x="609480" y="273600"/>
            <a:ext cx="10971720" cy="5307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strike="noStrike" dirty="0">
                <a:solidFill>
                  <a:srgbClr val="FF0000"/>
                </a:solidFill>
                <a:latin typeface="Times New Roman" panose="02020603050405020304" pitchFamily="18" charset="0"/>
                <a:ea typeface="DejaVu Sans"/>
                <a:cs typeface="Times New Roman" panose="02020603050405020304" pitchFamily="18" charset="0"/>
              </a:rPr>
              <a:t>Walk-time Address Adjustment For Improving The Accuracy of Dynamic Branch Prediction</a:t>
            </a:r>
            <a:endParaRPr sz="4000" dirty="0">
              <a:solidFill>
                <a:srgbClr val="FF0000"/>
              </a:solidFill>
              <a:latin typeface="Times New Roman" panose="02020603050405020304" pitchFamily="18" charset="0"/>
              <a:cs typeface="Times New Roman" panose="02020603050405020304" pitchFamily="18" charset="0"/>
            </a:endParaRPr>
          </a:p>
        </p:txBody>
      </p:sp>
      <p:sp>
        <p:nvSpPr>
          <p:cNvPr id="188" name="CustomShape 3"/>
          <p:cNvSpPr/>
          <p:nvPr/>
        </p:nvSpPr>
        <p:spPr>
          <a:xfrm>
            <a:off x="8229600" y="3595456"/>
            <a:ext cx="4662720" cy="25835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u="sng" strike="noStrike" dirty="0">
                <a:solidFill>
                  <a:srgbClr val="0070C0"/>
                </a:solidFill>
                <a:latin typeface="Times New Roman" panose="02020603050405020304" pitchFamily="18" charset="0"/>
                <a:ea typeface="DejaVu Sans"/>
                <a:cs typeface="Times New Roman" panose="02020603050405020304" pitchFamily="18" charset="0"/>
              </a:rPr>
              <a:t>Team #9</a:t>
            </a:r>
          </a:p>
          <a:p>
            <a:r>
              <a:rPr lang="en-US" dirty="0">
                <a:solidFill>
                  <a:srgbClr val="FF0000"/>
                </a:solidFill>
                <a:latin typeface="Times New Roman" panose="02020603050405020304" pitchFamily="18" charset="0"/>
                <a:ea typeface="DejaVu Sans"/>
                <a:cs typeface="Times New Roman" panose="02020603050405020304" pitchFamily="18" charset="0"/>
              </a:rPr>
              <a:t>Sindhuja </a:t>
            </a:r>
            <a:r>
              <a:rPr lang="en-US" dirty="0" err="1">
                <a:solidFill>
                  <a:srgbClr val="FF0000"/>
                </a:solidFill>
                <a:latin typeface="Times New Roman" panose="02020603050405020304" pitchFamily="18" charset="0"/>
                <a:ea typeface="DejaVu Sans"/>
                <a:cs typeface="Times New Roman" panose="02020603050405020304" pitchFamily="18" charset="0"/>
              </a:rPr>
              <a:t>Nandikonda</a:t>
            </a:r>
            <a:endParaRPr lang="en-US" dirty="0">
              <a:solidFill>
                <a:srgbClr val="FF0000"/>
              </a:solidFill>
              <a:latin typeface="Times New Roman" panose="02020603050405020304" pitchFamily="18" charset="0"/>
              <a:cs typeface="Times New Roman" panose="02020603050405020304" pitchFamily="18" charset="0"/>
            </a:endParaRPr>
          </a:p>
          <a:p>
            <a:r>
              <a:rPr lang="en-US" strike="noStrike" dirty="0" err="1">
                <a:solidFill>
                  <a:srgbClr val="FF0000"/>
                </a:solidFill>
                <a:latin typeface="Times New Roman" panose="02020603050405020304" pitchFamily="18" charset="0"/>
                <a:ea typeface="DejaVu Sans"/>
                <a:cs typeface="Times New Roman" panose="02020603050405020304" pitchFamily="18" charset="0"/>
              </a:rPr>
              <a:t>Atrayee</a:t>
            </a:r>
            <a:r>
              <a:rPr lang="en-US" strike="noStrike" dirty="0">
                <a:solidFill>
                  <a:srgbClr val="FF0000"/>
                </a:solidFill>
                <a:latin typeface="Times New Roman" panose="02020603050405020304" pitchFamily="18" charset="0"/>
                <a:ea typeface="DejaVu Sans"/>
                <a:cs typeface="Times New Roman" panose="02020603050405020304" pitchFamily="18" charset="0"/>
              </a:rPr>
              <a:t> </a:t>
            </a:r>
            <a:r>
              <a:rPr lang="en-US" strike="noStrike" dirty="0" err="1">
                <a:solidFill>
                  <a:srgbClr val="FF0000"/>
                </a:solidFill>
                <a:latin typeface="Times New Roman" panose="02020603050405020304" pitchFamily="18" charset="0"/>
                <a:ea typeface="DejaVu Sans"/>
                <a:cs typeface="Times New Roman" panose="02020603050405020304" pitchFamily="18" charset="0"/>
              </a:rPr>
              <a:t>Bhadra</a:t>
            </a:r>
            <a:endParaRPr dirty="0">
              <a:solidFill>
                <a:srgbClr val="FF0000"/>
              </a:solidFill>
              <a:latin typeface="Times New Roman" panose="02020603050405020304" pitchFamily="18" charset="0"/>
              <a:cs typeface="Times New Roman" panose="02020603050405020304" pitchFamily="18" charset="0"/>
            </a:endParaRPr>
          </a:p>
          <a:p>
            <a:r>
              <a:rPr lang="en-US" strike="noStrike" dirty="0" err="1">
                <a:solidFill>
                  <a:srgbClr val="FF0000"/>
                </a:solidFill>
                <a:latin typeface="Times New Roman" panose="02020603050405020304" pitchFamily="18" charset="0"/>
                <a:ea typeface="DejaVu Sans"/>
                <a:cs typeface="Times New Roman" panose="02020603050405020304" pitchFamily="18" charset="0"/>
              </a:rPr>
              <a:t>Sharmila</a:t>
            </a:r>
            <a:r>
              <a:rPr lang="en-US" strike="noStrike" dirty="0">
                <a:solidFill>
                  <a:srgbClr val="FF0000"/>
                </a:solidFill>
                <a:latin typeface="Times New Roman" panose="02020603050405020304" pitchFamily="18" charset="0"/>
                <a:ea typeface="DejaVu Sans"/>
                <a:cs typeface="Times New Roman" panose="02020603050405020304" pitchFamily="18" charset="0"/>
              </a:rPr>
              <a:t> Kannan</a:t>
            </a:r>
            <a:endParaRPr dirty="0">
              <a:solidFill>
                <a:srgbClr val="FF0000"/>
              </a:solidFill>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lang="en-US" u="sng" strike="noStrike" dirty="0">
                <a:solidFill>
                  <a:srgbClr val="00B050"/>
                </a:solidFill>
                <a:latin typeface="Times New Roman" panose="02020603050405020304" pitchFamily="18" charset="0"/>
                <a:ea typeface="DejaVu Sans"/>
                <a:cs typeface="Times New Roman" panose="02020603050405020304" pitchFamily="18" charset="0"/>
              </a:rPr>
              <a:t>Under the guidance of</a:t>
            </a:r>
            <a:endParaRPr dirty="0">
              <a:solidFill>
                <a:srgbClr val="00B050"/>
              </a:solidFill>
              <a:latin typeface="Times New Roman" panose="02020603050405020304" pitchFamily="18" charset="0"/>
              <a:cs typeface="Times New Roman" panose="02020603050405020304" pitchFamily="18" charset="0"/>
            </a:endParaRPr>
          </a:p>
          <a:p>
            <a:r>
              <a:rPr lang="en-US" strike="noStrike" dirty="0">
                <a:solidFill>
                  <a:srgbClr val="00B050"/>
                </a:solidFill>
                <a:latin typeface="Times New Roman" panose="02020603050405020304" pitchFamily="18" charset="0"/>
                <a:ea typeface="DejaVu Sans"/>
                <a:cs typeface="Times New Roman" panose="02020603050405020304" pitchFamily="18" charset="0"/>
              </a:rPr>
              <a:t>Prof. Gita </a:t>
            </a:r>
            <a:r>
              <a:rPr lang="en-US" strike="noStrike" dirty="0" err="1">
                <a:solidFill>
                  <a:srgbClr val="00B050"/>
                </a:solidFill>
                <a:latin typeface="Times New Roman" panose="02020603050405020304" pitchFamily="18" charset="0"/>
                <a:ea typeface="DejaVu Sans"/>
                <a:cs typeface="Times New Roman" panose="02020603050405020304" pitchFamily="18" charset="0"/>
              </a:rPr>
              <a:t>Alaghband</a:t>
            </a:r>
            <a:endParaRPr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02" name="CustomShape 2"/>
          <p:cNvSpPr/>
          <p:nvPr/>
        </p:nvSpPr>
        <p:spPr>
          <a:xfrm>
            <a:off x="822960" y="1005840"/>
            <a:ext cx="10528200" cy="516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000000"/>
                </a:solidFill>
                <a:latin typeface="Arial"/>
                <a:ea typeface="DejaVu Sans"/>
              </a:rPr>
              <a:t>   </a:t>
            </a:r>
            <a:endParaRPr dirty="0"/>
          </a:p>
          <a:p>
            <a:pPr>
              <a:lnSpc>
                <a:spcPct val="100000"/>
              </a:lnSpc>
            </a:pPr>
            <a:endParaRPr dirty="0"/>
          </a:p>
          <a:p>
            <a:pPr>
              <a:lnSpc>
                <a:spcPct val="100000"/>
              </a:lnSpc>
            </a:pPr>
            <a:r>
              <a:rPr lang="en-US" sz="2400" strike="noStrike" dirty="0">
                <a:solidFill>
                  <a:srgbClr val="C00000"/>
                </a:solidFill>
                <a:latin typeface="Arial"/>
                <a:ea typeface="DejaVu Sans"/>
              </a:rPr>
              <a:t>Address/4      Profiling         Instructions            </a:t>
            </a:r>
            <a:endParaRPr dirty="0">
              <a:solidFill>
                <a:srgbClr val="C00000"/>
              </a:solidFill>
            </a:endParaRPr>
          </a:p>
          <a:p>
            <a:pPr>
              <a:lnSpc>
                <a:spcPct val="100000"/>
              </a:lnSpc>
            </a:pPr>
            <a:r>
              <a:rPr lang="en-US" sz="2200" strike="noStrike" dirty="0">
                <a:solidFill>
                  <a:srgbClr val="000000"/>
                </a:solidFill>
                <a:latin typeface="Arial"/>
                <a:ea typeface="DejaVu Sans"/>
              </a:rPr>
              <a:t>  480005ce        9433/9436        </a:t>
            </a:r>
            <a:r>
              <a:rPr lang="en-US" sz="2200" strike="noStrike" dirty="0" err="1">
                <a:solidFill>
                  <a:srgbClr val="000000"/>
                </a:solidFill>
                <a:latin typeface="Arial"/>
                <a:ea typeface="DejaVu Sans"/>
              </a:rPr>
              <a:t>bnez</a:t>
            </a:r>
            <a:r>
              <a:rPr lang="en-US" sz="2200" strike="noStrike" dirty="0">
                <a:solidFill>
                  <a:srgbClr val="000000"/>
                </a:solidFill>
                <a:latin typeface="Arial"/>
                <a:ea typeface="DejaVu Sans"/>
              </a:rPr>
              <a:t> </a:t>
            </a:r>
            <a:r>
              <a:rPr lang="en-US" sz="2200" strike="noStrike" dirty="0" err="1">
                <a:solidFill>
                  <a:srgbClr val="000000"/>
                </a:solidFill>
                <a:latin typeface="Arial"/>
                <a:ea typeface="DejaVu Sans"/>
              </a:rPr>
              <a:t>i</a:t>
            </a:r>
            <a:endParaRPr dirty="0"/>
          </a:p>
          <a:p>
            <a:pPr>
              <a:lnSpc>
                <a:spcPct val="100000"/>
              </a:lnSpc>
            </a:pPr>
            <a:r>
              <a:rPr lang="en-US" sz="2200" strike="noStrike" dirty="0">
                <a:solidFill>
                  <a:srgbClr val="000000"/>
                </a:solidFill>
                <a:latin typeface="Arial"/>
                <a:ea typeface="DejaVu Sans"/>
              </a:rPr>
              <a:t>  480005ef            1/1                 </a:t>
            </a:r>
            <a:r>
              <a:rPr lang="en-US" sz="2200" strike="noStrike" dirty="0" err="1">
                <a:solidFill>
                  <a:srgbClr val="000000"/>
                </a:solidFill>
                <a:latin typeface="Arial"/>
                <a:ea typeface="DejaVu Sans"/>
              </a:rPr>
              <a:t>bnez</a:t>
            </a:r>
            <a:r>
              <a:rPr lang="en-US" sz="2200" strike="noStrike" dirty="0">
                <a:solidFill>
                  <a:srgbClr val="000000"/>
                </a:solidFill>
                <a:latin typeface="Arial"/>
                <a:ea typeface="DejaVu Sans"/>
              </a:rPr>
              <a:t> j</a:t>
            </a:r>
            <a:endParaRPr dirty="0"/>
          </a:p>
          <a:p>
            <a:pPr>
              <a:lnSpc>
                <a:spcPct val="100000"/>
              </a:lnSpc>
            </a:pPr>
            <a:r>
              <a:rPr lang="en-US" sz="2200" strike="noStrike" dirty="0">
                <a:solidFill>
                  <a:srgbClr val="000000"/>
                </a:solidFill>
                <a:latin typeface="Arial"/>
                <a:ea typeface="DejaVu Sans"/>
              </a:rPr>
              <a:t>        .                       .                     .</a:t>
            </a:r>
            <a:endParaRPr dirty="0"/>
          </a:p>
          <a:p>
            <a:pPr>
              <a:lnSpc>
                <a:spcPct val="100000"/>
              </a:lnSpc>
            </a:pPr>
            <a:r>
              <a:rPr lang="en-US" sz="2200" strike="noStrike" dirty="0">
                <a:solidFill>
                  <a:srgbClr val="000000"/>
                </a:solidFill>
                <a:latin typeface="Arial"/>
                <a:ea typeface="DejaVu Sans"/>
              </a:rPr>
              <a:t>        .                       .                     .</a:t>
            </a:r>
            <a:endParaRPr dirty="0"/>
          </a:p>
          <a:p>
            <a:pPr>
              <a:lnSpc>
                <a:spcPct val="100000"/>
              </a:lnSpc>
            </a:pPr>
            <a:r>
              <a:rPr lang="en-US" sz="2200" strike="noStrike" dirty="0">
                <a:solidFill>
                  <a:srgbClr val="000000"/>
                </a:solidFill>
                <a:latin typeface="Arial"/>
                <a:ea typeface="DejaVu Sans"/>
              </a:rPr>
              <a:t>  480005ee        0/6788             </a:t>
            </a:r>
            <a:r>
              <a:rPr lang="en-US" sz="2200" strike="noStrike" dirty="0" err="1">
                <a:solidFill>
                  <a:srgbClr val="000000"/>
                </a:solidFill>
                <a:latin typeface="Arial"/>
                <a:ea typeface="DejaVu Sans"/>
              </a:rPr>
              <a:t>bnez</a:t>
            </a:r>
            <a:r>
              <a:rPr lang="en-US" sz="2200" strike="noStrike" dirty="0">
                <a:solidFill>
                  <a:srgbClr val="000000"/>
                </a:solidFill>
                <a:latin typeface="Arial"/>
                <a:ea typeface="DejaVu Sans"/>
              </a:rPr>
              <a:t> k</a:t>
            </a:r>
            <a:endParaRPr dirty="0"/>
          </a:p>
          <a:p>
            <a:pPr>
              <a:lnSpc>
                <a:spcPct val="100000"/>
              </a:lnSpc>
            </a:pPr>
            <a:r>
              <a:rPr lang="en-US" sz="2200" strike="noStrike" dirty="0">
                <a:solidFill>
                  <a:srgbClr val="000000"/>
                </a:solidFill>
                <a:latin typeface="Arial"/>
                <a:ea typeface="DejaVu Sans"/>
              </a:rPr>
              <a:t>         .                      .                     .</a:t>
            </a:r>
            <a:endParaRPr dirty="0"/>
          </a:p>
          <a:p>
            <a:pPr>
              <a:lnSpc>
                <a:spcPct val="100000"/>
              </a:lnSpc>
            </a:pPr>
            <a:r>
              <a:rPr lang="en-US" sz="2200" strike="noStrike" dirty="0">
                <a:solidFill>
                  <a:srgbClr val="000000"/>
                </a:solidFill>
                <a:latin typeface="Arial"/>
                <a:ea typeface="DejaVu Sans"/>
              </a:rPr>
              <a:t>  4800061f        5702/5792        </a:t>
            </a:r>
            <a:r>
              <a:rPr lang="en-US" sz="2200" strike="noStrike" dirty="0" err="1">
                <a:solidFill>
                  <a:srgbClr val="000000"/>
                </a:solidFill>
                <a:latin typeface="Arial"/>
                <a:ea typeface="DejaVu Sans"/>
              </a:rPr>
              <a:t>bnez</a:t>
            </a:r>
            <a:r>
              <a:rPr lang="en-US" sz="2200" strike="noStrike" dirty="0">
                <a:solidFill>
                  <a:srgbClr val="000000"/>
                </a:solidFill>
                <a:latin typeface="Arial"/>
                <a:ea typeface="DejaVu Sans"/>
              </a:rPr>
              <a:t> n</a:t>
            </a:r>
            <a:endParaRPr dirty="0"/>
          </a:p>
        </p:txBody>
      </p:sp>
      <p:graphicFrame>
        <p:nvGraphicFramePr>
          <p:cNvPr id="203" name="Table 3"/>
          <p:cNvGraphicFramePr/>
          <p:nvPr>
            <p:extLst>
              <p:ext uri="{D42A27DB-BD31-4B8C-83A1-F6EECF244321}">
                <p14:modId xmlns:p14="http://schemas.microsoft.com/office/powerpoint/2010/main" val="1339722004"/>
              </p:ext>
            </p:extLst>
          </p:nvPr>
        </p:nvGraphicFramePr>
        <p:xfrm>
          <a:off x="7617040" y="2079720"/>
          <a:ext cx="1541719" cy="3664800"/>
        </p:xfrm>
        <a:graphic>
          <a:graphicData uri="http://schemas.openxmlformats.org/drawingml/2006/table">
            <a:tbl>
              <a:tblPr/>
              <a:tblGrid>
                <a:gridCol w="1541719">
                  <a:extLst>
                    <a:ext uri="{9D8B030D-6E8A-4147-A177-3AD203B41FA5}">
                      <a16:colId xmlns:a16="http://schemas.microsoft.com/office/drawing/2014/main" val="20000"/>
                    </a:ext>
                  </a:extLst>
                </a:gridCol>
              </a:tblGrid>
              <a:tr h="392760">
                <a:tc>
                  <a:txBody>
                    <a:bodyPr/>
                    <a:lstStyle/>
                    <a:p>
                      <a:pPr>
                        <a:lnSpc>
                          <a:spcPct val="100000"/>
                        </a:lnSpc>
                      </a:pPr>
                      <a:r>
                        <a:rPr lang="en-US" b="1" strike="noStrike">
                          <a:solidFill>
                            <a:srgbClr val="000000"/>
                          </a:solidFill>
                          <a:latin typeface="Calibri"/>
                          <a:ea typeface="DejaVu Sans"/>
                        </a:rPr>
                        <a:t>ENTRY 0</a:t>
                      </a:r>
                      <a:endParaRPr/>
                    </a:p>
                  </a:txBody>
                  <a:tcPr>
                    <a:solidFill>
                      <a:srgbClr val="FFFF00"/>
                    </a:solidFill>
                  </a:tcPr>
                </a:tc>
                <a:extLst>
                  <a:ext uri="{0D108BD9-81ED-4DB2-BD59-A6C34878D82A}">
                    <a16:rowId xmlns:a16="http://schemas.microsoft.com/office/drawing/2014/main" val="10000"/>
                  </a:ext>
                </a:extLst>
              </a:tr>
              <a:tr h="392760">
                <a:tc>
                  <a:txBody>
                    <a:bodyPr/>
                    <a:lstStyle/>
                    <a:p>
                      <a:pPr>
                        <a:lnSpc>
                          <a:spcPct val="100000"/>
                        </a:lnSpc>
                      </a:pPr>
                      <a:r>
                        <a:rPr lang="en-US" strike="noStrike">
                          <a:solidFill>
                            <a:srgbClr val="000000"/>
                          </a:solidFill>
                          <a:latin typeface="Calibri"/>
                          <a:ea typeface="DejaVu Sans"/>
                        </a:rPr>
                        <a:t>ENTRY 1</a:t>
                      </a:r>
                      <a:endParaRPr/>
                    </a:p>
                  </a:txBody>
                  <a:tcPr>
                    <a:solidFill>
                      <a:srgbClr val="FFFF00"/>
                    </a:solidFill>
                  </a:tcPr>
                </a:tc>
                <a:extLst>
                  <a:ext uri="{0D108BD9-81ED-4DB2-BD59-A6C34878D82A}">
                    <a16:rowId xmlns:a16="http://schemas.microsoft.com/office/drawing/2014/main" val="10001"/>
                  </a:ext>
                </a:extLst>
              </a:tr>
              <a:tr h="392760">
                <a:tc>
                  <a:txBody>
                    <a:bodyPr/>
                    <a:lstStyle/>
                    <a:p>
                      <a:pPr>
                        <a:lnSpc>
                          <a:spcPct val="100000"/>
                        </a:lnSpc>
                      </a:pPr>
                      <a:r>
                        <a:rPr lang="en-US" strike="noStrike">
                          <a:solidFill>
                            <a:srgbClr val="000000"/>
                          </a:solidFill>
                          <a:latin typeface="Calibri"/>
                          <a:ea typeface="DejaVu Sans"/>
                        </a:rPr>
                        <a:t>ENTRY 2</a:t>
                      </a:r>
                      <a:endParaRPr/>
                    </a:p>
                  </a:txBody>
                  <a:tcPr>
                    <a:solidFill>
                      <a:srgbClr val="FFFF00"/>
                    </a:solidFill>
                  </a:tcPr>
                </a:tc>
                <a:extLst>
                  <a:ext uri="{0D108BD9-81ED-4DB2-BD59-A6C34878D82A}">
                    <a16:rowId xmlns:a16="http://schemas.microsoft.com/office/drawing/2014/main" val="10002"/>
                  </a:ext>
                </a:extLst>
              </a:tr>
              <a:tr h="392400">
                <a:tc>
                  <a:txBody>
                    <a:bodyPr/>
                    <a:lstStyle/>
                    <a:p>
                      <a:pPr>
                        <a:lnSpc>
                          <a:spcPct val="100000"/>
                        </a:lnSpc>
                      </a:pPr>
                      <a:r>
                        <a:rPr lang="en-US" strike="noStrike">
                          <a:solidFill>
                            <a:srgbClr val="000000"/>
                          </a:solidFill>
                          <a:latin typeface="Calibri"/>
                          <a:ea typeface="DejaVu Sans"/>
                        </a:rPr>
                        <a:t>ENTRY 3</a:t>
                      </a:r>
                      <a:endParaRPr/>
                    </a:p>
                  </a:txBody>
                  <a:tcPr>
                    <a:solidFill>
                      <a:srgbClr val="FFFF00"/>
                    </a:solidFill>
                  </a:tcPr>
                </a:tc>
                <a:extLst>
                  <a:ext uri="{0D108BD9-81ED-4DB2-BD59-A6C34878D82A}">
                    <a16:rowId xmlns:a16="http://schemas.microsoft.com/office/drawing/2014/main" val="10003"/>
                  </a:ext>
                </a:extLst>
              </a:tr>
              <a:tr h="881640">
                <a:tc>
                  <a:txBody>
                    <a:bodyPr/>
                    <a:lstStyle/>
                    <a:p>
                      <a:pPr>
                        <a:lnSpc>
                          <a:spcPct val="100000"/>
                        </a:lnSpc>
                      </a:pPr>
                      <a:r>
                        <a:rPr lang="en-US" strike="noStrike">
                          <a:solidFill>
                            <a:srgbClr val="000000"/>
                          </a:solidFill>
                          <a:latin typeface="Calibri"/>
                          <a:ea typeface="DejaVu Sans"/>
                        </a:rPr>
                        <a:t>Entry 4</a:t>
                      </a:r>
                      <a:endParaRPr/>
                    </a:p>
                    <a:p>
                      <a:pPr>
                        <a:lnSpc>
                          <a:spcPct val="100000"/>
                        </a:lnSpc>
                      </a:pPr>
                      <a:r>
                        <a:rPr lang="en-US" strike="noStrike">
                          <a:solidFill>
                            <a:srgbClr val="000000"/>
                          </a:solidFill>
                          <a:latin typeface="Calibri"/>
                          <a:ea typeface="DejaVu Sans"/>
                        </a:rPr>
                        <a:t>.</a:t>
                      </a:r>
                      <a:endParaRPr/>
                    </a:p>
                    <a:p>
                      <a:pPr>
                        <a:lnSpc>
                          <a:spcPct val="100000"/>
                        </a:lnSpc>
                      </a:pPr>
                      <a:r>
                        <a:rPr lang="en-US" strike="noStrike">
                          <a:solidFill>
                            <a:srgbClr val="000000"/>
                          </a:solidFill>
                          <a:latin typeface="Calibri"/>
                          <a:ea typeface="DejaVu Sans"/>
                        </a:rPr>
                        <a:t>.</a:t>
                      </a:r>
                      <a:endParaRPr/>
                    </a:p>
                  </a:txBody>
                  <a:tcPr>
                    <a:solidFill>
                      <a:srgbClr val="FFFF00"/>
                    </a:solidFill>
                  </a:tcPr>
                </a:tc>
                <a:extLst>
                  <a:ext uri="{0D108BD9-81ED-4DB2-BD59-A6C34878D82A}">
                    <a16:rowId xmlns:a16="http://schemas.microsoft.com/office/drawing/2014/main" val="10004"/>
                  </a:ext>
                </a:extLst>
              </a:tr>
              <a:tr h="392760">
                <a:tc>
                  <a:txBody>
                    <a:bodyPr/>
                    <a:lstStyle/>
                    <a:p>
                      <a:pPr>
                        <a:lnSpc>
                          <a:spcPct val="100000"/>
                        </a:lnSpc>
                      </a:pPr>
                      <a:r>
                        <a:rPr lang="en-US" strike="noStrike" dirty="0">
                          <a:solidFill>
                            <a:srgbClr val="000000"/>
                          </a:solidFill>
                          <a:latin typeface="Calibri"/>
                          <a:ea typeface="DejaVu Sans"/>
                        </a:rPr>
                        <a:t>ENTRY 14</a:t>
                      </a:r>
                      <a:endParaRPr dirty="0"/>
                    </a:p>
                  </a:txBody>
                  <a:tcPr>
                    <a:solidFill>
                      <a:srgbClr val="FFFF00"/>
                    </a:solidFill>
                  </a:tcPr>
                </a:tc>
                <a:extLst>
                  <a:ext uri="{0D108BD9-81ED-4DB2-BD59-A6C34878D82A}">
                    <a16:rowId xmlns:a16="http://schemas.microsoft.com/office/drawing/2014/main" val="10005"/>
                  </a:ext>
                </a:extLst>
              </a:tr>
              <a:tr h="392760">
                <a:tc>
                  <a:txBody>
                    <a:bodyPr/>
                    <a:lstStyle/>
                    <a:p>
                      <a:pPr>
                        <a:lnSpc>
                          <a:spcPct val="100000"/>
                        </a:lnSpc>
                      </a:pPr>
                      <a:r>
                        <a:rPr lang="en-US" strike="noStrike">
                          <a:solidFill>
                            <a:srgbClr val="000000"/>
                          </a:solidFill>
                          <a:latin typeface="Calibri"/>
                          <a:ea typeface="DejaVu Sans"/>
                        </a:rPr>
                        <a:t>ENTRY 15</a:t>
                      </a:r>
                      <a:endParaRPr/>
                    </a:p>
                  </a:txBody>
                  <a:tcPr>
                    <a:solidFill>
                      <a:srgbClr val="FFFF00"/>
                    </a:solidFill>
                  </a:tcPr>
                </a:tc>
                <a:extLst>
                  <a:ext uri="{0D108BD9-81ED-4DB2-BD59-A6C34878D82A}">
                    <a16:rowId xmlns:a16="http://schemas.microsoft.com/office/drawing/2014/main" val="10006"/>
                  </a:ext>
                </a:extLst>
              </a:tr>
              <a:tr h="394200">
                <a:tc>
                  <a:txBody>
                    <a:bodyPr/>
                    <a:lstStyle/>
                    <a:p>
                      <a:pPr>
                        <a:lnSpc>
                          <a:spcPct val="100000"/>
                        </a:lnSpc>
                      </a:pPr>
                      <a:r>
                        <a:rPr lang="en-US" strike="noStrike" dirty="0">
                          <a:solidFill>
                            <a:srgbClr val="000000"/>
                          </a:solidFill>
                          <a:latin typeface="Calibri"/>
                          <a:ea typeface="DejaVu Sans"/>
                        </a:rPr>
                        <a:t>ENTRY 16</a:t>
                      </a:r>
                      <a:endParaRPr dirty="0"/>
                    </a:p>
                  </a:txBody>
                  <a:tcPr>
                    <a:solidFill>
                      <a:srgbClr val="FFFF00"/>
                    </a:solidFill>
                  </a:tcPr>
                </a:tc>
                <a:extLst>
                  <a:ext uri="{0D108BD9-81ED-4DB2-BD59-A6C34878D82A}">
                    <a16:rowId xmlns:a16="http://schemas.microsoft.com/office/drawing/2014/main" val="10007"/>
                  </a:ext>
                </a:extLst>
              </a:tr>
            </a:tbl>
          </a:graphicData>
        </a:graphic>
      </p:graphicFrame>
      <p:sp>
        <p:nvSpPr>
          <p:cNvPr id="204" name="CustomShape 4"/>
          <p:cNvSpPr/>
          <p:nvPr/>
        </p:nvSpPr>
        <p:spPr>
          <a:xfrm>
            <a:off x="6386760" y="4636440"/>
            <a:ext cx="2211480" cy="360"/>
          </a:xfrm>
          <a:prstGeom prst="straightConnector1">
            <a:avLst/>
          </a:prstGeom>
          <a:noFill/>
          <a:ln w="9360">
            <a:noFill/>
          </a:ln>
        </p:spPr>
        <p:style>
          <a:lnRef idx="0">
            <a:scrgbClr r="0" g="0" b="0"/>
          </a:lnRef>
          <a:fillRef idx="0">
            <a:scrgbClr r="0" g="0" b="0"/>
          </a:fillRef>
          <a:effectRef idx="0">
            <a:scrgbClr r="0" g="0" b="0"/>
          </a:effectRef>
          <a:fontRef idx="minor"/>
        </p:style>
      </p:sp>
      <p:sp>
        <p:nvSpPr>
          <p:cNvPr id="205" name="CustomShape 5"/>
          <p:cNvSpPr/>
          <p:nvPr/>
        </p:nvSpPr>
        <p:spPr>
          <a:xfrm>
            <a:off x="5663880" y="2294280"/>
            <a:ext cx="1960560" cy="249408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06" name="CustomShape 6"/>
          <p:cNvSpPr/>
          <p:nvPr/>
        </p:nvSpPr>
        <p:spPr>
          <a:xfrm>
            <a:off x="5738326" y="4338734"/>
            <a:ext cx="1886113" cy="449625"/>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07" name="CustomShape 7"/>
          <p:cNvSpPr/>
          <p:nvPr/>
        </p:nvSpPr>
        <p:spPr>
          <a:xfrm>
            <a:off x="7498080" y="1737360"/>
            <a:ext cx="19195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solidFill>
                  <a:srgbClr val="000000"/>
                </a:solidFill>
                <a:latin typeface="Arial"/>
                <a:ea typeface="DejaVu Sans"/>
              </a:rPr>
              <a:t>Pattern table</a:t>
            </a:r>
            <a:endParaRPr/>
          </a:p>
        </p:txBody>
      </p:sp>
      <p:sp>
        <p:nvSpPr>
          <p:cNvPr id="208" name="CustomShape 8"/>
          <p:cNvSpPr/>
          <p:nvPr/>
        </p:nvSpPr>
        <p:spPr>
          <a:xfrm>
            <a:off x="9509760" y="2122560"/>
            <a:ext cx="1462320" cy="61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solidFill>
                  <a:srgbClr val="000000"/>
                </a:solidFill>
                <a:latin typeface="Arial"/>
                <a:ea typeface="DejaVu Sans"/>
              </a:rPr>
              <a:t>2 bit counter</a:t>
            </a:r>
            <a:endParaRPr/>
          </a:p>
        </p:txBody>
      </p:sp>
      <p:sp>
        <p:nvSpPr>
          <p:cNvPr id="209" name="Line 9"/>
          <p:cNvSpPr/>
          <p:nvPr/>
        </p:nvSpPr>
        <p:spPr>
          <a:xfrm>
            <a:off x="9158400" y="2286000"/>
            <a:ext cx="340560" cy="0"/>
          </a:xfrm>
          <a:prstGeom prst="line">
            <a:avLst/>
          </a:prstGeom>
          <a:ln>
            <a:solidFill>
              <a:srgbClr val="000000"/>
            </a:solidFill>
            <a:tailEnd type="triangle" w="med" len="med"/>
          </a:ln>
        </p:spPr>
      </p:sp>
      <p:sp>
        <p:nvSpPr>
          <p:cNvPr id="210" name="CustomShape 10"/>
          <p:cNvSpPr/>
          <p:nvPr/>
        </p:nvSpPr>
        <p:spPr>
          <a:xfrm>
            <a:off x="731520" y="457200"/>
            <a:ext cx="10514880" cy="102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Example:</a:t>
            </a:r>
            <a:endParaRPr sz="3600" dirty="0">
              <a:solidFill>
                <a:srgbClr val="FF0000"/>
              </a:solidFill>
              <a:latin typeface="Times New Roman" panose="02020603050405020304" pitchFamily="18" charset="0"/>
              <a:cs typeface="Times New Roman" panose="02020603050405020304" pitchFamily="18" charset="0"/>
            </a:endParaRPr>
          </a:p>
          <a:p>
            <a:pPr>
              <a:lnSpc>
                <a:spcPct val="90000"/>
              </a:lnSpc>
            </a:pPr>
            <a:endParaRPr lang="en-US" sz="2200" strike="noStrike" dirty="0">
              <a:solidFill>
                <a:srgbClr val="000000"/>
              </a:solidFill>
              <a:latin typeface="Arial"/>
              <a:ea typeface="DejaVu Sans"/>
            </a:endParaRPr>
          </a:p>
          <a:p>
            <a:pPr>
              <a:lnSpc>
                <a:spcPct val="9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Branches </a:t>
            </a:r>
            <a:r>
              <a:rPr lang="en-US" sz="2400" strike="noStrike" dirty="0" err="1">
                <a:solidFill>
                  <a:srgbClr val="FF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and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k</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are mapped to the same 2-bit counter of the pattern table </a:t>
            </a:r>
            <a:endParaRPr sz="2400" dirty="0">
              <a:latin typeface="Times New Roman" panose="02020603050405020304" pitchFamily="18" charset="0"/>
              <a:cs typeface="Times New Roman" panose="02020603050405020304" pitchFamily="18"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Effects of branch interference</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212"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accuracy of prediction reduces</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Explanation:</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480005ce      9433/9436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bnez</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4800061f        5702/5792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bnez</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n</a:t>
            </a:r>
          </a:p>
          <a:p>
            <a:pPr>
              <a:lnSpc>
                <a:spcPct val="9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480005ef             1/1             </a:t>
            </a:r>
            <a:r>
              <a:rPr lang="en-US" sz="2400" dirty="0" err="1">
                <a:solidFill>
                  <a:srgbClr val="000000"/>
                </a:solidFill>
                <a:latin typeface="Times New Roman" panose="02020603050405020304" pitchFamily="18" charset="0"/>
                <a:cs typeface="Times New Roman" panose="02020603050405020304" pitchFamily="18" charset="0"/>
              </a:rPr>
              <a:t>bnez</a:t>
            </a:r>
            <a:r>
              <a:rPr lang="en-US" sz="2400" dirty="0">
                <a:solidFill>
                  <a:srgbClr val="000000"/>
                </a:solidFill>
                <a:latin typeface="Times New Roman" panose="02020603050405020304" pitchFamily="18" charset="0"/>
                <a:cs typeface="Times New Roman" panose="02020603050405020304" pitchFamily="18" charset="0"/>
              </a:rPr>
              <a:t> j</a:t>
            </a:r>
            <a:endParaRPr lang="en-US" sz="2400" dirty="0">
              <a:latin typeface="Times New Roman" panose="02020603050405020304" pitchFamily="18" charset="0"/>
              <a:cs typeface="Times New Roman" panose="02020603050405020304" pitchFamily="18" charset="0"/>
            </a:endParaRPr>
          </a:p>
          <a:p>
            <a:pPr>
              <a:lnSpc>
                <a:spcPct val="90000"/>
              </a:lnSpc>
              <a:buFont typeface="Arial"/>
              <a:buChar char="•"/>
            </a:pP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How to reduce the interference</a:t>
            </a:r>
            <a:endParaRPr dirty="0">
              <a:solidFill>
                <a:srgbClr val="FF0000"/>
              </a:solidFill>
              <a:latin typeface="Times New Roman" panose="02020603050405020304" pitchFamily="18" charset="0"/>
              <a:cs typeface="Times New Roman" panose="02020603050405020304" pitchFamily="18" charset="0"/>
            </a:endParaRPr>
          </a:p>
        </p:txBody>
      </p:sp>
      <p:sp>
        <p:nvSpPr>
          <p:cNvPr id="214"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address adjustment techniques implemented during link time(walk time) can help to reduce the branch interference.</a:t>
            </a:r>
            <a:endParaRPr sz="2400" dirty="0">
              <a:latin typeface="Times New Roman" panose="02020603050405020304" pitchFamily="18" charset="0"/>
              <a:cs typeface="Times New Roman" panose="02020603050405020304" pitchFamily="18" charset="0"/>
            </a:endParaRPr>
          </a:p>
          <a:p>
            <a:pPr>
              <a:lnSpc>
                <a:spcPct val="90000"/>
              </a:lnSpc>
            </a:pP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technique focuses on how to include NOP instructions logically</a:t>
            </a:r>
            <a:r>
              <a:rPr lang="en-US" sz="2400" strike="noStrike" dirty="0">
                <a:solidFill>
                  <a:srgbClr val="000000"/>
                </a:solidFill>
                <a:latin typeface="Arial"/>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NOP instruction</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216"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An instruction that does nothing is called an NOP(Null Operation).</a:t>
            </a:r>
          </a:p>
          <a:p>
            <a:pPr>
              <a:lnSpc>
                <a:spcPct val="100000"/>
              </a:lnSpc>
            </a:pPr>
            <a:endParaRPr lang="en-US" sz="24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Example:</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lw</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vo</a:t>
            </a:r>
            <a:r>
              <a:rPr lang="en-US" sz="2400" dirty="0">
                <a:solidFill>
                  <a:srgbClr val="000000"/>
                </a:solidFill>
                <a:latin typeface="Times New Roman" panose="02020603050405020304" pitchFamily="18" charset="0"/>
                <a:cs typeface="Times New Roman" panose="02020603050405020304" pitchFamily="18" charset="0"/>
              </a:rPr>
              <a:t> , 4(v1)      //</a:t>
            </a:r>
            <a:r>
              <a:rPr lang="en-US" sz="2400" dirty="0">
                <a:solidFill>
                  <a:srgbClr val="800000"/>
                </a:solidFill>
                <a:latin typeface="Times New Roman" panose="02020603050405020304" pitchFamily="18" charset="0"/>
                <a:cs typeface="Times New Roman" panose="02020603050405020304" pitchFamily="18" charset="0"/>
              </a:rPr>
              <a:t> leads to a bug</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jr</a:t>
            </a:r>
            <a:r>
              <a:rPr lang="en-US" sz="2400" dirty="0">
                <a:solidFill>
                  <a:srgbClr val="000000"/>
                </a:solidFill>
                <a:latin typeface="Times New Roman" panose="02020603050405020304" pitchFamily="18" charset="0"/>
                <a:cs typeface="Times New Roman" panose="02020603050405020304" pitchFamily="18" charset="0"/>
              </a:rPr>
              <a:t>   v0</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lw</a:t>
            </a:r>
            <a:r>
              <a:rPr lang="en-US" sz="2400" dirty="0">
                <a:solidFill>
                  <a:srgbClr val="000000"/>
                </a:solidFill>
                <a:latin typeface="Times New Roman" panose="02020603050405020304" pitchFamily="18" charset="0"/>
                <a:cs typeface="Times New Roman" panose="02020603050405020304" pitchFamily="18" charset="0"/>
              </a:rPr>
              <a:t>  v0, 4(v1)</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579D1C"/>
                </a:solidFill>
                <a:latin typeface="Times New Roman" panose="02020603050405020304" pitchFamily="18" charset="0"/>
                <a:cs typeface="Times New Roman" panose="02020603050405020304" pitchFamily="18" charset="0"/>
              </a:rPr>
              <a:t> </a:t>
            </a:r>
            <a:r>
              <a:rPr lang="en-US" sz="2400" dirty="0">
                <a:solidFill>
                  <a:srgbClr val="006600"/>
                </a:solidFill>
                <a:latin typeface="Times New Roman" panose="02020603050405020304" pitchFamily="18" charset="0"/>
                <a:cs typeface="Times New Roman" panose="02020603050405020304" pitchFamily="18" charset="0"/>
              </a:rPr>
              <a:t>NOP</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jr</a:t>
            </a:r>
            <a:r>
              <a:rPr lang="en-US" sz="2400" dirty="0">
                <a:solidFill>
                  <a:srgbClr val="000000"/>
                </a:solidFill>
                <a:latin typeface="Times New Roman" panose="02020603050405020304" pitchFamily="18" charset="0"/>
                <a:cs typeface="Times New Roman" panose="02020603050405020304" pitchFamily="18" charset="0"/>
              </a:rPr>
              <a:t>   v0</a:t>
            </a:r>
            <a:endParaRPr lang="en-US" sz="2400" dirty="0">
              <a:latin typeface="Times New Roman" panose="02020603050405020304" pitchFamily="18" charset="0"/>
              <a:cs typeface="Times New Roman" panose="02020603050405020304" pitchFamily="18" charset="0"/>
            </a:endParaRPr>
          </a:p>
          <a:p>
            <a:pPr>
              <a:lnSpc>
                <a:spcPct val="90000"/>
              </a:lnSpc>
            </a:pPr>
            <a:endParaRPr dirty="0"/>
          </a:p>
          <a:p>
            <a:pPr>
              <a:lnSpc>
                <a:spcPct val="9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700213" y="3797280"/>
            <a:ext cx="363240" cy="405360"/>
          </a:xfrm>
          <a:prstGeom prst="downArrow">
            <a:avLst>
              <a:gd name="adj1" fmla="val 50000"/>
              <a:gd name="adj2" fmla="val 50000"/>
            </a:avLst>
          </a:prstGeom>
          <a:solidFill>
            <a:srgbClr val="FF0000"/>
          </a:solidFill>
          <a:ln w="2556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18" name="CustomShape 2"/>
          <p:cNvSpPr/>
          <p:nvPr/>
        </p:nvSpPr>
        <p:spPr>
          <a:xfrm>
            <a:off x="731520" y="1188720"/>
            <a:ext cx="10514880" cy="48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3" name="Title 2"/>
          <p:cNvSpPr>
            <a:spLocks noGrp="1"/>
          </p:cNvSpPr>
          <p:nvPr>
            <p:ph type="title"/>
          </p:nvPr>
        </p:nvSpPr>
        <p:spPr/>
        <p:txBody>
          <a:bodyPr/>
          <a:lstStyle/>
          <a:p>
            <a:r>
              <a:rPr lang="en-US" sz="3600" dirty="0">
                <a:solidFill>
                  <a:srgbClr val="FF0000"/>
                </a:solidFill>
                <a:latin typeface="Times New Roman" panose="02020603050405020304" pitchFamily="18" charset="0"/>
                <a:cs typeface="Times New Roman" panose="02020603050405020304" pitchFamily="18" charset="0"/>
              </a:rPr>
              <a:t>Few Interesting Points</a:t>
            </a:r>
          </a:p>
        </p:txBody>
      </p:sp>
      <p:sp>
        <p:nvSpPr>
          <p:cNvPr id="4" name="Text Placeholder 3"/>
          <p:cNvSpPr>
            <a:spLocks noGrp="1"/>
          </p:cNvSpPr>
          <p:nvPr>
            <p:ph type="body"/>
          </p:nvPr>
        </p:nvSpPr>
        <p:spPr>
          <a:xfrm>
            <a:off x="609480" y="1779480"/>
            <a:ext cx="10972440" cy="3802320"/>
          </a:xfrm>
        </p:spPr>
        <p:txBody>
          <a:bodyPr/>
          <a:lstStyle/>
          <a:p>
            <a:pPr>
              <a:lnSpc>
                <a:spcPct val="100000"/>
              </a:lnSpc>
              <a:buFont typeface="Wingdings" charset="2"/>
              <a:buChar char=""/>
            </a:pPr>
            <a:r>
              <a:rPr lang="en-US" sz="2400" dirty="0">
                <a:solidFill>
                  <a:srgbClr val="000000"/>
                </a:solidFill>
                <a:latin typeface="Times New Roman" panose="02020603050405020304" pitchFamily="18" charset="0"/>
                <a:cs typeface="Times New Roman" panose="02020603050405020304" pitchFamily="18" charset="0"/>
              </a:rPr>
              <a:t>In MIPS</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add 0 0 0 </a:t>
            </a:r>
            <a:r>
              <a:rPr lang="en-US" sz="2400" dirty="0">
                <a:solidFill>
                  <a:srgbClr val="000000"/>
                </a:solidFill>
                <a:latin typeface="Times New Roman" panose="02020603050405020304" pitchFamily="18" charset="0"/>
                <a:cs typeface="Times New Roman" panose="02020603050405020304" pitchFamily="18" charset="0"/>
              </a:rPr>
              <a:t>is an NOP instruction, since it does not affect any of the states</a:t>
            </a:r>
            <a:endParaRPr lang="en-US" sz="2400" dirty="0">
              <a:latin typeface="Times New Roman" panose="02020603050405020304" pitchFamily="18" charset="0"/>
              <a:cs typeface="Times New Roman" panose="02020603050405020304" pitchFamily="18" charset="0"/>
            </a:endParaRPr>
          </a:p>
          <a:p>
            <a:pPr>
              <a:lnSpc>
                <a:spcPct val="100000"/>
              </a:lnSpc>
              <a:buFont typeface="Wingdings" charset="2"/>
              <a:buChar char=""/>
            </a:pPr>
            <a:r>
              <a:rPr lang="en-US" sz="2400" dirty="0">
                <a:solidFill>
                  <a:srgbClr val="000000"/>
                </a:solidFill>
                <a:latin typeface="Times New Roman" panose="02020603050405020304" pitchFamily="18" charset="0"/>
                <a:cs typeface="Times New Roman" panose="02020603050405020304" pitchFamily="18" charset="0"/>
              </a:rPr>
              <a:t>An NOP should advance the PC only by one instruction</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21" name="CustomShape 2"/>
          <p:cNvSpPr/>
          <p:nvPr/>
        </p:nvSpPr>
        <p:spPr>
          <a:xfrm>
            <a:off x="822960" y="1188720"/>
            <a:ext cx="10528200" cy="49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Principle Uses Of NOP</a:t>
            </a:r>
            <a:endParaRPr sz="3600"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sz="2800" dirty="0"/>
          </a:p>
          <a:p>
            <a:pPr>
              <a:lnSpc>
                <a:spcPct val="90000"/>
              </a:lnSpc>
              <a:buFont typeface="Arial"/>
              <a:buChar char="•"/>
            </a:pPr>
            <a:r>
              <a:rPr lang="en-US" sz="2800" strike="noStrike" dirty="0">
                <a:solidFill>
                  <a:srgbClr val="000000"/>
                </a:solidFill>
                <a:latin typeface="Calibri"/>
                <a:ea typeface="DejaVu Sans"/>
              </a:rPr>
              <a:t>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To allow the future modification of the code,</a:t>
            </a:r>
            <a:r>
              <a:rPr lang="en-US" sz="2400" dirty="0">
                <a:solidFill>
                  <a:srgbClr val="000000"/>
                </a:solidFill>
                <a:latin typeface="Times New Roman" panose="02020603050405020304" pitchFamily="18" charset="0"/>
                <a:cs typeface="Times New Roman" panose="02020603050405020304" pitchFamily="18" charset="0"/>
              </a:rPr>
              <a:t> like reserving space in     code memory</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To add a known delay</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To deal with hazards and sequencing problems in pipelining</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To synchronize events</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23"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Two important issues while inserting NOP instructions are:</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Right location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to insert NOP instructions- To avoid wasting CPU cycles.</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Proper number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of NOP instructions - To avoid code expansion.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Address Adjustment</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254"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9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Logically adjust the static address of branch in the program, which causes the branch interference.</a:t>
            </a:r>
            <a:endParaRPr lang="en-US" sz="2400" dirty="0">
              <a:latin typeface="Times New Roman" panose="02020603050405020304" pitchFamily="18" charset="0"/>
              <a:cs typeface="Times New Roman" panose="02020603050405020304" pitchFamily="18" charset="0"/>
            </a:endParaRPr>
          </a:p>
          <a:p>
            <a:pPr marL="457200" indent="-457200" algn="just">
              <a:lnSpc>
                <a:spcPct val="9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Inserting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NOP’s</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in such a way that the branch is mapped to another entry in the table, avoiding interference.</a:t>
            </a:r>
            <a:endParaRPr lang="en-US" sz="2400" dirty="0">
              <a:latin typeface="Times New Roman" panose="02020603050405020304" pitchFamily="18" charset="0"/>
              <a:cs typeface="Times New Roman" panose="02020603050405020304" pitchFamily="18" charset="0"/>
            </a:endParaRPr>
          </a:p>
          <a:p>
            <a:pPr marL="457200" indent="-457200" algn="just">
              <a:lnSpc>
                <a:spcPct val="9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This task is done by Linker at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link time</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lgn="just">
              <a:lnSpc>
                <a:spcPct val="9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Any address adjustment scheme must tradeoff among code expansion, CPU overhead, and branch prediction accuracy</a:t>
            </a:r>
            <a:r>
              <a:rPr lang="en-US" sz="2600" strike="noStrike" dirty="0">
                <a:solidFill>
                  <a:srgbClr val="000000"/>
                </a:solidFill>
                <a:latin typeface="Arial"/>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Address Adjustment Techniques</a:t>
            </a:r>
            <a:endParaRPr dirty="0">
              <a:solidFill>
                <a:srgbClr val="FF0000"/>
              </a:solidFill>
              <a:latin typeface="Times New Roman" panose="02020603050405020304" pitchFamily="18" charset="0"/>
              <a:cs typeface="Times New Roman" panose="02020603050405020304" pitchFamily="18" charset="0"/>
            </a:endParaRPr>
          </a:p>
        </p:txBody>
      </p:sp>
      <p:sp>
        <p:nvSpPr>
          <p:cNvPr id="256"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Constrained Address Adjustment</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Relaxed Address Adjustment</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 classification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822960" y="1097280"/>
            <a:ext cx="10528200" cy="50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Approach</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All the three algorithms follows greedy approach.</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Greedy Approach:</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At each step they try to get optimal result unlike optimal approach which considers only worst case scenario.</a:t>
            </a:r>
          </a:p>
          <a:p>
            <a:pPr>
              <a:lnSpc>
                <a:spcPct val="100000"/>
              </a:lnSpc>
            </a:pPr>
            <a:endParaRPr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059" y="3635820"/>
            <a:ext cx="5843698" cy="233747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90000"/>
              </a:lnSpc>
            </a:pPr>
            <a:endParaRPr/>
          </a:p>
        </p:txBody>
      </p:sp>
      <p:sp>
        <p:nvSpPr>
          <p:cNvPr id="190"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sp>
      <p:sp>
        <p:nvSpPr>
          <p:cNvPr id="191" name="CustomShape 3"/>
          <p:cNvSpPr/>
          <p:nvPr/>
        </p:nvSpPr>
        <p:spPr>
          <a:xfrm>
            <a:off x="548640" y="1280160"/>
            <a:ext cx="11155320" cy="620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Walk Time Techniques</a:t>
            </a:r>
          </a:p>
          <a:p>
            <a:pPr marL="342900" indent="-342900">
              <a:buSzPct val="450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Link Time</a:t>
            </a: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Branch Interference</a:t>
            </a:r>
            <a:endParaRPr lang="en-US"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NOP instructions</a:t>
            </a:r>
            <a:endParaRPr lang="en-US"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Address adjustment Techniques</a:t>
            </a:r>
            <a:endParaRPr dirty="0">
              <a:latin typeface="Times New Roman" panose="02020603050405020304" pitchFamily="18" charset="0"/>
              <a:cs typeface="Times New Roman" panose="02020603050405020304" pitchFamily="18" charset="0"/>
            </a:endParaRPr>
          </a:p>
          <a:p>
            <a:pPr marL="1257300" lvl="2"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Constrained Address Adjustment</a:t>
            </a:r>
            <a:endParaRPr lang="en-US" dirty="0">
              <a:latin typeface="Times New Roman" panose="02020603050405020304" pitchFamily="18" charset="0"/>
              <a:cs typeface="Times New Roman" panose="02020603050405020304" pitchFamily="18" charset="0"/>
            </a:endParaRPr>
          </a:p>
          <a:p>
            <a:pPr marL="1257300" lvl="2"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Relaxed Address Adjustment</a:t>
            </a:r>
            <a:endParaRPr lang="en-US" dirty="0">
              <a:latin typeface="Times New Roman" panose="02020603050405020304" pitchFamily="18" charset="0"/>
              <a:cs typeface="Times New Roman" panose="02020603050405020304" pitchFamily="18" charset="0"/>
            </a:endParaRPr>
          </a:p>
          <a:p>
            <a:pPr marL="1257300" lvl="2"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Branch Classification</a:t>
            </a:r>
            <a:endParaRPr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Performance Metric and Analysis</a:t>
            </a:r>
            <a:endParaRPr lang="en-US"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400" strike="noStrike" dirty="0">
                <a:latin typeface="Times New Roman" panose="02020603050405020304" pitchFamily="18" charset="0"/>
                <a:cs typeface="Times New Roman" panose="02020603050405020304" pitchFamily="18" charset="0"/>
              </a:rPr>
              <a:t>Our Project</a:t>
            </a:r>
            <a:endParaRPr dirty="0">
              <a:latin typeface="Times New Roman" panose="02020603050405020304" pitchFamily="18" charset="0"/>
              <a:cs typeface="Times New Roman" panose="02020603050405020304" pitchFamily="18" charset="0"/>
            </a:endParaRPr>
          </a:p>
          <a:p>
            <a:pPr>
              <a:lnSpc>
                <a:spcPct val="100000"/>
              </a:lnSpc>
            </a:pPr>
            <a:endParaRPr dirty="0">
              <a:latin typeface="Times New Roman" panose="02020603050405020304" pitchFamily="18" charset="0"/>
              <a:cs typeface="Times New Roman" panose="02020603050405020304" pitchFamily="18" charset="0"/>
            </a:endParaRPr>
          </a:p>
          <a:p>
            <a:pPr>
              <a:lnSpc>
                <a:spcPct val="100000"/>
              </a:lnSpc>
            </a:pPr>
            <a:endParaRPr dirty="0">
              <a:latin typeface="Times New Roman" panose="02020603050405020304" pitchFamily="18" charset="0"/>
              <a:cs typeface="Times New Roman" panose="02020603050405020304" pitchFamily="18" charset="0"/>
            </a:endParaRPr>
          </a:p>
          <a:p>
            <a:pPr>
              <a:lnSpc>
                <a:spcPct val="100000"/>
              </a:lnSpc>
            </a:pPr>
            <a:endParaRPr dirty="0"/>
          </a:p>
          <a:p>
            <a:pPr>
              <a:lnSpc>
                <a:spcPct val="100000"/>
              </a:lnSpc>
            </a:pPr>
            <a:endParaRPr dirty="0"/>
          </a:p>
          <a:p>
            <a:pPr>
              <a:lnSpc>
                <a:spcPct val="100000"/>
              </a:lnSpc>
            </a:pPr>
            <a:endParaRPr dirty="0"/>
          </a:p>
        </p:txBody>
      </p:sp>
      <p:sp>
        <p:nvSpPr>
          <p:cNvPr id="192" name="CustomShape 4"/>
          <p:cNvSpPr/>
          <p:nvPr/>
        </p:nvSpPr>
        <p:spPr>
          <a:xfrm>
            <a:off x="457200" y="457200"/>
            <a:ext cx="9417960" cy="54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dirty="0">
                <a:solidFill>
                  <a:srgbClr val="FF0000"/>
                </a:solidFill>
                <a:latin typeface="Times New Roman" panose="02020603050405020304" pitchFamily="18" charset="0"/>
                <a:cs typeface="Times New Roman" panose="02020603050405020304" pitchFamily="18" charset="0"/>
              </a:rPr>
              <a:t>Agenda</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537328" y="2007908"/>
            <a:ext cx="11044592" cy="3573891"/>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Scans the instructions only once</a:t>
            </a:r>
          </a:p>
          <a:p>
            <a:r>
              <a:rPr lang="en-US" sz="2400" dirty="0">
                <a:latin typeface="Times New Roman" panose="02020603050405020304" pitchFamily="18" charset="0"/>
                <a:cs typeface="Times New Roman" panose="02020603050405020304" pitchFamily="18" charset="0"/>
              </a:rPr>
              <a:t>Insert NOP instructions appropriately</a:t>
            </a:r>
          </a:p>
          <a:p>
            <a:r>
              <a:rPr lang="en-US" sz="2400" dirty="0">
                <a:latin typeface="Times New Roman" panose="02020603050405020304" pitchFamily="18" charset="0"/>
                <a:cs typeface="Times New Roman" panose="02020603050405020304" pitchFamily="18" charset="0"/>
              </a:rPr>
              <a:t>Once NOP instructions are inserted, they are not altered by the adjustment of </a:t>
            </a:r>
            <a:r>
              <a:rPr lang="en-US" sz="2400">
                <a:latin typeface="Times New Roman" panose="02020603050405020304" pitchFamily="18" charset="0"/>
                <a:cs typeface="Times New Roman" panose="02020603050405020304" pitchFamily="18" charset="0"/>
              </a:rPr>
              <a:t>the following </a:t>
            </a:r>
            <a:r>
              <a:rPr lang="en-US" sz="2400" dirty="0">
                <a:latin typeface="Times New Roman" panose="02020603050405020304" pitchFamily="18" charset="0"/>
                <a:cs typeface="Times New Roman" panose="02020603050405020304" pitchFamily="18" charset="0"/>
              </a:rPr>
              <a:t>instructions</a:t>
            </a:r>
          </a:p>
          <a:p>
            <a:pPr marL="0" indent="0">
              <a:buNone/>
            </a:pPr>
            <a:endParaRPr lang="en-US" dirty="0"/>
          </a:p>
        </p:txBody>
      </p:sp>
      <p:sp>
        <p:nvSpPr>
          <p:cNvPr id="3" name="Title 2"/>
          <p:cNvSpPr>
            <a:spLocks noGrp="1"/>
          </p:cNvSpPr>
          <p:nvPr>
            <p:ph type="title"/>
          </p:nvPr>
        </p:nvSpPr>
        <p:spPr>
          <a:xfrm>
            <a:off x="537328" y="320512"/>
            <a:ext cx="11044592" cy="1097888"/>
          </a:xfrm>
        </p:spPr>
        <p:txBody>
          <a:bodyPr/>
          <a:lstStyle/>
          <a:p>
            <a:r>
              <a:rPr lang="en-US">
                <a:solidFill>
                  <a:srgbClr val="FF0000"/>
                </a:solidFill>
                <a:latin typeface="Times New Roman" panose="02020603050405020304" pitchFamily="18" charset="0"/>
                <a:cs typeface="Times New Roman" panose="02020603050405020304" pitchFamily="18" charset="0"/>
              </a:rPr>
              <a:t>How does the algorithms work using Greedy</a:t>
            </a:r>
            <a:endParaRPr lang="en-US" dirty="0"/>
          </a:p>
        </p:txBody>
      </p:sp>
    </p:spTree>
    <p:extLst>
      <p:ext uri="{BB962C8B-B14F-4D97-AF65-F5344CB8AC3E}">
        <p14:creationId xmlns:p14="http://schemas.microsoft.com/office/powerpoint/2010/main" val="273095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strike="noStrike" dirty="0">
                <a:solidFill>
                  <a:srgbClr val="FF0000"/>
                </a:solidFill>
                <a:latin typeface="Calibri Light"/>
                <a:ea typeface="DejaVu Sans"/>
              </a:rPr>
              <a:t>Constrained Address Adjustment</a:t>
            </a:r>
            <a:endParaRPr dirty="0">
              <a:solidFill>
                <a:srgbClr val="FF0000"/>
              </a:solidFill>
            </a:endParaRPr>
          </a:p>
        </p:txBody>
      </p:sp>
      <p:sp>
        <p:nvSpPr>
          <p:cNvPr id="260"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trike="noStrike" dirty="0">
                <a:solidFill>
                  <a:srgbClr val="FF0000"/>
                </a:solidFill>
                <a:latin typeface="Calibri"/>
                <a:ea typeface="DejaVu Sans"/>
              </a:rPr>
              <a:t>Concept:</a:t>
            </a:r>
            <a:endParaRPr dirty="0">
              <a:solidFill>
                <a:srgbClr val="FF0000"/>
              </a:solidFill>
            </a:endParaRPr>
          </a:p>
          <a:p>
            <a:pPr>
              <a:lnSpc>
                <a:spcPct val="100000"/>
              </a:lnSpc>
            </a:pPr>
            <a:r>
              <a:rPr lang="en-US" sz="2800" strike="noStrike" dirty="0">
                <a:solidFill>
                  <a:srgbClr val="000000"/>
                </a:solidFill>
                <a:latin typeface="Calibri"/>
                <a:ea typeface="DejaVu Sans"/>
              </a:rPr>
              <a:t>The method adjusts the addresses of instructions by inserting NOP instructions only after unconditional branches. NOP instructions inserted right after unconditional instructions are never executed. Dynamic instruction count remains the same and CPU cycles will not be increased.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Terms to concentrate</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262"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Liberation Serif"/>
              <a:buAutoNum type="alphaLcParen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Unconditional branch</a:t>
            </a:r>
            <a:endParaRPr sz="2400" dirty="0">
              <a:latin typeface="Times New Roman" panose="02020603050405020304" pitchFamily="18" charset="0"/>
              <a:cs typeface="Times New Roman" panose="02020603050405020304" pitchFamily="18" charset="0"/>
            </a:endParaRPr>
          </a:p>
          <a:p>
            <a:pPr>
              <a:lnSpc>
                <a:spcPct val="90000"/>
              </a:lnSpc>
              <a:buFont typeface="Liberation Serif"/>
              <a:buAutoNum type="alphaLcParen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Conditional Branch</a:t>
            </a:r>
            <a:endParaRPr sz="2400" dirty="0">
              <a:latin typeface="Times New Roman" panose="02020603050405020304" pitchFamily="18" charset="0"/>
              <a:cs typeface="Times New Roman" panose="02020603050405020304" pitchFamily="18" charset="0"/>
            </a:endParaRPr>
          </a:p>
          <a:p>
            <a:pPr>
              <a:lnSpc>
                <a:spcPct val="90000"/>
              </a:lnSpc>
              <a:buFont typeface="Liberation Serif"/>
              <a:buAutoNum type="alphaLcParen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Reference count of Branch</a:t>
            </a:r>
            <a:endParaRPr sz="2400" dirty="0">
              <a:latin typeface="Times New Roman" panose="02020603050405020304" pitchFamily="18" charset="0"/>
              <a:cs typeface="Times New Roman" panose="02020603050405020304" pitchFamily="18" charset="0"/>
            </a:endParaRPr>
          </a:p>
          <a:p>
            <a:pPr>
              <a:lnSpc>
                <a:spcPct val="90000"/>
              </a:lnSpc>
              <a:buFont typeface="Liberation Serif"/>
              <a:buAutoNum type="alphaLcParen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Reference count of 2-bit counters</a:t>
            </a:r>
            <a:endParaRPr sz="2400" dirty="0">
              <a:latin typeface="Times New Roman" panose="02020603050405020304" pitchFamily="18" charset="0"/>
              <a:cs typeface="Times New Roman" panose="02020603050405020304" pitchFamily="18" charset="0"/>
            </a:endParaRPr>
          </a:p>
          <a:p>
            <a:pPr>
              <a:lnSpc>
                <a:spcPct val="90000"/>
              </a:lnSpc>
              <a:buFont typeface="Liberation Serif"/>
              <a:buAutoNum type="alphaLcParen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Profiling</a:t>
            </a:r>
            <a:endParaRPr sz="2400" dirty="0">
              <a:latin typeface="Times New Roman" panose="02020603050405020304" pitchFamily="18" charset="0"/>
              <a:cs typeface="Times New Roman" panose="02020603050405020304" pitchFamily="18" charset="0"/>
            </a:endParaRPr>
          </a:p>
          <a:p>
            <a:pPr>
              <a:lnSpc>
                <a:spcPct val="100000"/>
              </a:lnSpc>
              <a:buFont typeface="Liberation Serif"/>
              <a:buAutoNum type="alphaLcParen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Maximum Motion distance(MMD</a:t>
            </a:r>
            <a:r>
              <a:rPr lang="en-US" sz="2800" strike="noStrike" dirty="0">
                <a:solidFill>
                  <a:srgbClr val="000000"/>
                </a:solidFill>
                <a:latin typeface="Arial"/>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64" name="CustomShape 2"/>
          <p:cNvSpPr/>
          <p:nvPr/>
        </p:nvSpPr>
        <p:spPr>
          <a:xfrm>
            <a:off x="1461154" y="1569563"/>
            <a:ext cx="10436760" cy="48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Unconditional Branch</a:t>
            </a:r>
            <a:endParaRPr lang="en-US" sz="2400" dirty="0">
              <a:solidFill>
                <a:srgbClr val="FF0000"/>
              </a:solidFill>
              <a:latin typeface="Times New Roman" panose="02020603050405020304" pitchFamily="18" charset="0"/>
              <a:cs typeface="Times New Roman" panose="02020603050405020304" pitchFamily="18" charset="0"/>
            </a:endParaRPr>
          </a:p>
          <a:p>
            <a:pPr marL="457200" indent="-457200">
              <a:lnSpc>
                <a:spcPct val="9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 branch instruction which always leads to branching.</a:t>
            </a:r>
          </a:p>
          <a:p>
            <a:pPr marL="457200" indent="-457200">
              <a:lnSpc>
                <a:spcPct val="9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 instructions are used to follow control loops of program.</a:t>
            </a:r>
            <a:endParaRPr sz="2400" dirty="0">
              <a:latin typeface="Times New Roman" panose="02020603050405020304" pitchFamily="18" charset="0"/>
              <a:cs typeface="Times New Roman" panose="02020603050405020304" pitchFamily="18" charset="0"/>
            </a:endParaRPr>
          </a:p>
          <a:p>
            <a:pPr>
              <a:lnSpc>
                <a:spcPct val="90000"/>
              </a:lnSpc>
            </a:pP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Examples:</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J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jump to an address.</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Jr</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jump to an address stored in a register.</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Jal</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jump to an address and store the return address in </a:t>
            </a:r>
            <a:r>
              <a:rPr lang="en-US" sz="2400" dirty="0">
                <a:solidFill>
                  <a:srgbClr val="000000"/>
                </a:solidFill>
                <a:latin typeface="Times New Roman" panose="02020603050405020304" pitchFamily="18" charset="0"/>
                <a:ea typeface="DejaVu Sans"/>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err="1">
                <a:solidFill>
                  <a:srgbClr val="FF0000"/>
                </a:solidFill>
                <a:latin typeface="Times New Roman" panose="02020603050405020304" pitchFamily="18" charset="0"/>
                <a:ea typeface="DejaVu Sans"/>
                <a:cs typeface="Times New Roman" panose="02020603050405020304" pitchFamily="18" charset="0"/>
              </a:rPr>
              <a:t>Jalr</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-jump to an address stored in a register and store </a:t>
            </a:r>
            <a:r>
              <a:rPr lang="en-US" sz="2400" dirty="0">
                <a:solidFill>
                  <a:srgbClr val="000000"/>
                </a:solidFill>
                <a:latin typeface="Times New Roman" panose="02020603050405020304" pitchFamily="18" charset="0"/>
                <a:ea typeface="DejaVu Sans"/>
                <a:cs typeface="Times New Roman" panose="02020603050405020304" pitchFamily="18" charset="0"/>
              </a:rPr>
              <a:t>return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66" name="CustomShape 2"/>
          <p:cNvSpPr/>
          <p:nvPr/>
        </p:nvSpPr>
        <p:spPr>
          <a:xfrm>
            <a:off x="822960" y="1371600"/>
            <a:ext cx="10528200" cy="48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Conditional Branch</a:t>
            </a:r>
            <a:endParaRPr lang="en-US" sz="2400" dirty="0">
              <a:solidFill>
                <a:srgbClr val="FF0000"/>
              </a:solidFill>
              <a:latin typeface="Times New Roman" panose="02020603050405020304" pitchFamily="18" charset="0"/>
              <a:cs typeface="Times New Roman" panose="02020603050405020304" pitchFamily="18" charset="0"/>
            </a:endParaRPr>
          </a:p>
          <a:p>
            <a:pPr marL="457200" indent="-457200">
              <a:lnSpc>
                <a:spcPct val="9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It is a branch which may or may not branch depending on the condition.</a:t>
            </a:r>
            <a:endParaRPr sz="2400" dirty="0">
              <a:latin typeface="Times New Roman" panose="02020603050405020304" pitchFamily="18" charset="0"/>
              <a:cs typeface="Times New Roman" panose="02020603050405020304" pitchFamily="18" charset="0"/>
            </a:endParaRPr>
          </a:p>
          <a:p>
            <a:pPr>
              <a:lnSpc>
                <a:spcPct val="90000"/>
              </a:lnSpc>
            </a:pP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Examples</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err="1">
                <a:solidFill>
                  <a:srgbClr val="FF0000"/>
                </a:solidFill>
                <a:latin typeface="Times New Roman" panose="02020603050405020304" pitchFamily="18" charset="0"/>
                <a:ea typeface="DejaVu Sans"/>
                <a:cs typeface="Times New Roman" panose="02020603050405020304" pitchFamily="18" charset="0"/>
              </a:rPr>
              <a:t>Beq</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 if two registers are equal.</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err="1">
                <a:solidFill>
                  <a:srgbClr val="FF0000"/>
                </a:solidFill>
                <a:latin typeface="Times New Roman" panose="02020603050405020304" pitchFamily="18" charset="0"/>
                <a:ea typeface="DejaVu Sans"/>
                <a:cs typeface="Times New Roman" panose="02020603050405020304" pitchFamily="18" charset="0"/>
              </a:rPr>
              <a:t>Bnz</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Branch if two registers are not equal.</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err="1">
                <a:solidFill>
                  <a:srgbClr val="FF0000"/>
                </a:solidFill>
                <a:latin typeface="Times New Roman" panose="02020603050405020304" pitchFamily="18" charset="0"/>
                <a:ea typeface="DejaVu Sans"/>
                <a:cs typeface="Times New Roman" panose="02020603050405020304" pitchFamily="18" charset="0"/>
              </a:rPr>
              <a:t>Bgtz</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 if quantity in a register is greater than zero.</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68" name="CustomShape 2"/>
          <p:cNvSpPr/>
          <p:nvPr/>
        </p:nvSpPr>
        <p:spPr>
          <a:xfrm>
            <a:off x="640080" y="822960"/>
            <a:ext cx="10711080" cy="53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Reference count of a branch</a:t>
            </a:r>
            <a:endParaRPr sz="2400" dirty="0">
              <a:solidFill>
                <a:srgbClr val="FF0000"/>
              </a:solidFill>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It Explains that how many times the branch is visited and then we decide whether its taken or not taken.</a:t>
            </a:r>
            <a:endParaRPr sz="2400" dirty="0">
              <a:latin typeface="Times New Roman" panose="02020603050405020304" pitchFamily="18" charset="0"/>
              <a:cs typeface="Times New Roman" panose="02020603050405020304" pitchFamily="18" charset="0"/>
            </a:endParaRPr>
          </a:p>
          <a:p>
            <a:pPr>
              <a:lnSpc>
                <a:spcPct val="90000"/>
              </a:lnSpc>
            </a:pP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Reference count of 2-bit counter</a:t>
            </a:r>
            <a:endParaRPr sz="2400" dirty="0">
              <a:solidFill>
                <a:srgbClr val="FF0000"/>
              </a:solidFill>
              <a:latin typeface="Times New Roman" panose="02020603050405020304" pitchFamily="18" charset="0"/>
              <a:cs typeface="Times New Roman" panose="02020603050405020304" pitchFamily="18" charset="0"/>
            </a:endParaRPr>
          </a:p>
          <a:p>
            <a:pPr marL="457200" indent="-457200">
              <a:lnSpc>
                <a:spcPct val="9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This defines how many times the branch is being mapped to the same counter in pattern table.</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Profiling</a:t>
            </a:r>
            <a:endParaRPr sz="2400" dirty="0">
              <a:solidFill>
                <a:srgbClr val="FF0000"/>
              </a:solidFill>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It tells the underlying interaction between software and underlying machine architecture.</a:t>
            </a:r>
            <a:endParaRPr sz="24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Indicates areas of improvement=&gt;performance tuning.</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70" name="CustomShape 2"/>
          <p:cNvSpPr/>
          <p:nvPr/>
        </p:nvSpPr>
        <p:spPr>
          <a:xfrm>
            <a:off x="731520" y="640080"/>
            <a:ext cx="10619640" cy="553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Maximum Motion distance(MMD)</a:t>
            </a:r>
            <a:endParaRPr sz="2400" dirty="0">
              <a:solidFill>
                <a:srgbClr val="FF0000"/>
              </a:solidFill>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Based on the reference count of the selected branches, the</a:t>
            </a:r>
            <a:r>
              <a:rPr lang="en-US" sz="2400"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algorithm determines how many NOP’S(maximum) should be inserted after the first unconditional branch. This is motion distance.</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MMD is chosen in such a way that the references to the pattern table entries are spread as evenly as possible ,this lead to reduction in branch interference.</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MMD is used to set an upper bound on the motion distance for an unconditional branch in order to avoid excessive code expansion.</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Algorithm</a:t>
            </a:r>
            <a:r>
              <a:rPr lang="en-US" sz="3600" strike="noStrike" dirty="0">
                <a:solidFill>
                  <a:srgbClr val="000000"/>
                </a:solidFill>
                <a:latin typeface="Arial"/>
                <a:ea typeface="DejaVu Sans"/>
              </a:rPr>
              <a:t> </a:t>
            </a:r>
            <a:endParaRPr dirty="0"/>
          </a:p>
          <a:p>
            <a:pPr>
              <a:lnSpc>
                <a:spcPct val="90000"/>
              </a:lnSpc>
            </a:pPr>
            <a:endParaRPr dirty="0"/>
          </a:p>
        </p:txBody>
      </p:sp>
      <p:sp>
        <p:nvSpPr>
          <p:cNvPr id="272" name="CustomShape 2"/>
          <p:cNvSpPr/>
          <p:nvPr/>
        </p:nvSpPr>
        <p:spPr>
          <a:xfrm>
            <a:off x="822960" y="1371600"/>
            <a:ext cx="10528200" cy="48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strike="noStrike" dirty="0">
                <a:solidFill>
                  <a:schemeClr val="tx2"/>
                </a:solidFill>
                <a:latin typeface="Times New Roman" panose="02020603050405020304" pitchFamily="18" charset="0"/>
                <a:ea typeface="DejaVu Sans"/>
                <a:cs typeface="Times New Roman" panose="02020603050405020304" pitchFamily="18" charset="0"/>
              </a:rPr>
              <a:t>Assumptions </a:t>
            </a:r>
            <a:r>
              <a:rPr lang="en-US" sz="2400" dirty="0">
                <a:solidFill>
                  <a:schemeClr val="tx2"/>
                </a:solidFill>
                <a:latin typeface="Times New Roman" panose="02020603050405020304" pitchFamily="18" charset="0"/>
                <a:ea typeface="DejaVu Sans"/>
                <a:cs typeface="Times New Roman" panose="02020603050405020304" pitchFamily="18" charset="0"/>
              </a:rPr>
              <a:t>M</a:t>
            </a:r>
            <a:r>
              <a:rPr lang="en-US" sz="2400" strike="noStrike" dirty="0">
                <a:solidFill>
                  <a:schemeClr val="tx2"/>
                </a:solidFill>
                <a:latin typeface="Times New Roman" panose="02020603050405020304" pitchFamily="18" charset="0"/>
                <a:ea typeface="DejaVu Sans"/>
                <a:cs typeface="Times New Roman" panose="02020603050405020304" pitchFamily="18" charset="0"/>
              </a:rPr>
              <a:t>ade</a:t>
            </a:r>
            <a:endParaRPr sz="2400" dirty="0">
              <a:solidFill>
                <a:schemeClr val="tx2"/>
              </a:solidFill>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U</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number of unconditional branches.</a:t>
            </a:r>
          </a:p>
          <a:p>
            <a:pPr>
              <a:lnSpc>
                <a:spcPct val="90000"/>
              </a:lnSpc>
            </a:pPr>
            <a:r>
              <a:rPr lang="en-US" sz="2400" dirty="0">
                <a:solidFill>
                  <a:srgbClr val="FF0000"/>
                </a:solidFill>
                <a:latin typeface="Times New Roman" panose="02020603050405020304" pitchFamily="18" charset="0"/>
                <a:cs typeface="Times New Roman" panose="02020603050405020304" pitchFamily="18" charset="0"/>
              </a:rPr>
              <a:t>C </a:t>
            </a:r>
            <a:r>
              <a:rPr lang="en-US" sz="2400" dirty="0">
                <a:solidFill>
                  <a:srgbClr val="000000"/>
                </a:solidFill>
                <a:latin typeface="Times New Roman" panose="02020603050405020304" pitchFamily="18" charset="0"/>
                <a:cs typeface="Times New Roman" panose="02020603050405020304" pitchFamily="18" charset="0"/>
              </a:rPr>
              <a:t>- number of conditional branches between two unconditional branches and there is a pseudo unconditional branch at the top and at the end of the program.</a:t>
            </a:r>
            <a:endParaRPr lang="en-US"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E</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number of entries in the pattern table.</a:t>
            </a:r>
            <a:endParaRPr lang="en-US"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RCE[j]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reference count of entry in the pattern table, 1&lt;=j&lt;=E.RCE[j] is set to zero for each j.</a:t>
            </a:r>
            <a:endParaRPr sz="2400" dirty="0">
              <a:latin typeface="Times New Roman" panose="02020603050405020304" pitchFamily="18" charset="0"/>
              <a:cs typeface="Times New Roman" panose="02020603050405020304" pitchFamily="18" charset="0"/>
            </a:endParaRPr>
          </a:p>
          <a:p>
            <a:pPr>
              <a:lnSpc>
                <a:spcPct val="90000"/>
              </a:lnSpc>
              <a:buSzPct val="45000"/>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RCC[q]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reference count of the selected Conditional branch q.</a:t>
            </a:r>
            <a:endParaRPr sz="2400" dirty="0">
              <a:latin typeface="Times New Roman" panose="02020603050405020304" pitchFamily="18" charset="0"/>
              <a:cs typeface="Times New Roman" panose="02020603050405020304" pitchFamily="18" charset="0"/>
            </a:endParaRPr>
          </a:p>
          <a:p>
            <a:pPr>
              <a:lnSpc>
                <a:spcPct val="90000"/>
              </a:lnSpc>
              <a:buSzPct val="45000"/>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ADDRESS[q] </a:t>
            </a:r>
            <a:r>
              <a:rPr lang="en-US" sz="2400" dirty="0">
                <a:solidFill>
                  <a:srgbClr val="000000"/>
                </a:solidFill>
                <a:latin typeface="Times New Roman" panose="02020603050405020304" pitchFamily="18" charset="0"/>
                <a:ea typeface="DejaVu Sans"/>
                <a:cs typeface="Times New Roman" panose="02020603050405020304" pitchFamily="18" charset="0"/>
              </a:rPr>
              <a:t>-</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address of the conditional branch q.</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Steps</a:t>
            </a:r>
            <a:endParaRPr dirty="0">
              <a:solidFill>
                <a:srgbClr val="FF0000"/>
              </a:solidFill>
              <a:latin typeface="Times New Roman" panose="02020603050405020304" pitchFamily="18" charset="0"/>
              <a:cs typeface="Times New Roman" panose="02020603050405020304" pitchFamily="18" charset="0"/>
            </a:endParaRPr>
          </a:p>
        </p:txBody>
      </p:sp>
      <p:sp>
        <p:nvSpPr>
          <p:cNvPr id="274" name="CustomShape 2"/>
          <p:cNvSpPr/>
          <p:nvPr/>
        </p:nvSpPr>
        <p:spPr>
          <a:xfrm>
            <a:off x="822960" y="1463040"/>
            <a:ext cx="10528200" cy="471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trike="noStrike" dirty="0">
                <a:solidFill>
                  <a:srgbClr val="FF0000"/>
                </a:solidFill>
                <a:latin typeface="Times New Roman" panose="02020603050405020304" pitchFamily="18" charset="0"/>
                <a:ea typeface="DejaVu Sans"/>
                <a:cs typeface="Times New Roman" panose="02020603050405020304" pitchFamily="18" charset="0"/>
              </a:rPr>
              <a:t>Step 1:</a:t>
            </a:r>
            <a:r>
              <a:rPr lang="en-US" i="1" strike="noStrike" dirty="0">
                <a:solidFill>
                  <a:srgbClr val="FF0000"/>
                </a:solidFill>
                <a:latin typeface="Times New Roman" panose="02020603050405020304" pitchFamily="18" charset="0"/>
                <a:ea typeface="DejaVu Sans"/>
                <a:cs typeface="Times New Roman" panose="02020603050405020304" pitchFamily="18" charset="0"/>
              </a:rPr>
              <a:t> </a:t>
            </a:r>
            <a:r>
              <a:rPr lang="en-US"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trike="noStrike" dirty="0">
                <a:solidFill>
                  <a:srgbClr val="000000"/>
                </a:solidFill>
                <a:latin typeface="Times New Roman" panose="02020603050405020304" pitchFamily="18" charset="0"/>
                <a:ea typeface="DejaVu Sans"/>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p>
            <a:pPr>
              <a:lnSpc>
                <a:spcPct val="90000"/>
              </a:lnSpc>
            </a:pPr>
            <a:r>
              <a:rPr lang="en-US" strike="noStrike" dirty="0">
                <a:solidFill>
                  <a:srgbClr val="FF0000"/>
                </a:solidFill>
                <a:latin typeface="Times New Roman" panose="02020603050405020304" pitchFamily="18" charset="0"/>
                <a:ea typeface="DejaVu Sans"/>
                <a:cs typeface="Times New Roman" panose="02020603050405020304" pitchFamily="18" charset="0"/>
              </a:rPr>
              <a:t>Step 2:</a:t>
            </a:r>
            <a:r>
              <a:rPr lang="en-US" strike="noStrike" dirty="0">
                <a:solidFill>
                  <a:srgbClr val="000000"/>
                </a:solidFill>
                <a:latin typeface="Times New Roman" panose="02020603050405020304" pitchFamily="18" charset="0"/>
                <a:ea typeface="DejaVu Sans"/>
                <a:cs typeface="Times New Roman" panose="02020603050405020304" pitchFamily="18" charset="0"/>
              </a:rPr>
              <a:t>Conditional Branches is selected between the unconditional branches </a:t>
            </a:r>
            <a:r>
              <a:rPr lang="en-US"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trike="noStrike" dirty="0">
                <a:solidFill>
                  <a:srgbClr val="000000"/>
                </a:solidFill>
                <a:latin typeface="Times New Roman" panose="02020603050405020304" pitchFamily="18" charset="0"/>
                <a:ea typeface="DejaVu Sans"/>
                <a:cs typeface="Times New Roman" panose="02020603050405020304" pitchFamily="18" charset="0"/>
              </a:rPr>
              <a:t> and </a:t>
            </a:r>
            <a:r>
              <a:rPr lang="en-US" i="1" strike="noStrike" dirty="0">
                <a:solidFill>
                  <a:srgbClr val="000000"/>
                </a:solidFill>
                <a:latin typeface="Times New Roman" panose="02020603050405020304" pitchFamily="18" charset="0"/>
                <a:ea typeface="DejaVu Sans"/>
                <a:cs typeface="Times New Roman" panose="02020603050405020304" pitchFamily="18" charset="0"/>
              </a:rPr>
              <a:t>i</a:t>
            </a:r>
            <a:r>
              <a:rPr lang="en-US" strike="noStrike" dirty="0">
                <a:solidFill>
                  <a:srgbClr val="000000"/>
                </a:solidFill>
                <a:latin typeface="Times New Roman" panose="02020603050405020304" pitchFamily="18" charset="0"/>
                <a:ea typeface="DejaVu Sans"/>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800000"/>
                </a:solidFill>
                <a:latin typeface="Times New Roman" panose="02020603050405020304" pitchFamily="18" charset="0"/>
                <a:ea typeface="DejaVu Sans"/>
                <a:cs typeface="Times New Roman" panose="02020603050405020304" pitchFamily="18" charset="0"/>
              </a:rPr>
              <a:t>  			/*i.e., C- number of conditional branches */</a:t>
            </a:r>
            <a:endParaRPr dirty="0">
              <a:latin typeface="Times New Roman" panose="02020603050405020304" pitchFamily="18" charset="0"/>
              <a:cs typeface="Times New Roman" panose="02020603050405020304" pitchFamily="18" charset="0"/>
            </a:endParaRPr>
          </a:p>
          <a:p>
            <a:pPr>
              <a:lnSpc>
                <a:spcPct val="90000"/>
              </a:lnSpc>
            </a:pPr>
            <a:r>
              <a:rPr lang="en-US" strike="noStrike" dirty="0">
                <a:solidFill>
                  <a:srgbClr val="FF0000"/>
                </a:solidFill>
                <a:latin typeface="Times New Roman" panose="02020603050405020304" pitchFamily="18" charset="0"/>
                <a:ea typeface="DejaVu Sans"/>
                <a:cs typeface="Times New Roman" panose="02020603050405020304" pitchFamily="18" charset="0"/>
              </a:rPr>
              <a:t>Step 3:</a:t>
            </a:r>
            <a:r>
              <a:rPr lang="en-US" strike="noStrike" dirty="0">
                <a:latin typeface="Times New Roman" panose="02020603050405020304" pitchFamily="18" charset="0"/>
                <a:ea typeface="DejaVu Sans"/>
                <a:cs typeface="Times New Roman" panose="02020603050405020304" pitchFamily="18" charset="0"/>
              </a:rPr>
              <a:t>Read</a:t>
            </a:r>
            <a:r>
              <a:rPr lang="en-US" strike="noStrike" dirty="0">
                <a:solidFill>
                  <a:srgbClr val="FF0000"/>
                </a:solidFill>
                <a:latin typeface="Times New Roman" panose="02020603050405020304" pitchFamily="18" charset="0"/>
                <a:ea typeface="DejaVu Sans"/>
                <a:cs typeface="Times New Roman" panose="02020603050405020304" pitchFamily="18" charset="0"/>
              </a:rPr>
              <a:t> </a:t>
            </a:r>
            <a:r>
              <a:rPr lang="en-US" strike="noStrike" dirty="0">
                <a:solidFill>
                  <a:srgbClr val="000000"/>
                </a:solidFill>
                <a:latin typeface="Times New Roman" panose="02020603050405020304" pitchFamily="18" charset="0"/>
                <a:ea typeface="DejaVu Sans"/>
                <a:cs typeface="Times New Roman" panose="02020603050405020304" pitchFamily="18" charset="0"/>
              </a:rPr>
              <a:t>the profiling information of the selected conditional branches </a:t>
            </a:r>
            <a:r>
              <a:rPr lang="en-US" strike="noStrike" dirty="0">
                <a:solidFill>
                  <a:srgbClr val="800000"/>
                </a:solidFill>
                <a:latin typeface="Times New Roman" panose="02020603050405020304" pitchFamily="18" charset="0"/>
                <a:ea typeface="DejaVu Sans"/>
                <a:cs typeface="Times New Roman" panose="02020603050405020304" pitchFamily="18" charset="0"/>
              </a:rPr>
              <a:t>/* RCC[q]*/</a:t>
            </a:r>
            <a:r>
              <a:rPr lang="en-US" strike="noStrike" dirty="0">
                <a:solidFill>
                  <a:srgbClr val="000000"/>
                </a:solidFill>
                <a:latin typeface="Times New Roman" panose="02020603050405020304" pitchFamily="18" charset="0"/>
                <a:ea typeface="DejaVu Sans"/>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lnSpc>
                <a:spcPct val="90000"/>
              </a:lnSpc>
              <a:buSzPct val="45000"/>
            </a:pPr>
            <a:r>
              <a:rPr lang="en-US" strike="noStrike" dirty="0">
                <a:solidFill>
                  <a:srgbClr val="FF0000"/>
                </a:solidFill>
                <a:latin typeface="Times New Roman" panose="02020603050405020304" pitchFamily="18" charset="0"/>
                <a:ea typeface="DejaVu Sans"/>
                <a:cs typeface="Times New Roman" panose="02020603050405020304" pitchFamily="18" charset="0"/>
              </a:rPr>
              <a:t>Step 4:</a:t>
            </a:r>
            <a:r>
              <a:rPr lang="en-US" strike="noStrike" dirty="0">
                <a:solidFill>
                  <a:srgbClr val="000000"/>
                </a:solidFill>
                <a:latin typeface="Times New Roman" panose="02020603050405020304" pitchFamily="18" charset="0"/>
                <a:ea typeface="DejaVu Sans"/>
                <a:cs typeface="Times New Roman" panose="02020603050405020304" pitchFamily="18" charset="0"/>
              </a:rPr>
              <a:t>For k=0 to MMD do</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For j=1 to E do</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P_RCE[j]=RCE[j];</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End for</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M[k]=0; </a:t>
            </a:r>
            <a:r>
              <a:rPr lang="en-US" strike="noStrike" dirty="0">
                <a:solidFill>
                  <a:srgbClr val="800000"/>
                </a:solidFill>
                <a:latin typeface="Times New Roman" panose="02020603050405020304" pitchFamily="18" charset="0"/>
                <a:ea typeface="DejaVu Sans"/>
                <a:cs typeface="Times New Roman" panose="02020603050405020304" pitchFamily="18" charset="0"/>
              </a:rPr>
              <a:t>/*m[k] refers to the highest reference count among the indexed entries*/</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For q=1 to C do</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Use (Address[q] + k) to index an entry ,say n in the pattern table;</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P_RCE[n]=P_RCE[n]+RCC[q];</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if(M[k] &lt;  P_RCE[n] )M[k] =  P_RCE[n];</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a:t>
            </a:r>
            <a:r>
              <a:rPr lang="en-US" strike="noStrike" dirty="0" err="1">
                <a:solidFill>
                  <a:srgbClr val="000000"/>
                </a:solidFill>
                <a:latin typeface="Times New Roman" panose="02020603050405020304" pitchFamily="18" charset="0"/>
                <a:ea typeface="DejaVu Sans"/>
                <a:cs typeface="Times New Roman" panose="02020603050405020304" pitchFamily="18" charset="0"/>
              </a:rPr>
              <a:t>Endfor</a:t>
            </a:r>
            <a:endParaRPr dirty="0">
              <a:latin typeface="Times New Roman" panose="02020603050405020304" pitchFamily="18" charset="0"/>
              <a:cs typeface="Times New Roman" panose="02020603050405020304" pitchFamily="18" charset="0"/>
            </a:endParaRPr>
          </a:p>
          <a:p>
            <a:pPr>
              <a:lnSpc>
                <a:spcPct val="100000"/>
              </a:lnSpc>
            </a:pPr>
            <a:r>
              <a:rPr lang="en-US" strike="noStrike" dirty="0">
                <a:solidFill>
                  <a:srgbClr val="000000"/>
                </a:solidFill>
                <a:latin typeface="Times New Roman" panose="02020603050405020304" pitchFamily="18" charset="0"/>
                <a:ea typeface="DejaVu Sans"/>
                <a:cs typeface="Times New Roman" panose="02020603050405020304" pitchFamily="18" charset="0"/>
              </a:rPr>
              <a:t>              </a:t>
            </a:r>
            <a:r>
              <a:rPr lang="en-US" strike="noStrike" dirty="0" err="1">
                <a:solidFill>
                  <a:srgbClr val="000000"/>
                </a:solidFill>
                <a:latin typeface="Times New Roman" panose="02020603050405020304" pitchFamily="18" charset="0"/>
                <a:ea typeface="DejaVu Sans"/>
                <a:cs typeface="Times New Roman" panose="02020603050405020304" pitchFamily="18" charset="0"/>
              </a:rPr>
              <a:t>Endfor</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76" name="CustomShape 2"/>
          <p:cNvSpPr/>
          <p:nvPr/>
        </p:nvSpPr>
        <p:spPr>
          <a:xfrm>
            <a:off x="822960" y="822960"/>
            <a:ext cx="10528200" cy="53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Step5: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Find P such that M[P] = min{M[k],0&lt;=k&lt;=MMD};</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800000"/>
                </a:solidFill>
                <a:latin typeface="Times New Roman" panose="02020603050405020304" pitchFamily="18" charset="0"/>
                <a:ea typeface="DejaVu Sans"/>
                <a:cs typeface="Times New Roman" panose="02020603050405020304" pitchFamily="18" charset="0"/>
              </a:rPr>
              <a:t>	/*If there is more than one minimum, then select the one with the 		smallest subscript.*/</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Step6: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Insert P NOPs right after unconditional branch I;</a:t>
            </a:r>
            <a:endParaRPr sz="2400" dirty="0">
              <a:latin typeface="Times New Roman" panose="02020603050405020304" pitchFamily="18" charset="0"/>
              <a:cs typeface="Times New Roman" panose="02020603050405020304" pitchFamily="18" charset="0"/>
            </a:endParaRPr>
          </a:p>
          <a:p>
            <a:pPr algn="just">
              <a:lnSpc>
                <a:spcPct val="90000"/>
              </a:lnSpc>
            </a:pPr>
            <a:endParaRPr sz="2400" dirty="0">
              <a:latin typeface="Times New Roman" panose="02020603050405020304" pitchFamily="18" charset="0"/>
              <a:cs typeface="Times New Roman" panose="02020603050405020304" pitchFamily="18" charset="0"/>
            </a:endParaRPr>
          </a:p>
          <a:p>
            <a:pPr algn="just">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Step7: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Update the address of the instructions after unconditional branch </a:t>
            </a:r>
            <a:r>
              <a:rPr lang="en-US" sz="24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and RCE[j], 1&lt;= j &lt;=E;</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800000"/>
                </a:solidFill>
                <a:latin typeface="Times New Roman" panose="02020603050405020304" pitchFamily="18" charset="0"/>
                <a:ea typeface="DejaVu Sans"/>
                <a:cs typeface="Times New Roman" panose="02020603050405020304" pitchFamily="18" charset="0"/>
              </a:rPr>
              <a:t>/*RCE[J] contains the reference count before unconditional branch i+1 considered*/</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Step8: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++,Repeat steps until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=U</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dirty="0">
                <a:solidFill>
                  <a:srgbClr val="FF0000"/>
                </a:solidFill>
                <a:latin typeface="Times New Roman" panose="02020603050405020304" pitchFamily="18" charset="0"/>
                <a:ea typeface="DejaVu Sans"/>
                <a:cs typeface="Times New Roman" panose="02020603050405020304" pitchFamily="18" charset="0"/>
              </a:rPr>
              <a:t>Introduction</a:t>
            </a:r>
            <a:endParaRPr sz="3200" b="1" dirty="0">
              <a:solidFill>
                <a:srgbClr val="FF0000"/>
              </a:solidFill>
              <a:latin typeface="Times New Roman" panose="02020603050405020304" pitchFamily="18" charset="0"/>
              <a:cs typeface="Times New Roman" panose="02020603050405020304" pitchFamily="18" charset="0"/>
            </a:endParaRPr>
          </a:p>
        </p:txBody>
      </p:sp>
      <p:sp>
        <p:nvSpPr>
          <p:cNvPr id="194"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Dynamic branch prediction can deliver accurate branch prediction without changes to the instruction set architecture.</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It has been an effective technique for boosting the performance of modern high performance microprocessors.</a:t>
            </a:r>
            <a:endParaRPr sz="2400" dirty="0">
              <a:latin typeface="Times New Roman" panose="02020603050405020304" pitchFamily="18" charset="0"/>
              <a:cs typeface="Times New Roman" panose="02020603050405020304" pitchFamily="18" charset="0"/>
            </a:endParaRPr>
          </a:p>
          <a:p>
            <a:pPr>
              <a:lnSpc>
                <a:spcPct val="100000"/>
              </a:lnSpc>
            </a:pPr>
            <a:endParaRPr sz="2800" dirty="0">
              <a:latin typeface="Calibri" panose="020F0502020204030204" pitchFamily="34" charset="0"/>
            </a:endParaRPr>
          </a:p>
          <a:p>
            <a:pPr>
              <a:lnSpc>
                <a:spcPct val="100000"/>
              </a:lnSpc>
            </a:pPr>
            <a:r>
              <a:rPr lang="en-US" sz="3200" strike="noStrike" dirty="0">
                <a:solidFill>
                  <a:srgbClr val="FF0000"/>
                </a:solidFill>
                <a:latin typeface="Times New Roman" panose="02020603050405020304" pitchFamily="18" charset="0"/>
                <a:ea typeface="DejaVu Sans"/>
                <a:cs typeface="Times New Roman" panose="02020603050405020304" pitchFamily="18" charset="0"/>
              </a:rPr>
              <a:t>Limitation of hardware predictors:</a:t>
            </a:r>
            <a:endParaRPr sz="3200" dirty="0">
              <a:solidFill>
                <a:srgbClr val="FF0000"/>
              </a:solidFill>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Limited number of 2-bit counters, which leads to branch interference.</a:t>
            </a:r>
            <a:endParaRPr sz="2400" dirty="0">
              <a:latin typeface="Times New Roman" panose="02020603050405020304" pitchFamily="18" charset="0"/>
              <a:cs typeface="Times New Roman" panose="02020603050405020304" pitchFamily="18" charset="0"/>
            </a:endParaRPr>
          </a:p>
          <a:p>
            <a:pPr>
              <a:lnSpc>
                <a:spcPct val="90000"/>
              </a:lnSpc>
            </a:pPr>
            <a:endParaRPr dirty="0"/>
          </a:p>
          <a:p>
            <a:pPr>
              <a:lnSpc>
                <a:spcPct val="9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81" name="CustomShape 2"/>
          <p:cNvSpPr/>
          <p:nvPr/>
        </p:nvSpPr>
        <p:spPr>
          <a:xfrm>
            <a:off x="5486400" y="3024720"/>
            <a:ext cx="2248200" cy="1995120"/>
          </a:xfrm>
          <a:prstGeom prst="straightConnector1">
            <a:avLst/>
          </a:prstGeom>
          <a:noFill/>
          <a:ln w="9360">
            <a:noFill/>
          </a:ln>
        </p:spPr>
        <p:style>
          <a:lnRef idx="0">
            <a:scrgbClr r="0" g="0" b="0"/>
          </a:lnRef>
          <a:fillRef idx="0">
            <a:scrgbClr r="0" g="0" b="0"/>
          </a:fillRef>
          <a:effectRef idx="0">
            <a:scrgbClr r="0" g="0" b="0"/>
          </a:effectRef>
          <a:fontRef idx="minor"/>
        </p:style>
      </p:sp>
      <p:sp>
        <p:nvSpPr>
          <p:cNvPr id="282" name="CustomShape 3"/>
          <p:cNvSpPr/>
          <p:nvPr/>
        </p:nvSpPr>
        <p:spPr>
          <a:xfrm>
            <a:off x="851220" y="390780"/>
            <a:ext cx="575928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Example 1</a:t>
            </a:r>
            <a:endParaRPr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283" name="Table 4"/>
          <p:cNvGraphicFramePr/>
          <p:nvPr>
            <p:extLst>
              <p:ext uri="{D42A27DB-BD31-4B8C-83A1-F6EECF244321}">
                <p14:modId xmlns:p14="http://schemas.microsoft.com/office/powerpoint/2010/main" val="1509783387"/>
              </p:ext>
            </p:extLst>
          </p:nvPr>
        </p:nvGraphicFramePr>
        <p:xfrm>
          <a:off x="7914600" y="1745640"/>
          <a:ext cx="2109960" cy="4114800"/>
        </p:xfrm>
        <a:graphic>
          <a:graphicData uri="http://schemas.openxmlformats.org/drawingml/2006/table">
            <a:tbl>
              <a:tblPr/>
              <a:tblGrid>
                <a:gridCol w="2109960">
                  <a:extLst>
                    <a:ext uri="{9D8B030D-6E8A-4147-A177-3AD203B41FA5}">
                      <a16:colId xmlns:a16="http://schemas.microsoft.com/office/drawing/2014/main" val="20000"/>
                    </a:ext>
                  </a:extLst>
                </a:gridCol>
              </a:tblGrid>
              <a:tr h="364320">
                <a:tc>
                  <a:txBody>
                    <a:bodyPr/>
                    <a:lstStyle/>
                    <a:p>
                      <a:pPr>
                        <a:lnSpc>
                          <a:spcPct val="100000"/>
                        </a:lnSpc>
                      </a:pPr>
                      <a:r>
                        <a:rPr lang="en-US" b="1" strike="noStrike">
                          <a:solidFill>
                            <a:srgbClr val="FFFFFF"/>
                          </a:solidFill>
                          <a:latin typeface="Calibri"/>
                          <a:ea typeface="DejaVu Sans"/>
                        </a:rPr>
                        <a:t>Entry 0</a:t>
                      </a:r>
                      <a:endParaRPr/>
                    </a:p>
                  </a:txBody>
                  <a:tcPr/>
                </a:tc>
                <a:extLst>
                  <a:ext uri="{0D108BD9-81ED-4DB2-BD59-A6C34878D82A}">
                    <a16:rowId xmlns:a16="http://schemas.microsoft.com/office/drawing/2014/main" val="10000"/>
                  </a:ext>
                </a:extLst>
              </a:tr>
              <a:tr h="364320">
                <a:tc>
                  <a:txBody>
                    <a:bodyPr/>
                    <a:lstStyle/>
                    <a:p>
                      <a:pPr>
                        <a:lnSpc>
                          <a:spcPct val="100000"/>
                        </a:lnSpc>
                      </a:pPr>
                      <a:r>
                        <a:rPr lang="en-US" strike="noStrike" dirty="0">
                          <a:solidFill>
                            <a:srgbClr val="000000"/>
                          </a:solidFill>
                          <a:latin typeface="Calibri"/>
                          <a:ea typeface="DejaVu Sans"/>
                        </a:rPr>
                        <a:t>Entry 1</a:t>
                      </a:r>
                      <a:endParaRPr dirty="0"/>
                    </a:p>
                  </a:txBody>
                  <a:tcPr/>
                </a:tc>
                <a:extLst>
                  <a:ext uri="{0D108BD9-81ED-4DB2-BD59-A6C34878D82A}">
                    <a16:rowId xmlns:a16="http://schemas.microsoft.com/office/drawing/2014/main" val="10001"/>
                  </a:ext>
                </a:extLst>
              </a:tr>
              <a:tr h="364320">
                <a:tc>
                  <a:txBody>
                    <a:bodyPr/>
                    <a:lstStyle/>
                    <a:p>
                      <a:pPr>
                        <a:lnSpc>
                          <a:spcPct val="100000"/>
                        </a:lnSpc>
                      </a:pPr>
                      <a:r>
                        <a:rPr lang="en-US" strike="noStrike">
                          <a:solidFill>
                            <a:srgbClr val="000000"/>
                          </a:solidFill>
                          <a:latin typeface="Calibri"/>
                          <a:ea typeface="DejaVu Sans"/>
                        </a:rPr>
                        <a:t>Entry 2</a:t>
                      </a:r>
                      <a:endParaRPr/>
                    </a:p>
                  </a:txBody>
                  <a:tcPr/>
                </a:tc>
                <a:extLst>
                  <a:ext uri="{0D108BD9-81ED-4DB2-BD59-A6C34878D82A}">
                    <a16:rowId xmlns:a16="http://schemas.microsoft.com/office/drawing/2014/main" val="10002"/>
                  </a:ext>
                </a:extLst>
              </a:tr>
              <a:tr h="364320">
                <a:tc>
                  <a:txBody>
                    <a:bodyPr/>
                    <a:lstStyle/>
                    <a:p>
                      <a:pPr>
                        <a:lnSpc>
                          <a:spcPct val="100000"/>
                        </a:lnSpc>
                      </a:pPr>
                      <a:r>
                        <a:rPr lang="en-US" strike="noStrike">
                          <a:solidFill>
                            <a:srgbClr val="000000"/>
                          </a:solidFill>
                          <a:latin typeface="Calibri"/>
                          <a:ea typeface="DejaVu Sans"/>
                        </a:rPr>
                        <a:t>Entry 3</a:t>
                      </a:r>
                      <a:endParaRPr/>
                    </a:p>
                  </a:txBody>
                  <a:tcPr/>
                </a:tc>
                <a:extLst>
                  <a:ext uri="{0D108BD9-81ED-4DB2-BD59-A6C34878D82A}">
                    <a16:rowId xmlns:a16="http://schemas.microsoft.com/office/drawing/2014/main" val="10003"/>
                  </a:ext>
                </a:extLst>
              </a:tr>
              <a:tr h="364320">
                <a:tc>
                  <a:txBody>
                    <a:bodyPr/>
                    <a:lstStyle/>
                    <a:p>
                      <a:pPr>
                        <a:lnSpc>
                          <a:spcPct val="100000"/>
                        </a:lnSpc>
                      </a:pPr>
                      <a:r>
                        <a:rPr lang="en-US" strike="noStrike">
                          <a:solidFill>
                            <a:srgbClr val="000000"/>
                          </a:solidFill>
                          <a:latin typeface="Calibri"/>
                          <a:ea typeface="DejaVu Sans"/>
                        </a:rPr>
                        <a:t>entry4</a:t>
                      </a:r>
                      <a:endParaRPr/>
                    </a:p>
                  </a:txBody>
                  <a:tcPr/>
                </a:tc>
                <a:extLst>
                  <a:ext uri="{0D108BD9-81ED-4DB2-BD59-A6C34878D82A}">
                    <a16:rowId xmlns:a16="http://schemas.microsoft.com/office/drawing/2014/main" val="10004"/>
                  </a:ext>
                </a:extLst>
              </a:tr>
              <a:tr h="364320">
                <a:tc>
                  <a:txBody>
                    <a:bodyPr/>
                    <a:lstStyle/>
                    <a:p>
                      <a:pPr>
                        <a:lnSpc>
                          <a:spcPct val="100000"/>
                        </a:lnSpc>
                      </a:pPr>
                      <a:r>
                        <a:rPr lang="en-US" strike="noStrike">
                          <a:solidFill>
                            <a:srgbClr val="000000"/>
                          </a:solidFill>
                          <a:latin typeface="Calibri"/>
                          <a:ea typeface="DejaVu Sans"/>
                        </a:rPr>
                        <a:t>……</a:t>
                      </a:r>
                      <a:endParaRPr/>
                    </a:p>
                  </a:txBody>
                  <a:tcPr/>
                </a:tc>
                <a:extLst>
                  <a:ext uri="{0D108BD9-81ED-4DB2-BD59-A6C34878D82A}">
                    <a16:rowId xmlns:a16="http://schemas.microsoft.com/office/drawing/2014/main" val="10005"/>
                  </a:ext>
                </a:extLst>
              </a:tr>
              <a:tr h="364320">
                <a:tc>
                  <a:txBody>
                    <a:bodyPr/>
                    <a:lstStyle/>
                    <a:p>
                      <a:pPr>
                        <a:lnSpc>
                          <a:spcPct val="100000"/>
                        </a:lnSpc>
                      </a:pPr>
                      <a:r>
                        <a:rPr lang="en-US" strike="noStrike">
                          <a:solidFill>
                            <a:srgbClr val="000000"/>
                          </a:solidFill>
                          <a:latin typeface="Calibri"/>
                          <a:ea typeface="DejaVu Sans"/>
                        </a:rPr>
                        <a:t>……</a:t>
                      </a:r>
                      <a:endParaRPr/>
                    </a:p>
                  </a:txBody>
                  <a:tcPr/>
                </a:tc>
                <a:extLst>
                  <a:ext uri="{0D108BD9-81ED-4DB2-BD59-A6C34878D82A}">
                    <a16:rowId xmlns:a16="http://schemas.microsoft.com/office/drawing/2014/main" val="10006"/>
                  </a:ext>
                </a:extLst>
              </a:tr>
              <a:tr h="364320">
                <a:tc>
                  <a:txBody>
                    <a:bodyPr/>
                    <a:lstStyle/>
                    <a:p>
                      <a:pPr>
                        <a:lnSpc>
                          <a:spcPct val="100000"/>
                        </a:lnSpc>
                      </a:pPr>
                      <a:r>
                        <a:rPr lang="en-US" strike="noStrike" dirty="0">
                          <a:solidFill>
                            <a:srgbClr val="000000"/>
                          </a:solidFill>
                          <a:latin typeface="Calibri"/>
                          <a:ea typeface="DejaVu Sans"/>
                        </a:rPr>
                        <a:t>Entry14 </a:t>
                      </a:r>
                      <a:endParaRPr dirty="0"/>
                    </a:p>
                  </a:txBody>
                  <a:tcPr>
                    <a:solidFill>
                      <a:srgbClr val="FF0000"/>
                    </a:solidFill>
                  </a:tcPr>
                </a:tc>
                <a:extLst>
                  <a:ext uri="{0D108BD9-81ED-4DB2-BD59-A6C34878D82A}">
                    <a16:rowId xmlns:a16="http://schemas.microsoft.com/office/drawing/2014/main" val="10007"/>
                  </a:ext>
                </a:extLst>
              </a:tr>
              <a:tr h="364320">
                <a:tc>
                  <a:txBody>
                    <a:bodyPr/>
                    <a:lstStyle/>
                    <a:p>
                      <a:pPr>
                        <a:lnSpc>
                          <a:spcPct val="100000"/>
                        </a:lnSpc>
                      </a:pPr>
                      <a:r>
                        <a:rPr lang="en-US" strike="noStrike">
                          <a:solidFill>
                            <a:srgbClr val="000000"/>
                          </a:solidFill>
                          <a:latin typeface="Calibri"/>
                          <a:ea typeface="DejaVu Sans"/>
                        </a:rPr>
                        <a:t>Entry 15</a:t>
                      </a:r>
                      <a:endParaRPr/>
                    </a:p>
                  </a:txBody>
                  <a:tcPr/>
                </a:tc>
                <a:extLst>
                  <a:ext uri="{0D108BD9-81ED-4DB2-BD59-A6C34878D82A}">
                    <a16:rowId xmlns:a16="http://schemas.microsoft.com/office/drawing/2014/main" val="10008"/>
                  </a:ext>
                </a:extLst>
              </a:tr>
              <a:tr h="428760">
                <a:tc>
                  <a:txBody>
                    <a:bodyPr/>
                    <a:lstStyle/>
                    <a:p>
                      <a:pPr>
                        <a:lnSpc>
                          <a:spcPct val="100000"/>
                        </a:lnSpc>
                      </a:pPr>
                      <a:r>
                        <a:rPr lang="en-US" sz="2400" strike="noStrike">
                          <a:solidFill>
                            <a:srgbClr val="000000"/>
                          </a:solidFill>
                          <a:latin typeface="Times New Roman"/>
                          <a:ea typeface="DejaVu Sans"/>
                        </a:rPr>
                        <a:t>…..</a:t>
                      </a:r>
                      <a:endParaRPr/>
                    </a:p>
                  </a:txBody>
                  <a:tcPr/>
                </a:tc>
                <a:extLst>
                  <a:ext uri="{0D108BD9-81ED-4DB2-BD59-A6C34878D82A}">
                    <a16:rowId xmlns:a16="http://schemas.microsoft.com/office/drawing/2014/main" val="10009"/>
                  </a:ext>
                </a:extLst>
              </a:tr>
              <a:tr h="360720">
                <a:tc>
                  <a:txBody>
                    <a:bodyPr/>
                    <a:lstStyle/>
                    <a:p>
                      <a:pPr>
                        <a:lnSpc>
                          <a:spcPct val="100000"/>
                        </a:lnSpc>
                      </a:pPr>
                      <a:r>
                        <a:rPr lang="en-US" strike="noStrike" dirty="0">
                          <a:solidFill>
                            <a:srgbClr val="000000"/>
                          </a:solidFill>
                          <a:latin typeface="Calibri"/>
                          <a:ea typeface="DejaVu Sans"/>
                        </a:rPr>
                        <a:t>Entry 31</a:t>
                      </a:r>
                      <a:endParaRPr dirty="0"/>
                    </a:p>
                  </a:txBody>
                  <a:tcPr>
                    <a:solidFill>
                      <a:srgbClr val="FF0000"/>
                    </a:solidFill>
                  </a:tcPr>
                </a:tc>
                <a:extLst>
                  <a:ext uri="{0D108BD9-81ED-4DB2-BD59-A6C34878D82A}">
                    <a16:rowId xmlns:a16="http://schemas.microsoft.com/office/drawing/2014/main" val="10010"/>
                  </a:ext>
                </a:extLst>
              </a:tr>
            </a:tbl>
          </a:graphicData>
        </a:graphic>
      </p:graphicFrame>
      <p:sp>
        <p:nvSpPr>
          <p:cNvPr id="284" name="CustomShape 5"/>
          <p:cNvSpPr/>
          <p:nvPr/>
        </p:nvSpPr>
        <p:spPr>
          <a:xfrm>
            <a:off x="1280160" y="1188720"/>
            <a:ext cx="5258880" cy="450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Calibri"/>
                <a:ea typeface="DejaVu Sans"/>
              </a:rPr>
              <a:t>Address/4      Profiling         Instructions            </a:t>
            </a:r>
            <a:endParaRPr dirty="0">
              <a:solidFill>
                <a:srgbClr val="FF0000"/>
              </a:solidFill>
            </a:endParaRPr>
          </a:p>
          <a:p>
            <a:pPr>
              <a:lnSpc>
                <a:spcPct val="100000"/>
              </a:lnSpc>
            </a:pPr>
            <a:r>
              <a:rPr lang="en-US" sz="2400" strike="noStrike" dirty="0">
                <a:solidFill>
                  <a:srgbClr val="000000"/>
                </a:solidFill>
                <a:latin typeface="Calibri"/>
                <a:ea typeface="DejaVu Sans"/>
              </a:rPr>
              <a:t>  480005ce      9433/9436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a:t>
            </a:r>
            <a:endParaRPr dirty="0"/>
          </a:p>
          <a:p>
            <a:pPr>
              <a:lnSpc>
                <a:spcPct val="100000"/>
              </a:lnSpc>
            </a:pPr>
            <a:r>
              <a:rPr lang="en-US" sz="2400" strike="noStrike" dirty="0">
                <a:solidFill>
                  <a:srgbClr val="000000"/>
                </a:solidFill>
                <a:latin typeface="Calibri"/>
                <a:ea typeface="DejaVu Sans"/>
              </a:rPr>
              <a:t>  480005ef             1/1               </a:t>
            </a:r>
            <a:r>
              <a:rPr lang="en-US" sz="2400" dirty="0" err="1">
                <a:solidFill>
                  <a:srgbClr val="000000"/>
                </a:solidFill>
                <a:latin typeface="Calibri"/>
                <a:ea typeface="DejaVu Sans"/>
              </a:rPr>
              <a:t>bnez</a:t>
            </a:r>
            <a:r>
              <a:rPr lang="en-US" sz="2400" strike="noStrike" dirty="0">
                <a:solidFill>
                  <a:srgbClr val="000000"/>
                </a:solidFill>
                <a:latin typeface="Calibri"/>
                <a:ea typeface="DejaVu Sans"/>
              </a:rPr>
              <a:t> j</a:t>
            </a:r>
            <a:endParaRPr dirty="0"/>
          </a:p>
          <a:p>
            <a:pPr>
              <a:lnSpc>
                <a:spcPct val="100000"/>
              </a:lnSpc>
            </a:pPr>
            <a:r>
              <a:rPr lang="en-US" sz="2400" strike="noStrike" dirty="0">
                <a:solidFill>
                  <a:srgbClr val="000000"/>
                </a:solidFill>
                <a:latin typeface="Calibri"/>
                <a:ea typeface="DejaVu Sans"/>
              </a:rPr>
              <a:t>        </a:t>
            </a:r>
            <a:r>
              <a:rPr lang="en-US" sz="2400" dirty="0">
                <a:solidFill>
                  <a:srgbClr val="000000"/>
                </a:solidFill>
                <a:latin typeface="Calibri"/>
                <a:ea typeface="DejaVu Sans"/>
              </a:rPr>
              <a:t>.</a:t>
            </a:r>
            <a:r>
              <a:rPr lang="en-US" sz="2400" strike="noStrike" dirty="0">
                <a:solidFill>
                  <a:srgbClr val="000000"/>
                </a:solidFill>
                <a:latin typeface="Calibri"/>
                <a:ea typeface="DejaVu Sans"/>
              </a:rPr>
              <a:t>                          .                    </a:t>
            </a:r>
            <a:r>
              <a:rPr lang="en-US" sz="2400" dirty="0">
                <a:solidFill>
                  <a:srgbClr val="000000"/>
                </a:solidFill>
                <a:latin typeface="Calibri"/>
                <a:ea typeface="DejaVu Sans"/>
              </a:rPr>
              <a:t>.</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480005ee        0/6788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k</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480005ff          0/5792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m</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4800061f        5702/5792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n</a:t>
            </a:r>
            <a:endParaRPr dirty="0"/>
          </a:p>
          <a:p>
            <a:pPr>
              <a:lnSpc>
                <a:spcPct val="100000"/>
              </a:lnSpc>
            </a:pPr>
            <a:endParaRPr dirty="0"/>
          </a:p>
        </p:txBody>
      </p:sp>
      <p:sp>
        <p:nvSpPr>
          <p:cNvPr id="285" name="CustomShape 6"/>
          <p:cNvSpPr/>
          <p:nvPr/>
        </p:nvSpPr>
        <p:spPr>
          <a:xfrm>
            <a:off x="5896080" y="4077478"/>
            <a:ext cx="2017800" cy="1687202"/>
          </a:xfrm>
          <a:prstGeom prst="straightConnector1">
            <a:avLst/>
          </a:prstGeom>
          <a:noFill/>
          <a:ln>
            <a:solidFill>
              <a:srgbClr val="330099"/>
            </a:solidFill>
            <a:tailEnd type="triangle" w="med" len="med"/>
          </a:ln>
        </p:spPr>
        <p:style>
          <a:lnRef idx="0">
            <a:scrgbClr r="0" g="0" b="0"/>
          </a:lnRef>
          <a:fillRef idx="0">
            <a:scrgbClr r="0" g="0" b="0"/>
          </a:fillRef>
          <a:effectRef idx="0">
            <a:scrgbClr r="0" g="0" b="0"/>
          </a:effectRef>
          <a:fontRef idx="minor"/>
        </p:style>
      </p:sp>
      <p:sp>
        <p:nvSpPr>
          <p:cNvPr id="286" name="CustomShape 7"/>
          <p:cNvSpPr/>
          <p:nvPr/>
        </p:nvSpPr>
        <p:spPr>
          <a:xfrm>
            <a:off x="5693760" y="4792210"/>
            <a:ext cx="2220120" cy="972470"/>
          </a:xfrm>
          <a:prstGeom prst="straightConnector1">
            <a:avLst/>
          </a:prstGeom>
          <a:noFill/>
          <a:ln>
            <a:solidFill>
              <a:srgbClr val="330099"/>
            </a:solidFill>
            <a:tailEnd type="triangle" w="med" len="med"/>
          </a:ln>
        </p:spPr>
        <p:style>
          <a:lnRef idx="0">
            <a:scrgbClr r="0" g="0" b="0"/>
          </a:lnRef>
          <a:fillRef idx="0">
            <a:scrgbClr r="0" g="0" b="0"/>
          </a:fillRef>
          <a:effectRef idx="0">
            <a:scrgbClr r="0" g="0" b="0"/>
          </a:effectRef>
          <a:fontRef idx="minor"/>
        </p:style>
      </p:sp>
      <p:sp>
        <p:nvSpPr>
          <p:cNvPr id="287" name="CustomShape 8"/>
          <p:cNvSpPr/>
          <p:nvPr/>
        </p:nvSpPr>
        <p:spPr>
          <a:xfrm>
            <a:off x="5693760" y="1737540"/>
            <a:ext cx="2220120" cy="2729700"/>
          </a:xfrm>
          <a:prstGeom prst="straightConnector1">
            <a:avLst/>
          </a:prstGeom>
          <a:noFill/>
          <a:ln>
            <a:solidFill>
              <a:srgbClr val="CC0000"/>
            </a:solidFill>
            <a:tailEnd type="triangle" w="med" len="med"/>
          </a:ln>
        </p:spPr>
        <p:style>
          <a:lnRef idx="0">
            <a:scrgbClr r="0" g="0" b="0"/>
          </a:lnRef>
          <a:fillRef idx="0">
            <a:scrgbClr r="0" g="0" b="0"/>
          </a:fillRef>
          <a:effectRef idx="0">
            <a:scrgbClr r="0" g="0" b="0"/>
          </a:effectRef>
          <a:fontRef idx="minor"/>
        </p:style>
      </p:sp>
      <p:sp>
        <p:nvSpPr>
          <p:cNvPr id="288" name="CustomShape 9"/>
          <p:cNvSpPr/>
          <p:nvPr/>
        </p:nvSpPr>
        <p:spPr>
          <a:xfrm>
            <a:off x="5693760" y="3349690"/>
            <a:ext cx="2220120" cy="1117550"/>
          </a:xfrm>
          <a:prstGeom prst="straightConnector1">
            <a:avLst/>
          </a:prstGeom>
          <a:noFill/>
          <a:ln>
            <a:solidFill>
              <a:srgbClr val="CC0000"/>
            </a:solidFill>
            <a:tailEnd type="triangle" w="med" len="med"/>
          </a:ln>
        </p:spPr>
        <p:style>
          <a:lnRef idx="0">
            <a:scrgbClr r="0" g="0" b="0"/>
          </a:lnRef>
          <a:fillRef idx="0">
            <a:scrgbClr r="0" g="0" b="0"/>
          </a:fillRef>
          <a:effectRef idx="0">
            <a:scrgbClr r="0" g="0" b="0"/>
          </a:effectRef>
          <a:fontRef idx="minor"/>
        </p:style>
      </p:sp>
      <p:sp>
        <p:nvSpPr>
          <p:cNvPr id="289" name="CustomShape 10"/>
          <p:cNvSpPr/>
          <p:nvPr/>
        </p:nvSpPr>
        <p:spPr>
          <a:xfrm>
            <a:off x="7955280" y="1267560"/>
            <a:ext cx="19195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dirty="0">
                <a:solidFill>
                  <a:srgbClr val="FF0000"/>
                </a:solidFill>
                <a:latin typeface="Arial"/>
                <a:ea typeface="DejaVu Sans"/>
              </a:rPr>
              <a:t>Pattern table</a:t>
            </a:r>
            <a:endParaRPr dirty="0">
              <a:solidFill>
                <a:srgbClr val="FF0000"/>
              </a:solidFill>
            </a:endParaRPr>
          </a:p>
        </p:txBody>
      </p:sp>
      <p:sp>
        <p:nvSpPr>
          <p:cNvPr id="290" name="Line 11"/>
          <p:cNvSpPr/>
          <p:nvPr/>
        </p:nvSpPr>
        <p:spPr>
          <a:xfrm>
            <a:off x="5693040" y="2208780"/>
            <a:ext cx="2170800" cy="269442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1"/>
          <p:cNvGraphicFramePr/>
          <p:nvPr>
            <p:extLst>
              <p:ext uri="{D42A27DB-BD31-4B8C-83A1-F6EECF244321}">
                <p14:modId xmlns:p14="http://schemas.microsoft.com/office/powerpoint/2010/main" val="412874996"/>
              </p:ext>
            </p:extLst>
          </p:nvPr>
        </p:nvGraphicFramePr>
        <p:xfrm>
          <a:off x="7949160" y="1201680"/>
          <a:ext cx="2120760" cy="4127760"/>
        </p:xfrm>
        <a:graphic>
          <a:graphicData uri="http://schemas.openxmlformats.org/drawingml/2006/table">
            <a:tbl>
              <a:tblPr/>
              <a:tblGrid>
                <a:gridCol w="2120760">
                  <a:extLst>
                    <a:ext uri="{9D8B030D-6E8A-4147-A177-3AD203B41FA5}">
                      <a16:colId xmlns:a16="http://schemas.microsoft.com/office/drawing/2014/main" val="20000"/>
                    </a:ext>
                  </a:extLst>
                </a:gridCol>
              </a:tblGrid>
              <a:tr h="367200">
                <a:tc>
                  <a:txBody>
                    <a:bodyPr/>
                    <a:lstStyle/>
                    <a:p>
                      <a:pPr>
                        <a:lnSpc>
                          <a:spcPct val="100000"/>
                        </a:lnSpc>
                      </a:pPr>
                      <a:r>
                        <a:rPr lang="en-US" b="1" strike="noStrike">
                          <a:solidFill>
                            <a:srgbClr val="FFFFFF"/>
                          </a:solidFill>
                          <a:latin typeface="Calibri"/>
                          <a:ea typeface="DejaVu Sans"/>
                        </a:rPr>
                        <a:t>Entry 0</a:t>
                      </a:r>
                      <a:endParaRPr/>
                    </a:p>
                  </a:txBody>
                  <a:tcPr>
                    <a:solidFill>
                      <a:schemeClr val="accent1"/>
                    </a:solidFill>
                  </a:tcPr>
                </a:tc>
                <a:extLst>
                  <a:ext uri="{0D108BD9-81ED-4DB2-BD59-A6C34878D82A}">
                    <a16:rowId xmlns:a16="http://schemas.microsoft.com/office/drawing/2014/main" val="10000"/>
                  </a:ext>
                </a:extLst>
              </a:tr>
              <a:tr h="367200">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367200">
                <a:tc>
                  <a:txBody>
                    <a:bodyPr/>
                    <a:lstStyle/>
                    <a:p>
                      <a:pPr>
                        <a:lnSpc>
                          <a:spcPct val="100000"/>
                        </a:lnSpc>
                      </a:pPr>
                      <a:r>
                        <a:rPr lang="en-US" strike="noStrike">
                          <a:solidFill>
                            <a:srgbClr val="000000"/>
                          </a:solidFill>
                          <a:latin typeface="Calibri"/>
                          <a:ea typeface="DejaVu Sans"/>
                        </a:rPr>
                        <a:t>Entry 2</a:t>
                      </a:r>
                      <a:endParaRPr/>
                    </a:p>
                  </a:txBody>
                  <a:tcPr>
                    <a:solidFill>
                      <a:schemeClr val="accent1"/>
                    </a:solidFill>
                  </a:tcPr>
                </a:tc>
                <a:extLst>
                  <a:ext uri="{0D108BD9-81ED-4DB2-BD59-A6C34878D82A}">
                    <a16:rowId xmlns:a16="http://schemas.microsoft.com/office/drawing/2014/main" val="10002"/>
                  </a:ext>
                </a:extLst>
              </a:tr>
              <a:tr h="367200">
                <a:tc>
                  <a:txBody>
                    <a:bodyPr/>
                    <a:lstStyle/>
                    <a:p>
                      <a:pPr>
                        <a:lnSpc>
                          <a:spcPct val="100000"/>
                        </a:lnSpc>
                      </a:pPr>
                      <a:r>
                        <a:rPr lang="en-US" strike="noStrike">
                          <a:solidFill>
                            <a:srgbClr val="000000"/>
                          </a:solidFill>
                          <a:latin typeface="Calibri"/>
                          <a:ea typeface="DejaVu Sans"/>
                        </a:rPr>
                        <a:t>Entry 3</a:t>
                      </a:r>
                      <a:endParaRPr/>
                    </a:p>
                  </a:txBody>
                  <a:tcPr>
                    <a:solidFill>
                      <a:schemeClr val="accent1"/>
                    </a:solidFill>
                  </a:tcPr>
                </a:tc>
                <a:extLst>
                  <a:ext uri="{0D108BD9-81ED-4DB2-BD59-A6C34878D82A}">
                    <a16:rowId xmlns:a16="http://schemas.microsoft.com/office/drawing/2014/main" val="10003"/>
                  </a:ext>
                </a:extLst>
              </a:tr>
              <a:tr h="367200">
                <a:tc>
                  <a:txBody>
                    <a:bodyPr/>
                    <a:lstStyle/>
                    <a:p>
                      <a:pPr>
                        <a:lnSpc>
                          <a:spcPct val="100000"/>
                        </a:lnSpc>
                      </a:pPr>
                      <a:r>
                        <a:rPr lang="en-US" strike="noStrike" dirty="0">
                          <a:solidFill>
                            <a:srgbClr val="000000"/>
                          </a:solidFill>
                          <a:latin typeface="Calibri"/>
                          <a:ea typeface="DejaVu Sans"/>
                        </a:rPr>
                        <a:t>entry4</a:t>
                      </a:r>
                      <a:endParaRPr dirty="0"/>
                    </a:p>
                  </a:txBody>
                  <a:tcPr>
                    <a:solidFill>
                      <a:schemeClr val="accent1"/>
                    </a:solidFill>
                  </a:tcPr>
                </a:tc>
                <a:extLst>
                  <a:ext uri="{0D108BD9-81ED-4DB2-BD59-A6C34878D82A}">
                    <a16:rowId xmlns:a16="http://schemas.microsoft.com/office/drawing/2014/main" val="10004"/>
                  </a:ext>
                </a:extLst>
              </a:tr>
              <a:tr h="367200">
                <a:tc>
                  <a:txBody>
                    <a:bodyPr/>
                    <a:lstStyle/>
                    <a:p>
                      <a:pPr>
                        <a:lnSpc>
                          <a:spcPct val="100000"/>
                        </a:lnSpc>
                      </a:pPr>
                      <a:r>
                        <a:rPr lang="en-US" strike="noStrike" dirty="0">
                          <a:solidFill>
                            <a:srgbClr val="000000"/>
                          </a:solidFill>
                          <a:latin typeface="Calibri"/>
                          <a:ea typeface="DejaVu Sans"/>
                        </a:rPr>
                        <a:t>……</a:t>
                      </a:r>
                      <a:endParaRPr dirty="0"/>
                    </a:p>
                  </a:txBody>
                  <a:tcPr>
                    <a:solidFill>
                      <a:schemeClr val="accent1"/>
                    </a:solidFill>
                  </a:tcPr>
                </a:tc>
                <a:extLst>
                  <a:ext uri="{0D108BD9-81ED-4DB2-BD59-A6C34878D82A}">
                    <a16:rowId xmlns:a16="http://schemas.microsoft.com/office/drawing/2014/main" val="10005"/>
                  </a:ext>
                </a:extLst>
              </a:tr>
              <a:tr h="36720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367200">
                <a:tc>
                  <a:txBody>
                    <a:bodyPr/>
                    <a:lstStyle/>
                    <a:p>
                      <a:pPr>
                        <a:lnSpc>
                          <a:spcPct val="100000"/>
                        </a:lnSpc>
                      </a:pPr>
                      <a:r>
                        <a:rPr lang="en-US" strike="noStrike">
                          <a:solidFill>
                            <a:srgbClr val="000000"/>
                          </a:solidFill>
                          <a:latin typeface="Calibri"/>
                          <a:ea typeface="DejaVu Sans"/>
                        </a:rPr>
                        <a:t>Entry14 </a:t>
                      </a:r>
                      <a:endParaRPr/>
                    </a:p>
                  </a:txBody>
                  <a:tcPr>
                    <a:solidFill>
                      <a:schemeClr val="accent1"/>
                    </a:solidFill>
                  </a:tcPr>
                </a:tc>
                <a:extLst>
                  <a:ext uri="{0D108BD9-81ED-4DB2-BD59-A6C34878D82A}">
                    <a16:rowId xmlns:a16="http://schemas.microsoft.com/office/drawing/2014/main" val="10007"/>
                  </a:ext>
                </a:extLst>
              </a:tr>
              <a:tr h="367200">
                <a:tc>
                  <a:txBody>
                    <a:bodyPr/>
                    <a:lstStyle/>
                    <a:p>
                      <a:pPr>
                        <a:lnSpc>
                          <a:spcPct val="100000"/>
                        </a:lnSpc>
                      </a:pPr>
                      <a:r>
                        <a:rPr lang="en-US" strike="noStrike" dirty="0">
                          <a:solidFill>
                            <a:srgbClr val="000000"/>
                          </a:solidFill>
                          <a:latin typeface="Calibri"/>
                          <a:ea typeface="DejaVu Sans"/>
                        </a:rPr>
                        <a:t>Entry 15</a:t>
                      </a:r>
                      <a:endParaRPr dirty="0"/>
                    </a:p>
                  </a:txBody>
                  <a:tcPr>
                    <a:solidFill>
                      <a:srgbClr val="FFFF00"/>
                    </a:solidFill>
                  </a:tcPr>
                </a:tc>
                <a:extLst>
                  <a:ext uri="{0D108BD9-81ED-4DB2-BD59-A6C34878D82A}">
                    <a16:rowId xmlns:a16="http://schemas.microsoft.com/office/drawing/2014/main" val="10008"/>
                  </a:ext>
                </a:extLst>
              </a:tr>
              <a:tr h="432000">
                <a:tc>
                  <a:txBody>
                    <a:bodyPr/>
                    <a:lstStyle/>
                    <a:p>
                      <a:pPr>
                        <a:lnSpc>
                          <a:spcPct val="100000"/>
                        </a:lnSpc>
                      </a:pPr>
                      <a:r>
                        <a:rPr lang="en-US" sz="2400" strike="noStrike">
                          <a:solidFill>
                            <a:srgbClr val="000000"/>
                          </a:solidFill>
                          <a:latin typeface="Times New Roman"/>
                          <a:ea typeface="DejaVu Sans"/>
                        </a:rPr>
                        <a:t>…..</a:t>
                      </a:r>
                      <a:endParaRPr/>
                    </a:p>
                  </a:txBody>
                  <a:tcPr>
                    <a:solidFill>
                      <a:schemeClr val="accent1"/>
                    </a:solidFill>
                  </a:tcPr>
                </a:tc>
                <a:extLst>
                  <a:ext uri="{0D108BD9-81ED-4DB2-BD59-A6C34878D82A}">
                    <a16:rowId xmlns:a16="http://schemas.microsoft.com/office/drawing/2014/main" val="10009"/>
                  </a:ext>
                </a:extLst>
              </a:tr>
              <a:tr h="364680">
                <a:tc>
                  <a:txBody>
                    <a:bodyPr/>
                    <a:lstStyle/>
                    <a:p>
                      <a:pPr>
                        <a:lnSpc>
                          <a:spcPct val="100000"/>
                        </a:lnSpc>
                      </a:pPr>
                      <a:r>
                        <a:rPr lang="en-US" strike="noStrike" dirty="0">
                          <a:solidFill>
                            <a:srgbClr val="000000"/>
                          </a:solidFill>
                          <a:latin typeface="Calibri"/>
                          <a:ea typeface="DejaVu Sans"/>
                        </a:rPr>
                        <a:t>Entry 31</a:t>
                      </a:r>
                      <a:endParaRPr dirty="0"/>
                    </a:p>
                  </a:txBody>
                  <a:tcPr>
                    <a:solidFill>
                      <a:schemeClr val="accent1"/>
                    </a:solidFill>
                  </a:tcPr>
                </a:tc>
                <a:extLst>
                  <a:ext uri="{0D108BD9-81ED-4DB2-BD59-A6C34878D82A}">
                    <a16:rowId xmlns:a16="http://schemas.microsoft.com/office/drawing/2014/main" val="10010"/>
                  </a:ext>
                </a:extLst>
              </a:tr>
            </a:tbl>
          </a:graphicData>
        </a:graphic>
      </p:graphicFrame>
      <p:sp>
        <p:nvSpPr>
          <p:cNvPr id="292" name="CustomShape 2"/>
          <p:cNvSpPr/>
          <p:nvPr/>
        </p:nvSpPr>
        <p:spPr>
          <a:xfrm>
            <a:off x="1280160" y="640080"/>
            <a:ext cx="5286240" cy="454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Calibri"/>
                <a:ea typeface="DejaVu Sans"/>
              </a:rPr>
              <a:t>Address/4      Profiling         Instructions            </a:t>
            </a:r>
            <a:endParaRPr dirty="0">
              <a:solidFill>
                <a:srgbClr val="FF0000"/>
              </a:solidFill>
            </a:endParaRPr>
          </a:p>
          <a:p>
            <a:pPr>
              <a:lnSpc>
                <a:spcPct val="100000"/>
              </a:lnSpc>
            </a:pPr>
            <a:r>
              <a:rPr lang="en-US" sz="2400" strike="noStrike" dirty="0">
                <a:solidFill>
                  <a:srgbClr val="000000"/>
                </a:solidFill>
                <a:latin typeface="Calibri"/>
                <a:ea typeface="DejaVu Sans"/>
              </a:rPr>
              <a:t>  480005ce      9433/9436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a:t>
            </a:r>
            <a:endParaRPr dirty="0"/>
          </a:p>
          <a:p>
            <a:pPr>
              <a:lnSpc>
                <a:spcPct val="100000"/>
              </a:lnSpc>
            </a:pPr>
            <a:r>
              <a:rPr lang="en-US" sz="2400" strike="noStrike" dirty="0">
                <a:solidFill>
                  <a:srgbClr val="000000"/>
                </a:solidFill>
                <a:latin typeface="Calibri"/>
                <a:ea typeface="DejaVu Sans"/>
              </a:rPr>
              <a:t>  480005ef             </a:t>
            </a:r>
            <a:r>
              <a:rPr lang="en-US" sz="2400" dirty="0">
                <a:solidFill>
                  <a:srgbClr val="000000"/>
                </a:solidFill>
                <a:latin typeface="Calibri"/>
                <a:ea typeface="DejaVu Sans"/>
              </a:rPr>
              <a:t>    .                NOP</a:t>
            </a:r>
            <a:endParaRPr dirty="0"/>
          </a:p>
          <a:p>
            <a:pPr>
              <a:lnSpc>
                <a:spcPct val="100000"/>
              </a:lnSpc>
            </a:pPr>
            <a:r>
              <a:rPr lang="en-US" sz="2400" strike="noStrike" dirty="0">
                <a:solidFill>
                  <a:srgbClr val="000000"/>
                </a:solidFill>
                <a:latin typeface="Calibri"/>
                <a:ea typeface="DejaVu Sans"/>
              </a:rPr>
              <a:t>  480005d0             1/1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j</a:t>
            </a:r>
            <a:endParaRPr dirty="0"/>
          </a:p>
          <a:p>
            <a:pPr>
              <a:lnSpc>
                <a:spcPct val="100000"/>
              </a:lnSpc>
            </a:pPr>
            <a:r>
              <a:rPr lang="en-US" sz="2400" strike="noStrike" dirty="0">
                <a:solidFill>
                  <a:srgbClr val="000000"/>
                </a:solidFill>
                <a:latin typeface="Calibri"/>
                <a:ea typeface="DejaVu Sans"/>
              </a:rPr>
              <a:t>  480005d1                .                     </a:t>
            </a:r>
            <a:r>
              <a:rPr lang="en-US" sz="2400" dirty="0">
                <a:solidFill>
                  <a:srgbClr val="800000"/>
                </a:solidFill>
                <a:latin typeface="Calibri"/>
                <a:ea typeface="DejaVu Sans"/>
              </a:rPr>
              <a:t>.</a:t>
            </a:r>
            <a:r>
              <a:rPr lang="en-US" sz="2400" strike="noStrike" dirty="0">
                <a:solidFill>
                  <a:srgbClr val="000000"/>
                </a:solidFill>
                <a:latin typeface="Calibri"/>
                <a:ea typeface="DejaVu Sans"/>
              </a:rPr>
              <a:t>   </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480005ef        0/6788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k</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480005ff          0/5792           </a:t>
            </a:r>
            <a:r>
              <a:rPr lang="en-US" sz="2400" dirty="0" err="1">
                <a:solidFill>
                  <a:srgbClr val="000000"/>
                </a:solidFill>
                <a:latin typeface="Calibri"/>
                <a:ea typeface="DejaVu Sans"/>
              </a:rPr>
              <a:t>jmp</a:t>
            </a:r>
            <a:r>
              <a:rPr lang="en-US" sz="2400" dirty="0">
                <a:solidFill>
                  <a:srgbClr val="000000"/>
                </a:solidFill>
                <a:latin typeface="Calibri"/>
                <a:ea typeface="DejaVu Sans"/>
              </a:rPr>
              <a:t> </a:t>
            </a:r>
            <a:r>
              <a:rPr lang="en-US" sz="2400" strike="noStrike" dirty="0">
                <a:solidFill>
                  <a:srgbClr val="000000"/>
                </a:solidFill>
                <a:latin typeface="Calibri"/>
                <a:ea typeface="DejaVu Sans"/>
              </a:rPr>
              <a:t>m</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4800061f        5702/5792     </a:t>
            </a:r>
            <a:r>
              <a:rPr lang="en-US" sz="2400" dirty="0" err="1">
                <a:solidFill>
                  <a:srgbClr val="000000"/>
                </a:solidFill>
                <a:latin typeface="Calibri"/>
                <a:ea typeface="DejaVu Sans"/>
              </a:rPr>
              <a:t>jmp</a:t>
            </a:r>
            <a:r>
              <a:rPr lang="en-US" sz="2400" strike="noStrike" dirty="0">
                <a:solidFill>
                  <a:srgbClr val="000000"/>
                </a:solidFill>
                <a:latin typeface="Calibri"/>
                <a:ea typeface="DejaVu Sans"/>
              </a:rPr>
              <a:t> n</a:t>
            </a:r>
            <a:endParaRPr dirty="0"/>
          </a:p>
          <a:p>
            <a:pPr>
              <a:lnSpc>
                <a:spcPct val="100000"/>
              </a:lnSpc>
            </a:pPr>
            <a:endParaRPr dirty="0"/>
          </a:p>
        </p:txBody>
      </p:sp>
      <p:sp>
        <p:nvSpPr>
          <p:cNvPr id="293" name="CustomShape 3"/>
          <p:cNvSpPr/>
          <p:nvPr/>
        </p:nvSpPr>
        <p:spPr>
          <a:xfrm>
            <a:off x="5687280" y="3153747"/>
            <a:ext cx="2210400" cy="1212333"/>
          </a:xfrm>
          <a:prstGeom prst="straightConnector1">
            <a:avLst/>
          </a:prstGeom>
          <a:noFill/>
          <a:ln>
            <a:solidFill>
              <a:srgbClr val="000099"/>
            </a:solidFill>
            <a:tailEnd type="triangle" w="med" len="med"/>
          </a:ln>
        </p:spPr>
        <p:style>
          <a:lnRef idx="0">
            <a:scrgbClr r="0" g="0" b="0"/>
          </a:lnRef>
          <a:fillRef idx="0">
            <a:scrgbClr r="0" g="0" b="0"/>
          </a:fillRef>
          <a:effectRef idx="0">
            <a:scrgbClr r="0" g="0" b="0"/>
          </a:effectRef>
          <a:fontRef idx="minor"/>
        </p:style>
      </p:sp>
      <p:sp>
        <p:nvSpPr>
          <p:cNvPr id="294" name="CustomShape 4"/>
          <p:cNvSpPr/>
          <p:nvPr/>
        </p:nvSpPr>
        <p:spPr>
          <a:xfrm>
            <a:off x="7990200" y="719640"/>
            <a:ext cx="1929600" cy="34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dirty="0">
                <a:solidFill>
                  <a:srgbClr val="FF0000"/>
                </a:solidFill>
                <a:latin typeface="Arial"/>
                <a:ea typeface="DejaVu Sans"/>
              </a:rPr>
              <a:t>Pattern table</a:t>
            </a:r>
            <a:endParaRPr dirty="0">
              <a:solidFill>
                <a:srgbClr val="FF0000"/>
              </a:solidFill>
            </a:endParaRPr>
          </a:p>
        </p:txBody>
      </p:sp>
      <p:sp>
        <p:nvSpPr>
          <p:cNvPr id="295" name="Line 5"/>
          <p:cNvSpPr/>
          <p:nvPr/>
        </p:nvSpPr>
        <p:spPr>
          <a:xfrm>
            <a:off x="5806800" y="1940400"/>
            <a:ext cx="2091600" cy="2444400"/>
          </a:xfrm>
          <a:prstGeom prst="line">
            <a:avLst/>
          </a:prstGeom>
          <a:ln>
            <a:solidFill>
              <a:srgbClr val="000099"/>
            </a:solidFill>
            <a:tailEnd type="triangle" w="med" len="med"/>
          </a:ln>
        </p:spPr>
      </p:sp>
      <p:sp>
        <p:nvSpPr>
          <p:cNvPr id="296" name="Line 6"/>
          <p:cNvSpPr/>
          <p:nvPr/>
        </p:nvSpPr>
        <p:spPr>
          <a:xfrm>
            <a:off x="5687280" y="1303648"/>
            <a:ext cx="2211120" cy="2707112"/>
          </a:xfrm>
          <a:prstGeom prst="line">
            <a:avLst/>
          </a:prstGeom>
          <a:ln>
            <a:solidFill>
              <a:srgbClr val="000000"/>
            </a:solidFill>
            <a:tailEnd type="triangle" w="med" len="med"/>
          </a:ln>
        </p:spPr>
      </p:sp>
      <p:sp>
        <p:nvSpPr>
          <p:cNvPr id="297" name="Line 7"/>
          <p:cNvSpPr/>
          <p:nvPr/>
        </p:nvSpPr>
        <p:spPr>
          <a:xfrm flipV="1">
            <a:off x="5828400" y="1798200"/>
            <a:ext cx="2070000" cy="2074004"/>
          </a:xfrm>
          <a:prstGeom prst="line">
            <a:avLst/>
          </a:prstGeom>
          <a:ln>
            <a:solidFill>
              <a:srgbClr val="660066"/>
            </a:solidFill>
            <a:tailEnd type="triangle" w="med" len="med"/>
          </a:ln>
        </p:spPr>
      </p:sp>
      <p:sp>
        <p:nvSpPr>
          <p:cNvPr id="298" name="Line 8"/>
          <p:cNvSpPr/>
          <p:nvPr/>
        </p:nvSpPr>
        <p:spPr>
          <a:xfrm flipV="1">
            <a:off x="5756040" y="2101636"/>
            <a:ext cx="2141640" cy="2442372"/>
          </a:xfrm>
          <a:prstGeom prst="line">
            <a:avLst/>
          </a:prstGeom>
          <a:ln>
            <a:solidFill>
              <a:srgbClr val="660066"/>
            </a:solidFill>
            <a:tailEnd type="triangle" w="med" len="med"/>
          </a:ln>
        </p:spPr>
      </p:sp>
      <p:sp>
        <p:nvSpPr>
          <p:cNvPr id="299" name="CustomShape 9"/>
          <p:cNvSpPr/>
          <p:nvPr/>
        </p:nvSpPr>
        <p:spPr>
          <a:xfrm>
            <a:off x="640080" y="5445360"/>
            <a:ext cx="11337840" cy="88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000" strike="noStrike">
                <a:solidFill>
                  <a:srgbClr val="000000"/>
                </a:solidFill>
                <a:latin typeface="Arial"/>
                <a:ea typeface="DejaVu Sans"/>
              </a:rPr>
              <a:t>Now,Branches j and k share the same entry.</a:t>
            </a:r>
            <a:endParaRPr/>
          </a:p>
          <a:p>
            <a:pPr>
              <a:lnSpc>
                <a:spcPct val="90000"/>
              </a:lnSpc>
            </a:pPr>
            <a:r>
              <a:rPr lang="en-US" sz="2000" strike="noStrike">
                <a:solidFill>
                  <a:srgbClr val="000000"/>
                </a:solidFill>
                <a:latin typeface="Arial"/>
                <a:ea typeface="DejaVu Sans"/>
              </a:rPr>
              <a:t>Branch j is executed only once,the interference between j and k is lower than i and k branch interference.</a:t>
            </a:r>
            <a:endParaRPr/>
          </a:p>
        </p:txBody>
      </p:sp>
      <p:sp>
        <p:nvSpPr>
          <p:cNvPr id="300" name="CustomShape 10"/>
          <p:cNvSpPr/>
          <p:nvPr/>
        </p:nvSpPr>
        <p:spPr>
          <a:xfrm>
            <a:off x="274320" y="182880"/>
            <a:ext cx="813744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trike="noStrike" dirty="0">
                <a:solidFill>
                  <a:srgbClr val="FF0000"/>
                </a:solidFill>
                <a:latin typeface="Arial"/>
                <a:ea typeface="DejaVu Sans"/>
              </a:rPr>
              <a:t>After applying Constrained address adjustment algorithm..</a:t>
            </a:r>
            <a:endParaRPr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p:nvPr>
        </p:nvSpPr>
        <p:spPr>
          <a:xfrm>
            <a:off x="609480" y="1660504"/>
            <a:ext cx="10972440" cy="3977280"/>
          </a:xfrm>
        </p:spPr>
        <p:txBody>
          <a:bodyPr/>
          <a:lstStyle/>
          <a:p>
            <a:pPr marL="0" indent="0">
              <a:buNone/>
            </a:pPr>
            <a:r>
              <a:rPr lang="en-IN" sz="3600" dirty="0">
                <a:solidFill>
                  <a:srgbClr val="FF0000"/>
                </a:solidFill>
                <a:latin typeface="Times New Roman" panose="02020603050405020304" pitchFamily="18" charset="0"/>
                <a:cs typeface="Times New Roman" panose="02020603050405020304" pitchFamily="18" charset="0"/>
              </a:rPr>
              <a:t>Before applying the algorithm</a:t>
            </a:r>
            <a:endParaRPr lang="en-IN" sz="3600" dirty="0">
              <a:latin typeface="Times New Roman" panose="02020603050405020304" pitchFamily="18" charset="0"/>
              <a:cs typeface="Times New Roman" panose="02020603050405020304" pitchFamily="18" charset="0"/>
            </a:endParaRPr>
          </a:p>
          <a:p>
            <a:pPr marL="0" indent="0">
              <a:buNone/>
            </a:pPr>
            <a:r>
              <a:rPr lang="en-IN" dirty="0"/>
              <a:t>           </a:t>
            </a:r>
            <a:r>
              <a:rPr lang="en-IN" sz="2400" dirty="0">
                <a:latin typeface="Times New Roman" panose="02020603050405020304" pitchFamily="18" charset="0"/>
                <a:cs typeface="Times New Roman" panose="02020603050405020304" pitchFamily="18" charset="0"/>
              </a:rPr>
              <a:t>Jump</a:t>
            </a:r>
          </a:p>
          <a:p>
            <a:pPr marL="0" indent="0">
              <a:buNone/>
            </a:pPr>
            <a:r>
              <a:rPr lang="en-IN" dirty="0"/>
              <a:t>           …</a:t>
            </a:r>
          </a:p>
          <a:p>
            <a:pPr marL="0" indent="0">
              <a:buNone/>
            </a:pPr>
            <a:r>
              <a:rPr lang="en-IN" dirty="0"/>
              <a:t>           …</a:t>
            </a:r>
          </a:p>
          <a:p>
            <a:pPr marL="0" indent="0">
              <a:buNone/>
            </a:pPr>
            <a:r>
              <a:rPr lang="en-IN" dirty="0"/>
              <a:t>           </a:t>
            </a:r>
            <a:r>
              <a:rPr lang="en-IN" sz="2400" dirty="0">
                <a:latin typeface="Times New Roman" panose="02020603050405020304" pitchFamily="18" charset="0"/>
                <a:cs typeface="Times New Roman" panose="02020603050405020304" pitchFamily="18" charset="0"/>
              </a:rPr>
              <a:t>Jump</a:t>
            </a:r>
          </a:p>
        </p:txBody>
      </p:sp>
      <p:sp>
        <p:nvSpPr>
          <p:cNvPr id="2" name="Title 1"/>
          <p:cNvSpPr>
            <a:spLocks noGrp="1"/>
          </p:cNvSpPr>
          <p:nvPr>
            <p:ph type="title"/>
          </p:nvPr>
        </p:nvSpPr>
        <p:spPr/>
        <p:txBody>
          <a:bodyPr/>
          <a:lstStyle/>
          <a:p>
            <a:r>
              <a:rPr lang="en-IN" dirty="0">
                <a:solidFill>
                  <a:srgbClr val="FF0000"/>
                </a:solidFill>
              </a:rPr>
              <a:t>Example 2</a:t>
            </a:r>
          </a:p>
        </p:txBody>
      </p:sp>
      <p:cxnSp>
        <p:nvCxnSpPr>
          <p:cNvPr id="6" name="Straight Arrow Connector 5"/>
          <p:cNvCxnSpPr/>
          <p:nvPr/>
        </p:nvCxnSpPr>
        <p:spPr>
          <a:xfrm>
            <a:off x="3041780" y="3121701"/>
            <a:ext cx="4770241" cy="13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41780" y="3368352"/>
            <a:ext cx="4770241" cy="154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
          <p:cNvGraphicFramePr/>
          <p:nvPr>
            <p:extLst>
              <p:ext uri="{D42A27DB-BD31-4B8C-83A1-F6EECF244321}">
                <p14:modId xmlns:p14="http://schemas.microsoft.com/office/powerpoint/2010/main" val="3523489035"/>
              </p:ext>
            </p:extLst>
          </p:nvPr>
        </p:nvGraphicFramePr>
        <p:xfrm>
          <a:off x="7949160" y="1968758"/>
          <a:ext cx="2120760" cy="4114800"/>
        </p:xfrm>
        <a:graphic>
          <a:graphicData uri="http://schemas.openxmlformats.org/drawingml/2006/table">
            <a:tbl>
              <a:tblPr/>
              <a:tblGrid>
                <a:gridCol w="2120760">
                  <a:extLst>
                    <a:ext uri="{9D8B030D-6E8A-4147-A177-3AD203B41FA5}">
                      <a16:colId xmlns:a16="http://schemas.microsoft.com/office/drawing/2014/main" val="20000"/>
                    </a:ext>
                  </a:extLst>
                </a:gridCol>
              </a:tblGrid>
              <a:tr h="298727">
                <a:tc>
                  <a:txBody>
                    <a:bodyPr/>
                    <a:lstStyle/>
                    <a:p>
                      <a:pPr>
                        <a:lnSpc>
                          <a:spcPct val="100000"/>
                        </a:lnSpc>
                      </a:pPr>
                      <a:r>
                        <a:rPr lang="en-US" b="1" strike="noStrike" dirty="0">
                          <a:solidFill>
                            <a:srgbClr val="FFFFFF"/>
                          </a:solidFill>
                          <a:latin typeface="Calibri"/>
                          <a:ea typeface="DejaVu Sans"/>
                        </a:rPr>
                        <a:t>Entry 0</a:t>
                      </a:r>
                      <a:endParaRPr dirty="0"/>
                    </a:p>
                  </a:txBody>
                  <a:tcPr>
                    <a:solidFill>
                      <a:schemeClr val="accent1"/>
                    </a:solidFill>
                  </a:tcPr>
                </a:tc>
                <a:extLst>
                  <a:ext uri="{0D108BD9-81ED-4DB2-BD59-A6C34878D82A}">
                    <a16:rowId xmlns:a16="http://schemas.microsoft.com/office/drawing/2014/main" val="10000"/>
                  </a:ext>
                </a:extLst>
              </a:tr>
              <a:tr h="298727">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298727">
                <a:tc>
                  <a:txBody>
                    <a:bodyPr/>
                    <a:lstStyle/>
                    <a:p>
                      <a:pPr>
                        <a:lnSpc>
                          <a:spcPct val="100000"/>
                        </a:lnSpc>
                      </a:pPr>
                      <a:r>
                        <a:rPr lang="en-US" strike="noStrike">
                          <a:solidFill>
                            <a:srgbClr val="000000"/>
                          </a:solidFill>
                          <a:latin typeface="Calibri"/>
                          <a:ea typeface="DejaVu Sans"/>
                        </a:rPr>
                        <a:t>Entry 2</a:t>
                      </a:r>
                      <a:endParaRPr/>
                    </a:p>
                  </a:txBody>
                  <a:tcPr>
                    <a:solidFill>
                      <a:schemeClr val="accent1"/>
                    </a:solidFill>
                  </a:tcPr>
                </a:tc>
                <a:extLst>
                  <a:ext uri="{0D108BD9-81ED-4DB2-BD59-A6C34878D82A}">
                    <a16:rowId xmlns:a16="http://schemas.microsoft.com/office/drawing/2014/main" val="10002"/>
                  </a:ext>
                </a:extLst>
              </a:tr>
              <a:tr h="298727">
                <a:tc>
                  <a:txBody>
                    <a:bodyPr/>
                    <a:lstStyle/>
                    <a:p>
                      <a:pPr>
                        <a:lnSpc>
                          <a:spcPct val="100000"/>
                        </a:lnSpc>
                      </a:pPr>
                      <a:r>
                        <a:rPr lang="en-US" strike="noStrike" dirty="0">
                          <a:solidFill>
                            <a:srgbClr val="000000"/>
                          </a:solidFill>
                          <a:latin typeface="Calibri"/>
                          <a:ea typeface="DejaVu Sans"/>
                        </a:rPr>
                        <a:t>Entry 3</a:t>
                      </a:r>
                      <a:endParaRPr dirty="0"/>
                    </a:p>
                  </a:txBody>
                  <a:tcPr>
                    <a:solidFill>
                      <a:srgbClr val="FFFF00"/>
                    </a:solidFill>
                  </a:tcPr>
                </a:tc>
                <a:extLst>
                  <a:ext uri="{0D108BD9-81ED-4DB2-BD59-A6C34878D82A}">
                    <a16:rowId xmlns:a16="http://schemas.microsoft.com/office/drawing/2014/main" val="10003"/>
                  </a:ext>
                </a:extLst>
              </a:tr>
              <a:tr h="298727">
                <a:tc>
                  <a:txBody>
                    <a:bodyPr/>
                    <a:lstStyle/>
                    <a:p>
                      <a:pPr>
                        <a:lnSpc>
                          <a:spcPct val="100000"/>
                        </a:lnSpc>
                      </a:pPr>
                      <a:r>
                        <a:rPr lang="en-US" strike="noStrike">
                          <a:solidFill>
                            <a:srgbClr val="000000"/>
                          </a:solidFill>
                          <a:latin typeface="Calibri"/>
                          <a:ea typeface="DejaVu Sans"/>
                        </a:rPr>
                        <a:t>entry4</a:t>
                      </a:r>
                      <a:endParaRPr/>
                    </a:p>
                  </a:txBody>
                  <a:tcPr>
                    <a:solidFill>
                      <a:schemeClr val="accent1"/>
                    </a:solidFill>
                  </a:tcPr>
                </a:tc>
                <a:extLst>
                  <a:ext uri="{0D108BD9-81ED-4DB2-BD59-A6C34878D82A}">
                    <a16:rowId xmlns:a16="http://schemas.microsoft.com/office/drawing/2014/main" val="10004"/>
                  </a:ext>
                </a:extLst>
              </a:tr>
              <a:tr h="298727">
                <a:tc>
                  <a:txBody>
                    <a:bodyPr/>
                    <a:lstStyle/>
                    <a:p>
                      <a:pPr>
                        <a:lnSpc>
                          <a:spcPct val="100000"/>
                        </a:lnSpc>
                      </a:pPr>
                      <a:r>
                        <a:rPr lang="en-US" strike="noStrike" dirty="0">
                          <a:solidFill>
                            <a:srgbClr val="000000"/>
                          </a:solidFill>
                          <a:latin typeface="Calibri"/>
                          <a:ea typeface="DejaVu Sans"/>
                        </a:rPr>
                        <a:t>……</a:t>
                      </a:r>
                      <a:endParaRPr dirty="0"/>
                    </a:p>
                  </a:txBody>
                  <a:tcPr>
                    <a:solidFill>
                      <a:schemeClr val="accent1"/>
                    </a:solidFill>
                  </a:tcPr>
                </a:tc>
                <a:extLst>
                  <a:ext uri="{0D108BD9-81ED-4DB2-BD59-A6C34878D82A}">
                    <a16:rowId xmlns:a16="http://schemas.microsoft.com/office/drawing/2014/main" val="10005"/>
                  </a:ext>
                </a:extLst>
              </a:tr>
              <a:tr h="298727">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298727">
                <a:tc>
                  <a:txBody>
                    <a:bodyPr/>
                    <a:lstStyle/>
                    <a:p>
                      <a:pPr>
                        <a:lnSpc>
                          <a:spcPct val="100000"/>
                        </a:lnSpc>
                      </a:pPr>
                      <a:r>
                        <a:rPr lang="en-US" strike="noStrike">
                          <a:solidFill>
                            <a:srgbClr val="000000"/>
                          </a:solidFill>
                          <a:latin typeface="Calibri"/>
                          <a:ea typeface="DejaVu Sans"/>
                        </a:rPr>
                        <a:t>Entry14 </a:t>
                      </a:r>
                      <a:endParaRPr/>
                    </a:p>
                  </a:txBody>
                  <a:tcPr>
                    <a:solidFill>
                      <a:schemeClr val="accent1"/>
                    </a:solidFill>
                  </a:tcPr>
                </a:tc>
                <a:extLst>
                  <a:ext uri="{0D108BD9-81ED-4DB2-BD59-A6C34878D82A}">
                    <a16:rowId xmlns:a16="http://schemas.microsoft.com/office/drawing/2014/main" val="10007"/>
                  </a:ext>
                </a:extLst>
              </a:tr>
              <a:tr h="298727">
                <a:tc>
                  <a:txBody>
                    <a:bodyPr/>
                    <a:lstStyle/>
                    <a:p>
                      <a:pPr>
                        <a:lnSpc>
                          <a:spcPct val="100000"/>
                        </a:lnSpc>
                      </a:pPr>
                      <a:r>
                        <a:rPr lang="en-US" strike="noStrike">
                          <a:solidFill>
                            <a:srgbClr val="000000"/>
                          </a:solidFill>
                          <a:latin typeface="Calibri"/>
                          <a:ea typeface="DejaVu Sans"/>
                        </a:rPr>
                        <a:t>Entry 15</a:t>
                      </a:r>
                      <a:endParaRPr/>
                    </a:p>
                  </a:txBody>
                  <a:tcPr>
                    <a:solidFill>
                      <a:schemeClr val="accent1"/>
                    </a:solidFill>
                  </a:tcPr>
                </a:tc>
                <a:extLst>
                  <a:ext uri="{0D108BD9-81ED-4DB2-BD59-A6C34878D82A}">
                    <a16:rowId xmlns:a16="http://schemas.microsoft.com/office/drawing/2014/main" val="10008"/>
                  </a:ext>
                </a:extLst>
              </a:tr>
              <a:tr h="373409">
                <a:tc>
                  <a:txBody>
                    <a:bodyPr/>
                    <a:lstStyle/>
                    <a:p>
                      <a:pPr>
                        <a:lnSpc>
                          <a:spcPct val="100000"/>
                        </a:lnSpc>
                      </a:pPr>
                      <a:r>
                        <a:rPr lang="en-US" sz="2400" strike="noStrike">
                          <a:solidFill>
                            <a:srgbClr val="000000"/>
                          </a:solidFill>
                          <a:latin typeface="Times New Roman"/>
                          <a:ea typeface="DejaVu Sans"/>
                        </a:rPr>
                        <a:t>…..</a:t>
                      </a:r>
                      <a:endParaRPr/>
                    </a:p>
                  </a:txBody>
                  <a:tcPr>
                    <a:solidFill>
                      <a:schemeClr val="accent1"/>
                    </a:solidFill>
                  </a:tcPr>
                </a:tc>
                <a:extLst>
                  <a:ext uri="{0D108BD9-81ED-4DB2-BD59-A6C34878D82A}">
                    <a16:rowId xmlns:a16="http://schemas.microsoft.com/office/drawing/2014/main" val="10009"/>
                  </a:ext>
                </a:extLst>
              </a:tr>
              <a:tr h="298727">
                <a:tc>
                  <a:txBody>
                    <a:bodyPr/>
                    <a:lstStyle/>
                    <a:p>
                      <a:pPr>
                        <a:lnSpc>
                          <a:spcPct val="100000"/>
                        </a:lnSpc>
                      </a:pPr>
                      <a:r>
                        <a:rPr lang="en-US" strike="noStrike" dirty="0">
                          <a:solidFill>
                            <a:srgbClr val="000000"/>
                          </a:solidFill>
                          <a:latin typeface="Calibri"/>
                          <a:ea typeface="DejaVu Sans"/>
                        </a:rPr>
                        <a:t>Entry 31</a:t>
                      </a:r>
                      <a:endParaRPr dirty="0"/>
                    </a:p>
                  </a:txBody>
                  <a:tcPr>
                    <a:solidFill>
                      <a:schemeClr val="accent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6987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After  applying the algorithm</a:t>
            </a: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endParaRPr lang="en-IN" sz="2400"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3481598" y="2369975"/>
            <a:ext cx="4391759" cy="18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557401" y="3984171"/>
            <a:ext cx="4315956" cy="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1"/>
          <p:cNvGraphicFramePr/>
          <p:nvPr>
            <p:extLst>
              <p:ext uri="{D42A27DB-BD31-4B8C-83A1-F6EECF244321}">
                <p14:modId xmlns:p14="http://schemas.microsoft.com/office/powerpoint/2010/main" val="3743298133"/>
              </p:ext>
            </p:extLst>
          </p:nvPr>
        </p:nvGraphicFramePr>
        <p:xfrm>
          <a:off x="7949160" y="1201680"/>
          <a:ext cx="2120760" cy="4127760"/>
        </p:xfrm>
        <a:graphic>
          <a:graphicData uri="http://schemas.openxmlformats.org/drawingml/2006/table">
            <a:tbl>
              <a:tblPr/>
              <a:tblGrid>
                <a:gridCol w="2120760">
                  <a:extLst>
                    <a:ext uri="{9D8B030D-6E8A-4147-A177-3AD203B41FA5}">
                      <a16:colId xmlns:a16="http://schemas.microsoft.com/office/drawing/2014/main" val="20000"/>
                    </a:ext>
                  </a:extLst>
                </a:gridCol>
              </a:tblGrid>
              <a:tr h="367200">
                <a:tc>
                  <a:txBody>
                    <a:bodyPr/>
                    <a:lstStyle/>
                    <a:p>
                      <a:pPr>
                        <a:lnSpc>
                          <a:spcPct val="100000"/>
                        </a:lnSpc>
                      </a:pPr>
                      <a:r>
                        <a:rPr lang="en-US" b="1" strike="noStrike">
                          <a:solidFill>
                            <a:srgbClr val="FFFFFF"/>
                          </a:solidFill>
                          <a:latin typeface="Calibri"/>
                          <a:ea typeface="DejaVu Sans"/>
                        </a:rPr>
                        <a:t>Entry 0</a:t>
                      </a:r>
                      <a:endParaRPr/>
                    </a:p>
                  </a:txBody>
                  <a:tcPr>
                    <a:solidFill>
                      <a:schemeClr val="accent1"/>
                    </a:solidFill>
                  </a:tcPr>
                </a:tc>
                <a:extLst>
                  <a:ext uri="{0D108BD9-81ED-4DB2-BD59-A6C34878D82A}">
                    <a16:rowId xmlns:a16="http://schemas.microsoft.com/office/drawing/2014/main" val="10000"/>
                  </a:ext>
                </a:extLst>
              </a:tr>
              <a:tr h="367200">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367200">
                <a:tc>
                  <a:txBody>
                    <a:bodyPr/>
                    <a:lstStyle/>
                    <a:p>
                      <a:pPr>
                        <a:lnSpc>
                          <a:spcPct val="100000"/>
                        </a:lnSpc>
                      </a:pPr>
                      <a:r>
                        <a:rPr lang="en-US" strike="noStrike">
                          <a:solidFill>
                            <a:srgbClr val="000000"/>
                          </a:solidFill>
                          <a:latin typeface="Calibri"/>
                          <a:ea typeface="DejaVu Sans"/>
                        </a:rPr>
                        <a:t>Entry 2</a:t>
                      </a:r>
                      <a:endParaRPr/>
                    </a:p>
                  </a:txBody>
                  <a:tcPr>
                    <a:solidFill>
                      <a:schemeClr val="accent1"/>
                    </a:solidFill>
                  </a:tcPr>
                </a:tc>
                <a:extLst>
                  <a:ext uri="{0D108BD9-81ED-4DB2-BD59-A6C34878D82A}">
                    <a16:rowId xmlns:a16="http://schemas.microsoft.com/office/drawing/2014/main" val="10002"/>
                  </a:ext>
                </a:extLst>
              </a:tr>
              <a:tr h="367200">
                <a:tc>
                  <a:txBody>
                    <a:bodyPr/>
                    <a:lstStyle/>
                    <a:p>
                      <a:pPr>
                        <a:lnSpc>
                          <a:spcPct val="100000"/>
                        </a:lnSpc>
                      </a:pPr>
                      <a:r>
                        <a:rPr lang="en-US" strike="noStrike">
                          <a:solidFill>
                            <a:srgbClr val="000000"/>
                          </a:solidFill>
                          <a:latin typeface="Calibri"/>
                          <a:ea typeface="DejaVu Sans"/>
                        </a:rPr>
                        <a:t>Entry 3</a:t>
                      </a:r>
                      <a:endParaRPr/>
                    </a:p>
                  </a:txBody>
                  <a:tcPr>
                    <a:solidFill>
                      <a:schemeClr val="accent1"/>
                    </a:solidFill>
                  </a:tcPr>
                </a:tc>
                <a:extLst>
                  <a:ext uri="{0D108BD9-81ED-4DB2-BD59-A6C34878D82A}">
                    <a16:rowId xmlns:a16="http://schemas.microsoft.com/office/drawing/2014/main" val="10003"/>
                  </a:ext>
                </a:extLst>
              </a:tr>
              <a:tr h="367200">
                <a:tc>
                  <a:txBody>
                    <a:bodyPr/>
                    <a:lstStyle/>
                    <a:p>
                      <a:pPr>
                        <a:lnSpc>
                          <a:spcPct val="100000"/>
                        </a:lnSpc>
                      </a:pPr>
                      <a:r>
                        <a:rPr lang="en-US" strike="noStrike">
                          <a:solidFill>
                            <a:srgbClr val="000000"/>
                          </a:solidFill>
                          <a:latin typeface="Calibri"/>
                          <a:ea typeface="DejaVu Sans"/>
                        </a:rPr>
                        <a:t>entry4</a:t>
                      </a:r>
                      <a:endParaRPr/>
                    </a:p>
                  </a:txBody>
                  <a:tcPr>
                    <a:solidFill>
                      <a:schemeClr val="accent1"/>
                    </a:solidFill>
                  </a:tcPr>
                </a:tc>
                <a:extLst>
                  <a:ext uri="{0D108BD9-81ED-4DB2-BD59-A6C34878D82A}">
                    <a16:rowId xmlns:a16="http://schemas.microsoft.com/office/drawing/2014/main" val="10004"/>
                  </a:ext>
                </a:extLst>
              </a:tr>
              <a:tr h="367200">
                <a:tc>
                  <a:txBody>
                    <a:bodyPr/>
                    <a:lstStyle/>
                    <a:p>
                      <a:pPr>
                        <a:lnSpc>
                          <a:spcPct val="100000"/>
                        </a:lnSpc>
                      </a:pPr>
                      <a:r>
                        <a:rPr lang="en-US" strike="noStrike" dirty="0">
                          <a:solidFill>
                            <a:srgbClr val="000000"/>
                          </a:solidFill>
                          <a:latin typeface="Calibri"/>
                          <a:ea typeface="DejaVu Sans"/>
                        </a:rPr>
                        <a:t>……</a:t>
                      </a:r>
                      <a:endParaRPr dirty="0"/>
                    </a:p>
                  </a:txBody>
                  <a:tcPr>
                    <a:solidFill>
                      <a:schemeClr val="accent1"/>
                    </a:solidFill>
                  </a:tcPr>
                </a:tc>
                <a:extLst>
                  <a:ext uri="{0D108BD9-81ED-4DB2-BD59-A6C34878D82A}">
                    <a16:rowId xmlns:a16="http://schemas.microsoft.com/office/drawing/2014/main" val="10005"/>
                  </a:ext>
                </a:extLst>
              </a:tr>
              <a:tr h="36720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367200">
                <a:tc>
                  <a:txBody>
                    <a:bodyPr/>
                    <a:lstStyle/>
                    <a:p>
                      <a:pPr>
                        <a:lnSpc>
                          <a:spcPct val="100000"/>
                        </a:lnSpc>
                      </a:pPr>
                      <a:r>
                        <a:rPr lang="en-US" strike="noStrike">
                          <a:solidFill>
                            <a:srgbClr val="000000"/>
                          </a:solidFill>
                          <a:latin typeface="Calibri"/>
                          <a:ea typeface="DejaVu Sans"/>
                        </a:rPr>
                        <a:t>Entry14 </a:t>
                      </a:r>
                      <a:endParaRPr/>
                    </a:p>
                  </a:txBody>
                  <a:tcPr>
                    <a:solidFill>
                      <a:schemeClr val="accent1"/>
                    </a:solidFill>
                  </a:tcPr>
                </a:tc>
                <a:extLst>
                  <a:ext uri="{0D108BD9-81ED-4DB2-BD59-A6C34878D82A}">
                    <a16:rowId xmlns:a16="http://schemas.microsoft.com/office/drawing/2014/main" val="10007"/>
                  </a:ext>
                </a:extLst>
              </a:tr>
              <a:tr h="367200">
                <a:tc>
                  <a:txBody>
                    <a:bodyPr/>
                    <a:lstStyle/>
                    <a:p>
                      <a:pPr>
                        <a:lnSpc>
                          <a:spcPct val="100000"/>
                        </a:lnSpc>
                      </a:pPr>
                      <a:r>
                        <a:rPr lang="en-US" strike="noStrike">
                          <a:solidFill>
                            <a:srgbClr val="000000"/>
                          </a:solidFill>
                          <a:latin typeface="Calibri"/>
                          <a:ea typeface="DejaVu Sans"/>
                        </a:rPr>
                        <a:t>Entry 15</a:t>
                      </a:r>
                      <a:endParaRPr/>
                    </a:p>
                  </a:txBody>
                  <a:tcPr>
                    <a:solidFill>
                      <a:schemeClr val="accent1"/>
                    </a:solidFill>
                  </a:tcPr>
                </a:tc>
                <a:extLst>
                  <a:ext uri="{0D108BD9-81ED-4DB2-BD59-A6C34878D82A}">
                    <a16:rowId xmlns:a16="http://schemas.microsoft.com/office/drawing/2014/main" val="10008"/>
                  </a:ext>
                </a:extLst>
              </a:tr>
              <a:tr h="432000">
                <a:tc>
                  <a:txBody>
                    <a:bodyPr/>
                    <a:lstStyle/>
                    <a:p>
                      <a:pPr>
                        <a:lnSpc>
                          <a:spcPct val="100000"/>
                        </a:lnSpc>
                      </a:pPr>
                      <a:r>
                        <a:rPr lang="en-US" sz="2400" strike="noStrike">
                          <a:solidFill>
                            <a:srgbClr val="000000"/>
                          </a:solidFill>
                          <a:latin typeface="Times New Roman"/>
                          <a:ea typeface="DejaVu Sans"/>
                        </a:rPr>
                        <a:t>…..</a:t>
                      </a:r>
                      <a:endParaRPr/>
                    </a:p>
                  </a:txBody>
                  <a:tcPr>
                    <a:solidFill>
                      <a:schemeClr val="accent1"/>
                    </a:solidFill>
                  </a:tcPr>
                </a:tc>
                <a:extLst>
                  <a:ext uri="{0D108BD9-81ED-4DB2-BD59-A6C34878D82A}">
                    <a16:rowId xmlns:a16="http://schemas.microsoft.com/office/drawing/2014/main" val="10009"/>
                  </a:ext>
                </a:extLst>
              </a:tr>
              <a:tr h="364680">
                <a:tc>
                  <a:txBody>
                    <a:bodyPr/>
                    <a:lstStyle/>
                    <a:p>
                      <a:pPr>
                        <a:lnSpc>
                          <a:spcPct val="100000"/>
                        </a:lnSpc>
                      </a:pPr>
                      <a:r>
                        <a:rPr lang="en-US" strike="noStrike" dirty="0">
                          <a:solidFill>
                            <a:srgbClr val="000000"/>
                          </a:solidFill>
                          <a:latin typeface="Calibri"/>
                          <a:ea typeface="DejaVu Sans"/>
                        </a:rPr>
                        <a:t>Entry 31</a:t>
                      </a:r>
                      <a:endParaRPr dirty="0"/>
                    </a:p>
                  </a:txBody>
                  <a:tcPr>
                    <a:solidFill>
                      <a:schemeClr val="accent1"/>
                    </a:solidFill>
                  </a:tcPr>
                </a:tc>
                <a:extLst>
                  <a:ext uri="{0D108BD9-81ED-4DB2-BD59-A6C34878D82A}">
                    <a16:rowId xmlns:a16="http://schemas.microsoft.com/office/drawing/2014/main" val="10010"/>
                  </a:ext>
                </a:extLst>
              </a:tr>
            </a:tbl>
          </a:graphicData>
        </a:graphic>
      </p:graphicFrame>
      <p:sp>
        <p:nvSpPr>
          <p:cNvPr id="9" name="TextBox 8"/>
          <p:cNvSpPr txBox="1"/>
          <p:nvPr/>
        </p:nvSpPr>
        <p:spPr>
          <a:xfrm>
            <a:off x="2668555" y="2183363"/>
            <a:ext cx="813043" cy="2031325"/>
          </a:xfrm>
          <a:prstGeom prst="rect">
            <a:avLst/>
          </a:prstGeom>
          <a:noFill/>
        </p:spPr>
        <p:txBody>
          <a:bodyPr wrap="none" rtlCol="0">
            <a:spAutoFit/>
          </a:bodyPr>
          <a:lstStyle/>
          <a:p>
            <a:r>
              <a:rPr lang="en-US" dirty="0"/>
              <a:t>JUMP</a:t>
            </a:r>
          </a:p>
          <a:p>
            <a:endParaRPr lang="en-US" dirty="0"/>
          </a:p>
          <a:p>
            <a:r>
              <a:rPr lang="en-US" dirty="0">
                <a:solidFill>
                  <a:srgbClr val="FF0000"/>
                </a:solidFill>
              </a:rPr>
              <a:t>NOP</a:t>
            </a:r>
          </a:p>
          <a:p>
            <a:endParaRPr lang="en-US" dirty="0">
              <a:solidFill>
                <a:srgbClr val="FF0000"/>
              </a:solidFill>
            </a:endParaRPr>
          </a:p>
          <a:p>
            <a:r>
              <a:rPr lang="en-US" dirty="0">
                <a:solidFill>
                  <a:srgbClr val="FF0000"/>
                </a:solidFill>
              </a:rPr>
              <a:t>NOP</a:t>
            </a:r>
          </a:p>
          <a:p>
            <a:endParaRPr lang="en-US" dirty="0"/>
          </a:p>
          <a:p>
            <a:r>
              <a:rPr lang="en-US" dirty="0"/>
              <a:t>JUMP</a:t>
            </a:r>
          </a:p>
        </p:txBody>
      </p:sp>
    </p:spTree>
    <p:extLst>
      <p:ext uri="{BB962C8B-B14F-4D97-AF65-F5344CB8AC3E}">
        <p14:creationId xmlns:p14="http://schemas.microsoft.com/office/powerpoint/2010/main" val="2871740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a:xfrm>
            <a:off x="609480" y="1604520"/>
            <a:ext cx="10972440" cy="3051456"/>
          </a:xfrm>
        </p:spPr>
        <p:txBody>
          <a:bodyPr/>
          <a:lstStyle/>
          <a:p>
            <a:endParaRPr lang="en-US" dirty="0"/>
          </a:p>
        </p:txBody>
      </p:sp>
      <p:pic>
        <p:nvPicPr>
          <p:cNvPr id="4" name="Picture 3"/>
          <p:cNvPicPr/>
          <p:nvPr/>
        </p:nvPicPr>
        <p:blipFill>
          <a:blip r:embed="rId2"/>
          <a:stretch/>
        </p:blipFill>
        <p:spPr>
          <a:xfrm>
            <a:off x="609480" y="1604520"/>
            <a:ext cx="9674472" cy="3124440"/>
          </a:xfrm>
          <a:prstGeom prst="rect">
            <a:avLst/>
          </a:prstGeom>
          <a:ln>
            <a:noFill/>
          </a:ln>
        </p:spPr>
      </p:pic>
      <p:sp>
        <p:nvSpPr>
          <p:cNvPr id="5" name="TextBox 4"/>
          <p:cNvSpPr txBox="1"/>
          <p:nvPr/>
        </p:nvSpPr>
        <p:spPr>
          <a:xfrm>
            <a:off x="2416629" y="4963886"/>
            <a:ext cx="3659976" cy="646331"/>
          </a:xfrm>
          <a:prstGeom prst="rect">
            <a:avLst/>
          </a:prstGeom>
          <a:noFill/>
        </p:spPr>
        <p:txBody>
          <a:bodyPr wrap="none" rtlCol="0">
            <a:spAutoFit/>
          </a:bodyPr>
          <a:lstStyle/>
          <a:p>
            <a:pPr marL="342900" indent="-342900">
              <a:buAutoNum type="alphaLcParenBoth"/>
            </a:pPr>
            <a:r>
              <a:rPr lang="en-US" dirty="0"/>
              <a:t>Constraint address adjustment</a:t>
            </a:r>
          </a:p>
          <a:p>
            <a:pPr marL="342900" indent="-342900">
              <a:buAutoNum type="alphaLcParenBoth"/>
            </a:pPr>
            <a:r>
              <a:rPr lang="en-US" dirty="0"/>
              <a:t>Relaxed address adjustment</a:t>
            </a:r>
          </a:p>
        </p:txBody>
      </p:sp>
    </p:spTree>
    <p:extLst>
      <p:ext uri="{BB962C8B-B14F-4D97-AF65-F5344CB8AC3E}">
        <p14:creationId xmlns:p14="http://schemas.microsoft.com/office/powerpoint/2010/main" val="3098596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78" name="CustomShape 2"/>
          <p:cNvSpPr/>
          <p:nvPr/>
        </p:nvSpPr>
        <p:spPr>
          <a:xfrm>
            <a:off x="822960" y="1554480"/>
            <a:ext cx="10528200" cy="39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Pros:</a:t>
            </a:r>
            <a:endParaRPr sz="2400" dirty="0">
              <a:solidFill>
                <a:srgbClr val="FF0000"/>
              </a:solidFill>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Accuracy increases.</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interference is lowered because it considers the conditional      branches between unconditional branch.</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CPU will not execute NOP instructions.</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Cons:</a:t>
            </a:r>
            <a:endParaRPr lang="en-US"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Do not reduce the branch interferences between the conditional branches.</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dirty="0"/>
          </a:p>
        </p:txBody>
      </p:sp>
      <p:sp>
        <p:nvSpPr>
          <p:cNvPr id="279" name="CustomShape 3"/>
          <p:cNvSpPr/>
          <p:nvPr/>
        </p:nvSpPr>
        <p:spPr>
          <a:xfrm>
            <a:off x="953279" y="834120"/>
            <a:ext cx="9851569" cy="80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Pros and Cons of Constrained address adjustment</a:t>
            </a:r>
            <a:r>
              <a:rPr lang="en-US" sz="3600" strike="noStrike" dirty="0">
                <a:solidFill>
                  <a:srgbClr val="000000"/>
                </a:solidFill>
                <a:latin typeface="Times New Roman" panose="02020603050405020304" pitchFamily="18" charset="0"/>
                <a:ea typeface="DejaVu Sans"/>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3322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Relaxed Address Adjustment</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02"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CONCEPT:</a:t>
            </a:r>
            <a:endParaRPr sz="2400" dirty="0">
              <a:solidFill>
                <a:srgbClr val="FF0000"/>
              </a:solidFill>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It extends constrained address adjustment technique by inserting NOP instructions both after conditional and unconditional branches.</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304" name="CustomShape 2"/>
          <p:cNvSpPr/>
          <p:nvPr/>
        </p:nvSpPr>
        <p:spPr>
          <a:xfrm>
            <a:off x="731520" y="1005840"/>
            <a:ext cx="10606320" cy="517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Need to shift from constrained address adjustment technique to relaxed address adjustment technique</a:t>
            </a:r>
            <a:endParaRPr lang="en-US" sz="2400" dirty="0">
              <a:solidFill>
                <a:srgbClr val="000000"/>
              </a:solidFill>
              <a:latin typeface="Times New Roman" panose="02020603050405020304" pitchFamily="18" charset="0"/>
              <a:ea typeface="DejaVu Sans"/>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Reduce Interference between conditional branches </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Example:</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Let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m be the unconditional branches and let j, k be the conditional branches.</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Constrained focuses only on eliminating interference between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and m but it wont eliminate interference between j and k which are encompassed by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and m. </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sp>
      <p:sp>
        <p:nvSpPr>
          <p:cNvPr id="17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trike="noStrike" dirty="0">
                <a:solidFill>
                  <a:srgbClr val="000000"/>
                </a:solidFill>
                <a:latin typeface="Calibri"/>
                <a:ea typeface="DejaVu Sans"/>
              </a:rPr>
              <a:t>                                                  Pattern History Table</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pPr>
            <a:r>
              <a:rPr lang="en-US" sz="2800" strike="noStrike" dirty="0">
                <a:solidFill>
                  <a:srgbClr val="000000"/>
                </a:solidFill>
                <a:latin typeface="Calibri"/>
                <a:ea typeface="DejaVu Sans"/>
              </a:rPr>
              <a:t>                                                                                     //Each entry is a 2-bit                                     </a:t>
            </a:r>
            <a:endParaRPr dirty="0"/>
          </a:p>
          <a:p>
            <a:pPr>
              <a:lnSpc>
                <a:spcPct val="100000"/>
              </a:lnSpc>
            </a:pPr>
            <a:r>
              <a:rPr lang="en-US" sz="2800" strike="noStrike" dirty="0">
                <a:solidFill>
                  <a:srgbClr val="000000"/>
                </a:solidFill>
                <a:latin typeface="Calibri"/>
                <a:ea typeface="DejaVu Sans"/>
              </a:rPr>
              <a:t> jump </a:t>
            </a:r>
            <a:r>
              <a:rPr lang="en-US" sz="2800" strike="noStrike" dirty="0" err="1">
                <a:solidFill>
                  <a:srgbClr val="000000"/>
                </a:solidFill>
                <a:latin typeface="Calibri"/>
                <a:ea typeface="DejaVu Sans"/>
              </a:rPr>
              <a:t>i</a:t>
            </a:r>
            <a:r>
              <a:rPr lang="en-US" sz="2800" strike="noStrike" dirty="0">
                <a:solidFill>
                  <a:srgbClr val="000000"/>
                </a:solidFill>
                <a:latin typeface="Calibri"/>
                <a:ea typeface="DejaVu Sans"/>
              </a:rPr>
              <a:t>                                                                             counter</a:t>
            </a:r>
            <a:endParaRPr dirty="0"/>
          </a:p>
          <a:p>
            <a:pPr>
              <a:lnSpc>
                <a:spcPct val="100000"/>
              </a:lnSpc>
            </a:pP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bnez</a:t>
            </a:r>
            <a:r>
              <a:rPr lang="en-US" sz="2800" strike="noStrike" dirty="0">
                <a:solidFill>
                  <a:srgbClr val="000000"/>
                </a:solidFill>
                <a:latin typeface="Calibri"/>
                <a:ea typeface="DejaVu Sans"/>
              </a:rPr>
              <a:t>  j</a:t>
            </a:r>
            <a:endParaRPr dirty="0"/>
          </a:p>
          <a:p>
            <a:pPr>
              <a:lnSpc>
                <a:spcPct val="100000"/>
              </a:lnSpc>
            </a:pP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bgtz</a:t>
            </a:r>
            <a:r>
              <a:rPr lang="en-US" sz="2800" strike="noStrike" dirty="0">
                <a:solidFill>
                  <a:srgbClr val="000000"/>
                </a:solidFill>
                <a:latin typeface="Calibri"/>
                <a:ea typeface="DejaVu Sans"/>
              </a:rPr>
              <a:t>   k</a:t>
            </a:r>
            <a:endParaRPr dirty="0"/>
          </a:p>
          <a:p>
            <a:pPr>
              <a:lnSpc>
                <a:spcPct val="100000"/>
              </a:lnSpc>
            </a:pPr>
            <a:r>
              <a:rPr lang="en-US" sz="2800" strike="noStrike" dirty="0">
                <a:solidFill>
                  <a:srgbClr val="000000"/>
                </a:solidFill>
                <a:latin typeface="Calibri"/>
                <a:ea typeface="DejaVu Sans"/>
              </a:rPr>
              <a:t> jump m </a:t>
            </a:r>
            <a:endParaRPr dirty="0"/>
          </a:p>
          <a:p>
            <a:pPr>
              <a:lnSpc>
                <a:spcPct val="100000"/>
              </a:lnSpc>
            </a:pPr>
            <a:endParaRPr dirty="0"/>
          </a:p>
          <a:p>
            <a:pPr>
              <a:lnSpc>
                <a:spcPct val="100000"/>
              </a:lnSpc>
            </a:pPr>
            <a:endParaRPr dirty="0"/>
          </a:p>
          <a:p>
            <a:pPr>
              <a:lnSpc>
                <a:spcPct val="100000"/>
              </a:lnSpc>
            </a:pPr>
            <a:r>
              <a:rPr lang="en-US" sz="2800" strike="noStrike" dirty="0">
                <a:solidFill>
                  <a:srgbClr val="000000"/>
                </a:solidFill>
                <a:latin typeface="Calibri"/>
                <a:ea typeface="DejaVu Sans"/>
              </a:rPr>
              <a:t>                                                                               </a:t>
            </a:r>
            <a:endParaRPr dirty="0"/>
          </a:p>
        </p:txBody>
      </p:sp>
      <p:graphicFrame>
        <p:nvGraphicFramePr>
          <p:cNvPr id="173" name="Table 3"/>
          <p:cNvGraphicFramePr/>
          <p:nvPr>
            <p:extLst>
              <p:ext uri="{D42A27DB-BD31-4B8C-83A1-F6EECF244321}">
                <p14:modId xmlns:p14="http://schemas.microsoft.com/office/powerpoint/2010/main" val="2305601562"/>
              </p:ext>
            </p:extLst>
          </p:nvPr>
        </p:nvGraphicFramePr>
        <p:xfrm>
          <a:off x="5108400" y="2426760"/>
          <a:ext cx="2074680" cy="3296880"/>
        </p:xfrm>
        <a:graphic>
          <a:graphicData uri="http://schemas.openxmlformats.org/drawingml/2006/table">
            <a:tbl>
              <a:tblPr/>
              <a:tblGrid>
                <a:gridCol w="2074680">
                  <a:extLst>
                    <a:ext uri="{9D8B030D-6E8A-4147-A177-3AD203B41FA5}">
                      <a16:colId xmlns:a16="http://schemas.microsoft.com/office/drawing/2014/main" val="20000"/>
                    </a:ext>
                  </a:extLst>
                </a:gridCol>
              </a:tblGrid>
              <a:tr h="411840">
                <a:tc>
                  <a:txBody>
                    <a:bodyPr/>
                    <a:lstStyle/>
                    <a:p>
                      <a:pPr>
                        <a:lnSpc>
                          <a:spcPct val="100000"/>
                        </a:lnSpc>
                      </a:pPr>
                      <a:r>
                        <a:rPr lang="en-US" b="1" strike="noStrike">
                          <a:solidFill>
                            <a:srgbClr val="000000"/>
                          </a:solidFill>
                          <a:latin typeface="Calibri"/>
                        </a:rPr>
                        <a:t>ENTRY 1</a:t>
                      </a:r>
                      <a:endParaRPr/>
                    </a:p>
                  </a:txBody>
                  <a:tcPr>
                    <a:solidFill>
                      <a:srgbClr val="FFFF00"/>
                    </a:solidFill>
                  </a:tcPr>
                </a:tc>
                <a:extLst>
                  <a:ext uri="{0D108BD9-81ED-4DB2-BD59-A6C34878D82A}">
                    <a16:rowId xmlns:a16="http://schemas.microsoft.com/office/drawing/2014/main" val="10000"/>
                  </a:ext>
                </a:extLst>
              </a:tr>
              <a:tr h="411840">
                <a:tc>
                  <a:txBody>
                    <a:bodyPr/>
                    <a:lstStyle/>
                    <a:p>
                      <a:pPr>
                        <a:lnSpc>
                          <a:spcPct val="100000"/>
                        </a:lnSpc>
                      </a:pPr>
                      <a:r>
                        <a:rPr lang="en-US" strike="noStrike">
                          <a:solidFill>
                            <a:srgbClr val="000000"/>
                          </a:solidFill>
                          <a:latin typeface="Calibri"/>
                        </a:rPr>
                        <a:t>ENTRY  2</a:t>
                      </a:r>
                      <a:endParaRPr/>
                    </a:p>
                  </a:txBody>
                  <a:tcPr>
                    <a:solidFill>
                      <a:srgbClr val="FFFF00"/>
                    </a:solidFill>
                  </a:tcPr>
                </a:tc>
                <a:extLst>
                  <a:ext uri="{0D108BD9-81ED-4DB2-BD59-A6C34878D82A}">
                    <a16:rowId xmlns:a16="http://schemas.microsoft.com/office/drawing/2014/main" val="10001"/>
                  </a:ext>
                </a:extLst>
              </a:tr>
              <a:tr h="411840">
                <a:tc>
                  <a:txBody>
                    <a:bodyPr/>
                    <a:lstStyle/>
                    <a:p>
                      <a:pPr>
                        <a:lnSpc>
                          <a:spcPct val="100000"/>
                        </a:lnSpc>
                      </a:pPr>
                      <a:r>
                        <a:rPr lang="en-US" strike="noStrike" dirty="0">
                          <a:solidFill>
                            <a:srgbClr val="000000"/>
                          </a:solidFill>
                          <a:latin typeface="Calibri"/>
                        </a:rPr>
                        <a:t>ENTRY 3</a:t>
                      </a:r>
                      <a:endParaRPr dirty="0"/>
                    </a:p>
                  </a:txBody>
                  <a:tcPr>
                    <a:solidFill>
                      <a:srgbClr val="FF0000"/>
                    </a:solidFill>
                  </a:tcPr>
                </a:tc>
                <a:extLst>
                  <a:ext uri="{0D108BD9-81ED-4DB2-BD59-A6C34878D82A}">
                    <a16:rowId xmlns:a16="http://schemas.microsoft.com/office/drawing/2014/main" val="10002"/>
                  </a:ext>
                </a:extLst>
              </a:tr>
              <a:tr h="411840">
                <a:tc>
                  <a:txBody>
                    <a:bodyPr/>
                    <a:lstStyle/>
                    <a:p>
                      <a:pPr>
                        <a:lnSpc>
                          <a:spcPct val="100000"/>
                        </a:lnSpc>
                      </a:pPr>
                      <a:r>
                        <a:rPr lang="en-US" strike="noStrike">
                          <a:solidFill>
                            <a:srgbClr val="000000"/>
                          </a:solidFill>
                          <a:latin typeface="Calibri"/>
                        </a:rPr>
                        <a:t>ENTRY 4</a:t>
                      </a:r>
                      <a:endParaRPr/>
                    </a:p>
                  </a:txBody>
                  <a:tcPr>
                    <a:solidFill>
                      <a:srgbClr val="FFFF00"/>
                    </a:solidFill>
                  </a:tcPr>
                </a:tc>
                <a:extLst>
                  <a:ext uri="{0D108BD9-81ED-4DB2-BD59-A6C34878D82A}">
                    <a16:rowId xmlns:a16="http://schemas.microsoft.com/office/drawing/2014/main" val="10003"/>
                  </a:ext>
                </a:extLst>
              </a:tr>
              <a:tr h="411840">
                <a:tc>
                  <a:txBody>
                    <a:bodyPr/>
                    <a:lstStyle/>
                    <a:p>
                      <a:pPr>
                        <a:lnSpc>
                          <a:spcPct val="100000"/>
                        </a:lnSpc>
                      </a:pPr>
                      <a:r>
                        <a:rPr lang="en-US" strike="noStrike" dirty="0">
                          <a:solidFill>
                            <a:srgbClr val="000000"/>
                          </a:solidFill>
                          <a:latin typeface="Calibri"/>
                        </a:rPr>
                        <a:t>ENTRY 5</a:t>
                      </a:r>
                      <a:endParaRPr dirty="0"/>
                    </a:p>
                  </a:txBody>
                  <a:tcPr>
                    <a:solidFill>
                      <a:srgbClr val="FF0000"/>
                    </a:solidFill>
                  </a:tcPr>
                </a:tc>
                <a:extLst>
                  <a:ext uri="{0D108BD9-81ED-4DB2-BD59-A6C34878D82A}">
                    <a16:rowId xmlns:a16="http://schemas.microsoft.com/office/drawing/2014/main" val="10004"/>
                  </a:ext>
                </a:extLst>
              </a:tr>
              <a:tr h="411840">
                <a:tc>
                  <a:txBody>
                    <a:bodyPr/>
                    <a:lstStyle/>
                    <a:p>
                      <a:pPr>
                        <a:lnSpc>
                          <a:spcPct val="100000"/>
                        </a:lnSpc>
                      </a:pPr>
                      <a:r>
                        <a:rPr lang="en-US" strike="noStrike">
                          <a:solidFill>
                            <a:srgbClr val="000000"/>
                          </a:solidFill>
                          <a:latin typeface="Calibri"/>
                        </a:rPr>
                        <a:t>ENTRY 6</a:t>
                      </a:r>
                      <a:endParaRPr/>
                    </a:p>
                  </a:txBody>
                  <a:tcPr>
                    <a:solidFill>
                      <a:srgbClr val="FFFF00"/>
                    </a:solidFill>
                  </a:tcPr>
                </a:tc>
                <a:extLst>
                  <a:ext uri="{0D108BD9-81ED-4DB2-BD59-A6C34878D82A}">
                    <a16:rowId xmlns:a16="http://schemas.microsoft.com/office/drawing/2014/main" val="10005"/>
                  </a:ext>
                </a:extLst>
              </a:tr>
              <a:tr h="411840">
                <a:tc>
                  <a:txBody>
                    <a:bodyPr/>
                    <a:lstStyle/>
                    <a:p>
                      <a:pPr>
                        <a:lnSpc>
                          <a:spcPct val="100000"/>
                        </a:lnSpc>
                      </a:pPr>
                      <a:r>
                        <a:rPr lang="en-US" strike="noStrike">
                          <a:solidFill>
                            <a:srgbClr val="000000"/>
                          </a:solidFill>
                          <a:latin typeface="Calibri"/>
                        </a:rPr>
                        <a:t>ENTRY 7</a:t>
                      </a:r>
                      <a:endParaRPr/>
                    </a:p>
                  </a:txBody>
                  <a:tcPr>
                    <a:solidFill>
                      <a:srgbClr val="FFFF00"/>
                    </a:solidFill>
                  </a:tcPr>
                </a:tc>
                <a:extLst>
                  <a:ext uri="{0D108BD9-81ED-4DB2-BD59-A6C34878D82A}">
                    <a16:rowId xmlns:a16="http://schemas.microsoft.com/office/drawing/2014/main" val="10006"/>
                  </a:ext>
                </a:extLst>
              </a:tr>
              <a:tr h="414000">
                <a:tc>
                  <a:txBody>
                    <a:bodyPr/>
                    <a:lstStyle/>
                    <a:p>
                      <a:pPr>
                        <a:lnSpc>
                          <a:spcPct val="100000"/>
                        </a:lnSpc>
                      </a:pPr>
                      <a:r>
                        <a:rPr lang="en-US" strike="noStrike" dirty="0">
                          <a:solidFill>
                            <a:srgbClr val="000000"/>
                          </a:solidFill>
                          <a:latin typeface="Calibri"/>
                        </a:rPr>
                        <a:t>ENTRY 8</a:t>
                      </a:r>
                      <a:endParaRPr dirty="0"/>
                    </a:p>
                  </a:txBody>
                  <a:tcPr>
                    <a:solidFill>
                      <a:srgbClr val="FFFF00"/>
                    </a:solidFill>
                  </a:tcPr>
                </a:tc>
                <a:extLst>
                  <a:ext uri="{0D108BD9-81ED-4DB2-BD59-A6C34878D82A}">
                    <a16:rowId xmlns:a16="http://schemas.microsoft.com/office/drawing/2014/main" val="10007"/>
                  </a:ext>
                </a:extLst>
              </a:tr>
            </a:tbl>
          </a:graphicData>
        </a:graphic>
      </p:graphicFrame>
      <p:sp>
        <p:nvSpPr>
          <p:cNvPr id="174" name="CustomShape 4"/>
          <p:cNvSpPr/>
          <p:nvPr/>
        </p:nvSpPr>
        <p:spPr>
          <a:xfrm>
            <a:off x="1971674" y="3332160"/>
            <a:ext cx="3135645" cy="148680"/>
          </a:xfrm>
          <a:prstGeom prst="straightConnector1">
            <a:avLst/>
          </a:pr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175" name="CustomShape 5"/>
          <p:cNvSpPr/>
          <p:nvPr/>
        </p:nvSpPr>
        <p:spPr>
          <a:xfrm flipV="1">
            <a:off x="2066040" y="3576240"/>
            <a:ext cx="3040920" cy="904680"/>
          </a:xfrm>
          <a:prstGeom prst="straightConnector1">
            <a:avLst/>
          </a:pr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176" name="CustomShape 6"/>
          <p:cNvSpPr/>
          <p:nvPr/>
        </p:nvSpPr>
        <p:spPr>
          <a:xfrm>
            <a:off x="2066040" y="3853080"/>
            <a:ext cx="3041280" cy="383760"/>
          </a:xfrm>
          <a:prstGeom prst="straightConnector1">
            <a:avLst/>
          </a:prstGeom>
          <a:noFill/>
          <a:ln w="9360">
            <a:solidFill>
              <a:srgbClr val="FF0000"/>
            </a:solidFill>
            <a:round/>
            <a:tailEnd type="triangle" w="med" len="med"/>
          </a:ln>
        </p:spPr>
        <p:style>
          <a:lnRef idx="0">
            <a:scrgbClr r="0" g="0" b="0"/>
          </a:lnRef>
          <a:fillRef idx="0">
            <a:scrgbClr r="0" g="0" b="0"/>
          </a:fillRef>
          <a:effectRef idx="0">
            <a:scrgbClr r="0" g="0" b="0"/>
          </a:effectRef>
          <a:fontRef idx="minor"/>
        </p:style>
      </p:sp>
      <p:sp>
        <p:nvSpPr>
          <p:cNvPr id="177" name="CustomShape 7"/>
          <p:cNvSpPr/>
          <p:nvPr/>
        </p:nvSpPr>
        <p:spPr>
          <a:xfrm>
            <a:off x="2064960" y="4236840"/>
            <a:ext cx="3042000" cy="87840"/>
          </a:xfrm>
          <a:prstGeom prst="straightConnector1">
            <a:avLst/>
          </a:prstGeom>
          <a:noFill/>
          <a:ln w="9360">
            <a:solidFill>
              <a:srgbClr val="FF0000"/>
            </a:solidFill>
            <a:round/>
            <a:tailEnd type="triangle" w="med" len="med"/>
          </a:ln>
        </p:spPr>
        <p:style>
          <a:lnRef idx="0">
            <a:scrgbClr r="0" g="0" b="0"/>
          </a:lnRef>
          <a:fillRef idx="0">
            <a:scrgbClr r="0" g="0" b="0"/>
          </a:fillRef>
          <a:effectRef idx="0">
            <a:scrgbClr r="0" g="0" b="0"/>
          </a:effectRef>
          <a:fontRef idx="minor"/>
        </p:style>
      </p:sp>
      <p:sp>
        <p:nvSpPr>
          <p:cNvPr id="2" name="Title 1"/>
          <p:cNvSpPr>
            <a:spLocks noGrp="1"/>
          </p:cNvSpPr>
          <p:nvPr>
            <p:ph type="title"/>
          </p:nvPr>
        </p:nvSpPr>
        <p:spPr/>
        <p:txBody>
          <a:bodyPr/>
          <a:lstStyle/>
          <a:p>
            <a:r>
              <a:rPr lang="en-US" dirty="0">
                <a:solidFill>
                  <a:srgbClr val="FF0000"/>
                </a:solidFill>
              </a:rPr>
              <a:t>Considering interference in conditional branches…</a:t>
            </a:r>
          </a:p>
        </p:txBody>
      </p:sp>
      <p:sp>
        <p:nvSpPr>
          <p:cNvPr id="3" name="Text Placeholder 2"/>
          <p:cNvSpPr>
            <a:spLocks noGrp="1"/>
          </p:cNvSpPr>
          <p:nvPr>
            <p:ph type="body"/>
          </p:nvPr>
        </p:nvSpPr>
        <p:spPr/>
        <p:txBody>
          <a:bodyPr/>
          <a:lstStyle/>
          <a:p>
            <a:endParaRPr lang="en-US" dirty="0"/>
          </a:p>
        </p:txBody>
      </p:sp>
    </p:spTree>
    <p:extLst>
      <p:ext uri="{BB962C8B-B14F-4D97-AF65-F5344CB8AC3E}">
        <p14:creationId xmlns:p14="http://schemas.microsoft.com/office/powerpoint/2010/main" val="26471693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306" name="CustomShape 2"/>
          <p:cNvSpPr/>
          <p:nvPr/>
        </p:nvSpPr>
        <p:spPr>
          <a:xfrm>
            <a:off x="825120" y="915480"/>
            <a:ext cx="10513080" cy="511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r>
              <a:rPr lang="en-US" sz="2400" strike="noStrike" dirty="0">
                <a:solidFill>
                  <a:schemeClr val="tx2"/>
                </a:solidFill>
                <a:latin typeface="Times New Roman" panose="02020603050405020304" pitchFamily="18" charset="0"/>
                <a:ea typeface="DejaVu Sans"/>
                <a:cs typeface="Times New Roman" panose="02020603050405020304" pitchFamily="18" charset="0"/>
              </a:rPr>
              <a:t>Assumptions made:</a:t>
            </a:r>
            <a:endParaRPr sz="2400" dirty="0">
              <a:solidFill>
                <a:schemeClr val="tx2"/>
              </a:solidFill>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C</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number of conditional branches</a:t>
            </a: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E</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the number of entries in the pattern table</a:t>
            </a: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RCE[e]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the reference count of entry e</a:t>
            </a:r>
            <a:endParaRPr sz="2400" dirty="0">
              <a:latin typeface="Times New Roman" panose="02020603050405020304" pitchFamily="18" charset="0"/>
              <a:cs typeface="Times New Roman" panose="02020603050405020304" pitchFamily="18" charset="0"/>
            </a:endParaRPr>
          </a:p>
          <a:p>
            <a:pPr>
              <a:lnSpc>
                <a:spcPct val="90000"/>
              </a:lnSpc>
              <a:buSzPct val="45000"/>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RCE[j]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the reference count of entry j, before a conditional branch is considered, 1&lt;= j &lt;= E</a:t>
            </a: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RCC[</a:t>
            </a:r>
            <a:r>
              <a:rPr lang="en-US" sz="2400" i="1" dirty="0" err="1">
                <a:solidFill>
                  <a:srgbClr val="FF0000"/>
                </a:solidFill>
                <a:latin typeface="Times New Roman" panose="02020603050405020304" pitchFamily="18" charset="0"/>
                <a:ea typeface="DejaVu Sans"/>
                <a:cs typeface="Times New Roman" panose="02020603050405020304" pitchFamily="18" charset="0"/>
              </a:rPr>
              <a:t>i</a:t>
            </a:r>
            <a:r>
              <a:rPr lang="en-US" sz="2400" i="1" dirty="0">
                <a:solidFill>
                  <a:srgbClr val="FF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reference count of the conditional branch </a:t>
            </a:r>
            <a:r>
              <a:rPr lang="en-US" sz="24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1&lt;= </a:t>
            </a:r>
            <a:r>
              <a:rPr lang="en-US" sz="24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&lt;= C</a:t>
            </a: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ADDRESS[</a:t>
            </a:r>
            <a:r>
              <a:rPr lang="en-US" sz="2400" i="1" dirty="0" err="1">
                <a:solidFill>
                  <a:srgbClr val="FF0000"/>
                </a:solidFill>
                <a:latin typeface="Times New Roman" panose="02020603050405020304" pitchFamily="18" charset="0"/>
                <a:ea typeface="DejaVu Sans"/>
                <a:cs typeface="Times New Roman" panose="02020603050405020304" pitchFamily="18" charset="0"/>
              </a:rPr>
              <a:t>i</a:t>
            </a:r>
            <a:r>
              <a:rPr lang="en-US" sz="2400" i="1" dirty="0">
                <a:solidFill>
                  <a:srgbClr val="FF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address of the conditional branch </a:t>
            </a:r>
            <a:r>
              <a:rPr lang="en-US" sz="2400" i="1" dirty="0" err="1">
                <a:solidFill>
                  <a:srgbClr val="000000"/>
                </a:solidFill>
                <a:latin typeface="Times New Roman" panose="02020603050405020304" pitchFamily="18" charset="0"/>
                <a:ea typeface="DejaVu Sans"/>
                <a:cs typeface="Times New Roman" panose="02020603050405020304" pitchFamily="18" charset="0"/>
              </a:rPr>
              <a:t>i</a:t>
            </a:r>
            <a:r>
              <a:rPr lang="en-US" sz="2400" i="1" dirty="0">
                <a:solidFill>
                  <a:srgbClr val="000000"/>
                </a:solidFill>
                <a:latin typeface="Times New Roman" panose="02020603050405020304" pitchFamily="18" charset="0"/>
                <a:ea typeface="DejaVu Sans"/>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Also assume that first conditional branch is mapped to entry e.</a:t>
            </a: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that is, RCE[e] = RCC[1].</a:t>
            </a:r>
            <a:endParaRPr sz="2400" dirty="0">
              <a:latin typeface="Times New Roman" panose="02020603050405020304" pitchFamily="18" charset="0"/>
              <a:cs typeface="Times New Roman" panose="02020603050405020304" pitchFamily="18" charset="0"/>
            </a:endParaRPr>
          </a:p>
        </p:txBody>
      </p:sp>
      <p:sp>
        <p:nvSpPr>
          <p:cNvPr id="307" name="CustomShape 3"/>
          <p:cNvSpPr/>
          <p:nvPr/>
        </p:nvSpPr>
        <p:spPr>
          <a:xfrm>
            <a:off x="914400" y="640080"/>
            <a:ext cx="402300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dirty="0">
                <a:solidFill>
                  <a:srgbClr val="FF0000"/>
                </a:solidFill>
                <a:latin typeface="Times New Roman" panose="02020603050405020304" pitchFamily="18" charset="0"/>
                <a:cs typeface="Times New Roman" panose="02020603050405020304" pitchFamily="18" charset="0"/>
              </a:rPr>
              <a:t>Algorithm</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strike="noStrike" dirty="0">
                <a:solidFill>
                  <a:srgbClr val="FF0000"/>
                </a:solidFill>
                <a:latin typeface="Times New Roman" panose="02020603050405020304" pitchFamily="18" charset="0"/>
                <a:ea typeface="DejaVu Sans"/>
                <a:cs typeface="Times New Roman" panose="02020603050405020304" pitchFamily="18" charset="0"/>
              </a:rPr>
              <a:t>Motivation</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196"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To reduce the branch interference.</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Instead of designing more accurate predictors with large predictor tables-  we can use the same branch predictors(with limited 2 bit counters) combined with address adjustment techniques .</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This provides accuracy same as that of predictors with large predictor table.</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309" name="CustomShape 2"/>
          <p:cNvSpPr/>
          <p:nvPr/>
        </p:nvSpPr>
        <p:spPr>
          <a:xfrm>
            <a:off x="1005840" y="1188720"/>
            <a:ext cx="10345320" cy="49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a:t>
            </a:r>
            <a:r>
              <a:rPr lang="en-US" sz="2000" dirty="0">
                <a:solidFill>
                  <a:srgbClr val="FF0000"/>
                </a:solidFill>
                <a:latin typeface="Times New Roman" panose="02020603050405020304" pitchFamily="18" charset="0"/>
                <a:ea typeface="DejaVu Sans"/>
                <a:cs typeface="Times New Roman" panose="02020603050405020304" pitchFamily="18" charset="0"/>
              </a:rPr>
              <a:t>1</a:t>
            </a:r>
            <a:r>
              <a:rPr lang="en-US" sz="2000" strike="noStrike" dirty="0">
                <a:solidFill>
                  <a:srgbClr val="FF0000"/>
                </a:solidFill>
                <a:latin typeface="Times New Roman" panose="02020603050405020304" pitchFamily="18" charset="0"/>
                <a:ea typeface="DejaVu Sans"/>
                <a:cs typeface="Times New Roman" panose="02020603050405020304" pitchFamily="18" charset="0"/>
              </a:rPr>
              <a:t>: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Read the profiling information of the branch </a:t>
            </a:r>
            <a:r>
              <a:rPr lang="en-US" sz="20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2: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For k=0 to MMD do</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Use (ADDRESS[</a:t>
            </a:r>
            <a:r>
              <a:rPr lang="en-US" sz="20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]+k) to index an entry, say n ,in the 										pattern table;</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M[k] = RCE[n] + RCC[</a:t>
            </a:r>
            <a:r>
              <a:rPr lang="en-US" sz="20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strike="noStrike" dirty="0" err="1">
                <a:solidFill>
                  <a:srgbClr val="000000"/>
                </a:solidFill>
                <a:latin typeface="Times New Roman" panose="02020603050405020304" pitchFamily="18" charset="0"/>
                <a:ea typeface="DejaVu Sans"/>
                <a:cs typeface="Times New Roman" panose="02020603050405020304" pitchFamily="18" charset="0"/>
              </a:rPr>
              <a:t>Endfor</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3: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Select P such that M[P]= min{M[k],0≤ k ≤ MMD };</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800000"/>
                </a:solidFill>
                <a:latin typeface="Times New Roman" panose="02020603050405020304" pitchFamily="18" charset="0"/>
                <a:ea typeface="DejaVu Sans"/>
                <a:cs typeface="Times New Roman" panose="02020603050405020304" pitchFamily="18" charset="0"/>
              </a:rPr>
              <a:t>               /* Take the minimum value of M[k] */</a:t>
            </a:r>
            <a:endParaRPr sz="2000" dirty="0">
              <a:latin typeface="Times New Roman" panose="02020603050405020304" pitchFamily="18" charset="0"/>
              <a:cs typeface="Times New Roman" panose="02020603050405020304" pitchFamily="18" charset="0"/>
            </a:endParaRPr>
          </a:p>
          <a:p>
            <a:pPr>
              <a:lnSpc>
                <a:spcPct val="9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4: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If there is no unconditional branches between conditional branches </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 and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dirty="0">
                <a:solidFill>
                  <a:srgbClr val="000000"/>
                </a:solidFill>
                <a:latin typeface="Times New Roman" panose="02020603050405020304" pitchFamily="18" charset="0"/>
                <a:ea typeface="DejaVu Sans"/>
                <a:cs typeface="Times New Roman" panose="02020603050405020304" pitchFamily="18" charset="0"/>
              </a:rPr>
              <a:t>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then insert P NOP’S right after the branch</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a:t>
            </a:r>
          </a:p>
          <a:p>
            <a:pPr>
              <a:lnSpc>
                <a:spcPct val="90000"/>
              </a:lnSpc>
            </a:pPr>
            <a:endParaRPr sz="2000" dirty="0">
              <a:latin typeface="Times New Roman" panose="02020603050405020304" pitchFamily="18" charset="0"/>
              <a:cs typeface="Times New Roman" panose="02020603050405020304" pitchFamily="18" charset="0"/>
            </a:endParaRPr>
          </a:p>
          <a:p>
            <a:pPr>
              <a:lnSpc>
                <a:spcPct val="9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Otherwise, insert P NOP’s after an unconditional branch between</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 and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a:t>
            </a:r>
          </a:p>
          <a:p>
            <a:pPr>
              <a:lnSpc>
                <a:spcPct val="90000"/>
              </a:lnSpc>
            </a:pPr>
            <a:endParaRPr sz="2000" dirty="0">
              <a:latin typeface="Times New Roman" panose="02020603050405020304" pitchFamily="18" charset="0"/>
              <a:cs typeface="Times New Roman" panose="02020603050405020304" pitchFamily="18" charset="0"/>
            </a:endParaRPr>
          </a:p>
          <a:p>
            <a:pPr>
              <a:lnSpc>
                <a:spcPct val="9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5: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Update the addresses of the instructions after branch </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 and RCE[j] , 1≤j≤E</a:t>
            </a:r>
          </a:p>
          <a:p>
            <a:pPr>
              <a:lnSpc>
                <a:spcPct val="90000"/>
              </a:lnSpc>
            </a:pPr>
            <a:endParaRPr sz="2000" dirty="0">
              <a:latin typeface="Times New Roman" panose="02020603050405020304" pitchFamily="18" charset="0"/>
              <a:cs typeface="Times New Roman" panose="02020603050405020304" pitchFamily="18" charset="0"/>
            </a:endParaRPr>
          </a:p>
          <a:p>
            <a:pPr>
              <a:lnSpc>
                <a:spcPct val="9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6: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Repeat steps 2 ~ 6 until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C</a:t>
            </a:r>
            <a:endParaRPr sz="2000" dirty="0">
              <a:latin typeface="Times New Roman" panose="02020603050405020304" pitchFamily="18" charset="0"/>
              <a:cs typeface="Times New Roman" panose="02020603050405020304" pitchFamily="18" charset="0"/>
            </a:endParaRPr>
          </a:p>
          <a:p>
            <a:pPr>
              <a:lnSpc>
                <a:spcPct val="90000"/>
              </a:lnSpc>
            </a:pPr>
            <a:endParaRPr sz="2000" dirty="0">
              <a:latin typeface="Times New Roman" panose="02020603050405020304" pitchFamily="18" charset="0"/>
              <a:cs typeface="Times New Roman" panose="02020603050405020304" pitchFamily="18" charset="0"/>
            </a:endParaRPr>
          </a:p>
          <a:p>
            <a:pPr>
              <a:lnSpc>
                <a:spcPct val="90000"/>
              </a:lnSpc>
            </a:pPr>
            <a:endParaRPr dirty="0"/>
          </a:p>
          <a:p>
            <a:pPr>
              <a:lnSpc>
                <a:spcPct val="100000"/>
              </a:lnSpc>
            </a:pPr>
            <a:endParaRPr dirty="0"/>
          </a:p>
          <a:p>
            <a:pPr>
              <a:lnSpc>
                <a:spcPct val="100000"/>
              </a:lnSpc>
            </a:pPr>
            <a:endParaRPr dirty="0"/>
          </a:p>
        </p:txBody>
      </p:sp>
      <p:sp>
        <p:nvSpPr>
          <p:cNvPr id="310" name="CustomShape 3"/>
          <p:cNvSpPr/>
          <p:nvPr/>
        </p:nvSpPr>
        <p:spPr>
          <a:xfrm>
            <a:off x="914400" y="457200"/>
            <a:ext cx="219420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dirty="0">
                <a:solidFill>
                  <a:srgbClr val="FF0000"/>
                </a:solidFill>
                <a:latin typeface="Times New Roman" panose="02020603050405020304" pitchFamily="18" charset="0"/>
                <a:cs typeface="Times New Roman" panose="02020603050405020304" pitchFamily="18" charset="0"/>
              </a:rPr>
              <a:t>Steps</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312" name="CustomShape 2"/>
          <p:cNvSpPr/>
          <p:nvPr/>
        </p:nvSpPr>
        <p:spPr>
          <a:xfrm>
            <a:off x="914400" y="1005840"/>
            <a:ext cx="10436760" cy="516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Step 3 Explanation</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Assume branch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to be a conditional branch. </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for(</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int</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k=0;k&lt; 8;k++)</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Profiling information: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3434/4456                                     ADDRESS[</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]+k-&gt; e[n];</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M[k]= RCE[n] + RCC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a:lnSpc>
                <a:spcPct val="90000"/>
              </a:lnSpc>
            </a:pPr>
            <a:endParaRPr sz="2400" dirty="0">
              <a:latin typeface="Times New Roman" panose="02020603050405020304" pitchFamily="18" charset="0"/>
              <a:cs typeface="Times New Roman" panose="02020603050405020304" pitchFamily="18" charset="0"/>
            </a:endParaRPr>
          </a:p>
          <a:p>
            <a:pPr>
              <a:lnSpc>
                <a:spcPct val="90000"/>
              </a:lnSpc>
            </a:pPr>
            <a:endParaRPr sz="2400" dirty="0">
              <a:latin typeface="Times New Roman" panose="02020603050405020304" pitchFamily="18" charset="0"/>
              <a:cs typeface="Times New Roman" panose="02020603050405020304" pitchFamily="18" charset="0"/>
            </a:endParaRPr>
          </a:p>
          <a:p>
            <a:pPr>
              <a:lnSpc>
                <a:spcPct val="9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It collects M[K] for all the values of k.</a:t>
            </a:r>
            <a:endParaRPr sz="2400" dirty="0">
              <a:latin typeface="Times New Roman" panose="02020603050405020304" pitchFamily="18" charset="0"/>
              <a:cs typeface="Times New Roman" panose="02020603050405020304" pitchFamily="18" charset="0"/>
            </a:endParaRPr>
          </a:p>
          <a:p>
            <a:pPr>
              <a:lnSpc>
                <a:spcPct val="100000"/>
              </a:lnSpc>
            </a:pPr>
            <a:endParaRPr dirty="0"/>
          </a:p>
          <a:p>
            <a:pPr>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81" name="CustomShape 2"/>
          <p:cNvSpPr/>
          <p:nvPr/>
        </p:nvSpPr>
        <p:spPr>
          <a:xfrm>
            <a:off x="5486400" y="3024720"/>
            <a:ext cx="2248200" cy="1995120"/>
          </a:xfrm>
          <a:prstGeom prst="straightConnector1">
            <a:avLst/>
          </a:prstGeom>
          <a:noFill/>
          <a:ln w="9360">
            <a:noFill/>
          </a:ln>
        </p:spPr>
        <p:style>
          <a:lnRef idx="0">
            <a:scrgbClr r="0" g="0" b="0"/>
          </a:lnRef>
          <a:fillRef idx="0">
            <a:scrgbClr r="0" g="0" b="0"/>
          </a:fillRef>
          <a:effectRef idx="0">
            <a:scrgbClr r="0" g="0" b="0"/>
          </a:effectRef>
          <a:fontRef idx="minor"/>
        </p:style>
      </p:sp>
      <p:sp>
        <p:nvSpPr>
          <p:cNvPr id="282" name="CustomShape 3"/>
          <p:cNvSpPr/>
          <p:nvPr/>
        </p:nvSpPr>
        <p:spPr>
          <a:xfrm>
            <a:off x="791280" y="436320"/>
            <a:ext cx="575928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Example 1</a:t>
            </a:r>
            <a:endParaRPr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283" name="Table 4"/>
          <p:cNvGraphicFramePr/>
          <p:nvPr>
            <p:extLst>
              <p:ext uri="{D42A27DB-BD31-4B8C-83A1-F6EECF244321}">
                <p14:modId xmlns:p14="http://schemas.microsoft.com/office/powerpoint/2010/main" val="2212751063"/>
              </p:ext>
            </p:extLst>
          </p:nvPr>
        </p:nvGraphicFramePr>
        <p:xfrm>
          <a:off x="7914600" y="1745640"/>
          <a:ext cx="2109960" cy="4114800"/>
        </p:xfrm>
        <a:graphic>
          <a:graphicData uri="http://schemas.openxmlformats.org/drawingml/2006/table">
            <a:tbl>
              <a:tblPr/>
              <a:tblGrid>
                <a:gridCol w="2109960">
                  <a:extLst>
                    <a:ext uri="{9D8B030D-6E8A-4147-A177-3AD203B41FA5}">
                      <a16:colId xmlns:a16="http://schemas.microsoft.com/office/drawing/2014/main" val="20000"/>
                    </a:ext>
                  </a:extLst>
                </a:gridCol>
              </a:tblGrid>
              <a:tr h="364320">
                <a:tc>
                  <a:txBody>
                    <a:bodyPr/>
                    <a:lstStyle/>
                    <a:p>
                      <a:pPr>
                        <a:lnSpc>
                          <a:spcPct val="100000"/>
                        </a:lnSpc>
                      </a:pPr>
                      <a:r>
                        <a:rPr lang="en-US" b="1" strike="noStrike">
                          <a:solidFill>
                            <a:srgbClr val="FFFFFF"/>
                          </a:solidFill>
                          <a:latin typeface="Calibri"/>
                          <a:ea typeface="DejaVu Sans"/>
                        </a:rPr>
                        <a:t>Entry 0</a:t>
                      </a:r>
                      <a:endParaRPr/>
                    </a:p>
                  </a:txBody>
                  <a:tcPr>
                    <a:solidFill>
                      <a:schemeClr val="accent1"/>
                    </a:solidFill>
                  </a:tcPr>
                </a:tc>
                <a:extLst>
                  <a:ext uri="{0D108BD9-81ED-4DB2-BD59-A6C34878D82A}">
                    <a16:rowId xmlns:a16="http://schemas.microsoft.com/office/drawing/2014/main" val="10000"/>
                  </a:ext>
                </a:extLst>
              </a:tr>
              <a:tr h="364320">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364320">
                <a:tc>
                  <a:txBody>
                    <a:bodyPr/>
                    <a:lstStyle/>
                    <a:p>
                      <a:pPr>
                        <a:lnSpc>
                          <a:spcPct val="100000"/>
                        </a:lnSpc>
                      </a:pPr>
                      <a:r>
                        <a:rPr lang="en-US" strike="noStrike">
                          <a:solidFill>
                            <a:srgbClr val="000000"/>
                          </a:solidFill>
                          <a:latin typeface="Calibri"/>
                          <a:ea typeface="DejaVu Sans"/>
                        </a:rPr>
                        <a:t>Entry 2</a:t>
                      </a:r>
                      <a:endParaRPr/>
                    </a:p>
                  </a:txBody>
                  <a:tcPr>
                    <a:solidFill>
                      <a:schemeClr val="accent1"/>
                    </a:solidFill>
                  </a:tcPr>
                </a:tc>
                <a:extLst>
                  <a:ext uri="{0D108BD9-81ED-4DB2-BD59-A6C34878D82A}">
                    <a16:rowId xmlns:a16="http://schemas.microsoft.com/office/drawing/2014/main" val="10002"/>
                  </a:ext>
                </a:extLst>
              </a:tr>
              <a:tr h="364320">
                <a:tc>
                  <a:txBody>
                    <a:bodyPr/>
                    <a:lstStyle/>
                    <a:p>
                      <a:pPr>
                        <a:lnSpc>
                          <a:spcPct val="100000"/>
                        </a:lnSpc>
                      </a:pPr>
                      <a:r>
                        <a:rPr lang="en-US" strike="noStrike">
                          <a:solidFill>
                            <a:srgbClr val="000000"/>
                          </a:solidFill>
                          <a:latin typeface="Calibri"/>
                          <a:ea typeface="DejaVu Sans"/>
                        </a:rPr>
                        <a:t>Entry 3</a:t>
                      </a:r>
                      <a:endParaRPr/>
                    </a:p>
                  </a:txBody>
                  <a:tcPr>
                    <a:solidFill>
                      <a:schemeClr val="accent1"/>
                    </a:solidFill>
                  </a:tcPr>
                </a:tc>
                <a:extLst>
                  <a:ext uri="{0D108BD9-81ED-4DB2-BD59-A6C34878D82A}">
                    <a16:rowId xmlns:a16="http://schemas.microsoft.com/office/drawing/2014/main" val="10003"/>
                  </a:ext>
                </a:extLst>
              </a:tr>
              <a:tr h="364320">
                <a:tc>
                  <a:txBody>
                    <a:bodyPr/>
                    <a:lstStyle/>
                    <a:p>
                      <a:pPr>
                        <a:lnSpc>
                          <a:spcPct val="100000"/>
                        </a:lnSpc>
                      </a:pPr>
                      <a:r>
                        <a:rPr lang="en-US" strike="noStrike">
                          <a:solidFill>
                            <a:srgbClr val="000000"/>
                          </a:solidFill>
                          <a:latin typeface="Calibri"/>
                          <a:ea typeface="DejaVu Sans"/>
                        </a:rPr>
                        <a:t>entry4</a:t>
                      </a:r>
                      <a:endParaRPr/>
                    </a:p>
                  </a:txBody>
                  <a:tcPr>
                    <a:solidFill>
                      <a:schemeClr val="accent1"/>
                    </a:solidFill>
                  </a:tcPr>
                </a:tc>
                <a:extLst>
                  <a:ext uri="{0D108BD9-81ED-4DB2-BD59-A6C34878D82A}">
                    <a16:rowId xmlns:a16="http://schemas.microsoft.com/office/drawing/2014/main" val="10004"/>
                  </a:ext>
                </a:extLst>
              </a:tr>
              <a:tr h="36432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5"/>
                  </a:ext>
                </a:extLst>
              </a:tr>
              <a:tr h="36432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364320">
                <a:tc>
                  <a:txBody>
                    <a:bodyPr/>
                    <a:lstStyle/>
                    <a:p>
                      <a:pPr>
                        <a:lnSpc>
                          <a:spcPct val="100000"/>
                        </a:lnSpc>
                      </a:pPr>
                      <a:r>
                        <a:rPr lang="en-US" strike="noStrike" dirty="0">
                          <a:solidFill>
                            <a:srgbClr val="000000"/>
                          </a:solidFill>
                          <a:latin typeface="Calibri"/>
                          <a:ea typeface="DejaVu Sans"/>
                        </a:rPr>
                        <a:t>Entry14 </a:t>
                      </a:r>
                      <a:endParaRPr dirty="0"/>
                    </a:p>
                  </a:txBody>
                  <a:tcPr>
                    <a:solidFill>
                      <a:srgbClr val="FFFF00"/>
                    </a:solidFill>
                  </a:tcPr>
                </a:tc>
                <a:extLst>
                  <a:ext uri="{0D108BD9-81ED-4DB2-BD59-A6C34878D82A}">
                    <a16:rowId xmlns:a16="http://schemas.microsoft.com/office/drawing/2014/main" val="10007"/>
                  </a:ext>
                </a:extLst>
              </a:tr>
              <a:tr h="364320">
                <a:tc>
                  <a:txBody>
                    <a:bodyPr/>
                    <a:lstStyle/>
                    <a:p>
                      <a:pPr>
                        <a:lnSpc>
                          <a:spcPct val="100000"/>
                        </a:lnSpc>
                      </a:pPr>
                      <a:r>
                        <a:rPr lang="en-US" strike="noStrike">
                          <a:solidFill>
                            <a:srgbClr val="000000"/>
                          </a:solidFill>
                          <a:latin typeface="Calibri"/>
                          <a:ea typeface="DejaVu Sans"/>
                        </a:rPr>
                        <a:t>Entry 15</a:t>
                      </a:r>
                      <a:endParaRPr/>
                    </a:p>
                  </a:txBody>
                  <a:tcPr>
                    <a:solidFill>
                      <a:schemeClr val="accent1"/>
                    </a:solidFill>
                  </a:tcPr>
                </a:tc>
                <a:extLst>
                  <a:ext uri="{0D108BD9-81ED-4DB2-BD59-A6C34878D82A}">
                    <a16:rowId xmlns:a16="http://schemas.microsoft.com/office/drawing/2014/main" val="10008"/>
                  </a:ext>
                </a:extLst>
              </a:tr>
              <a:tr h="428760">
                <a:tc>
                  <a:txBody>
                    <a:bodyPr/>
                    <a:lstStyle/>
                    <a:p>
                      <a:pPr>
                        <a:lnSpc>
                          <a:spcPct val="100000"/>
                        </a:lnSpc>
                      </a:pPr>
                      <a:r>
                        <a:rPr lang="en-US" sz="2400" strike="noStrike">
                          <a:solidFill>
                            <a:srgbClr val="000000"/>
                          </a:solidFill>
                          <a:latin typeface="Times New Roman"/>
                          <a:ea typeface="DejaVu Sans"/>
                        </a:rPr>
                        <a:t>…..</a:t>
                      </a:r>
                      <a:endParaRPr/>
                    </a:p>
                  </a:txBody>
                  <a:tcPr>
                    <a:solidFill>
                      <a:schemeClr val="accent1"/>
                    </a:solidFill>
                  </a:tcPr>
                </a:tc>
                <a:extLst>
                  <a:ext uri="{0D108BD9-81ED-4DB2-BD59-A6C34878D82A}">
                    <a16:rowId xmlns:a16="http://schemas.microsoft.com/office/drawing/2014/main" val="10009"/>
                  </a:ext>
                </a:extLst>
              </a:tr>
              <a:tr h="360720">
                <a:tc>
                  <a:txBody>
                    <a:bodyPr/>
                    <a:lstStyle/>
                    <a:p>
                      <a:pPr>
                        <a:lnSpc>
                          <a:spcPct val="100000"/>
                        </a:lnSpc>
                      </a:pPr>
                      <a:r>
                        <a:rPr lang="en-US" strike="noStrike" dirty="0">
                          <a:solidFill>
                            <a:srgbClr val="000000"/>
                          </a:solidFill>
                          <a:latin typeface="Calibri"/>
                          <a:ea typeface="DejaVu Sans"/>
                        </a:rPr>
                        <a:t>Entry 31</a:t>
                      </a:r>
                      <a:endParaRPr dirty="0"/>
                    </a:p>
                  </a:txBody>
                  <a:tcPr>
                    <a:solidFill>
                      <a:srgbClr val="FFFF00"/>
                    </a:solidFill>
                  </a:tcPr>
                </a:tc>
                <a:extLst>
                  <a:ext uri="{0D108BD9-81ED-4DB2-BD59-A6C34878D82A}">
                    <a16:rowId xmlns:a16="http://schemas.microsoft.com/office/drawing/2014/main" val="10010"/>
                  </a:ext>
                </a:extLst>
              </a:tr>
            </a:tbl>
          </a:graphicData>
        </a:graphic>
      </p:graphicFrame>
      <p:sp>
        <p:nvSpPr>
          <p:cNvPr id="284" name="CustomShape 5"/>
          <p:cNvSpPr/>
          <p:nvPr/>
        </p:nvSpPr>
        <p:spPr>
          <a:xfrm>
            <a:off x="1280160" y="1188720"/>
            <a:ext cx="5258880" cy="450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Calibri"/>
                <a:ea typeface="DejaVu Sans"/>
              </a:rPr>
              <a:t>Address/4      Profiling         Instructions            </a:t>
            </a:r>
            <a:endParaRPr dirty="0">
              <a:solidFill>
                <a:srgbClr val="FF0000"/>
              </a:solidFill>
            </a:endParaRPr>
          </a:p>
          <a:p>
            <a:pPr>
              <a:lnSpc>
                <a:spcPct val="100000"/>
              </a:lnSpc>
            </a:pPr>
            <a:r>
              <a:rPr lang="en-US" sz="2400" strike="noStrike" dirty="0">
                <a:solidFill>
                  <a:srgbClr val="000000"/>
                </a:solidFill>
                <a:latin typeface="Calibri"/>
                <a:ea typeface="DejaVu Sans"/>
              </a:rPr>
              <a:t>  480005ce      9433/9436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a:t>
            </a:r>
            <a:endParaRPr dirty="0"/>
          </a:p>
          <a:p>
            <a:pPr>
              <a:lnSpc>
                <a:spcPct val="100000"/>
              </a:lnSpc>
            </a:pPr>
            <a:r>
              <a:rPr lang="en-US" sz="2400" strike="noStrike" dirty="0">
                <a:solidFill>
                  <a:srgbClr val="000000"/>
                </a:solidFill>
                <a:latin typeface="Calibri"/>
                <a:ea typeface="DejaVu Sans"/>
              </a:rPr>
              <a:t>  480005ef             1/1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j</a:t>
            </a:r>
            <a:endParaRPr dirty="0"/>
          </a:p>
          <a:p>
            <a:pPr>
              <a:lnSpc>
                <a:spcPct val="100000"/>
              </a:lnSpc>
            </a:pPr>
            <a:r>
              <a:rPr lang="en-US" sz="2400" strike="noStrike" dirty="0">
                <a:solidFill>
                  <a:srgbClr val="000000"/>
                </a:solidFill>
                <a:latin typeface="Calibri"/>
                <a:ea typeface="DejaVu Sans"/>
              </a:rPr>
              <a:t>  480005d0                .                  </a:t>
            </a:r>
            <a:r>
              <a:rPr lang="en-US" sz="2400" strike="noStrike" dirty="0" err="1">
                <a:solidFill>
                  <a:srgbClr val="000000"/>
                </a:solidFill>
                <a:latin typeface="Calibri"/>
                <a:ea typeface="DejaVu Sans"/>
              </a:rPr>
              <a:t>jmp</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480005ee        0/6788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k</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480005ff          0/5792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m</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4800061f        5702/5792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n</a:t>
            </a:r>
            <a:endParaRPr dirty="0"/>
          </a:p>
          <a:p>
            <a:pPr>
              <a:lnSpc>
                <a:spcPct val="100000"/>
              </a:lnSpc>
            </a:pPr>
            <a:endParaRPr dirty="0"/>
          </a:p>
        </p:txBody>
      </p:sp>
      <p:sp>
        <p:nvSpPr>
          <p:cNvPr id="285" name="CustomShape 6"/>
          <p:cNvSpPr/>
          <p:nvPr/>
        </p:nvSpPr>
        <p:spPr>
          <a:xfrm>
            <a:off x="5896080" y="4040155"/>
            <a:ext cx="2017800" cy="1724525"/>
          </a:xfrm>
          <a:prstGeom prst="straightConnector1">
            <a:avLst/>
          </a:prstGeom>
          <a:noFill/>
          <a:ln>
            <a:solidFill>
              <a:srgbClr val="330099"/>
            </a:solidFill>
            <a:tailEnd type="triangle" w="med" len="med"/>
          </a:ln>
        </p:spPr>
        <p:style>
          <a:lnRef idx="0">
            <a:scrgbClr r="0" g="0" b="0"/>
          </a:lnRef>
          <a:fillRef idx="0">
            <a:scrgbClr r="0" g="0" b="0"/>
          </a:fillRef>
          <a:effectRef idx="0">
            <a:scrgbClr r="0" g="0" b="0"/>
          </a:effectRef>
          <a:fontRef idx="minor"/>
        </p:style>
      </p:sp>
      <p:sp>
        <p:nvSpPr>
          <p:cNvPr id="286" name="CustomShape 7"/>
          <p:cNvSpPr/>
          <p:nvPr/>
        </p:nvSpPr>
        <p:spPr>
          <a:xfrm>
            <a:off x="5754074" y="4762619"/>
            <a:ext cx="2109765" cy="985915"/>
          </a:xfrm>
          <a:prstGeom prst="straightConnector1">
            <a:avLst/>
          </a:prstGeom>
          <a:noFill/>
          <a:ln>
            <a:solidFill>
              <a:srgbClr val="330099"/>
            </a:solidFill>
            <a:tailEnd type="triangle" w="med" len="med"/>
          </a:ln>
        </p:spPr>
        <p:style>
          <a:lnRef idx="0">
            <a:scrgbClr r="0" g="0" b="0"/>
          </a:lnRef>
          <a:fillRef idx="0">
            <a:scrgbClr r="0" g="0" b="0"/>
          </a:fillRef>
          <a:effectRef idx="0">
            <a:scrgbClr r="0" g="0" b="0"/>
          </a:effectRef>
          <a:fontRef idx="minor"/>
        </p:style>
      </p:sp>
      <p:sp>
        <p:nvSpPr>
          <p:cNvPr id="287" name="CustomShape 8"/>
          <p:cNvSpPr/>
          <p:nvPr/>
        </p:nvSpPr>
        <p:spPr>
          <a:xfrm>
            <a:off x="5783400" y="1805760"/>
            <a:ext cx="2130480" cy="2661480"/>
          </a:xfrm>
          <a:prstGeom prst="straightConnector1">
            <a:avLst/>
          </a:prstGeom>
          <a:noFill/>
          <a:ln>
            <a:solidFill>
              <a:srgbClr val="CC0000"/>
            </a:solidFill>
            <a:tailEnd type="triangle" w="med" len="med"/>
          </a:ln>
        </p:spPr>
        <p:style>
          <a:lnRef idx="0">
            <a:scrgbClr r="0" g="0" b="0"/>
          </a:lnRef>
          <a:fillRef idx="0">
            <a:scrgbClr r="0" g="0" b="0"/>
          </a:fillRef>
          <a:effectRef idx="0">
            <a:scrgbClr r="0" g="0" b="0"/>
          </a:effectRef>
          <a:fontRef idx="minor"/>
        </p:style>
      </p:sp>
      <p:sp>
        <p:nvSpPr>
          <p:cNvPr id="288" name="CustomShape 9"/>
          <p:cNvSpPr/>
          <p:nvPr/>
        </p:nvSpPr>
        <p:spPr>
          <a:xfrm>
            <a:off x="5721846" y="3311460"/>
            <a:ext cx="2192033" cy="1155780"/>
          </a:xfrm>
          <a:prstGeom prst="straightConnector1">
            <a:avLst/>
          </a:prstGeom>
          <a:noFill/>
          <a:ln>
            <a:solidFill>
              <a:srgbClr val="CC0000"/>
            </a:solidFill>
            <a:tailEnd type="triangle" w="med" len="med"/>
          </a:ln>
        </p:spPr>
        <p:style>
          <a:lnRef idx="0">
            <a:scrgbClr r="0" g="0" b="0"/>
          </a:lnRef>
          <a:fillRef idx="0">
            <a:scrgbClr r="0" g="0" b="0"/>
          </a:fillRef>
          <a:effectRef idx="0">
            <a:scrgbClr r="0" g="0" b="0"/>
          </a:effectRef>
          <a:fontRef idx="minor"/>
        </p:style>
      </p:sp>
      <p:sp>
        <p:nvSpPr>
          <p:cNvPr id="289" name="CustomShape 10"/>
          <p:cNvSpPr/>
          <p:nvPr/>
        </p:nvSpPr>
        <p:spPr>
          <a:xfrm>
            <a:off x="7955280" y="1267560"/>
            <a:ext cx="19195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dirty="0">
                <a:solidFill>
                  <a:srgbClr val="FF0000"/>
                </a:solidFill>
                <a:latin typeface="Arial"/>
                <a:ea typeface="DejaVu Sans"/>
              </a:rPr>
              <a:t>Pattern table</a:t>
            </a:r>
            <a:endParaRPr dirty="0">
              <a:solidFill>
                <a:srgbClr val="FF0000"/>
              </a:solidFill>
            </a:endParaRPr>
          </a:p>
        </p:txBody>
      </p:sp>
      <p:sp>
        <p:nvSpPr>
          <p:cNvPr id="290" name="Line 11"/>
          <p:cNvSpPr/>
          <p:nvPr/>
        </p:nvSpPr>
        <p:spPr>
          <a:xfrm>
            <a:off x="5710335" y="2258280"/>
            <a:ext cx="2153505" cy="2644920"/>
          </a:xfrm>
          <a:prstGeom prst="line">
            <a:avLst/>
          </a:prstGeom>
          <a:ln>
            <a:solidFill>
              <a:srgbClr val="000000"/>
            </a:solidFill>
            <a:tailEnd type="triangle" w="med" len="med"/>
          </a:ln>
        </p:spPr>
      </p:sp>
    </p:spTree>
    <p:extLst>
      <p:ext uri="{BB962C8B-B14F-4D97-AF65-F5344CB8AC3E}">
        <p14:creationId xmlns:p14="http://schemas.microsoft.com/office/powerpoint/2010/main" val="24258922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graphicFrame>
        <p:nvGraphicFramePr>
          <p:cNvPr id="316" name="Table 2"/>
          <p:cNvGraphicFramePr/>
          <p:nvPr>
            <p:extLst>
              <p:ext uri="{D42A27DB-BD31-4B8C-83A1-F6EECF244321}">
                <p14:modId xmlns:p14="http://schemas.microsoft.com/office/powerpoint/2010/main" val="1680647481"/>
              </p:ext>
            </p:extLst>
          </p:nvPr>
        </p:nvGraphicFramePr>
        <p:xfrm>
          <a:off x="7997040" y="1256040"/>
          <a:ext cx="2120760" cy="4127760"/>
        </p:xfrm>
        <a:graphic>
          <a:graphicData uri="http://schemas.openxmlformats.org/drawingml/2006/table">
            <a:tbl>
              <a:tblPr/>
              <a:tblGrid>
                <a:gridCol w="2120760">
                  <a:extLst>
                    <a:ext uri="{9D8B030D-6E8A-4147-A177-3AD203B41FA5}">
                      <a16:colId xmlns:a16="http://schemas.microsoft.com/office/drawing/2014/main" val="20000"/>
                    </a:ext>
                  </a:extLst>
                </a:gridCol>
              </a:tblGrid>
              <a:tr h="367200">
                <a:tc>
                  <a:txBody>
                    <a:bodyPr/>
                    <a:lstStyle/>
                    <a:p>
                      <a:pPr>
                        <a:lnSpc>
                          <a:spcPct val="100000"/>
                        </a:lnSpc>
                      </a:pPr>
                      <a:r>
                        <a:rPr lang="en-US" b="0" strike="noStrike" dirty="0">
                          <a:solidFill>
                            <a:schemeClr val="tx1"/>
                          </a:solidFill>
                          <a:latin typeface="Calibri"/>
                          <a:ea typeface="DejaVu Sans"/>
                        </a:rPr>
                        <a:t>Entry</a:t>
                      </a:r>
                      <a:r>
                        <a:rPr lang="en-US" b="0" strike="noStrike" baseline="0" dirty="0">
                          <a:solidFill>
                            <a:schemeClr val="tx1"/>
                          </a:solidFill>
                          <a:latin typeface="Calibri"/>
                          <a:ea typeface="DejaVu Sans"/>
                        </a:rPr>
                        <a:t> 0</a:t>
                      </a:r>
                      <a:endParaRPr dirty="0"/>
                    </a:p>
                  </a:txBody>
                  <a:tcPr>
                    <a:solidFill>
                      <a:schemeClr val="accent1"/>
                    </a:solidFill>
                  </a:tcPr>
                </a:tc>
                <a:extLst>
                  <a:ext uri="{0D108BD9-81ED-4DB2-BD59-A6C34878D82A}">
                    <a16:rowId xmlns:a16="http://schemas.microsoft.com/office/drawing/2014/main" val="10000"/>
                  </a:ext>
                </a:extLst>
              </a:tr>
              <a:tr h="367200">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367200">
                <a:tc>
                  <a:txBody>
                    <a:bodyPr/>
                    <a:lstStyle/>
                    <a:p>
                      <a:pPr>
                        <a:lnSpc>
                          <a:spcPct val="100000"/>
                        </a:lnSpc>
                      </a:pPr>
                      <a:r>
                        <a:rPr lang="en-US" strike="noStrike" dirty="0">
                          <a:solidFill>
                            <a:srgbClr val="000000"/>
                          </a:solidFill>
                          <a:latin typeface="Calibri"/>
                          <a:ea typeface="DejaVu Sans"/>
                        </a:rPr>
                        <a:t>Entry 2</a:t>
                      </a:r>
                      <a:endParaRPr dirty="0"/>
                    </a:p>
                  </a:txBody>
                  <a:tcPr>
                    <a:solidFill>
                      <a:schemeClr val="accent1"/>
                    </a:solidFill>
                  </a:tcPr>
                </a:tc>
                <a:extLst>
                  <a:ext uri="{0D108BD9-81ED-4DB2-BD59-A6C34878D82A}">
                    <a16:rowId xmlns:a16="http://schemas.microsoft.com/office/drawing/2014/main" val="10002"/>
                  </a:ext>
                </a:extLst>
              </a:tr>
              <a:tr h="367200">
                <a:tc>
                  <a:txBody>
                    <a:bodyPr/>
                    <a:lstStyle/>
                    <a:p>
                      <a:pPr>
                        <a:lnSpc>
                          <a:spcPct val="100000"/>
                        </a:lnSpc>
                      </a:pPr>
                      <a:r>
                        <a:rPr lang="en-US" strike="noStrike">
                          <a:solidFill>
                            <a:srgbClr val="000000"/>
                          </a:solidFill>
                          <a:latin typeface="Calibri"/>
                          <a:ea typeface="DejaVu Sans"/>
                        </a:rPr>
                        <a:t>Entry 3</a:t>
                      </a:r>
                      <a:endParaRPr/>
                    </a:p>
                  </a:txBody>
                  <a:tcPr>
                    <a:solidFill>
                      <a:schemeClr val="accent1"/>
                    </a:solidFill>
                  </a:tcPr>
                </a:tc>
                <a:extLst>
                  <a:ext uri="{0D108BD9-81ED-4DB2-BD59-A6C34878D82A}">
                    <a16:rowId xmlns:a16="http://schemas.microsoft.com/office/drawing/2014/main" val="10003"/>
                  </a:ext>
                </a:extLst>
              </a:tr>
              <a:tr h="367200">
                <a:tc>
                  <a:txBody>
                    <a:bodyPr/>
                    <a:lstStyle/>
                    <a:p>
                      <a:pPr>
                        <a:lnSpc>
                          <a:spcPct val="100000"/>
                        </a:lnSpc>
                      </a:pPr>
                      <a:r>
                        <a:rPr lang="en-US" strike="noStrike">
                          <a:solidFill>
                            <a:srgbClr val="000000"/>
                          </a:solidFill>
                          <a:latin typeface="Calibri"/>
                          <a:ea typeface="DejaVu Sans"/>
                        </a:rPr>
                        <a:t>entry4</a:t>
                      </a:r>
                      <a:endParaRPr/>
                    </a:p>
                  </a:txBody>
                  <a:tcPr>
                    <a:solidFill>
                      <a:schemeClr val="accent1"/>
                    </a:solidFill>
                  </a:tcPr>
                </a:tc>
                <a:extLst>
                  <a:ext uri="{0D108BD9-81ED-4DB2-BD59-A6C34878D82A}">
                    <a16:rowId xmlns:a16="http://schemas.microsoft.com/office/drawing/2014/main" val="10004"/>
                  </a:ext>
                </a:extLst>
              </a:tr>
              <a:tr h="36720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5"/>
                  </a:ext>
                </a:extLst>
              </a:tr>
              <a:tr h="36720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367200">
                <a:tc>
                  <a:txBody>
                    <a:bodyPr/>
                    <a:lstStyle/>
                    <a:p>
                      <a:pPr>
                        <a:lnSpc>
                          <a:spcPct val="100000"/>
                        </a:lnSpc>
                      </a:pPr>
                      <a:r>
                        <a:rPr lang="en-US" strike="noStrike">
                          <a:solidFill>
                            <a:srgbClr val="000000"/>
                          </a:solidFill>
                          <a:latin typeface="Calibri"/>
                          <a:ea typeface="DejaVu Sans"/>
                        </a:rPr>
                        <a:t>Entry14 </a:t>
                      </a:r>
                      <a:endParaRPr/>
                    </a:p>
                  </a:txBody>
                  <a:tcPr>
                    <a:solidFill>
                      <a:schemeClr val="accent1"/>
                    </a:solidFill>
                  </a:tcPr>
                </a:tc>
                <a:extLst>
                  <a:ext uri="{0D108BD9-81ED-4DB2-BD59-A6C34878D82A}">
                    <a16:rowId xmlns:a16="http://schemas.microsoft.com/office/drawing/2014/main" val="10007"/>
                  </a:ext>
                </a:extLst>
              </a:tr>
              <a:tr h="367200">
                <a:tc>
                  <a:txBody>
                    <a:bodyPr/>
                    <a:lstStyle/>
                    <a:p>
                      <a:pPr>
                        <a:lnSpc>
                          <a:spcPct val="100000"/>
                        </a:lnSpc>
                      </a:pPr>
                      <a:r>
                        <a:rPr lang="en-US" strike="noStrike" dirty="0">
                          <a:solidFill>
                            <a:srgbClr val="000000"/>
                          </a:solidFill>
                          <a:latin typeface="Calibri"/>
                          <a:ea typeface="DejaVu Sans"/>
                        </a:rPr>
                        <a:t>Entry 15</a:t>
                      </a:r>
                      <a:endParaRPr dirty="0"/>
                    </a:p>
                  </a:txBody>
                  <a:tcPr>
                    <a:solidFill>
                      <a:srgbClr val="FFC000"/>
                    </a:solidFill>
                  </a:tcPr>
                </a:tc>
                <a:extLst>
                  <a:ext uri="{0D108BD9-81ED-4DB2-BD59-A6C34878D82A}">
                    <a16:rowId xmlns:a16="http://schemas.microsoft.com/office/drawing/2014/main" val="10008"/>
                  </a:ext>
                </a:extLst>
              </a:tr>
              <a:tr h="432000">
                <a:tc>
                  <a:txBody>
                    <a:bodyPr/>
                    <a:lstStyle/>
                    <a:p>
                      <a:pPr>
                        <a:lnSpc>
                          <a:spcPct val="100000"/>
                        </a:lnSpc>
                      </a:pPr>
                      <a:r>
                        <a:rPr lang="en-US" sz="2400" strike="noStrike">
                          <a:solidFill>
                            <a:srgbClr val="000000"/>
                          </a:solidFill>
                          <a:latin typeface="Times New Roman"/>
                          <a:ea typeface="DejaVu Sans"/>
                        </a:rPr>
                        <a:t>…..</a:t>
                      </a:r>
                      <a:endParaRPr/>
                    </a:p>
                  </a:txBody>
                  <a:tcPr>
                    <a:solidFill>
                      <a:schemeClr val="accent1"/>
                    </a:solidFill>
                  </a:tcPr>
                </a:tc>
                <a:extLst>
                  <a:ext uri="{0D108BD9-81ED-4DB2-BD59-A6C34878D82A}">
                    <a16:rowId xmlns:a16="http://schemas.microsoft.com/office/drawing/2014/main" val="10009"/>
                  </a:ext>
                </a:extLst>
              </a:tr>
              <a:tr h="364680">
                <a:tc>
                  <a:txBody>
                    <a:bodyPr/>
                    <a:lstStyle/>
                    <a:p>
                      <a:pPr>
                        <a:lnSpc>
                          <a:spcPct val="100000"/>
                        </a:lnSpc>
                      </a:pPr>
                      <a:r>
                        <a:rPr lang="en-US" strike="noStrike" dirty="0">
                          <a:solidFill>
                            <a:srgbClr val="000000"/>
                          </a:solidFill>
                          <a:latin typeface="Calibri"/>
                          <a:ea typeface="DejaVu Sans"/>
                        </a:rPr>
                        <a:t>Entry 31</a:t>
                      </a:r>
                      <a:endParaRPr dirty="0"/>
                    </a:p>
                  </a:txBody>
                  <a:tcPr>
                    <a:solidFill>
                      <a:schemeClr val="accent1"/>
                    </a:solidFill>
                  </a:tcPr>
                </a:tc>
                <a:extLst>
                  <a:ext uri="{0D108BD9-81ED-4DB2-BD59-A6C34878D82A}">
                    <a16:rowId xmlns:a16="http://schemas.microsoft.com/office/drawing/2014/main" val="10010"/>
                  </a:ext>
                </a:extLst>
              </a:tr>
            </a:tbl>
          </a:graphicData>
        </a:graphic>
      </p:graphicFrame>
      <p:sp>
        <p:nvSpPr>
          <p:cNvPr id="317" name="CustomShape 3"/>
          <p:cNvSpPr/>
          <p:nvPr/>
        </p:nvSpPr>
        <p:spPr>
          <a:xfrm>
            <a:off x="1328040" y="694440"/>
            <a:ext cx="5286240" cy="454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Calibri"/>
                <a:ea typeface="DejaVu Sans"/>
              </a:rPr>
              <a:t>Address/4      Profiling         Instructions            </a:t>
            </a:r>
            <a:endParaRPr dirty="0">
              <a:solidFill>
                <a:srgbClr val="FF0000"/>
              </a:solidFill>
            </a:endParaRPr>
          </a:p>
          <a:p>
            <a:pPr>
              <a:lnSpc>
                <a:spcPct val="100000"/>
              </a:lnSpc>
            </a:pPr>
            <a:r>
              <a:rPr lang="en-US" sz="2400" strike="noStrike" dirty="0">
                <a:solidFill>
                  <a:srgbClr val="000000"/>
                </a:solidFill>
                <a:latin typeface="Calibri"/>
                <a:ea typeface="DejaVu Sans"/>
              </a:rPr>
              <a:t>  480005ce      9433/9436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a:t>
            </a:r>
            <a:endParaRPr dirty="0"/>
          </a:p>
          <a:p>
            <a:pPr>
              <a:lnSpc>
                <a:spcPct val="100000"/>
              </a:lnSpc>
            </a:pPr>
            <a:r>
              <a:rPr lang="en-US" sz="2400" strike="noStrike" dirty="0">
                <a:solidFill>
                  <a:srgbClr val="000000"/>
                </a:solidFill>
                <a:latin typeface="Calibri"/>
                <a:ea typeface="DejaVu Sans"/>
              </a:rPr>
              <a:t>  480005ef             1/1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j</a:t>
            </a:r>
            <a:endParaRPr dirty="0"/>
          </a:p>
          <a:p>
            <a:pPr>
              <a:lnSpc>
                <a:spcPct val="100000"/>
              </a:lnSpc>
            </a:pPr>
            <a:r>
              <a:rPr lang="en-US" sz="2400" strike="noStrike" dirty="0">
                <a:solidFill>
                  <a:srgbClr val="000000"/>
                </a:solidFill>
                <a:latin typeface="Calibri"/>
                <a:ea typeface="DejaVu Sans"/>
              </a:rPr>
              <a:t>  480005d0                .                  </a:t>
            </a:r>
            <a:r>
              <a:rPr lang="en-US" sz="2400" strike="noStrike" dirty="0" err="1">
                <a:solidFill>
                  <a:srgbClr val="000000"/>
                </a:solidFill>
                <a:latin typeface="Calibri"/>
                <a:ea typeface="DejaVu Sans"/>
              </a:rPr>
              <a:t>jmp</a:t>
            </a:r>
            <a:endParaRPr dirty="0"/>
          </a:p>
          <a:p>
            <a:pPr>
              <a:lnSpc>
                <a:spcPct val="100000"/>
              </a:lnSpc>
            </a:pPr>
            <a:r>
              <a:rPr lang="en-US" sz="2400" strike="noStrike" dirty="0">
                <a:solidFill>
                  <a:srgbClr val="000000"/>
                </a:solidFill>
                <a:latin typeface="Calibri"/>
                <a:ea typeface="DejaVu Sans"/>
              </a:rPr>
              <a:t>  480005d1                .                 </a:t>
            </a:r>
            <a:r>
              <a:rPr lang="en-US" sz="2400" strike="noStrike" dirty="0">
                <a:solidFill>
                  <a:srgbClr val="800000"/>
                </a:solidFill>
                <a:latin typeface="Calibri"/>
                <a:ea typeface="DejaVu Sans"/>
              </a:rPr>
              <a:t>NOP</a:t>
            </a:r>
            <a:r>
              <a:rPr lang="en-US" sz="2400" strike="noStrike" dirty="0">
                <a:solidFill>
                  <a:srgbClr val="000000"/>
                </a:solidFill>
                <a:latin typeface="Calibri"/>
                <a:ea typeface="DejaVu Sans"/>
              </a:rPr>
              <a:t>   </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480005ef          0/6788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k</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48000600          0/5792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m</a:t>
            </a:r>
            <a:endParaRPr dirty="0"/>
          </a:p>
          <a:p>
            <a:pPr>
              <a:lnSpc>
                <a:spcPct val="100000"/>
              </a:lnSpc>
            </a:pPr>
            <a:r>
              <a:rPr lang="en-US" sz="2400" strike="noStrike" dirty="0">
                <a:solidFill>
                  <a:srgbClr val="000000"/>
                </a:solidFill>
                <a:latin typeface="Calibri"/>
                <a:ea typeface="DejaVu Sans"/>
              </a:rPr>
              <a:t> 48000601                .                 </a:t>
            </a:r>
            <a:r>
              <a:rPr lang="en-US" sz="2400" strike="noStrike" dirty="0">
                <a:solidFill>
                  <a:srgbClr val="800000"/>
                </a:solidFill>
                <a:latin typeface="Calibri"/>
                <a:ea typeface="DejaVu Sans"/>
              </a:rPr>
              <a:t>NOP</a:t>
            </a:r>
            <a:r>
              <a:rPr lang="en-US" sz="2400" strike="noStrike" dirty="0">
                <a:solidFill>
                  <a:srgbClr val="000000"/>
                </a:solidFill>
                <a:latin typeface="Calibri"/>
                <a:ea typeface="DejaVu Sans"/>
              </a:rPr>
              <a:t>   </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4800061f        5702/5792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n</a:t>
            </a:r>
            <a:endParaRPr dirty="0"/>
          </a:p>
          <a:p>
            <a:pPr>
              <a:lnSpc>
                <a:spcPct val="100000"/>
              </a:lnSpc>
            </a:pPr>
            <a:endParaRPr dirty="0"/>
          </a:p>
        </p:txBody>
      </p:sp>
      <p:sp>
        <p:nvSpPr>
          <p:cNvPr id="319" name="CustomShape 5"/>
          <p:cNvSpPr/>
          <p:nvPr/>
        </p:nvSpPr>
        <p:spPr>
          <a:xfrm>
            <a:off x="8038080" y="774000"/>
            <a:ext cx="1929600" cy="34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dirty="0">
                <a:solidFill>
                  <a:srgbClr val="FF0000"/>
                </a:solidFill>
                <a:latin typeface="Arial"/>
                <a:ea typeface="DejaVu Sans"/>
              </a:rPr>
              <a:t>Pattern table</a:t>
            </a:r>
            <a:endParaRPr dirty="0">
              <a:solidFill>
                <a:srgbClr val="FF0000"/>
              </a:solidFill>
            </a:endParaRPr>
          </a:p>
        </p:txBody>
      </p:sp>
      <p:sp>
        <p:nvSpPr>
          <p:cNvPr id="320" name="Line 6"/>
          <p:cNvSpPr/>
          <p:nvPr/>
        </p:nvSpPr>
        <p:spPr>
          <a:xfrm>
            <a:off x="5785920" y="1752480"/>
            <a:ext cx="2160360" cy="2686680"/>
          </a:xfrm>
          <a:prstGeom prst="line">
            <a:avLst/>
          </a:prstGeom>
          <a:ln>
            <a:solidFill>
              <a:srgbClr val="000099"/>
            </a:solidFill>
            <a:tailEnd type="triangle" w="med" len="med"/>
          </a:ln>
        </p:spPr>
      </p:sp>
      <p:sp>
        <p:nvSpPr>
          <p:cNvPr id="321" name="Line 7"/>
          <p:cNvSpPr/>
          <p:nvPr/>
        </p:nvSpPr>
        <p:spPr>
          <a:xfrm>
            <a:off x="5785920" y="1307160"/>
            <a:ext cx="2160360" cy="2757960"/>
          </a:xfrm>
          <a:prstGeom prst="line">
            <a:avLst/>
          </a:prstGeom>
          <a:ln>
            <a:solidFill>
              <a:srgbClr val="000000"/>
            </a:solidFill>
            <a:tailEnd type="triangle" w="med" len="med"/>
          </a:ln>
        </p:spPr>
      </p:sp>
      <p:sp>
        <p:nvSpPr>
          <p:cNvPr id="322" name="Line 8"/>
          <p:cNvSpPr/>
          <p:nvPr/>
        </p:nvSpPr>
        <p:spPr>
          <a:xfrm flipV="1">
            <a:off x="5926500" y="1483567"/>
            <a:ext cx="2019780" cy="2448166"/>
          </a:xfrm>
          <a:prstGeom prst="line">
            <a:avLst/>
          </a:prstGeom>
          <a:ln>
            <a:solidFill>
              <a:srgbClr val="660066"/>
            </a:solidFill>
            <a:tailEnd type="triangle" w="med" len="med"/>
          </a:ln>
        </p:spPr>
      </p:sp>
      <p:sp>
        <p:nvSpPr>
          <p:cNvPr id="323" name="Line 9"/>
          <p:cNvSpPr/>
          <p:nvPr/>
        </p:nvSpPr>
        <p:spPr>
          <a:xfrm flipV="1">
            <a:off x="5859624" y="1828800"/>
            <a:ext cx="2137416" cy="3127320"/>
          </a:xfrm>
          <a:prstGeom prst="line">
            <a:avLst/>
          </a:prstGeom>
          <a:ln>
            <a:solidFill>
              <a:srgbClr val="660066"/>
            </a:solidFill>
            <a:tailEnd type="triangle" w="med" len="med"/>
          </a:ln>
        </p:spPr>
      </p:sp>
      <p:sp>
        <p:nvSpPr>
          <p:cNvPr id="324" name="CustomShape 10"/>
          <p:cNvSpPr/>
          <p:nvPr/>
        </p:nvSpPr>
        <p:spPr>
          <a:xfrm>
            <a:off x="322200" y="237240"/>
            <a:ext cx="813744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trike="noStrike" dirty="0">
                <a:solidFill>
                  <a:srgbClr val="FF0000"/>
                </a:solidFill>
                <a:latin typeface="Arial"/>
                <a:ea typeface="DejaVu Sans"/>
              </a:rPr>
              <a:t>After applying Relaxed address adjustment algorithm..</a:t>
            </a:r>
            <a:endParaRPr dirty="0">
              <a:solidFill>
                <a:srgbClr val="FF0000"/>
              </a:solidFill>
            </a:endParaRPr>
          </a:p>
        </p:txBody>
      </p:sp>
      <p:cxnSp>
        <p:nvCxnSpPr>
          <p:cNvPr id="3" name="Straight Arrow Connector 2"/>
          <p:cNvCxnSpPr>
            <a:endCxn id="320" idx="1"/>
          </p:cNvCxnSpPr>
          <p:nvPr/>
        </p:nvCxnSpPr>
        <p:spPr>
          <a:xfrm>
            <a:off x="5859624" y="3125755"/>
            <a:ext cx="2086656" cy="131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sp>
      <p:pic>
        <p:nvPicPr>
          <p:cNvPr id="326" name="Picture 3"/>
          <p:cNvPicPr/>
          <p:nvPr/>
        </p:nvPicPr>
        <p:blipFill>
          <a:blip r:embed="rId3"/>
          <a:stretch/>
        </p:blipFill>
        <p:spPr>
          <a:xfrm>
            <a:off x="1477440" y="1097280"/>
            <a:ext cx="9403920" cy="3124440"/>
          </a:xfrm>
          <a:prstGeom prst="rect">
            <a:avLst/>
          </a:prstGeom>
          <a:ln>
            <a:noFill/>
          </a:ln>
        </p:spPr>
      </p:pic>
      <p:sp>
        <p:nvSpPr>
          <p:cNvPr id="327" name="CustomShape 2"/>
          <p:cNvSpPr/>
          <p:nvPr/>
        </p:nvSpPr>
        <p:spPr>
          <a:xfrm>
            <a:off x="1097280" y="457200"/>
            <a:ext cx="7589160" cy="62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strike="noStrike" dirty="0">
                <a:solidFill>
                  <a:srgbClr val="FF0000"/>
                </a:solidFill>
                <a:latin typeface="Times New Roman" panose="02020603050405020304" pitchFamily="18" charset="0"/>
                <a:cs typeface="Times New Roman" panose="02020603050405020304" pitchFamily="18" charset="0"/>
              </a:rPr>
              <a:t>Effects of MMD using 2bC predictor </a:t>
            </a:r>
            <a:endParaRPr sz="2400" dirty="0">
              <a:solidFill>
                <a:srgbClr val="FF0000"/>
              </a:solidFill>
              <a:latin typeface="Times New Roman" panose="02020603050405020304" pitchFamily="18" charset="0"/>
              <a:cs typeface="Times New Roman" panose="02020603050405020304" pitchFamily="18" charset="0"/>
            </a:endParaRPr>
          </a:p>
        </p:txBody>
      </p:sp>
      <p:sp>
        <p:nvSpPr>
          <p:cNvPr id="328" name="CustomShape 3"/>
          <p:cNvSpPr/>
          <p:nvPr/>
        </p:nvSpPr>
        <p:spPr>
          <a:xfrm>
            <a:off x="2560680" y="4221720"/>
            <a:ext cx="4205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latin typeface="Arial"/>
              </a:rPr>
              <a:t>Constrained address adjustment</a:t>
            </a:r>
            <a:endParaRPr/>
          </a:p>
        </p:txBody>
      </p:sp>
      <p:sp>
        <p:nvSpPr>
          <p:cNvPr id="329" name="CustomShape 4"/>
          <p:cNvSpPr/>
          <p:nvPr/>
        </p:nvSpPr>
        <p:spPr>
          <a:xfrm>
            <a:off x="6858360" y="4206240"/>
            <a:ext cx="4205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latin typeface="Arial"/>
              </a:rPr>
              <a:t>Relaxed address adjustment</a:t>
            </a:r>
            <a:endParaRPr/>
          </a:p>
        </p:txBody>
      </p:sp>
      <p:sp>
        <p:nvSpPr>
          <p:cNvPr id="330" name="CustomShape 5"/>
          <p:cNvSpPr/>
          <p:nvPr/>
        </p:nvSpPr>
        <p:spPr>
          <a:xfrm>
            <a:off x="1005840" y="4754880"/>
            <a:ext cx="978372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buFont typeface="Arial" panose="020B0604020202020204" pitchFamily="34" charset="0"/>
              <a:buChar char="•"/>
            </a:pPr>
            <a:r>
              <a:rPr lang="en-US" strike="noStrike" dirty="0">
                <a:latin typeface="Arial"/>
              </a:rPr>
              <a:t>Larger MMD will result in , lower miss-prediction ratios, but more NOP insertion(Increases code size)</a:t>
            </a:r>
            <a:endParaRPr lang="en-US" dirty="0"/>
          </a:p>
          <a:p>
            <a:pPr marL="285750" indent="-285750">
              <a:buFont typeface="Arial" panose="020B0604020202020204" pitchFamily="34" charset="0"/>
              <a:buChar char="•"/>
            </a:pPr>
            <a:r>
              <a:rPr lang="en-US" strike="noStrike" dirty="0">
                <a:latin typeface="Arial"/>
              </a:rPr>
              <a:t>The graph shows that there is a balance between miss-prediction ratio and code expansion, when there are 8 2-bit counters.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314" name="CustomShape 2"/>
          <p:cNvSpPr/>
          <p:nvPr/>
        </p:nvSpPr>
        <p:spPr>
          <a:xfrm>
            <a:off x="914400" y="634482"/>
            <a:ext cx="10436760" cy="52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Pros and Cons of relaxed address adjustment:</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Pros:</a:t>
            </a:r>
            <a:endParaRPr sz="2400" dirty="0">
              <a:solidFill>
                <a:srgbClr val="FF0000"/>
              </a:solidFill>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Considers interference between both conditional and unconditional branches.</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More accurate than constrained based algorithm</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Cons:</a:t>
            </a:r>
            <a:endParaRPr sz="2400" dirty="0">
              <a:solidFill>
                <a:srgbClr val="FF0000"/>
              </a:solidFill>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NOP’s will be now executed by the CPU which increases CPU overhead (but considerable ).</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167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Branch Classification</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32" name="CustomShape 2"/>
          <p:cNvSpPr/>
          <p:nvPr/>
        </p:nvSpPr>
        <p:spPr>
          <a:xfrm>
            <a:off x="1272960" y="2194560"/>
            <a:ext cx="9880560" cy="22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CONCEPT</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WenQuanYi Zen Hei Sharp"/>
                <a:cs typeface="Times New Roman" panose="02020603050405020304" pitchFamily="18" charset="0"/>
              </a:rPr>
              <a:t>Examine the interference behavior of branches.</a:t>
            </a:r>
            <a:endParaRPr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WenQuanYi Zen Hei Sharp"/>
                <a:cs typeface="Times New Roman" panose="02020603050405020304" pitchFamily="18" charset="0"/>
              </a:rPr>
              <a:t>Map branches of similar behavior to same 2 bit counter of the pattern table.</a:t>
            </a:r>
            <a:endParaRPr sz="2400" dirty="0">
              <a:latin typeface="Times New Roman" panose="02020603050405020304" pitchFamily="18" charset="0"/>
              <a:cs typeface="Times New Roman" panose="02020603050405020304" pitchFamily="18"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Interference Problem</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34" name="CustomShape 2"/>
          <p:cNvSpPr/>
          <p:nvPr/>
        </p:nvSpPr>
        <p:spPr>
          <a:xfrm>
            <a:off x="5669280" y="2194560"/>
            <a:ext cx="4204080" cy="502200"/>
          </a:xfrm>
          <a:prstGeom prst="rect">
            <a:avLst/>
          </a:prstGeom>
          <a:blipFill>
            <a:blip r:embed="rId2"/>
            <a:tile/>
          </a:blip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800" strike="noStrike">
                <a:solidFill>
                  <a:srgbClr val="000000"/>
                </a:solidFill>
                <a:latin typeface="Calibri"/>
                <a:ea typeface="DejaVu Sans"/>
              </a:rPr>
              <a:t>Constructive interference</a:t>
            </a:r>
            <a:endParaRPr/>
          </a:p>
        </p:txBody>
      </p:sp>
      <p:sp>
        <p:nvSpPr>
          <p:cNvPr id="335" name="CustomShape 3"/>
          <p:cNvSpPr/>
          <p:nvPr/>
        </p:nvSpPr>
        <p:spPr>
          <a:xfrm>
            <a:off x="5669280" y="3427560"/>
            <a:ext cx="4204080" cy="502200"/>
          </a:xfrm>
          <a:prstGeom prst="rect">
            <a:avLst/>
          </a:prstGeom>
          <a:blipFill>
            <a:blip r:embed="rId2"/>
            <a:tile/>
          </a:blip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Arial"/>
                <a:ea typeface="DejaVu Sans"/>
              </a:rPr>
              <a:t>Neutral interference</a:t>
            </a:r>
            <a:endParaRPr/>
          </a:p>
        </p:txBody>
      </p:sp>
      <p:sp>
        <p:nvSpPr>
          <p:cNvPr id="336" name="CustomShape 4"/>
          <p:cNvSpPr/>
          <p:nvPr/>
        </p:nvSpPr>
        <p:spPr>
          <a:xfrm>
            <a:off x="5669280" y="4707720"/>
            <a:ext cx="4204080" cy="502200"/>
          </a:xfrm>
          <a:prstGeom prst="rect">
            <a:avLst/>
          </a:prstGeom>
          <a:blipFill>
            <a:blip r:embed="rId2"/>
            <a:tile/>
          </a:blip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800" strike="noStrike">
                <a:solidFill>
                  <a:srgbClr val="000000"/>
                </a:solidFill>
                <a:latin typeface="Calibri"/>
                <a:ea typeface="DejaVu Sans"/>
              </a:rPr>
              <a:t>Destructive interference</a:t>
            </a:r>
            <a:endParaRPr/>
          </a:p>
        </p:txBody>
      </p:sp>
      <p:sp>
        <p:nvSpPr>
          <p:cNvPr id="337" name="CustomShape 5"/>
          <p:cNvSpPr/>
          <p:nvPr/>
        </p:nvSpPr>
        <p:spPr>
          <a:xfrm>
            <a:off x="731520" y="3474720"/>
            <a:ext cx="3929760" cy="44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trike="noStrike" dirty="0">
                <a:solidFill>
                  <a:srgbClr val="000000"/>
                </a:solidFill>
                <a:latin typeface="Calibri"/>
                <a:ea typeface="DejaVu Sans"/>
              </a:rPr>
              <a:t>Branch Interference</a:t>
            </a:r>
            <a:endParaRPr dirty="0"/>
          </a:p>
        </p:txBody>
      </p:sp>
      <p:sp>
        <p:nvSpPr>
          <p:cNvPr id="338" name="CustomShape 6"/>
          <p:cNvSpPr/>
          <p:nvPr/>
        </p:nvSpPr>
        <p:spPr>
          <a:xfrm flipV="1">
            <a:off x="2697480" y="2443680"/>
            <a:ext cx="2970000" cy="1026360"/>
          </a:xfrm>
          <a:prstGeom prst="straightConnector1">
            <a:avLst/>
          </a:prstGeom>
          <a:noFill/>
          <a:ln>
            <a:noFill/>
          </a:ln>
        </p:spPr>
        <p:style>
          <a:lnRef idx="0">
            <a:scrgbClr r="0" g="0" b="0"/>
          </a:lnRef>
          <a:fillRef idx="0">
            <a:scrgbClr r="0" g="0" b="0"/>
          </a:fillRef>
          <a:effectRef idx="0">
            <a:scrgbClr r="0" g="0" b="0"/>
          </a:effectRef>
          <a:fontRef idx="minor"/>
        </p:style>
      </p:sp>
      <p:sp>
        <p:nvSpPr>
          <p:cNvPr id="339" name="CustomShape 7"/>
          <p:cNvSpPr/>
          <p:nvPr/>
        </p:nvSpPr>
        <p:spPr>
          <a:xfrm>
            <a:off x="2697480" y="3920400"/>
            <a:ext cx="2970000" cy="1037520"/>
          </a:xfrm>
          <a:prstGeom prst="straightConnector1">
            <a:avLst/>
          </a:prstGeom>
          <a:noFill/>
          <a:ln>
            <a:noFill/>
          </a:ln>
        </p:spPr>
        <p:style>
          <a:lnRef idx="0">
            <a:scrgbClr r="0" g="0" b="0"/>
          </a:lnRef>
          <a:fillRef idx="0">
            <a:scrgbClr r="0" g="0" b="0"/>
          </a:fillRef>
          <a:effectRef idx="0">
            <a:scrgbClr r="0" g="0" b="0"/>
          </a:effectRef>
          <a:fontRef idx="minor"/>
        </p:style>
      </p:sp>
      <p:sp>
        <p:nvSpPr>
          <p:cNvPr id="340" name="CustomShape 8"/>
          <p:cNvSpPr/>
          <p:nvPr/>
        </p:nvSpPr>
        <p:spPr>
          <a:xfrm>
            <a:off x="3885480" y="3677760"/>
            <a:ext cx="1782000" cy="360"/>
          </a:xfrm>
          <a:prstGeom prst="straightConnector1">
            <a:avLst/>
          </a:prstGeom>
          <a:noFill/>
          <a:ln>
            <a:noFill/>
          </a:ln>
        </p:spPr>
        <p:style>
          <a:lnRef idx="0">
            <a:scrgbClr r="0" g="0" b="0"/>
          </a:lnRef>
          <a:fillRef idx="0">
            <a:scrgbClr r="0" g="0" b="0"/>
          </a:fillRef>
          <a:effectRef idx="0">
            <a:scrgbClr r="0" g="0" b="0"/>
          </a:effectRef>
          <a:fontRef idx="minor"/>
        </p:style>
      </p:sp>
      <p:sp>
        <p:nvSpPr>
          <p:cNvPr id="341" name="CustomShape 9"/>
          <p:cNvSpPr/>
          <p:nvPr/>
        </p:nvSpPr>
        <p:spPr>
          <a:xfrm>
            <a:off x="5669280" y="3416040"/>
            <a:ext cx="4204080" cy="502200"/>
          </a:xfrm>
          <a:prstGeom prst="rect">
            <a:avLst/>
          </a:prstGeom>
          <a:blipFill>
            <a:blip r:embed="rId2"/>
            <a:tile/>
          </a:blip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800" strike="noStrike">
                <a:solidFill>
                  <a:srgbClr val="000000"/>
                </a:solidFill>
                <a:latin typeface="Calibri"/>
                <a:ea typeface="DejaVu Sans"/>
              </a:rPr>
              <a:t>Neutral interference</a:t>
            </a:r>
            <a:endParaRPr/>
          </a:p>
        </p:txBody>
      </p:sp>
      <p:sp>
        <p:nvSpPr>
          <p:cNvPr id="342" name="CustomShape 10"/>
          <p:cNvSpPr/>
          <p:nvPr/>
        </p:nvSpPr>
        <p:spPr>
          <a:xfrm flipV="1">
            <a:off x="3885480" y="3665880"/>
            <a:ext cx="1782000" cy="7920"/>
          </a:xfrm>
          <a:prstGeom prst="straightConnector1">
            <a:avLst/>
          </a:prstGeom>
          <a:noFill/>
          <a:ln>
            <a:noFill/>
          </a:ln>
        </p:spPr>
        <p:style>
          <a:lnRef idx="0">
            <a:scrgbClr r="0" g="0" b="0"/>
          </a:lnRef>
          <a:fillRef idx="0">
            <a:scrgbClr r="0" g="0" b="0"/>
          </a:fillRef>
          <a:effectRef idx="0">
            <a:scrgbClr r="0" g="0" b="0"/>
          </a:effectRef>
          <a:fontRef idx="minor"/>
        </p:style>
      </p:sp>
      <p:sp>
        <p:nvSpPr>
          <p:cNvPr id="343" name="Line 11"/>
          <p:cNvSpPr/>
          <p:nvPr/>
        </p:nvSpPr>
        <p:spPr>
          <a:xfrm flipV="1">
            <a:off x="3657600" y="2468880"/>
            <a:ext cx="2011680" cy="1005840"/>
          </a:xfrm>
          <a:prstGeom prst="line">
            <a:avLst/>
          </a:prstGeom>
          <a:ln>
            <a:solidFill>
              <a:srgbClr val="000000"/>
            </a:solidFill>
            <a:tailEnd type="triangle" w="med" len="med"/>
          </a:ln>
        </p:spPr>
      </p:sp>
      <p:sp>
        <p:nvSpPr>
          <p:cNvPr id="344" name="Line 12"/>
          <p:cNvSpPr/>
          <p:nvPr/>
        </p:nvSpPr>
        <p:spPr>
          <a:xfrm flipV="1">
            <a:off x="3749040" y="3657600"/>
            <a:ext cx="1920240" cy="91440"/>
          </a:xfrm>
          <a:prstGeom prst="line">
            <a:avLst/>
          </a:prstGeom>
          <a:ln>
            <a:solidFill>
              <a:srgbClr val="000000"/>
            </a:solidFill>
            <a:tailEnd type="triangle" w="med" len="med"/>
          </a:ln>
        </p:spPr>
      </p:sp>
      <p:sp>
        <p:nvSpPr>
          <p:cNvPr id="345" name="Line 13"/>
          <p:cNvSpPr/>
          <p:nvPr/>
        </p:nvSpPr>
        <p:spPr>
          <a:xfrm>
            <a:off x="3657600" y="3931920"/>
            <a:ext cx="2011680" cy="109728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914400" y="1547640"/>
            <a:ext cx="10696320" cy="293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Constructive Interference-</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Miss-prediction of a conditional branch to be correctly predicted.</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Neutral Interference-</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This has no effect on miss-prediction.</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Destructive Interference-</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Miss-predicted to be predicted wrong.</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Destructive interference</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48" name="CustomShape 2"/>
          <p:cNvSpPr/>
          <p:nvPr/>
        </p:nvSpPr>
        <p:spPr>
          <a:xfrm>
            <a:off x="822960" y="1737360"/>
            <a:ext cx="10056240" cy="25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Branches with different branching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behaviour</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are mapped to the same 2-bit counter.</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Causes decrease in branch prediction accuracy.</a:t>
            </a:r>
            <a:endParaRPr lang="en-US" sz="2400" dirty="0">
              <a:latin typeface="Times New Roman" panose="02020603050405020304" pitchFamily="18" charset="0"/>
              <a:cs typeface="Times New Roman" panose="02020603050405020304" pitchFamily="18" charset="0"/>
            </a:endParaRPr>
          </a:p>
          <a:p>
            <a:pPr marL="457200" indent="-45720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 classification technique aims at reducing destructive interferences among branches.</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0" y="273050"/>
            <a:ext cx="10972800" cy="1144588"/>
          </a:xfrm>
        </p:spPr>
        <p:txBody>
          <a:bodyPr/>
          <a:lstStyle/>
          <a:p>
            <a:pPr marL="0" indent="0">
              <a:buNone/>
            </a:pPr>
            <a:r>
              <a:rPr lang="en-US" sz="3200" dirty="0">
                <a:solidFill>
                  <a:srgbClr val="FF0000"/>
                </a:solidFill>
                <a:latin typeface="Times New Roman" panose="02020603050405020304" pitchFamily="18" charset="0"/>
                <a:cs typeface="Times New Roman" panose="02020603050405020304" pitchFamily="18" charset="0"/>
              </a:rPr>
              <a:t>Role Of A 2-bit counter in Branch Prediction</a:t>
            </a:r>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dirty="0"/>
              <a:t>                                                                    </a:t>
            </a:r>
          </a:p>
          <a:p>
            <a:pPr marL="0" indent="0">
              <a:buNone/>
            </a:pPr>
            <a:r>
              <a:rPr lang="en-US" dirty="0"/>
              <a:t>                                                                </a:t>
            </a:r>
          </a:p>
          <a:p>
            <a:pPr marL="0" indent="0">
              <a:buNone/>
            </a:pPr>
            <a:r>
              <a:rPr lang="en-US" sz="1000" dirty="0"/>
              <a:t>                                                                                                                                 </a:t>
            </a:r>
            <a:endParaRPr lang="en-US" dirty="0"/>
          </a:p>
        </p:txBody>
      </p:sp>
      <p:sp>
        <p:nvSpPr>
          <p:cNvPr id="6" name="Rectangle 5"/>
          <p:cNvSpPr/>
          <p:nvPr/>
        </p:nvSpPr>
        <p:spPr>
          <a:xfrm>
            <a:off x="923731" y="3172408"/>
            <a:ext cx="1203649" cy="3732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PC</a:t>
            </a:r>
          </a:p>
        </p:txBody>
      </p:sp>
      <p:sp>
        <p:nvSpPr>
          <p:cNvPr id="7" name="Rectangle 6"/>
          <p:cNvSpPr/>
          <p:nvPr/>
        </p:nvSpPr>
        <p:spPr>
          <a:xfrm>
            <a:off x="3564294" y="2258008"/>
            <a:ext cx="877077" cy="1287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entryK</a:t>
            </a:r>
            <a:endParaRPr lang="en-US" dirty="0"/>
          </a:p>
        </p:txBody>
      </p:sp>
      <p:cxnSp>
        <p:nvCxnSpPr>
          <p:cNvPr id="9" name="Straight Connector 8"/>
          <p:cNvCxnSpPr/>
          <p:nvPr/>
        </p:nvCxnSpPr>
        <p:spPr>
          <a:xfrm>
            <a:off x="3564294" y="2537927"/>
            <a:ext cx="90506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564294" y="2817847"/>
            <a:ext cx="877077" cy="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564294" y="3041780"/>
            <a:ext cx="877077"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64294" y="3284375"/>
            <a:ext cx="877077" cy="1"/>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2920482" y="4413380"/>
            <a:ext cx="2239347" cy="10916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CACHE</a:t>
            </a:r>
          </a:p>
        </p:txBody>
      </p:sp>
      <p:sp>
        <p:nvSpPr>
          <p:cNvPr id="21" name="Rectangle 20"/>
          <p:cNvSpPr/>
          <p:nvPr/>
        </p:nvSpPr>
        <p:spPr>
          <a:xfrm>
            <a:off x="3051110" y="5057192"/>
            <a:ext cx="410547" cy="130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Flowchart: Delay 21"/>
          <p:cNvSpPr/>
          <p:nvPr/>
        </p:nvSpPr>
        <p:spPr>
          <a:xfrm>
            <a:off x="5980922" y="2629138"/>
            <a:ext cx="951723" cy="1065783"/>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Flowchart: Manual Operation 22"/>
          <p:cNvSpPr/>
          <p:nvPr/>
        </p:nvSpPr>
        <p:spPr>
          <a:xfrm rot="16200000">
            <a:off x="7221896" y="3666929"/>
            <a:ext cx="2892489" cy="63448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6" idx="3"/>
            <a:endCxn id="7" idx="1"/>
          </p:cNvCxnSpPr>
          <p:nvPr/>
        </p:nvCxnSpPr>
        <p:spPr>
          <a:xfrm flipV="1">
            <a:off x="2127380" y="2901821"/>
            <a:ext cx="143691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2"/>
          </p:cNvCxnSpPr>
          <p:nvPr/>
        </p:nvCxnSpPr>
        <p:spPr>
          <a:xfrm>
            <a:off x="1525556" y="3545633"/>
            <a:ext cx="1394926" cy="151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3"/>
          </p:cNvCxnSpPr>
          <p:nvPr/>
        </p:nvCxnSpPr>
        <p:spPr>
          <a:xfrm>
            <a:off x="4441371" y="2901821"/>
            <a:ext cx="153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823927" y="3545633"/>
            <a:ext cx="18661" cy="86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842588" y="3545633"/>
            <a:ext cx="1138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32645" y="3279711"/>
            <a:ext cx="1418253" cy="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802017" y="4114800"/>
            <a:ext cx="1474236" cy="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0" idx="3"/>
          </p:cNvCxnSpPr>
          <p:nvPr/>
        </p:nvCxnSpPr>
        <p:spPr>
          <a:xfrm>
            <a:off x="5159829" y="4959221"/>
            <a:ext cx="3191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p:cNvCxnSpPr>
          <p:nvPr/>
        </p:nvCxnSpPr>
        <p:spPr>
          <a:xfrm>
            <a:off x="8985383" y="3984171"/>
            <a:ext cx="1502225"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32645" y="3872204"/>
            <a:ext cx="1231427" cy="338554"/>
          </a:xfrm>
          <a:prstGeom prst="rect">
            <a:avLst/>
          </a:prstGeom>
          <a:noFill/>
        </p:spPr>
        <p:txBody>
          <a:bodyPr wrap="none" rtlCol="0">
            <a:spAutoFit/>
          </a:bodyPr>
          <a:lstStyle/>
          <a:p>
            <a:r>
              <a:rPr lang="en-US" sz="1600" dirty="0" err="1">
                <a:latin typeface="Times New Roman" panose="02020603050405020304" pitchFamily="18" charset="0"/>
                <a:cs typeface="Times New Roman" panose="02020603050405020304" pitchFamily="18" charset="0"/>
              </a:rPr>
              <a:t>PC+Inst</a:t>
            </a:r>
            <a:r>
              <a:rPr lang="en-US" sz="1600" dirty="0">
                <a:latin typeface="Times New Roman" panose="02020603050405020304" pitchFamily="18" charset="0"/>
                <a:cs typeface="Times New Roman" panose="02020603050405020304" pitchFamily="18" charset="0"/>
              </a:rPr>
              <a:t> size</a:t>
            </a:r>
          </a:p>
        </p:txBody>
      </p:sp>
      <p:sp>
        <p:nvSpPr>
          <p:cNvPr id="54" name="TextBox 53"/>
          <p:cNvSpPr txBox="1"/>
          <p:nvPr/>
        </p:nvSpPr>
        <p:spPr>
          <a:xfrm>
            <a:off x="9301348" y="3348984"/>
            <a:ext cx="2143536" cy="523220"/>
          </a:xfrm>
          <a:prstGeom prst="rect">
            <a:avLst/>
          </a:prstGeom>
          <a:noFill/>
        </p:spPr>
        <p:txBody>
          <a:bodyPr wrap="none" rtlCol="0">
            <a:spAutoFit/>
          </a:bodyPr>
          <a:lstStyle/>
          <a:p>
            <a:r>
              <a:rPr lang="en-US" dirty="0"/>
              <a:t>Next</a:t>
            </a:r>
            <a:r>
              <a:rPr lang="en-US" sz="2800" dirty="0"/>
              <a:t> </a:t>
            </a:r>
            <a:r>
              <a:rPr lang="en-US" dirty="0"/>
              <a:t>fetch address</a:t>
            </a:r>
          </a:p>
        </p:txBody>
      </p:sp>
      <p:sp>
        <p:nvSpPr>
          <p:cNvPr id="55" name="TextBox 54"/>
          <p:cNvSpPr txBox="1"/>
          <p:nvPr/>
        </p:nvSpPr>
        <p:spPr>
          <a:xfrm>
            <a:off x="2800886" y="5702950"/>
            <a:ext cx="2646878" cy="369332"/>
          </a:xfrm>
          <a:prstGeom prst="rect">
            <a:avLst/>
          </a:prstGeom>
          <a:noFill/>
        </p:spPr>
        <p:txBody>
          <a:bodyPr wrap="none" rtlCol="0">
            <a:spAutoFit/>
          </a:bodyPr>
          <a:lstStyle/>
          <a:p>
            <a:r>
              <a:rPr lang="en-US" dirty="0"/>
              <a:t>Cache of target address</a:t>
            </a:r>
          </a:p>
        </p:txBody>
      </p:sp>
      <p:sp>
        <p:nvSpPr>
          <p:cNvPr id="58" name="TextBox 57"/>
          <p:cNvSpPr txBox="1"/>
          <p:nvPr/>
        </p:nvSpPr>
        <p:spPr>
          <a:xfrm>
            <a:off x="4124325" y="4114800"/>
            <a:ext cx="813043" cy="369332"/>
          </a:xfrm>
          <a:prstGeom prst="rect">
            <a:avLst/>
          </a:prstGeom>
          <a:noFill/>
        </p:spPr>
        <p:txBody>
          <a:bodyPr wrap="none" rtlCol="0">
            <a:spAutoFit/>
          </a:bodyPr>
          <a:lstStyle/>
          <a:p>
            <a:r>
              <a:rPr lang="en-US" dirty="0"/>
              <a:t>HIT??</a:t>
            </a:r>
          </a:p>
        </p:txBody>
      </p:sp>
      <p:sp>
        <p:nvSpPr>
          <p:cNvPr id="2" name="TextBox 1"/>
          <p:cNvSpPr txBox="1"/>
          <p:nvPr/>
        </p:nvSpPr>
        <p:spPr>
          <a:xfrm>
            <a:off x="55984" y="1790864"/>
            <a:ext cx="340567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pattern  history Table, whose each entry is a 2-bit counter </a:t>
            </a:r>
          </a:p>
        </p:txBody>
      </p:sp>
      <p:sp>
        <p:nvSpPr>
          <p:cNvPr id="4" name="TextBox 3"/>
          <p:cNvSpPr txBox="1"/>
          <p:nvPr/>
        </p:nvSpPr>
        <p:spPr>
          <a:xfrm>
            <a:off x="4637314" y="2629137"/>
            <a:ext cx="104349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TAKEN??</a:t>
            </a:r>
          </a:p>
        </p:txBody>
      </p:sp>
      <p:sp>
        <p:nvSpPr>
          <p:cNvPr id="8" name="TextBox 7"/>
          <p:cNvSpPr txBox="1"/>
          <p:nvPr/>
        </p:nvSpPr>
        <p:spPr>
          <a:xfrm>
            <a:off x="7399176" y="5812971"/>
            <a:ext cx="3236784" cy="369332"/>
          </a:xfrm>
          <a:prstGeom prst="rect">
            <a:avLst/>
          </a:prstGeom>
          <a:noFill/>
        </p:spPr>
        <p:txBody>
          <a:bodyPr wrap="none" rtlCol="0">
            <a:spAutoFit/>
          </a:bodyPr>
          <a:lstStyle/>
          <a:p>
            <a:r>
              <a:rPr lang="en-US" dirty="0"/>
              <a:t>[</a:t>
            </a:r>
            <a:r>
              <a:rPr lang="en-US" dirty="0" err="1"/>
              <a:t>Ref:Prof.Onur</a:t>
            </a:r>
            <a:r>
              <a:rPr lang="en-US" dirty="0"/>
              <a:t> </a:t>
            </a:r>
            <a:r>
              <a:rPr lang="en-US" dirty="0" err="1"/>
              <a:t>Mutlu</a:t>
            </a:r>
            <a:r>
              <a:rPr lang="en-US" dirty="0"/>
              <a:t> lectures]</a:t>
            </a:r>
          </a:p>
        </p:txBody>
      </p:sp>
      <p:sp>
        <p:nvSpPr>
          <p:cNvPr id="3" name="TextBox 2"/>
          <p:cNvSpPr txBox="1"/>
          <p:nvPr/>
        </p:nvSpPr>
        <p:spPr>
          <a:xfrm>
            <a:off x="6131750" y="5031852"/>
            <a:ext cx="1710789" cy="369332"/>
          </a:xfrm>
          <a:prstGeom prst="rect">
            <a:avLst/>
          </a:prstGeom>
          <a:noFill/>
        </p:spPr>
        <p:txBody>
          <a:bodyPr wrap="none" rtlCol="0">
            <a:spAutoFit/>
          </a:bodyPr>
          <a:lstStyle/>
          <a:p>
            <a:r>
              <a:rPr lang="en-US" dirty="0"/>
              <a:t>Target address</a:t>
            </a:r>
          </a:p>
        </p:txBody>
      </p:sp>
    </p:spTree>
    <p:extLst>
      <p:ext uri="{BB962C8B-B14F-4D97-AF65-F5344CB8AC3E}">
        <p14:creationId xmlns:p14="http://schemas.microsoft.com/office/powerpoint/2010/main" val="3457785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869400" y="675720"/>
            <a:ext cx="8821800" cy="7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dirty="0">
                <a:solidFill>
                  <a:srgbClr val="FF0000"/>
                </a:solidFill>
                <a:latin typeface="Times New Roman" panose="02020603050405020304" pitchFamily="18" charset="0"/>
                <a:ea typeface="DejaVu Sans"/>
                <a:cs typeface="Times New Roman" panose="02020603050405020304" pitchFamily="18" charset="0"/>
              </a:rPr>
              <a:t>Part 1 – Examine the branch behavior and Classify them</a:t>
            </a:r>
            <a:endParaRPr sz="2400" dirty="0">
              <a:solidFill>
                <a:srgbClr val="FF0000"/>
              </a:solidFill>
              <a:latin typeface="Times New Roman" panose="02020603050405020304" pitchFamily="18" charset="0"/>
              <a:cs typeface="Times New Roman" panose="02020603050405020304" pitchFamily="18" charset="0"/>
            </a:endParaRPr>
          </a:p>
        </p:txBody>
      </p:sp>
      <p:sp>
        <p:nvSpPr>
          <p:cNvPr id="352" name="CustomShape 2"/>
          <p:cNvSpPr/>
          <p:nvPr/>
        </p:nvSpPr>
        <p:spPr>
          <a:xfrm>
            <a:off x="822960" y="1188720"/>
            <a:ext cx="10239840" cy="519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Arial" panose="020B0604020202020204" pitchFamily="34" charset="0"/>
              <a:buChar char="•"/>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Branch is classified based on the branch direction.</a:t>
            </a:r>
            <a:endParaRPr lang="en-US" sz="20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Arial" panose="020B0604020202020204" pitchFamily="34" charset="0"/>
              <a:buChar char="•"/>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Profiling information is used to find the Taken Probability of the branch.</a:t>
            </a:r>
            <a:endParaRPr lang="en-US" sz="20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Arial" panose="020B0604020202020204" pitchFamily="34" charset="0"/>
              <a:buChar char="•"/>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Lets say, For a branch</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the Taken Probability is TP(</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Arial" panose="020B0604020202020204" pitchFamily="34" charset="0"/>
              <a:buChar char="•"/>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After we get the branch direction, it is classified to an appropriate class.</a:t>
            </a:r>
            <a:endParaRPr lang="en-US" sz="20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Arial" panose="020B0604020202020204" pitchFamily="34" charset="0"/>
              <a:buChar char="•"/>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All conditional branches are classified into N classes, where N is the number of entries in Pattern table.</a:t>
            </a:r>
          </a:p>
          <a:p>
            <a:pPr marL="342900" indent="-342900">
              <a:lnSpc>
                <a:spcPct val="100000"/>
              </a:lnSpc>
              <a:buSzPct val="45000"/>
              <a:buFont typeface="Arial" panose="020B0604020202020204" pitchFamily="34" charset="0"/>
              <a:buChar char="•"/>
            </a:pPr>
            <a:r>
              <a:rPr lang="en-US" sz="2000" strike="noStrike" dirty="0">
                <a:solidFill>
                  <a:srgbClr val="000000"/>
                </a:solidFill>
                <a:latin typeface="Times New Roman" panose="02020603050405020304" pitchFamily="18" charset="0"/>
                <a:ea typeface="WenQuanYi Zen Hei Sharp"/>
                <a:cs typeface="Times New Roman" panose="02020603050405020304" pitchFamily="18" charset="0"/>
              </a:rPr>
              <a:t>Therefore the classification values are from 0 to N-1.</a:t>
            </a:r>
            <a:endParaRPr sz="20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Wingdings" panose="05000000000000000000" pitchFamily="2" charset="2"/>
              <a:buChar char="Ø"/>
            </a:pPr>
            <a:r>
              <a:rPr lang="en-US" sz="2000" strike="noStrike" dirty="0">
                <a:solidFill>
                  <a:srgbClr val="000000"/>
                </a:solidFill>
                <a:latin typeface="Times New Roman" panose="02020603050405020304" pitchFamily="18" charset="0"/>
                <a:ea typeface="WenQuanYi Zen Hei Sharp"/>
                <a:cs typeface="Times New Roman" panose="02020603050405020304" pitchFamily="18" charset="0"/>
              </a:rPr>
              <a:t>For </a:t>
            </a:r>
            <a:r>
              <a:rPr lang="en-US" sz="2000" strike="noStrike" dirty="0" err="1">
                <a:solidFill>
                  <a:srgbClr val="000000"/>
                </a:solidFill>
                <a:latin typeface="Times New Roman" panose="02020603050405020304" pitchFamily="18" charset="0"/>
                <a:ea typeface="WenQuanYi Zen Hei Sharp"/>
                <a:cs typeface="Times New Roman" panose="02020603050405020304" pitchFamily="18" charset="0"/>
              </a:rPr>
              <a:t>eg</a:t>
            </a:r>
            <a:r>
              <a:rPr lang="en-US" sz="2000" strike="noStrike" dirty="0">
                <a:solidFill>
                  <a:srgbClr val="000000"/>
                </a:solidFill>
                <a:latin typeface="Times New Roman" panose="02020603050405020304" pitchFamily="18" charset="0"/>
                <a:ea typeface="WenQuanYi Zen Hei Sharp"/>
                <a:cs typeface="Times New Roman" panose="02020603050405020304" pitchFamily="18" charset="0"/>
              </a:rPr>
              <a:t>., the branch</a:t>
            </a: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a:t>
            </a:r>
            <a:r>
              <a:rPr lang="en-US" sz="2000" i="1" strike="noStrike" dirty="0" err="1">
                <a:solidFill>
                  <a:srgbClr val="000000"/>
                </a:solidFill>
                <a:latin typeface="Times New Roman" panose="02020603050405020304" pitchFamily="18" charset="0"/>
                <a:ea typeface="WenQuanYi Zen Hei Sharp"/>
                <a:cs typeface="Times New Roman" panose="02020603050405020304" pitchFamily="18" charset="0"/>
              </a:rPr>
              <a:t>i</a:t>
            </a:r>
            <a:r>
              <a:rPr lang="en-US" sz="2000" strike="noStrike" dirty="0">
                <a:solidFill>
                  <a:srgbClr val="000000"/>
                </a:solidFill>
                <a:latin typeface="Times New Roman" panose="02020603050405020304" pitchFamily="18" charset="0"/>
                <a:ea typeface="WenQuanYi Zen Hei Sharp"/>
                <a:cs typeface="Times New Roman" panose="02020603050405020304" pitchFamily="18" charset="0"/>
              </a:rPr>
              <a:t> will be mapped to the n</a:t>
            </a:r>
            <a:r>
              <a:rPr lang="en-US" sz="2000" strike="noStrike" baseline="12000" dirty="0">
                <a:solidFill>
                  <a:srgbClr val="000000"/>
                </a:solidFill>
                <a:latin typeface="Times New Roman" panose="02020603050405020304" pitchFamily="18" charset="0"/>
                <a:ea typeface="WenQuanYi Zen Hei Sharp"/>
                <a:cs typeface="Times New Roman" panose="02020603050405020304" pitchFamily="18" charset="0"/>
              </a:rPr>
              <a:t>th </a:t>
            </a:r>
            <a:r>
              <a:rPr lang="en-US" sz="2000" strike="noStrike" dirty="0">
                <a:solidFill>
                  <a:srgbClr val="000000"/>
                </a:solidFill>
                <a:latin typeface="Times New Roman" panose="02020603050405020304" pitchFamily="18" charset="0"/>
                <a:ea typeface="WenQuanYi Zen Hei Sharp"/>
                <a:cs typeface="Times New Roman" panose="02020603050405020304" pitchFamily="18" charset="0"/>
              </a:rPr>
              <a:t>2bit counter of the pattern table. </a:t>
            </a:r>
            <a:endParaRPr sz="2000" dirty="0">
              <a:latin typeface="Times New Roman" panose="02020603050405020304" pitchFamily="18" charset="0"/>
              <a:cs typeface="Times New Roman" panose="02020603050405020304" pitchFamily="18" charset="0"/>
            </a:endParaRPr>
          </a:p>
          <a:p>
            <a:pPr algn="ctr">
              <a:lnSpc>
                <a:spcPct val="100000"/>
              </a:lnSpc>
              <a:buSzPct val="45000"/>
              <a:buFont typeface="StarSymbol"/>
              <a:buChar char="l"/>
            </a:pPr>
            <a:r>
              <a:rPr lang="en-US" sz="2000" strike="noStrike" dirty="0">
                <a:solidFill>
                  <a:srgbClr val="000000"/>
                </a:solidFill>
                <a:latin typeface="Times New Roman" panose="02020603050405020304" pitchFamily="18" charset="0"/>
                <a:ea typeface="WenQuanYi Zen Hei Sharp"/>
                <a:cs typeface="Times New Roman" panose="02020603050405020304" pitchFamily="18" charset="0"/>
              </a:rPr>
              <a:t>(n modulo N) = Class </a:t>
            </a: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(I)</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0 , if N-1/ N </a:t>
            </a:r>
            <a:r>
              <a:rPr lang="en-US" sz="2000" i="1" strike="noStrike" dirty="0">
                <a:solidFill>
                  <a:srgbClr val="000000"/>
                </a:solidFill>
                <a:latin typeface="Times New Roman" panose="02020603050405020304" pitchFamily="18" charset="0"/>
                <a:ea typeface="Liberation Serif;Times New Roman"/>
                <a:cs typeface="Times New Roman" panose="02020603050405020304" pitchFamily="18" charset="0"/>
              </a:rPr>
              <a:t>&lt;= TP(</a:t>
            </a:r>
            <a:r>
              <a:rPr lang="en-US" sz="2000" i="1" strike="noStrike" dirty="0" err="1">
                <a:solidFill>
                  <a:srgbClr val="000000"/>
                </a:solidFill>
                <a:latin typeface="Times New Roman" panose="02020603050405020304" pitchFamily="18" charset="0"/>
                <a:ea typeface="Liberation Serif;Times New Roman"/>
                <a:cs typeface="Times New Roman" panose="02020603050405020304" pitchFamily="18" charset="0"/>
              </a:rPr>
              <a:t>i</a:t>
            </a:r>
            <a:r>
              <a:rPr lang="en-US" sz="2000" i="1" strike="noStrike" dirty="0">
                <a:solidFill>
                  <a:srgbClr val="000000"/>
                </a:solidFill>
                <a:latin typeface="Times New Roman" panose="02020603050405020304" pitchFamily="18" charset="0"/>
                <a:ea typeface="Liberation Serif;Times New Roman"/>
                <a:cs typeface="Times New Roman" panose="02020603050405020304" pitchFamily="18" charset="0"/>
              </a:rPr>
              <a:t>) &lt; 1</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1 , if N-2/ N &lt;= TP(</a:t>
            </a:r>
            <a:r>
              <a:rPr lang="en-US" sz="2000" i="1" strike="noStrike" dirty="0" err="1">
                <a:solidFill>
                  <a:srgbClr val="000000"/>
                </a:solidFill>
                <a:latin typeface="Times New Roman" panose="02020603050405020304" pitchFamily="18" charset="0"/>
                <a:ea typeface="WenQuanYi Zen Hei Sharp"/>
                <a:cs typeface="Times New Roman" panose="02020603050405020304" pitchFamily="18" charset="0"/>
              </a:rPr>
              <a:t>i</a:t>
            </a: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&lt; N-1/N</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Class(</a:t>
            </a:r>
            <a:r>
              <a:rPr lang="en-US" sz="2000" i="1" strike="noStrike" dirty="0" err="1">
                <a:solidFill>
                  <a:srgbClr val="000000"/>
                </a:solidFill>
                <a:latin typeface="Times New Roman" panose="02020603050405020304" pitchFamily="18" charset="0"/>
                <a:ea typeface="WenQuanYi Zen Hei Sharp"/>
                <a:cs typeface="Times New Roman" panose="02020603050405020304" pitchFamily="18" charset="0"/>
              </a:rPr>
              <a:t>i</a:t>
            </a: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 .</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N-2, if 1/N &lt;= TP(</a:t>
            </a:r>
            <a:r>
              <a:rPr lang="en-US" sz="2000" i="1" strike="noStrike" dirty="0" err="1">
                <a:solidFill>
                  <a:srgbClr val="000000"/>
                </a:solidFill>
                <a:latin typeface="Times New Roman" panose="02020603050405020304" pitchFamily="18" charset="0"/>
                <a:ea typeface="WenQuanYi Zen Hei Sharp"/>
                <a:cs typeface="Times New Roman" panose="02020603050405020304" pitchFamily="18" charset="0"/>
              </a:rPr>
              <a:t>i</a:t>
            </a: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&lt; N</a:t>
            </a:r>
            <a:endParaRPr sz="2000" dirty="0">
              <a:latin typeface="Times New Roman" panose="02020603050405020304" pitchFamily="18" charset="0"/>
              <a:cs typeface="Times New Roman" panose="02020603050405020304" pitchFamily="18" charset="0"/>
            </a:endParaRPr>
          </a:p>
          <a:p>
            <a:pPr>
              <a:lnSpc>
                <a:spcPct val="100000"/>
              </a:lnSpc>
            </a:pP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 N-1, if 0 &lt;= TP(</a:t>
            </a:r>
            <a:r>
              <a:rPr lang="en-US" sz="2000" i="1" strike="noStrike" dirty="0" err="1">
                <a:solidFill>
                  <a:srgbClr val="000000"/>
                </a:solidFill>
                <a:latin typeface="Times New Roman" panose="02020603050405020304" pitchFamily="18" charset="0"/>
                <a:ea typeface="WenQuanYi Zen Hei Sharp"/>
                <a:cs typeface="Times New Roman" panose="02020603050405020304" pitchFamily="18" charset="0"/>
              </a:rPr>
              <a:t>i</a:t>
            </a:r>
            <a:r>
              <a:rPr lang="en-US" sz="2000" i="1" strike="noStrike" dirty="0">
                <a:solidFill>
                  <a:srgbClr val="000000"/>
                </a:solidFill>
                <a:latin typeface="Times New Roman" panose="02020603050405020304" pitchFamily="18" charset="0"/>
                <a:ea typeface="WenQuanYi Zen Hei Sharp"/>
                <a:cs typeface="Times New Roman" panose="02020603050405020304" pitchFamily="18" charset="0"/>
              </a:rPr>
              <a:t>) &lt; 1/N	</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1005840" y="731520"/>
            <a:ext cx="6673254" cy="54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How Branch </a:t>
            </a:r>
            <a:r>
              <a:rPr lang="en-US" sz="3600" strike="noStrike" dirty="0" err="1">
                <a:solidFill>
                  <a:srgbClr val="FF0000"/>
                </a:solidFill>
                <a:latin typeface="Times New Roman" panose="02020603050405020304" pitchFamily="18" charset="0"/>
                <a:ea typeface="DejaVu Sans"/>
                <a:cs typeface="Times New Roman" panose="02020603050405020304" pitchFamily="18" charset="0"/>
              </a:rPr>
              <a:t>ClassificationWorks</a:t>
            </a:r>
            <a:endParaRPr dirty="0">
              <a:solidFill>
                <a:srgbClr val="FF0000"/>
              </a:solidFill>
              <a:latin typeface="Times New Roman" panose="02020603050405020304" pitchFamily="18" charset="0"/>
              <a:cs typeface="Times New Roman" panose="02020603050405020304" pitchFamily="18" charset="0"/>
            </a:endParaRPr>
          </a:p>
        </p:txBody>
      </p:sp>
      <p:sp>
        <p:nvSpPr>
          <p:cNvPr id="350" name="CustomShape 2"/>
          <p:cNvSpPr/>
          <p:nvPr/>
        </p:nvSpPr>
        <p:spPr>
          <a:xfrm>
            <a:off x="1097279" y="2286000"/>
            <a:ext cx="9763553" cy="174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branch classification works in two parts:</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Part 1</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Examine the branch behavior and Classify them</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FF0000"/>
                </a:solidFill>
                <a:latin typeface="Times New Roman" panose="02020603050405020304" pitchFamily="18" charset="0"/>
                <a:ea typeface="DejaVu Sans"/>
                <a:cs typeface="Times New Roman" panose="02020603050405020304" pitchFamily="18" charset="0"/>
              </a:rPr>
              <a:t>Part 2</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Address adjustment of the branch by NOP  insertion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1097280" y="822960"/>
            <a:ext cx="9968826" cy="4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dirty="0">
                <a:solidFill>
                  <a:srgbClr val="FF0000"/>
                </a:solidFill>
                <a:latin typeface="Times New Roman" panose="02020603050405020304" pitchFamily="18" charset="0"/>
                <a:ea typeface="DejaVu Sans"/>
                <a:cs typeface="Times New Roman" panose="02020603050405020304" pitchFamily="18" charset="0"/>
              </a:rPr>
              <a:t>Part 2 – Address adjustment of the branch by NOP insertion</a:t>
            </a:r>
          </a:p>
          <a:p>
            <a:pPr>
              <a:lnSpc>
                <a:spcPct val="100000"/>
              </a:lnSpc>
            </a:pPr>
            <a:endParaRPr sz="3200" dirty="0">
              <a:solidFill>
                <a:srgbClr val="FF0000"/>
              </a:solidFill>
              <a:latin typeface="Times New Roman" panose="02020603050405020304" pitchFamily="18" charset="0"/>
              <a:cs typeface="Times New Roman" panose="02020603050405020304" pitchFamily="18" charset="0"/>
            </a:endParaRPr>
          </a:p>
        </p:txBody>
      </p:sp>
      <p:sp>
        <p:nvSpPr>
          <p:cNvPr id="354" name="CustomShape 2"/>
          <p:cNvSpPr/>
          <p:nvPr/>
        </p:nvSpPr>
        <p:spPr>
          <a:xfrm>
            <a:off x="1097280" y="1737360"/>
            <a:ext cx="10056960" cy="111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After mapping is decided, the address of the branch is adjusted by inserting proper number of Null Operation instructions at the right locations.</a:t>
            </a:r>
            <a:endParaRPr lang="en-US" sz="2400" dirty="0">
              <a:latin typeface="Times New Roman" panose="02020603050405020304" pitchFamily="18" charset="0"/>
              <a:cs typeface="Times New Roman" panose="02020603050405020304" pitchFamily="18" charset="0"/>
            </a:endParaRPr>
          </a:p>
          <a:p>
            <a:pPr marL="285750" indent="-285750">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Finally, updates the address of the branches and the following instructions after alteration.</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914400" y="72779"/>
            <a:ext cx="9508320" cy="189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trike="noStrike" dirty="0">
                <a:solidFill>
                  <a:srgbClr val="FF0000"/>
                </a:solidFill>
                <a:latin typeface="Times New Roman" panose="02020603050405020304" pitchFamily="18" charset="0"/>
                <a:ea typeface="DejaVu Sans"/>
                <a:cs typeface="Times New Roman" panose="02020603050405020304" pitchFamily="18" charset="0"/>
              </a:rPr>
              <a:t>Algorithm:</a:t>
            </a:r>
            <a:endParaRPr sz="2800"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dirty="0"/>
          </a:p>
        </p:txBody>
      </p:sp>
      <p:sp>
        <p:nvSpPr>
          <p:cNvPr id="356" name="CustomShape 2"/>
          <p:cNvSpPr/>
          <p:nvPr/>
        </p:nvSpPr>
        <p:spPr>
          <a:xfrm>
            <a:off x="822960" y="731520"/>
            <a:ext cx="10148400" cy="55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u="sng" strike="noStrike" dirty="0">
                <a:solidFill>
                  <a:schemeClr val="tx2"/>
                </a:solidFill>
                <a:latin typeface="Times New Roman" panose="02020603050405020304" pitchFamily="18" charset="0"/>
                <a:ea typeface="DejaVu Sans"/>
                <a:cs typeface="Times New Roman" panose="02020603050405020304" pitchFamily="18" charset="0"/>
              </a:rPr>
              <a:t>Assumptions made</a:t>
            </a:r>
            <a:r>
              <a:rPr lang="en-US" sz="2000" strike="noStrike" dirty="0">
                <a:solidFill>
                  <a:schemeClr val="tx2"/>
                </a:solidFill>
                <a:latin typeface="Times New Roman" panose="02020603050405020304" pitchFamily="18" charset="0"/>
                <a:ea typeface="DejaVu Sans"/>
                <a:cs typeface="Times New Roman" panose="02020603050405020304" pitchFamily="18" charset="0"/>
              </a:rPr>
              <a:t>:</a:t>
            </a:r>
            <a:endParaRPr sz="2000" dirty="0">
              <a:solidFill>
                <a:schemeClr val="tx2"/>
              </a:solidFill>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C</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 number of conditional branches</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N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number of Branch classes</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ADDRESS[</a:t>
            </a:r>
            <a:r>
              <a:rPr lang="en-US" sz="2000" i="1" strike="noStrike" dirty="0" err="1">
                <a:solidFill>
                  <a:srgbClr val="FF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FF0000"/>
                </a:solidFill>
                <a:latin typeface="Times New Roman" panose="02020603050405020304" pitchFamily="18" charset="0"/>
                <a:ea typeface="DejaVu Sans"/>
                <a:cs typeface="Times New Roman" panose="02020603050405020304" pitchFamily="18" charset="0"/>
              </a:rPr>
              <a:t>]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be the address of the branch</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 where 1&lt;=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&lt;=C</a:t>
            </a:r>
            <a:endParaRPr sz="2000" dirty="0">
              <a:latin typeface="Times New Roman" panose="02020603050405020304" pitchFamily="18" charset="0"/>
              <a:cs typeface="Times New Roman" panose="02020603050405020304" pitchFamily="18" charset="0"/>
            </a:endParaRPr>
          </a:p>
          <a:p>
            <a:pPr>
              <a:lnSpc>
                <a:spcPct val="100000"/>
              </a:lnSpc>
            </a:pP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1: </a:t>
            </a:r>
            <a:r>
              <a:rPr lang="en-US" sz="20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      </a:t>
            </a:r>
            <a:r>
              <a:rPr lang="en-US" sz="2000" strike="noStrike" dirty="0">
                <a:solidFill>
                  <a:srgbClr val="993366"/>
                </a:solidFill>
                <a:latin typeface="Times New Roman" panose="02020603050405020304" pitchFamily="18" charset="0"/>
                <a:ea typeface="DejaVu Sans"/>
                <a:cs typeface="Times New Roman" panose="02020603050405020304" pitchFamily="18" charset="0"/>
              </a:rPr>
              <a:t>/* Start from the very first conditional branch */</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2: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Read the profiling information of conditional branch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and compute TP(</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3: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Compute Class(</a:t>
            </a:r>
            <a:r>
              <a:rPr lang="en-US" sz="2000"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and find the smallest positive integer P such that,</a:t>
            </a:r>
            <a:endParaRPr sz="2000" dirty="0">
              <a:latin typeface="Times New Roman" panose="02020603050405020304" pitchFamily="18" charset="0"/>
              <a:cs typeface="Times New Roman" panose="02020603050405020304" pitchFamily="18" charset="0"/>
            </a:endParaRPr>
          </a:p>
          <a:p>
            <a:pPr algn="ct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(ADDRESS[</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 P) modulo N = Class(</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993366"/>
                </a:solidFill>
                <a:latin typeface="Times New Roman" panose="02020603050405020304" pitchFamily="18" charset="0"/>
                <a:ea typeface="DejaVu Sans"/>
                <a:cs typeface="Times New Roman" panose="02020603050405020304" pitchFamily="18" charset="0"/>
              </a:rPr>
              <a:t>/*P is to find the least number of NOPs to be inserted, to avoid code expansion */</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4:</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If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Then insert P NOPs at the beginning of the program;</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If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&gt;1 &amp;&amp; No unconditional branch between branches </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 and</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Then insert P NOPS after conditional branch </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If(</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&gt;1 &amp;&amp; an Unconditional branch between branch</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 and</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Then insert P NOPs after the unconditional branch;</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5: </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Update the address of instructions after conditional branch </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-1;</a:t>
            </a:r>
            <a:endParaRPr sz="2000" dirty="0">
              <a:latin typeface="Times New Roman" panose="02020603050405020304" pitchFamily="18" charset="0"/>
              <a:cs typeface="Times New Roman" panose="02020603050405020304" pitchFamily="18" charset="0"/>
            </a:endParaRPr>
          </a:p>
          <a:p>
            <a:pPr>
              <a:lnSpc>
                <a:spcPct val="100000"/>
              </a:lnSpc>
            </a:pPr>
            <a:r>
              <a:rPr lang="en-US" sz="2000" strike="noStrike" dirty="0">
                <a:solidFill>
                  <a:srgbClr val="FF0000"/>
                </a:solidFill>
                <a:latin typeface="Times New Roman" panose="02020603050405020304" pitchFamily="18" charset="0"/>
                <a:ea typeface="DejaVu Sans"/>
                <a:cs typeface="Times New Roman" panose="02020603050405020304" pitchFamily="18" charset="0"/>
              </a:rPr>
              <a:t>Step 6: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Repeat steps 2~6 until</a:t>
            </a:r>
            <a:r>
              <a:rPr lang="en-US" sz="2000" i="1"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000" i="1" strike="noStrike" dirty="0" err="1">
                <a:solidFill>
                  <a:srgbClr val="000000"/>
                </a:solidFill>
                <a:latin typeface="Times New Roman" panose="02020603050405020304" pitchFamily="18" charset="0"/>
                <a:ea typeface="DejaVu Sans"/>
                <a:cs typeface="Times New Roman" panose="02020603050405020304" pitchFamily="18" charset="0"/>
              </a:rPr>
              <a:t>i</a:t>
            </a:r>
            <a:r>
              <a:rPr lang="en-US" sz="2000" strike="noStrike" dirty="0">
                <a:solidFill>
                  <a:srgbClr val="000000"/>
                </a:solidFill>
                <a:latin typeface="Times New Roman" panose="02020603050405020304" pitchFamily="18" charset="0"/>
                <a:ea typeface="DejaVu Sans"/>
                <a:cs typeface="Times New Roman" panose="02020603050405020304" pitchFamily="18" charset="0"/>
              </a:rPr>
              <a:t>= C;</a:t>
            </a:r>
            <a:endParaRPr sz="2000" dirty="0">
              <a:latin typeface="Times New Roman" panose="02020603050405020304" pitchFamily="18" charset="0"/>
              <a:cs typeface="Times New Roman" panose="02020603050405020304" pitchFamily="18" charset="0"/>
            </a:endParaRPr>
          </a:p>
          <a:p>
            <a:pPr>
              <a:lnSpc>
                <a:spcPct val="100000"/>
              </a:lnSpc>
            </a:pPr>
            <a:endParaRPr dirty="0"/>
          </a:p>
          <a:p>
            <a:pPr>
              <a:lnSpc>
                <a:spcPct val="100000"/>
              </a:lnSpc>
            </a:pPr>
            <a:endParaRPr dirty="0"/>
          </a:p>
          <a:p>
            <a:pPr>
              <a:lnSpc>
                <a:spcPct val="100000"/>
              </a:lnSpc>
            </a:pPr>
            <a:endParaRPr dirty="0"/>
          </a:p>
        </p:txBody>
      </p:sp>
      <p:sp>
        <p:nvSpPr>
          <p:cNvPr id="357" name="CustomShape 3"/>
          <p:cNvSpPr/>
          <p:nvPr/>
        </p:nvSpPr>
        <p:spPr>
          <a:xfrm>
            <a:off x="914400" y="1737360"/>
            <a:ext cx="6765120" cy="12787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731520" y="548640"/>
            <a:ext cx="5759280" cy="4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dirty="0">
                <a:solidFill>
                  <a:srgbClr val="FF0000"/>
                </a:solidFill>
                <a:latin typeface="Times New Roman" panose="02020603050405020304" pitchFamily="18" charset="0"/>
                <a:ea typeface="DejaVu Sans"/>
                <a:cs typeface="Times New Roman" panose="02020603050405020304" pitchFamily="18" charset="0"/>
              </a:rPr>
              <a:t>Example</a:t>
            </a:r>
            <a:endParaRPr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359" name="Table 2"/>
          <p:cNvGraphicFramePr/>
          <p:nvPr>
            <p:extLst>
              <p:ext uri="{D42A27DB-BD31-4B8C-83A1-F6EECF244321}">
                <p14:modId xmlns:p14="http://schemas.microsoft.com/office/powerpoint/2010/main" val="3935508464"/>
              </p:ext>
            </p:extLst>
          </p:nvPr>
        </p:nvGraphicFramePr>
        <p:xfrm>
          <a:off x="7684920" y="1061280"/>
          <a:ext cx="2109960" cy="4367520"/>
        </p:xfrm>
        <a:graphic>
          <a:graphicData uri="http://schemas.openxmlformats.org/drawingml/2006/table">
            <a:tbl>
              <a:tblPr/>
              <a:tblGrid>
                <a:gridCol w="2109960">
                  <a:extLst>
                    <a:ext uri="{9D8B030D-6E8A-4147-A177-3AD203B41FA5}">
                      <a16:colId xmlns:a16="http://schemas.microsoft.com/office/drawing/2014/main" val="20000"/>
                    </a:ext>
                  </a:extLst>
                </a:gridCol>
              </a:tblGrid>
              <a:tr h="390960">
                <a:tc>
                  <a:txBody>
                    <a:bodyPr/>
                    <a:lstStyle/>
                    <a:p>
                      <a:pPr>
                        <a:lnSpc>
                          <a:spcPct val="100000"/>
                        </a:lnSpc>
                      </a:pPr>
                      <a:r>
                        <a:rPr lang="en-US" b="1" strike="noStrike" dirty="0">
                          <a:solidFill>
                            <a:srgbClr val="FFFFFF"/>
                          </a:solidFill>
                          <a:latin typeface="Calibri"/>
                          <a:ea typeface="DejaVu Sans"/>
                        </a:rPr>
                        <a:t>Entry 0</a:t>
                      </a:r>
                      <a:endParaRPr dirty="0"/>
                    </a:p>
                  </a:txBody>
                  <a:tcPr>
                    <a:solidFill>
                      <a:schemeClr val="accent1"/>
                    </a:solidFill>
                  </a:tcPr>
                </a:tc>
                <a:extLst>
                  <a:ext uri="{0D108BD9-81ED-4DB2-BD59-A6C34878D82A}">
                    <a16:rowId xmlns:a16="http://schemas.microsoft.com/office/drawing/2014/main" val="10000"/>
                  </a:ext>
                </a:extLst>
              </a:tr>
              <a:tr h="390960">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390960">
                <a:tc>
                  <a:txBody>
                    <a:bodyPr/>
                    <a:lstStyle/>
                    <a:p>
                      <a:pPr>
                        <a:lnSpc>
                          <a:spcPct val="100000"/>
                        </a:lnSpc>
                      </a:pPr>
                      <a:r>
                        <a:rPr lang="en-US" strike="noStrike">
                          <a:solidFill>
                            <a:srgbClr val="000000"/>
                          </a:solidFill>
                          <a:latin typeface="Calibri"/>
                          <a:ea typeface="DejaVu Sans"/>
                        </a:rPr>
                        <a:t>Entry 2</a:t>
                      </a:r>
                      <a:endParaRPr/>
                    </a:p>
                  </a:txBody>
                  <a:tcPr>
                    <a:solidFill>
                      <a:schemeClr val="accent1"/>
                    </a:solidFill>
                  </a:tcPr>
                </a:tc>
                <a:extLst>
                  <a:ext uri="{0D108BD9-81ED-4DB2-BD59-A6C34878D82A}">
                    <a16:rowId xmlns:a16="http://schemas.microsoft.com/office/drawing/2014/main" val="10002"/>
                  </a:ext>
                </a:extLst>
              </a:tr>
              <a:tr h="390960">
                <a:tc>
                  <a:txBody>
                    <a:bodyPr/>
                    <a:lstStyle/>
                    <a:p>
                      <a:pPr>
                        <a:lnSpc>
                          <a:spcPct val="100000"/>
                        </a:lnSpc>
                      </a:pPr>
                      <a:r>
                        <a:rPr lang="en-US" strike="noStrike">
                          <a:solidFill>
                            <a:srgbClr val="000000"/>
                          </a:solidFill>
                          <a:latin typeface="Calibri"/>
                          <a:ea typeface="DejaVu Sans"/>
                        </a:rPr>
                        <a:t>Entry 3</a:t>
                      </a:r>
                      <a:endParaRPr/>
                    </a:p>
                  </a:txBody>
                  <a:tcPr>
                    <a:solidFill>
                      <a:schemeClr val="accent1"/>
                    </a:solidFill>
                  </a:tcPr>
                </a:tc>
                <a:extLst>
                  <a:ext uri="{0D108BD9-81ED-4DB2-BD59-A6C34878D82A}">
                    <a16:rowId xmlns:a16="http://schemas.microsoft.com/office/drawing/2014/main" val="10003"/>
                  </a:ext>
                </a:extLst>
              </a:tr>
              <a:tr h="390960">
                <a:tc>
                  <a:txBody>
                    <a:bodyPr/>
                    <a:lstStyle/>
                    <a:p>
                      <a:pPr>
                        <a:lnSpc>
                          <a:spcPct val="100000"/>
                        </a:lnSpc>
                      </a:pPr>
                      <a:r>
                        <a:rPr lang="en-US" strike="noStrike">
                          <a:solidFill>
                            <a:srgbClr val="000000"/>
                          </a:solidFill>
                          <a:latin typeface="Calibri"/>
                          <a:ea typeface="DejaVu Sans"/>
                        </a:rPr>
                        <a:t>entry4</a:t>
                      </a:r>
                      <a:endParaRPr/>
                    </a:p>
                  </a:txBody>
                  <a:tcPr>
                    <a:solidFill>
                      <a:schemeClr val="accent1"/>
                    </a:solidFill>
                  </a:tcPr>
                </a:tc>
                <a:extLst>
                  <a:ext uri="{0D108BD9-81ED-4DB2-BD59-A6C34878D82A}">
                    <a16:rowId xmlns:a16="http://schemas.microsoft.com/office/drawing/2014/main" val="10004"/>
                  </a:ext>
                </a:extLst>
              </a:tr>
              <a:tr h="39096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5"/>
                  </a:ext>
                </a:extLst>
              </a:tr>
              <a:tr h="39096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390960">
                <a:tc>
                  <a:txBody>
                    <a:bodyPr/>
                    <a:lstStyle/>
                    <a:p>
                      <a:pPr>
                        <a:lnSpc>
                          <a:spcPct val="100000"/>
                        </a:lnSpc>
                      </a:pPr>
                      <a:r>
                        <a:rPr lang="en-US" strike="noStrike" dirty="0">
                          <a:solidFill>
                            <a:srgbClr val="000000"/>
                          </a:solidFill>
                          <a:latin typeface="Calibri"/>
                          <a:ea typeface="DejaVu Sans"/>
                        </a:rPr>
                        <a:t>Entry14 </a:t>
                      </a:r>
                      <a:endParaRPr dirty="0"/>
                    </a:p>
                  </a:txBody>
                  <a:tcPr>
                    <a:solidFill>
                      <a:srgbClr val="FFFF00"/>
                    </a:solidFill>
                  </a:tcPr>
                </a:tc>
                <a:extLst>
                  <a:ext uri="{0D108BD9-81ED-4DB2-BD59-A6C34878D82A}">
                    <a16:rowId xmlns:a16="http://schemas.microsoft.com/office/drawing/2014/main" val="10007"/>
                  </a:ext>
                </a:extLst>
              </a:tr>
              <a:tr h="390960">
                <a:tc>
                  <a:txBody>
                    <a:bodyPr/>
                    <a:lstStyle/>
                    <a:p>
                      <a:pPr>
                        <a:lnSpc>
                          <a:spcPct val="100000"/>
                        </a:lnSpc>
                      </a:pPr>
                      <a:r>
                        <a:rPr lang="en-US" strike="noStrike">
                          <a:solidFill>
                            <a:srgbClr val="000000"/>
                          </a:solidFill>
                          <a:latin typeface="Calibri"/>
                          <a:ea typeface="DejaVu Sans"/>
                        </a:rPr>
                        <a:t>Entry 15</a:t>
                      </a:r>
                      <a:endParaRPr/>
                    </a:p>
                  </a:txBody>
                  <a:tcPr>
                    <a:solidFill>
                      <a:schemeClr val="accent1"/>
                    </a:solidFill>
                  </a:tcPr>
                </a:tc>
                <a:extLst>
                  <a:ext uri="{0D108BD9-81ED-4DB2-BD59-A6C34878D82A}">
                    <a16:rowId xmlns:a16="http://schemas.microsoft.com/office/drawing/2014/main" val="10008"/>
                  </a:ext>
                </a:extLst>
              </a:tr>
              <a:tr h="391680">
                <a:tc>
                  <a:txBody>
                    <a:bodyPr/>
                    <a:lstStyle/>
                    <a:p>
                      <a:pPr>
                        <a:lnSpc>
                          <a:spcPct val="100000"/>
                        </a:lnSpc>
                      </a:pPr>
                      <a:r>
                        <a:rPr lang="en-US" sz="2400" strike="noStrike">
                          <a:solidFill>
                            <a:srgbClr val="000000"/>
                          </a:solidFill>
                          <a:latin typeface="Times New Roman"/>
                          <a:ea typeface="DejaVu Sans"/>
                        </a:rPr>
                        <a:t>…..</a:t>
                      </a:r>
                      <a:endParaRPr/>
                    </a:p>
                  </a:txBody>
                  <a:tcPr>
                    <a:solidFill>
                      <a:schemeClr val="accent1"/>
                    </a:solidFill>
                  </a:tcPr>
                </a:tc>
                <a:extLst>
                  <a:ext uri="{0D108BD9-81ED-4DB2-BD59-A6C34878D82A}">
                    <a16:rowId xmlns:a16="http://schemas.microsoft.com/office/drawing/2014/main" val="10009"/>
                  </a:ext>
                </a:extLst>
              </a:tr>
              <a:tr h="391680">
                <a:tc>
                  <a:txBody>
                    <a:bodyPr/>
                    <a:lstStyle/>
                    <a:p>
                      <a:pPr>
                        <a:lnSpc>
                          <a:spcPct val="100000"/>
                        </a:lnSpc>
                      </a:pPr>
                      <a:r>
                        <a:rPr lang="en-US" strike="noStrike" dirty="0">
                          <a:solidFill>
                            <a:srgbClr val="000000"/>
                          </a:solidFill>
                          <a:latin typeface="Calibri"/>
                          <a:ea typeface="DejaVu Sans"/>
                        </a:rPr>
                        <a:t>Entry 31</a:t>
                      </a:r>
                      <a:endParaRPr dirty="0"/>
                    </a:p>
                  </a:txBody>
                  <a:tcPr>
                    <a:solidFill>
                      <a:srgbClr val="FFFF00"/>
                    </a:solidFill>
                  </a:tcPr>
                </a:tc>
                <a:extLst>
                  <a:ext uri="{0D108BD9-81ED-4DB2-BD59-A6C34878D82A}">
                    <a16:rowId xmlns:a16="http://schemas.microsoft.com/office/drawing/2014/main" val="10010"/>
                  </a:ext>
                </a:extLst>
              </a:tr>
            </a:tbl>
          </a:graphicData>
        </a:graphic>
      </p:graphicFrame>
      <p:sp>
        <p:nvSpPr>
          <p:cNvPr id="360" name="CustomShape 3"/>
          <p:cNvSpPr/>
          <p:nvPr/>
        </p:nvSpPr>
        <p:spPr>
          <a:xfrm>
            <a:off x="1280160" y="1035360"/>
            <a:ext cx="5199120" cy="476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000000"/>
                </a:solidFill>
                <a:latin typeface="Calibri"/>
                <a:ea typeface="DejaVu Sans"/>
              </a:rPr>
              <a:t>Address/4      Profiling         Instructions            </a:t>
            </a:r>
            <a:endParaRPr dirty="0"/>
          </a:p>
          <a:p>
            <a:pPr>
              <a:lnSpc>
                <a:spcPct val="100000"/>
              </a:lnSpc>
            </a:pPr>
            <a:r>
              <a:rPr lang="en-US" sz="2400" strike="noStrike" dirty="0">
                <a:solidFill>
                  <a:srgbClr val="000000"/>
                </a:solidFill>
                <a:latin typeface="Calibri"/>
                <a:ea typeface="DejaVu Sans"/>
              </a:rPr>
              <a:t>  480005ce      9433/9436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a:t>
            </a:r>
            <a:endParaRPr dirty="0"/>
          </a:p>
          <a:p>
            <a:pPr>
              <a:lnSpc>
                <a:spcPct val="100000"/>
              </a:lnSpc>
            </a:pPr>
            <a:r>
              <a:rPr lang="en-US" sz="2400" strike="noStrike" dirty="0">
                <a:solidFill>
                  <a:srgbClr val="000000"/>
                </a:solidFill>
                <a:latin typeface="Calibri"/>
                <a:ea typeface="DejaVu Sans"/>
              </a:rPr>
              <a:t>  480005ef             1/1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j</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480005ee        0/6788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k</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480005ff       0/5792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m</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   4800061f        5702/5792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n</a:t>
            </a:r>
            <a:endParaRPr dirty="0"/>
          </a:p>
          <a:p>
            <a:pPr>
              <a:lnSpc>
                <a:spcPct val="100000"/>
              </a:lnSpc>
            </a:pPr>
            <a:endParaRPr dirty="0"/>
          </a:p>
        </p:txBody>
      </p:sp>
      <p:sp>
        <p:nvSpPr>
          <p:cNvPr id="361" name="CustomShape 4"/>
          <p:cNvSpPr/>
          <p:nvPr/>
        </p:nvSpPr>
        <p:spPr>
          <a:xfrm>
            <a:off x="5723640" y="2468880"/>
            <a:ext cx="1955880" cy="2010240"/>
          </a:xfrm>
          <a:prstGeom prst="straightConnector1">
            <a:avLst/>
          </a:prstGeom>
          <a:noFill/>
          <a:ln w="9360">
            <a:noFill/>
          </a:ln>
        </p:spPr>
        <p:style>
          <a:lnRef idx="0">
            <a:scrgbClr r="0" g="0" b="0"/>
          </a:lnRef>
          <a:fillRef idx="0">
            <a:scrgbClr r="0" g="0" b="0"/>
          </a:fillRef>
          <a:effectRef idx="0">
            <a:scrgbClr r="0" g="0" b="0"/>
          </a:effectRef>
          <a:fontRef idx="minor"/>
        </p:style>
      </p:sp>
      <p:sp>
        <p:nvSpPr>
          <p:cNvPr id="362" name="CustomShape 5"/>
          <p:cNvSpPr/>
          <p:nvPr/>
        </p:nvSpPr>
        <p:spPr>
          <a:xfrm>
            <a:off x="5714280" y="3904020"/>
            <a:ext cx="1965240" cy="1250460"/>
          </a:xfrm>
          <a:prstGeom prst="straightConnector1">
            <a:avLst/>
          </a:prstGeom>
          <a:noFill/>
          <a:ln>
            <a:solidFill>
              <a:srgbClr val="330099"/>
            </a:solidFill>
            <a:tailEnd type="triangle" w="med" len="med"/>
          </a:ln>
        </p:spPr>
        <p:style>
          <a:lnRef idx="0">
            <a:scrgbClr r="0" g="0" b="0"/>
          </a:lnRef>
          <a:fillRef idx="0">
            <a:scrgbClr r="0" g="0" b="0"/>
          </a:fillRef>
          <a:effectRef idx="0">
            <a:scrgbClr r="0" g="0" b="0"/>
          </a:effectRef>
          <a:fontRef idx="minor"/>
        </p:style>
      </p:sp>
      <p:sp>
        <p:nvSpPr>
          <p:cNvPr id="363" name="CustomShape 6"/>
          <p:cNvSpPr/>
          <p:nvPr/>
        </p:nvSpPr>
        <p:spPr>
          <a:xfrm>
            <a:off x="5775480" y="4562669"/>
            <a:ext cx="1904400" cy="627451"/>
          </a:xfrm>
          <a:prstGeom prst="straightConnector1">
            <a:avLst/>
          </a:prstGeom>
          <a:noFill/>
          <a:ln>
            <a:solidFill>
              <a:srgbClr val="330099"/>
            </a:solidFill>
            <a:tailEnd type="triangle" w="med" len="med"/>
          </a:ln>
        </p:spPr>
        <p:style>
          <a:lnRef idx="0">
            <a:scrgbClr r="0" g="0" b="0"/>
          </a:lnRef>
          <a:fillRef idx="0">
            <a:scrgbClr r="0" g="0" b="0"/>
          </a:fillRef>
          <a:effectRef idx="0">
            <a:scrgbClr r="0" g="0" b="0"/>
          </a:effectRef>
          <a:fontRef idx="minor"/>
        </p:style>
      </p:sp>
      <p:sp>
        <p:nvSpPr>
          <p:cNvPr id="364" name="CustomShape 7"/>
          <p:cNvSpPr/>
          <p:nvPr/>
        </p:nvSpPr>
        <p:spPr>
          <a:xfrm>
            <a:off x="5723640" y="2008800"/>
            <a:ext cx="1904760" cy="1981080"/>
          </a:xfrm>
          <a:prstGeom prst="straightConnector1">
            <a:avLst/>
          </a:prstGeom>
          <a:noFill/>
          <a:ln>
            <a:solidFill>
              <a:srgbClr val="CC0000"/>
            </a:solidFill>
            <a:tailEnd type="triangle" w="med" len="med"/>
          </a:ln>
        </p:spPr>
        <p:style>
          <a:lnRef idx="0">
            <a:scrgbClr r="0" g="0" b="0"/>
          </a:lnRef>
          <a:fillRef idx="0">
            <a:scrgbClr r="0" g="0" b="0"/>
          </a:fillRef>
          <a:effectRef idx="0">
            <a:scrgbClr r="0" g="0" b="0"/>
          </a:effectRef>
          <a:fontRef idx="minor"/>
        </p:style>
      </p:sp>
      <p:sp>
        <p:nvSpPr>
          <p:cNvPr id="365" name="CustomShape 8"/>
          <p:cNvSpPr/>
          <p:nvPr/>
        </p:nvSpPr>
        <p:spPr>
          <a:xfrm>
            <a:off x="5775480" y="3144240"/>
            <a:ext cx="1852920" cy="845640"/>
          </a:xfrm>
          <a:prstGeom prst="straightConnector1">
            <a:avLst/>
          </a:prstGeom>
          <a:noFill/>
          <a:ln>
            <a:solidFill>
              <a:srgbClr val="CC0000"/>
            </a:solidFill>
            <a:tailEnd type="triangle" w="med" len="med"/>
          </a:ln>
        </p:spPr>
        <p:style>
          <a:lnRef idx="0">
            <a:scrgbClr r="0" g="0" b="0"/>
          </a:lnRef>
          <a:fillRef idx="0">
            <a:scrgbClr r="0" g="0" b="0"/>
          </a:fillRef>
          <a:effectRef idx="0">
            <a:scrgbClr r="0" g="0" b="0"/>
          </a:effectRef>
          <a:fontRef idx="minor"/>
        </p:style>
      </p:sp>
      <p:sp>
        <p:nvSpPr>
          <p:cNvPr id="366" name="CustomShape 9"/>
          <p:cNvSpPr/>
          <p:nvPr/>
        </p:nvSpPr>
        <p:spPr>
          <a:xfrm>
            <a:off x="640080" y="5577840"/>
            <a:ext cx="1014840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a:solidFill>
                  <a:srgbClr val="000000"/>
                </a:solidFill>
                <a:latin typeface="Arial"/>
                <a:ea typeface="DejaVu Sans"/>
              </a:rPr>
              <a:t>Assume, branch i,j, n belongs to Class 0- map to </a:t>
            </a:r>
            <a:r>
              <a:rPr lang="en-US" strike="noStrike">
                <a:solidFill>
                  <a:srgbClr val="660066"/>
                </a:solidFill>
                <a:latin typeface="Arial"/>
                <a:ea typeface="DejaVu Sans"/>
              </a:rPr>
              <a:t>even </a:t>
            </a:r>
            <a:r>
              <a:rPr lang="en-US" strike="noStrike">
                <a:solidFill>
                  <a:srgbClr val="000000"/>
                </a:solidFill>
                <a:latin typeface="Arial"/>
                <a:ea typeface="DejaVu Sans"/>
              </a:rPr>
              <a:t>entries in the pattern table.</a:t>
            </a:r>
            <a:endParaRPr/>
          </a:p>
          <a:p>
            <a:pPr>
              <a:lnSpc>
                <a:spcPct val="100000"/>
              </a:lnSpc>
            </a:pPr>
            <a:r>
              <a:rPr lang="en-US" strike="noStrike">
                <a:solidFill>
                  <a:srgbClr val="000000"/>
                </a:solidFill>
                <a:latin typeface="Arial"/>
                <a:ea typeface="DejaVu Sans"/>
              </a:rPr>
              <a:t> 		Branch k,m  belongs to Class 1- map to </a:t>
            </a:r>
            <a:r>
              <a:rPr lang="en-US" strike="noStrike">
                <a:solidFill>
                  <a:srgbClr val="660066"/>
                </a:solidFill>
                <a:latin typeface="Arial"/>
                <a:ea typeface="DejaVu Sans"/>
              </a:rPr>
              <a:t>odd</a:t>
            </a:r>
            <a:r>
              <a:rPr lang="en-US" strike="noStrike">
                <a:solidFill>
                  <a:srgbClr val="000000"/>
                </a:solidFill>
                <a:latin typeface="Arial"/>
                <a:ea typeface="DejaVu Sans"/>
              </a:rPr>
              <a:t> entries in the pattern table.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7" name="Table 1"/>
          <p:cNvGraphicFramePr/>
          <p:nvPr>
            <p:extLst>
              <p:ext uri="{D42A27DB-BD31-4B8C-83A1-F6EECF244321}">
                <p14:modId xmlns:p14="http://schemas.microsoft.com/office/powerpoint/2010/main" val="3086344275"/>
              </p:ext>
            </p:extLst>
          </p:nvPr>
        </p:nvGraphicFramePr>
        <p:xfrm>
          <a:off x="7814520" y="1146240"/>
          <a:ext cx="2109960" cy="4389120"/>
        </p:xfrm>
        <a:graphic>
          <a:graphicData uri="http://schemas.openxmlformats.org/drawingml/2006/table">
            <a:tbl>
              <a:tblPr/>
              <a:tblGrid>
                <a:gridCol w="2109960">
                  <a:extLst>
                    <a:ext uri="{9D8B030D-6E8A-4147-A177-3AD203B41FA5}">
                      <a16:colId xmlns:a16="http://schemas.microsoft.com/office/drawing/2014/main" val="20000"/>
                    </a:ext>
                  </a:extLst>
                </a:gridCol>
              </a:tblGrid>
              <a:tr h="320400">
                <a:tc>
                  <a:txBody>
                    <a:bodyPr/>
                    <a:lstStyle/>
                    <a:p>
                      <a:pPr>
                        <a:lnSpc>
                          <a:spcPct val="100000"/>
                        </a:lnSpc>
                      </a:pPr>
                      <a:r>
                        <a:rPr lang="en-US" b="1" strike="noStrike">
                          <a:solidFill>
                            <a:srgbClr val="FFFFFF"/>
                          </a:solidFill>
                          <a:latin typeface="Calibri"/>
                          <a:ea typeface="DejaVu Sans"/>
                        </a:rPr>
                        <a:t>Entry 0</a:t>
                      </a:r>
                      <a:endParaRPr/>
                    </a:p>
                  </a:txBody>
                  <a:tcPr>
                    <a:solidFill>
                      <a:schemeClr val="accent1"/>
                    </a:solidFill>
                  </a:tcPr>
                </a:tc>
                <a:extLst>
                  <a:ext uri="{0D108BD9-81ED-4DB2-BD59-A6C34878D82A}">
                    <a16:rowId xmlns:a16="http://schemas.microsoft.com/office/drawing/2014/main" val="10000"/>
                  </a:ext>
                </a:extLst>
              </a:tr>
              <a:tr h="362160">
                <a:tc>
                  <a:txBody>
                    <a:bodyPr/>
                    <a:lstStyle/>
                    <a:p>
                      <a:pPr>
                        <a:lnSpc>
                          <a:spcPct val="100000"/>
                        </a:lnSpc>
                      </a:pPr>
                      <a:r>
                        <a:rPr lang="en-US" strike="noStrike">
                          <a:solidFill>
                            <a:srgbClr val="000000"/>
                          </a:solidFill>
                          <a:latin typeface="Calibri"/>
                          <a:ea typeface="DejaVu Sans"/>
                        </a:rPr>
                        <a:t>Entry 1</a:t>
                      </a:r>
                      <a:endParaRPr/>
                    </a:p>
                  </a:txBody>
                  <a:tcPr>
                    <a:solidFill>
                      <a:schemeClr val="accent1"/>
                    </a:solidFill>
                  </a:tcPr>
                </a:tc>
                <a:extLst>
                  <a:ext uri="{0D108BD9-81ED-4DB2-BD59-A6C34878D82A}">
                    <a16:rowId xmlns:a16="http://schemas.microsoft.com/office/drawing/2014/main" val="10001"/>
                  </a:ext>
                </a:extLst>
              </a:tr>
              <a:tr h="362160">
                <a:tc>
                  <a:txBody>
                    <a:bodyPr/>
                    <a:lstStyle/>
                    <a:p>
                      <a:pPr>
                        <a:lnSpc>
                          <a:spcPct val="100000"/>
                        </a:lnSpc>
                      </a:pPr>
                      <a:r>
                        <a:rPr lang="en-US" strike="noStrike" dirty="0">
                          <a:solidFill>
                            <a:srgbClr val="000000"/>
                          </a:solidFill>
                          <a:latin typeface="Calibri"/>
                          <a:ea typeface="DejaVu Sans"/>
                        </a:rPr>
                        <a:t>Entry 2</a:t>
                      </a:r>
                      <a:endParaRPr dirty="0"/>
                    </a:p>
                  </a:txBody>
                  <a:tcPr>
                    <a:solidFill>
                      <a:schemeClr val="accent1"/>
                    </a:solidFill>
                  </a:tcPr>
                </a:tc>
                <a:extLst>
                  <a:ext uri="{0D108BD9-81ED-4DB2-BD59-A6C34878D82A}">
                    <a16:rowId xmlns:a16="http://schemas.microsoft.com/office/drawing/2014/main" val="10002"/>
                  </a:ext>
                </a:extLst>
              </a:tr>
              <a:tr h="362160">
                <a:tc>
                  <a:txBody>
                    <a:bodyPr/>
                    <a:lstStyle/>
                    <a:p>
                      <a:pPr>
                        <a:lnSpc>
                          <a:spcPct val="100000"/>
                        </a:lnSpc>
                      </a:pPr>
                      <a:r>
                        <a:rPr lang="en-US" strike="noStrike">
                          <a:solidFill>
                            <a:srgbClr val="000000"/>
                          </a:solidFill>
                          <a:latin typeface="Calibri"/>
                          <a:ea typeface="DejaVu Sans"/>
                        </a:rPr>
                        <a:t>Entry 3</a:t>
                      </a:r>
                      <a:endParaRPr/>
                    </a:p>
                  </a:txBody>
                  <a:tcPr>
                    <a:solidFill>
                      <a:schemeClr val="accent1"/>
                    </a:solidFill>
                  </a:tcPr>
                </a:tc>
                <a:extLst>
                  <a:ext uri="{0D108BD9-81ED-4DB2-BD59-A6C34878D82A}">
                    <a16:rowId xmlns:a16="http://schemas.microsoft.com/office/drawing/2014/main" val="10003"/>
                  </a:ext>
                </a:extLst>
              </a:tr>
              <a:tr h="362160">
                <a:tc>
                  <a:txBody>
                    <a:bodyPr/>
                    <a:lstStyle/>
                    <a:p>
                      <a:pPr>
                        <a:lnSpc>
                          <a:spcPct val="100000"/>
                        </a:lnSpc>
                      </a:pPr>
                      <a:r>
                        <a:rPr lang="en-US" strike="noStrike">
                          <a:solidFill>
                            <a:srgbClr val="000000"/>
                          </a:solidFill>
                          <a:latin typeface="Calibri"/>
                          <a:ea typeface="DejaVu Sans"/>
                        </a:rPr>
                        <a:t>entry4</a:t>
                      </a:r>
                      <a:endParaRPr/>
                    </a:p>
                  </a:txBody>
                  <a:tcPr>
                    <a:solidFill>
                      <a:schemeClr val="accent1"/>
                    </a:solidFill>
                  </a:tcPr>
                </a:tc>
                <a:extLst>
                  <a:ext uri="{0D108BD9-81ED-4DB2-BD59-A6C34878D82A}">
                    <a16:rowId xmlns:a16="http://schemas.microsoft.com/office/drawing/2014/main" val="10004"/>
                  </a:ext>
                </a:extLst>
              </a:tr>
              <a:tr h="36216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5"/>
                  </a:ext>
                </a:extLst>
              </a:tr>
              <a:tr h="36216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06"/>
                  </a:ext>
                </a:extLst>
              </a:tr>
              <a:tr h="362160">
                <a:tc>
                  <a:txBody>
                    <a:bodyPr/>
                    <a:lstStyle/>
                    <a:p>
                      <a:pPr>
                        <a:lnSpc>
                          <a:spcPct val="100000"/>
                        </a:lnSpc>
                      </a:pPr>
                      <a:r>
                        <a:rPr lang="en-US" strike="noStrike">
                          <a:solidFill>
                            <a:srgbClr val="000000"/>
                          </a:solidFill>
                          <a:latin typeface="Calibri"/>
                          <a:ea typeface="DejaVu Sans"/>
                        </a:rPr>
                        <a:t>Entry14 </a:t>
                      </a:r>
                      <a:endParaRPr/>
                    </a:p>
                  </a:txBody>
                  <a:tcPr>
                    <a:solidFill>
                      <a:schemeClr val="accent1"/>
                    </a:solidFill>
                  </a:tcPr>
                </a:tc>
                <a:extLst>
                  <a:ext uri="{0D108BD9-81ED-4DB2-BD59-A6C34878D82A}">
                    <a16:rowId xmlns:a16="http://schemas.microsoft.com/office/drawing/2014/main" val="10007"/>
                  </a:ext>
                </a:extLst>
              </a:tr>
              <a:tr h="362160">
                <a:tc>
                  <a:txBody>
                    <a:bodyPr/>
                    <a:lstStyle/>
                    <a:p>
                      <a:pPr>
                        <a:lnSpc>
                          <a:spcPct val="100000"/>
                        </a:lnSpc>
                      </a:pPr>
                      <a:r>
                        <a:rPr lang="en-US" strike="noStrike">
                          <a:solidFill>
                            <a:srgbClr val="000000"/>
                          </a:solidFill>
                          <a:latin typeface="Calibri"/>
                          <a:ea typeface="DejaVu Sans"/>
                        </a:rPr>
                        <a:t>Entry 15</a:t>
                      </a:r>
                      <a:endParaRPr/>
                    </a:p>
                  </a:txBody>
                  <a:tcPr>
                    <a:solidFill>
                      <a:schemeClr val="accent1"/>
                    </a:solidFill>
                  </a:tcPr>
                </a:tc>
                <a:extLst>
                  <a:ext uri="{0D108BD9-81ED-4DB2-BD59-A6C34878D82A}">
                    <a16:rowId xmlns:a16="http://schemas.microsoft.com/office/drawing/2014/main" val="10008"/>
                  </a:ext>
                </a:extLst>
              </a:tr>
              <a:tr h="362520">
                <a:tc>
                  <a:txBody>
                    <a:bodyPr/>
                    <a:lstStyle/>
                    <a:p>
                      <a:pPr>
                        <a:lnSpc>
                          <a:spcPct val="100000"/>
                        </a:lnSpc>
                      </a:pPr>
                      <a:r>
                        <a:rPr lang="en-US" strike="noStrike">
                          <a:solidFill>
                            <a:srgbClr val="000000"/>
                          </a:solidFill>
                          <a:latin typeface="Calibri"/>
                          <a:ea typeface="DejaVu Sans"/>
                        </a:rPr>
                        <a:t>Entry 16</a:t>
                      </a:r>
                      <a:endParaRPr/>
                    </a:p>
                  </a:txBody>
                  <a:tcPr>
                    <a:solidFill>
                      <a:schemeClr val="accent1"/>
                    </a:solidFill>
                  </a:tcPr>
                </a:tc>
                <a:extLst>
                  <a:ext uri="{0D108BD9-81ED-4DB2-BD59-A6C34878D82A}">
                    <a16:rowId xmlns:a16="http://schemas.microsoft.com/office/drawing/2014/main" val="10009"/>
                  </a:ext>
                </a:extLst>
              </a:tr>
              <a:tr h="362520">
                <a:tc>
                  <a:txBody>
                    <a:bodyPr/>
                    <a:lstStyle/>
                    <a:p>
                      <a:pPr>
                        <a:lnSpc>
                          <a:spcPct val="100000"/>
                        </a:lnSpc>
                      </a:pPr>
                      <a:r>
                        <a:rPr lang="en-US" strike="noStrike">
                          <a:solidFill>
                            <a:srgbClr val="000000"/>
                          </a:solidFill>
                          <a:latin typeface="Calibri"/>
                          <a:ea typeface="DejaVu Sans"/>
                        </a:rPr>
                        <a:t>...</a:t>
                      </a:r>
                      <a:endParaRPr/>
                    </a:p>
                  </a:txBody>
                  <a:tcPr>
                    <a:solidFill>
                      <a:schemeClr val="accent1"/>
                    </a:solidFill>
                  </a:tcPr>
                </a:tc>
                <a:extLst>
                  <a:ext uri="{0D108BD9-81ED-4DB2-BD59-A6C34878D82A}">
                    <a16:rowId xmlns:a16="http://schemas.microsoft.com/office/drawing/2014/main" val="10010"/>
                  </a:ext>
                </a:extLst>
              </a:tr>
              <a:tr h="358560">
                <a:tc>
                  <a:txBody>
                    <a:bodyPr/>
                    <a:lstStyle/>
                    <a:p>
                      <a:pPr>
                        <a:lnSpc>
                          <a:spcPct val="100000"/>
                        </a:lnSpc>
                      </a:pPr>
                      <a:r>
                        <a:rPr lang="en-US" strike="noStrike" dirty="0">
                          <a:solidFill>
                            <a:srgbClr val="000000"/>
                          </a:solidFill>
                          <a:latin typeface="Calibri"/>
                          <a:ea typeface="DejaVu Sans"/>
                        </a:rPr>
                        <a:t>Entry 31</a:t>
                      </a:r>
                      <a:endParaRPr dirty="0"/>
                    </a:p>
                  </a:txBody>
                  <a:tcPr>
                    <a:solidFill>
                      <a:schemeClr val="accent1"/>
                    </a:solidFill>
                  </a:tcPr>
                </a:tc>
                <a:extLst>
                  <a:ext uri="{0D108BD9-81ED-4DB2-BD59-A6C34878D82A}">
                    <a16:rowId xmlns:a16="http://schemas.microsoft.com/office/drawing/2014/main" val="10011"/>
                  </a:ext>
                </a:extLst>
              </a:tr>
            </a:tbl>
          </a:graphicData>
        </a:graphic>
      </p:graphicFrame>
      <p:sp>
        <p:nvSpPr>
          <p:cNvPr id="368" name="CustomShape 2"/>
          <p:cNvSpPr/>
          <p:nvPr/>
        </p:nvSpPr>
        <p:spPr>
          <a:xfrm>
            <a:off x="1371600" y="640080"/>
            <a:ext cx="5153400" cy="49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Calibri"/>
                <a:ea typeface="DejaVu Sans"/>
              </a:rPr>
              <a:t>Address/4      Profiling         Instructions            </a:t>
            </a:r>
            <a:endParaRPr dirty="0">
              <a:solidFill>
                <a:srgbClr val="FF0000"/>
              </a:solidFill>
            </a:endParaRPr>
          </a:p>
          <a:p>
            <a:pPr>
              <a:lnSpc>
                <a:spcPct val="100000"/>
              </a:lnSpc>
            </a:pPr>
            <a:r>
              <a:rPr lang="en-US" sz="2400" strike="noStrike" dirty="0">
                <a:solidFill>
                  <a:srgbClr val="000000"/>
                </a:solidFill>
                <a:latin typeface="Calibri"/>
                <a:ea typeface="DejaVu Sans"/>
              </a:rPr>
              <a:t>  480005ce      9433/9436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a:t>
            </a:r>
            <a:endParaRPr dirty="0"/>
          </a:p>
          <a:p>
            <a:pPr>
              <a:lnSpc>
                <a:spcPct val="100000"/>
              </a:lnSpc>
            </a:pPr>
            <a:r>
              <a:rPr lang="en-US" sz="2400" strike="noStrike" dirty="0">
                <a:solidFill>
                  <a:srgbClr val="000000"/>
                </a:solidFill>
                <a:latin typeface="Calibri"/>
                <a:ea typeface="DejaVu Sans"/>
              </a:rPr>
              <a:t>  480005cf                                  </a:t>
            </a:r>
            <a:r>
              <a:rPr lang="en-US" sz="2400" strike="noStrike" dirty="0">
                <a:solidFill>
                  <a:srgbClr val="800000"/>
                </a:solidFill>
                <a:latin typeface="Calibri"/>
                <a:ea typeface="DejaVu Sans"/>
              </a:rPr>
              <a:t>NOP</a:t>
            </a:r>
            <a:endParaRPr dirty="0"/>
          </a:p>
          <a:p>
            <a:pPr>
              <a:lnSpc>
                <a:spcPct val="100000"/>
              </a:lnSpc>
            </a:pPr>
            <a:r>
              <a:rPr lang="en-US" sz="2400" strike="noStrike" dirty="0">
                <a:solidFill>
                  <a:srgbClr val="000000"/>
                </a:solidFill>
                <a:latin typeface="Calibri"/>
                <a:ea typeface="DejaVu Sans"/>
              </a:rPr>
              <a:t>  480005d0             1/1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j</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480005ef        0/6788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k</a:t>
            </a:r>
            <a:endParaRPr dirty="0"/>
          </a:p>
          <a:p>
            <a:pPr>
              <a:lnSpc>
                <a:spcPct val="100000"/>
              </a:lnSpc>
            </a:pPr>
            <a:r>
              <a:rPr lang="en-US" sz="2400" strike="noStrike" dirty="0">
                <a:solidFill>
                  <a:srgbClr val="000000"/>
                </a:solidFill>
                <a:latin typeface="Calibri"/>
                <a:ea typeface="DejaVu Sans"/>
              </a:rPr>
              <a:t>  480005f0                                 </a:t>
            </a:r>
            <a:r>
              <a:rPr lang="en-US" sz="2400" strike="noStrike" dirty="0">
                <a:solidFill>
                  <a:srgbClr val="800000"/>
                </a:solidFill>
                <a:latin typeface="Calibri"/>
                <a:ea typeface="DejaVu Sans"/>
              </a:rPr>
              <a:t> NOP</a:t>
            </a:r>
            <a:endParaRPr dirty="0"/>
          </a:p>
          <a:p>
            <a:pPr>
              <a:lnSpc>
                <a:spcPct val="100000"/>
              </a:lnSpc>
            </a:pPr>
            <a:r>
              <a:rPr lang="en-US" sz="2400" strike="noStrike" dirty="0">
                <a:solidFill>
                  <a:srgbClr val="000000"/>
                </a:solidFill>
                <a:latin typeface="Calibri"/>
                <a:ea typeface="DejaVu Sans"/>
              </a:rPr>
              <a:t>         .                         .                     .</a:t>
            </a:r>
            <a:endParaRPr dirty="0"/>
          </a:p>
          <a:p>
            <a:pPr>
              <a:lnSpc>
                <a:spcPct val="100000"/>
              </a:lnSpc>
            </a:pPr>
            <a:r>
              <a:rPr lang="en-US" sz="2400" strike="noStrike" dirty="0">
                <a:solidFill>
                  <a:srgbClr val="000000"/>
                </a:solidFill>
                <a:latin typeface="Calibri"/>
                <a:ea typeface="DejaVu Sans"/>
              </a:rPr>
              <a:t>  48000601       0/5792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m</a:t>
            </a:r>
            <a:endParaRPr dirty="0"/>
          </a:p>
          <a:p>
            <a:pPr>
              <a:lnSpc>
                <a:spcPct val="100000"/>
              </a:lnSpc>
            </a:pPr>
            <a:r>
              <a:rPr lang="en-US" sz="2400" strike="noStrike" dirty="0">
                <a:solidFill>
                  <a:srgbClr val="000000"/>
                </a:solidFill>
                <a:latin typeface="Calibri"/>
                <a:ea typeface="DejaVu Sans"/>
              </a:rPr>
              <a:t>  48000602                                 </a:t>
            </a:r>
            <a:r>
              <a:rPr lang="en-US" sz="2400" strike="noStrike" dirty="0">
                <a:solidFill>
                  <a:srgbClr val="800000"/>
                </a:solidFill>
                <a:latin typeface="Calibri"/>
                <a:ea typeface="DejaVu Sans"/>
              </a:rPr>
              <a:t>NOP</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   48000622        5702/5792     </a:t>
            </a:r>
            <a:r>
              <a:rPr lang="en-US" sz="2400" strike="noStrike" dirty="0" err="1">
                <a:solidFill>
                  <a:srgbClr val="000000"/>
                </a:solidFill>
                <a:latin typeface="Calibri"/>
                <a:ea typeface="DejaVu Sans"/>
              </a:rPr>
              <a:t>bnez</a:t>
            </a:r>
            <a:r>
              <a:rPr lang="en-US" sz="2400" strike="noStrike" dirty="0">
                <a:solidFill>
                  <a:srgbClr val="000000"/>
                </a:solidFill>
                <a:latin typeface="Calibri"/>
                <a:ea typeface="DejaVu Sans"/>
              </a:rPr>
              <a:t> n</a:t>
            </a:r>
            <a:endParaRPr dirty="0"/>
          </a:p>
          <a:p>
            <a:pPr>
              <a:lnSpc>
                <a:spcPct val="100000"/>
              </a:lnSpc>
            </a:pPr>
            <a:endParaRPr dirty="0"/>
          </a:p>
        </p:txBody>
      </p:sp>
      <p:sp>
        <p:nvSpPr>
          <p:cNvPr id="369" name="CustomShape 3"/>
          <p:cNvSpPr/>
          <p:nvPr/>
        </p:nvSpPr>
        <p:spPr>
          <a:xfrm flipV="1">
            <a:off x="5972175" y="1658340"/>
            <a:ext cx="1789785" cy="252738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370" name="CustomShape 4"/>
          <p:cNvSpPr/>
          <p:nvPr/>
        </p:nvSpPr>
        <p:spPr>
          <a:xfrm flipV="1">
            <a:off x="6077160" y="2004300"/>
            <a:ext cx="1710720" cy="320850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371" name="CustomShape 5"/>
          <p:cNvSpPr/>
          <p:nvPr/>
        </p:nvSpPr>
        <p:spPr>
          <a:xfrm>
            <a:off x="5847840" y="3162300"/>
            <a:ext cx="1992600" cy="104322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372" name="CustomShape 6"/>
          <p:cNvSpPr/>
          <p:nvPr/>
        </p:nvSpPr>
        <p:spPr>
          <a:xfrm>
            <a:off x="5847840" y="1312920"/>
            <a:ext cx="1914120" cy="252684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373" name="CustomShape 7"/>
          <p:cNvSpPr/>
          <p:nvPr/>
        </p:nvSpPr>
        <p:spPr>
          <a:xfrm>
            <a:off x="5847840" y="2076450"/>
            <a:ext cx="1965960" cy="322635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374" name="CustomShape 8"/>
          <p:cNvSpPr/>
          <p:nvPr/>
        </p:nvSpPr>
        <p:spPr>
          <a:xfrm>
            <a:off x="548640" y="274320"/>
            <a:ext cx="731376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dirty="0">
                <a:solidFill>
                  <a:srgbClr val="FF0000"/>
                </a:solidFill>
                <a:latin typeface="Times New Roman" panose="02020603050405020304" pitchFamily="18" charset="0"/>
                <a:ea typeface="DejaVu Sans"/>
                <a:cs typeface="Times New Roman" panose="02020603050405020304" pitchFamily="18" charset="0"/>
              </a:rPr>
              <a:t>After applying Branch Classification algorithm..</a:t>
            </a:r>
            <a:endParaRPr sz="2400" dirty="0">
              <a:solidFill>
                <a:srgbClr val="FF0000"/>
              </a:solidFill>
              <a:latin typeface="Times New Roman" panose="02020603050405020304" pitchFamily="18" charset="0"/>
              <a:cs typeface="Times New Roman" panose="02020603050405020304" pitchFamily="18" charset="0"/>
            </a:endParaRPr>
          </a:p>
        </p:txBody>
      </p:sp>
      <p:sp>
        <p:nvSpPr>
          <p:cNvPr id="375" name="CustomShape 9"/>
          <p:cNvSpPr/>
          <p:nvPr/>
        </p:nvSpPr>
        <p:spPr>
          <a:xfrm>
            <a:off x="640080" y="5943600"/>
            <a:ext cx="1042272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a:solidFill>
                  <a:srgbClr val="000000"/>
                </a:solidFill>
                <a:latin typeface="Arial"/>
                <a:ea typeface="DejaVu Sans"/>
              </a:rPr>
              <a:t>Branch k, is now mapped to entry 15- which predict for branches that belongs to Class 1.</a:t>
            </a:r>
            <a:endParaRPr/>
          </a:p>
          <a:p>
            <a:pPr>
              <a:lnSpc>
                <a:spcPct val="100000"/>
              </a:lnSpc>
            </a:pPr>
            <a:r>
              <a:rPr lang="en-US" b="1" strike="noStrike">
                <a:solidFill>
                  <a:srgbClr val="006600"/>
                </a:solidFill>
                <a:latin typeface="Arial"/>
                <a:ea typeface="DejaVu Sans"/>
              </a:rPr>
              <a:t>NO INTERFERENCE</a:t>
            </a:r>
            <a:r>
              <a:rPr lang="en-US" strike="noStrike">
                <a:solidFill>
                  <a:srgbClr val="000000"/>
                </a:solidFill>
                <a:latin typeface="Arial"/>
                <a:ea typeface="DejaVu Sans"/>
              </a:rPr>
              <a:t>, after branch classification technique.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188720" y="290520"/>
            <a:ext cx="1024092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200" strike="noStrike" dirty="0">
                <a:solidFill>
                  <a:srgbClr val="FF0000"/>
                </a:solidFill>
                <a:latin typeface="Times New Roman" panose="02020603050405020304" pitchFamily="18" charset="0"/>
                <a:cs typeface="Times New Roman" panose="02020603050405020304" pitchFamily="18" charset="0"/>
              </a:rPr>
              <a:t>Relationship between the branch miss-prediction ratio and the number of classes</a:t>
            </a:r>
            <a:endParaRPr dirty="0">
              <a:solidFill>
                <a:srgbClr val="FF0000"/>
              </a:solidFill>
              <a:latin typeface="Times New Roman" panose="02020603050405020304" pitchFamily="18" charset="0"/>
              <a:cs typeface="Times New Roman" panose="02020603050405020304" pitchFamily="18" charset="0"/>
            </a:endParaRPr>
          </a:p>
        </p:txBody>
      </p:sp>
      <p:pic>
        <p:nvPicPr>
          <p:cNvPr id="377" name="Picture 376"/>
          <p:cNvPicPr/>
          <p:nvPr/>
        </p:nvPicPr>
        <p:blipFill>
          <a:blip r:embed="rId2"/>
          <a:stretch/>
        </p:blipFill>
        <p:spPr>
          <a:xfrm>
            <a:off x="2011680" y="778320"/>
            <a:ext cx="7272000" cy="3976200"/>
          </a:xfrm>
          <a:prstGeom prst="rect">
            <a:avLst/>
          </a:prstGeom>
          <a:ln>
            <a:noFill/>
          </a:ln>
        </p:spPr>
      </p:pic>
      <p:sp>
        <p:nvSpPr>
          <p:cNvPr id="378" name="CustomShape 2"/>
          <p:cNvSpPr/>
          <p:nvPr/>
        </p:nvSpPr>
        <p:spPr>
          <a:xfrm>
            <a:off x="921240" y="4755960"/>
            <a:ext cx="1151424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strike="noStrike" dirty="0">
                <a:latin typeface="Times New Roman" panose="02020603050405020304" pitchFamily="18" charset="0"/>
                <a:cs typeface="Times New Roman" panose="02020603050405020304" pitchFamily="18" charset="0"/>
              </a:rPr>
              <a:t>Large number of classes will result in,</a:t>
            </a:r>
            <a:endParaRPr sz="2000" dirty="0">
              <a:latin typeface="Times New Roman" panose="02020603050405020304" pitchFamily="18" charset="0"/>
              <a:cs typeface="Times New Roman" panose="02020603050405020304" pitchFamily="18" charset="0"/>
            </a:endParaRPr>
          </a:p>
          <a:p>
            <a:r>
              <a:rPr lang="en-US" sz="2000" strike="noStrike" dirty="0">
                <a:latin typeface="Times New Roman" panose="02020603050405020304" pitchFamily="18" charset="0"/>
                <a:cs typeface="Times New Roman" panose="02020603050405020304" pitchFamily="18" charset="0"/>
              </a:rPr>
              <a:t>Code </a:t>
            </a:r>
            <a:r>
              <a:rPr lang="en-US" sz="2000" strike="noStrike" dirty="0" err="1">
                <a:latin typeface="Times New Roman" panose="02020603050405020304" pitchFamily="18" charset="0"/>
                <a:cs typeface="Times New Roman" panose="02020603050405020304" pitchFamily="18" charset="0"/>
              </a:rPr>
              <a:t>expansion,and</a:t>
            </a:r>
            <a:r>
              <a:rPr lang="en-US" sz="2000" strike="noStrike" dirty="0">
                <a:latin typeface="Times New Roman" panose="02020603050405020304" pitchFamily="18" charset="0"/>
                <a:cs typeface="Times New Roman" panose="02020603050405020304" pitchFamily="18" charset="0"/>
              </a:rPr>
              <a:t> sometimes </a:t>
            </a:r>
            <a:r>
              <a:rPr lang="en-US" sz="2000" strike="noStrike" dirty="0" err="1">
                <a:latin typeface="Times New Roman" panose="02020603050405020304" pitchFamily="18" charset="0"/>
                <a:cs typeface="Times New Roman" panose="02020603050405020304" pitchFamily="18" charset="0"/>
              </a:rPr>
              <a:t>misprediction</a:t>
            </a:r>
            <a:r>
              <a:rPr lang="en-US" sz="2000" strike="noStrike" dirty="0">
                <a:latin typeface="Times New Roman" panose="02020603050405020304" pitchFamily="18" charset="0"/>
                <a:cs typeface="Times New Roman" panose="02020603050405020304" pitchFamily="18" charset="0"/>
              </a:rPr>
              <a:t> ratios remains the same after certain value</a:t>
            </a:r>
            <a:endParaRPr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lang="en-US" sz="2000" strike="noStrike" dirty="0">
                <a:latin typeface="Times New Roman" panose="02020603050405020304" pitchFamily="18" charset="0"/>
                <a:cs typeface="Times New Roman" panose="02020603050405020304" pitchFamily="18" charset="0"/>
              </a:rPr>
              <a:t>The graph shows that the appropriate value is the case when 4 classes is used, because it has lower </a:t>
            </a:r>
            <a:r>
              <a:rPr lang="en-US" sz="2000" strike="noStrike" dirty="0" err="1">
                <a:latin typeface="Times New Roman" panose="02020603050405020304" pitchFamily="18" charset="0"/>
                <a:cs typeface="Times New Roman" panose="02020603050405020304" pitchFamily="18" charset="0"/>
              </a:rPr>
              <a:t>misprediction</a:t>
            </a:r>
            <a:r>
              <a:rPr lang="en-US" sz="2000" strike="noStrike" dirty="0">
                <a:latin typeface="Times New Roman" panose="02020603050405020304" pitchFamily="18" charset="0"/>
                <a:cs typeface="Times New Roman" panose="02020603050405020304" pitchFamily="18" charset="0"/>
              </a:rPr>
              <a:t> ratios than when 2 classes are used.</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00" strike="noStrike" dirty="0">
                <a:solidFill>
                  <a:srgbClr val="FF0000"/>
                </a:solidFill>
                <a:latin typeface="Times New Roman" panose="02020603050405020304" pitchFamily="18" charset="0"/>
                <a:ea typeface="DejaVu Sans"/>
                <a:cs typeface="Times New Roman" panose="02020603050405020304" pitchFamily="18" charset="0"/>
              </a:rPr>
              <a:t>Performance Metric</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380" name="CustomShape 2"/>
          <p:cNvSpPr/>
          <p:nvPr/>
        </p:nvSpPr>
        <p:spPr>
          <a:xfrm>
            <a:off x="609480" y="1647360"/>
            <a:ext cx="10971000" cy="4795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Performance metric used is </a:t>
            </a:r>
            <a:r>
              <a:rPr lang="en-US" sz="2400" strike="noStrike" dirty="0" err="1">
                <a:solidFill>
                  <a:srgbClr val="800000"/>
                </a:solidFill>
                <a:latin typeface="Times New Roman" panose="02020603050405020304" pitchFamily="18" charset="0"/>
                <a:ea typeface="DejaVu Sans"/>
                <a:cs typeface="Times New Roman" panose="02020603050405020304" pitchFamily="18" charset="0"/>
              </a:rPr>
              <a:t>Misprediction</a:t>
            </a:r>
            <a:r>
              <a:rPr lang="en-US" sz="2400" strike="noStrike" dirty="0">
                <a:solidFill>
                  <a:srgbClr val="800000"/>
                </a:solidFill>
                <a:latin typeface="Times New Roman" panose="02020603050405020304" pitchFamily="18" charset="0"/>
                <a:ea typeface="DejaVu Sans"/>
                <a:cs typeface="Times New Roman" panose="02020603050405020304" pitchFamily="18" charset="0"/>
              </a:rPr>
              <a:t> ratio</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because</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reasonable metric for dynamic branch predictors.</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Independent of other part of processor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organisation</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Misprediction</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ratios=  1-  </a:t>
            </a:r>
            <a:r>
              <a:rPr lang="en-US" sz="2400" u="sng" strike="noStrike" dirty="0">
                <a:solidFill>
                  <a:srgbClr val="000000"/>
                </a:solidFill>
                <a:latin typeface="Times New Roman" panose="02020603050405020304" pitchFamily="18" charset="0"/>
                <a:ea typeface="DejaVu Sans"/>
                <a:cs typeface="Times New Roman" panose="02020603050405020304" pitchFamily="18" charset="0"/>
              </a:rPr>
              <a:t>         number of correct predictions        </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number of conditional branches executed</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When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Misprediction</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Ratio is reduced, the prediction accuracy increased.</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algn="just">
              <a:lnSpc>
                <a:spcPct val="100000"/>
              </a:lnSpc>
            </a:pPr>
            <a:endParaRPr dirty="0"/>
          </a:p>
          <a:p>
            <a:pPr algn="just">
              <a:lnSpc>
                <a:spcPct val="100000"/>
              </a:lnSpc>
            </a:pPr>
            <a:endParaRPr dirty="0"/>
          </a:p>
        </p:txBody>
      </p:sp>
      <p:sp>
        <p:nvSpPr>
          <p:cNvPr id="381" name="CustomShape 3"/>
          <p:cNvSpPr/>
          <p:nvPr/>
        </p:nvSpPr>
        <p:spPr>
          <a:xfrm>
            <a:off x="1005840" y="2926080"/>
            <a:ext cx="10361880" cy="1461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710640" y="473040"/>
            <a:ext cx="285516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dirty="0">
                <a:solidFill>
                  <a:srgbClr val="FF0000"/>
                </a:solidFill>
                <a:latin typeface="Times New Roman" panose="02020603050405020304" pitchFamily="18" charset="0"/>
                <a:ea typeface="DejaVu Sans"/>
                <a:cs typeface="Times New Roman" panose="02020603050405020304" pitchFamily="18" charset="0"/>
              </a:rPr>
              <a:t>Tools used</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383" name="CustomShape 2"/>
          <p:cNvSpPr/>
          <p:nvPr/>
        </p:nvSpPr>
        <p:spPr>
          <a:xfrm>
            <a:off x="674280" y="1554480"/>
            <a:ext cx="11121120" cy="414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Machine</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DEC 3000 workstations running OSF/1 version 3.2.</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Benchmarks</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Specint92 suite</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 Specint95 suite</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FF0000"/>
                </a:solidFill>
                <a:latin typeface="Times New Roman" panose="02020603050405020304" pitchFamily="18" charset="0"/>
                <a:ea typeface="DejaVu Sans"/>
                <a:cs typeface="Times New Roman" panose="02020603050405020304" pitchFamily="18" charset="0"/>
              </a:rPr>
              <a:t>ATOM</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To collect statistics about branches, insert analysis procedures implementing the predictors.</a:t>
            </a:r>
            <a:endParaRPr sz="2400" dirty="0">
              <a:latin typeface="Times New Roman" panose="02020603050405020304" pitchFamily="18" charset="0"/>
              <a:cs typeface="Times New Roman" panose="02020603050405020304" pitchFamily="18"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Analysis</a:t>
            </a:r>
            <a:endParaRPr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385" name="Table 2"/>
          <p:cNvGraphicFramePr/>
          <p:nvPr>
            <p:extLst>
              <p:ext uri="{D42A27DB-BD31-4B8C-83A1-F6EECF244321}">
                <p14:modId xmlns:p14="http://schemas.microsoft.com/office/powerpoint/2010/main" val="972374533"/>
              </p:ext>
            </p:extLst>
          </p:nvPr>
        </p:nvGraphicFramePr>
        <p:xfrm>
          <a:off x="1464906" y="2781720"/>
          <a:ext cx="1488174" cy="1485720"/>
        </p:xfrm>
        <a:graphic>
          <a:graphicData uri="http://schemas.openxmlformats.org/drawingml/2006/table">
            <a:tbl>
              <a:tblPr/>
              <a:tblGrid>
                <a:gridCol w="1488174">
                  <a:extLst>
                    <a:ext uri="{9D8B030D-6E8A-4147-A177-3AD203B41FA5}">
                      <a16:colId xmlns:a16="http://schemas.microsoft.com/office/drawing/2014/main" val="20000"/>
                    </a:ext>
                  </a:extLst>
                </a:gridCol>
              </a:tblGrid>
              <a:tr h="399960">
                <a:tc>
                  <a:txBody>
                    <a:bodyPr/>
                    <a:lstStyle/>
                    <a:p>
                      <a:pPr>
                        <a:lnSpc>
                          <a:spcPct val="100000"/>
                        </a:lnSpc>
                      </a:pPr>
                      <a:r>
                        <a:rPr lang="en-US" strike="noStrike">
                          <a:solidFill>
                            <a:srgbClr val="000000"/>
                          </a:solidFill>
                          <a:latin typeface="Arial"/>
                          <a:ea typeface="DejaVu Sans"/>
                        </a:rPr>
                        <a:t>Constrained </a:t>
                      </a:r>
                      <a:endParaRPr/>
                    </a:p>
                  </a:txBody>
                  <a:tcPr>
                    <a:solidFill>
                      <a:schemeClr val="accent1"/>
                    </a:solidFill>
                  </a:tcPr>
                </a:tc>
                <a:extLst>
                  <a:ext uri="{0D108BD9-81ED-4DB2-BD59-A6C34878D82A}">
                    <a16:rowId xmlns:a16="http://schemas.microsoft.com/office/drawing/2014/main" val="10000"/>
                  </a:ext>
                </a:extLst>
              </a:tr>
              <a:tr h="401760">
                <a:tc>
                  <a:txBody>
                    <a:bodyPr/>
                    <a:lstStyle/>
                    <a:p>
                      <a:pPr>
                        <a:lnSpc>
                          <a:spcPct val="100000"/>
                        </a:lnSpc>
                      </a:pPr>
                      <a:r>
                        <a:rPr lang="en-US" strike="noStrike">
                          <a:solidFill>
                            <a:srgbClr val="000000"/>
                          </a:solidFill>
                          <a:latin typeface="Arial"/>
                          <a:ea typeface="DejaVu Sans"/>
                        </a:rPr>
                        <a:t>Relaxed</a:t>
                      </a:r>
                      <a:endParaRPr/>
                    </a:p>
                  </a:txBody>
                  <a:tcPr>
                    <a:solidFill>
                      <a:schemeClr val="accent1"/>
                    </a:solidFill>
                  </a:tcPr>
                </a:tc>
                <a:extLst>
                  <a:ext uri="{0D108BD9-81ED-4DB2-BD59-A6C34878D82A}">
                    <a16:rowId xmlns:a16="http://schemas.microsoft.com/office/drawing/2014/main" val="10001"/>
                  </a:ext>
                </a:extLst>
              </a:tr>
              <a:tr h="684000">
                <a:tc>
                  <a:txBody>
                    <a:bodyPr/>
                    <a:lstStyle/>
                    <a:p>
                      <a:pPr>
                        <a:lnSpc>
                          <a:spcPct val="100000"/>
                        </a:lnSpc>
                      </a:pPr>
                      <a:r>
                        <a:rPr lang="en-US" strike="noStrike" dirty="0">
                          <a:solidFill>
                            <a:srgbClr val="000000"/>
                          </a:solidFill>
                          <a:latin typeface="Arial"/>
                          <a:ea typeface="DejaVu Sans"/>
                        </a:rPr>
                        <a:t>Branch classification</a:t>
                      </a:r>
                      <a:endParaRPr dirty="0"/>
                    </a:p>
                  </a:txBody>
                  <a:tcPr>
                    <a:solidFill>
                      <a:schemeClr val="accent1"/>
                    </a:solidFill>
                  </a:tcPr>
                </a:tc>
                <a:extLst>
                  <a:ext uri="{0D108BD9-81ED-4DB2-BD59-A6C34878D82A}">
                    <a16:rowId xmlns:a16="http://schemas.microsoft.com/office/drawing/2014/main" val="10002"/>
                  </a:ext>
                </a:extLst>
              </a:tr>
            </a:tbl>
          </a:graphicData>
        </a:graphic>
      </p:graphicFrame>
      <p:sp>
        <p:nvSpPr>
          <p:cNvPr id="386" name="CustomShape 3"/>
          <p:cNvSpPr/>
          <p:nvPr/>
        </p:nvSpPr>
        <p:spPr>
          <a:xfrm>
            <a:off x="822960" y="1875600"/>
            <a:ext cx="2741760" cy="2603520"/>
          </a:xfrm>
          <a:prstGeom prst="rect">
            <a:avLst/>
          </a:prstGeom>
          <a:noFill/>
          <a:ln>
            <a:solidFill>
              <a:srgbClr val="000000"/>
            </a:solidFill>
          </a:ln>
        </p:spPr>
        <p:style>
          <a:lnRef idx="0">
            <a:scrgbClr r="0" g="0" b="0"/>
          </a:lnRef>
          <a:fillRef idx="0">
            <a:scrgbClr r="0" g="0" b="0"/>
          </a:fillRef>
          <a:effectRef idx="0">
            <a:scrgbClr r="0" g="0" b="0"/>
          </a:effectRef>
          <a:fontRef idx="minor"/>
        </p:style>
      </p:sp>
      <p:sp>
        <p:nvSpPr>
          <p:cNvPr id="387" name="CustomShape 4"/>
          <p:cNvSpPr/>
          <p:nvPr/>
        </p:nvSpPr>
        <p:spPr>
          <a:xfrm>
            <a:off x="914400" y="1958040"/>
            <a:ext cx="246744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trike="noStrike">
                <a:solidFill>
                  <a:srgbClr val="000000"/>
                </a:solidFill>
                <a:latin typeface="Arial"/>
                <a:ea typeface="DejaVu Sans"/>
              </a:rPr>
              <a:t>Address adjustment </a:t>
            </a:r>
            <a:endParaRPr/>
          </a:p>
          <a:p>
            <a:pPr algn="ctr">
              <a:lnSpc>
                <a:spcPct val="100000"/>
              </a:lnSpc>
            </a:pPr>
            <a:r>
              <a:rPr lang="en-US" strike="noStrike">
                <a:solidFill>
                  <a:srgbClr val="000000"/>
                </a:solidFill>
                <a:latin typeface="Arial"/>
                <a:ea typeface="DejaVu Sans"/>
              </a:rPr>
              <a:t>techniques</a:t>
            </a:r>
            <a:endParaRPr/>
          </a:p>
        </p:txBody>
      </p:sp>
      <p:sp>
        <p:nvSpPr>
          <p:cNvPr id="388" name="CustomShape 5"/>
          <p:cNvSpPr/>
          <p:nvPr/>
        </p:nvSpPr>
        <p:spPr>
          <a:xfrm>
            <a:off x="4116240" y="1554480"/>
            <a:ext cx="2558880" cy="3243600"/>
          </a:xfrm>
          <a:prstGeom prst="rect">
            <a:avLst/>
          </a:prstGeom>
          <a:noFill/>
          <a:ln>
            <a:solidFill>
              <a:srgbClr val="000000"/>
            </a:solidFill>
          </a:ln>
        </p:spPr>
        <p:style>
          <a:lnRef idx="0">
            <a:scrgbClr r="0" g="0" b="0"/>
          </a:lnRef>
          <a:fillRef idx="0">
            <a:scrgbClr r="0" g="0" b="0"/>
          </a:fillRef>
          <a:effectRef idx="0">
            <a:scrgbClr r="0" g="0" b="0"/>
          </a:effectRef>
          <a:fontRef idx="minor"/>
        </p:style>
      </p:sp>
      <p:sp>
        <p:nvSpPr>
          <p:cNvPr id="389" name="CustomShape 6"/>
          <p:cNvSpPr/>
          <p:nvPr/>
        </p:nvSpPr>
        <p:spPr>
          <a:xfrm>
            <a:off x="4389120" y="1645920"/>
            <a:ext cx="2010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trike="noStrike">
                <a:solidFill>
                  <a:srgbClr val="000000"/>
                </a:solidFill>
                <a:latin typeface="Arial"/>
                <a:ea typeface="DejaVu Sans"/>
              </a:rPr>
              <a:t>Predictors</a:t>
            </a:r>
            <a:endParaRPr/>
          </a:p>
        </p:txBody>
      </p:sp>
      <p:graphicFrame>
        <p:nvGraphicFramePr>
          <p:cNvPr id="390" name="Table 7"/>
          <p:cNvGraphicFramePr/>
          <p:nvPr>
            <p:extLst>
              <p:ext uri="{D42A27DB-BD31-4B8C-83A1-F6EECF244321}">
                <p14:modId xmlns:p14="http://schemas.microsoft.com/office/powerpoint/2010/main" val="3112029331"/>
              </p:ext>
            </p:extLst>
          </p:nvPr>
        </p:nvGraphicFramePr>
        <p:xfrm>
          <a:off x="4644000" y="2131200"/>
          <a:ext cx="1737000" cy="2527200"/>
        </p:xfrm>
        <a:graphic>
          <a:graphicData uri="http://schemas.openxmlformats.org/drawingml/2006/table">
            <a:tbl>
              <a:tblPr/>
              <a:tblGrid>
                <a:gridCol w="1737000">
                  <a:extLst>
                    <a:ext uri="{9D8B030D-6E8A-4147-A177-3AD203B41FA5}">
                      <a16:colId xmlns:a16="http://schemas.microsoft.com/office/drawing/2014/main" val="20000"/>
                    </a:ext>
                  </a:extLst>
                </a:gridCol>
              </a:tblGrid>
              <a:tr h="631800">
                <a:tc>
                  <a:txBody>
                    <a:bodyPr/>
                    <a:lstStyle/>
                    <a:p>
                      <a:pPr>
                        <a:lnSpc>
                          <a:spcPct val="100000"/>
                        </a:lnSpc>
                      </a:pPr>
                      <a:r>
                        <a:rPr lang="en-US" strike="noStrike" dirty="0">
                          <a:solidFill>
                            <a:srgbClr val="000000"/>
                          </a:solidFill>
                          <a:latin typeface="Arial"/>
                          <a:ea typeface="DejaVu Sans"/>
                        </a:rPr>
                        <a:t>2bC</a:t>
                      </a:r>
                      <a:endParaRPr dirty="0"/>
                    </a:p>
                  </a:txBody>
                  <a:tcPr>
                    <a:solidFill>
                      <a:schemeClr val="accent4"/>
                    </a:solidFill>
                  </a:tcPr>
                </a:tc>
                <a:extLst>
                  <a:ext uri="{0D108BD9-81ED-4DB2-BD59-A6C34878D82A}">
                    <a16:rowId xmlns:a16="http://schemas.microsoft.com/office/drawing/2014/main" val="10000"/>
                  </a:ext>
                </a:extLst>
              </a:tr>
              <a:tr h="631800">
                <a:tc>
                  <a:txBody>
                    <a:bodyPr/>
                    <a:lstStyle/>
                    <a:p>
                      <a:pPr>
                        <a:lnSpc>
                          <a:spcPct val="100000"/>
                        </a:lnSpc>
                      </a:pPr>
                      <a:r>
                        <a:rPr lang="en-US" strike="noStrike">
                          <a:solidFill>
                            <a:srgbClr val="000000"/>
                          </a:solidFill>
                          <a:latin typeface="Arial"/>
                          <a:ea typeface="DejaVu Sans"/>
                        </a:rPr>
                        <a:t>GAs</a:t>
                      </a:r>
                      <a:endParaRPr/>
                    </a:p>
                  </a:txBody>
                  <a:tcPr>
                    <a:solidFill>
                      <a:schemeClr val="accent4"/>
                    </a:solidFill>
                  </a:tcPr>
                </a:tc>
                <a:extLst>
                  <a:ext uri="{0D108BD9-81ED-4DB2-BD59-A6C34878D82A}">
                    <a16:rowId xmlns:a16="http://schemas.microsoft.com/office/drawing/2014/main" val="10001"/>
                  </a:ext>
                </a:extLst>
              </a:tr>
              <a:tr h="631800">
                <a:tc>
                  <a:txBody>
                    <a:bodyPr/>
                    <a:lstStyle/>
                    <a:p>
                      <a:pPr>
                        <a:lnSpc>
                          <a:spcPct val="100000"/>
                        </a:lnSpc>
                      </a:pPr>
                      <a:r>
                        <a:rPr lang="en-US" strike="noStrike">
                          <a:solidFill>
                            <a:srgbClr val="000000"/>
                          </a:solidFill>
                          <a:latin typeface="Arial"/>
                          <a:ea typeface="DejaVu Sans"/>
                        </a:rPr>
                        <a:t>PAs</a:t>
                      </a:r>
                      <a:endParaRPr/>
                    </a:p>
                  </a:txBody>
                  <a:tcPr>
                    <a:solidFill>
                      <a:schemeClr val="accent4"/>
                    </a:solidFill>
                  </a:tcPr>
                </a:tc>
                <a:extLst>
                  <a:ext uri="{0D108BD9-81ED-4DB2-BD59-A6C34878D82A}">
                    <a16:rowId xmlns:a16="http://schemas.microsoft.com/office/drawing/2014/main" val="10002"/>
                  </a:ext>
                </a:extLst>
              </a:tr>
              <a:tr h="631800">
                <a:tc>
                  <a:txBody>
                    <a:bodyPr/>
                    <a:lstStyle/>
                    <a:p>
                      <a:pPr>
                        <a:lnSpc>
                          <a:spcPct val="100000"/>
                        </a:lnSpc>
                      </a:pPr>
                      <a:r>
                        <a:rPr lang="en-US" strike="noStrike" dirty="0" err="1">
                          <a:solidFill>
                            <a:srgbClr val="000000"/>
                          </a:solidFill>
                          <a:latin typeface="Arial"/>
                          <a:ea typeface="DejaVu Sans"/>
                        </a:rPr>
                        <a:t>GShare</a:t>
                      </a:r>
                      <a:endParaRPr dirty="0"/>
                    </a:p>
                  </a:txBody>
                  <a:tcPr>
                    <a:solidFill>
                      <a:schemeClr val="accent4"/>
                    </a:solidFill>
                  </a:tcPr>
                </a:tc>
                <a:extLst>
                  <a:ext uri="{0D108BD9-81ED-4DB2-BD59-A6C34878D82A}">
                    <a16:rowId xmlns:a16="http://schemas.microsoft.com/office/drawing/2014/main" val="10003"/>
                  </a:ext>
                </a:extLst>
              </a:tr>
            </a:tbl>
          </a:graphicData>
        </a:graphic>
      </p:graphicFrame>
      <p:sp>
        <p:nvSpPr>
          <p:cNvPr id="391" name="CustomShape 8"/>
          <p:cNvSpPr/>
          <p:nvPr/>
        </p:nvSpPr>
        <p:spPr>
          <a:xfrm>
            <a:off x="7132320" y="731520"/>
            <a:ext cx="4479120" cy="34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FF0000"/>
                </a:solidFill>
                <a:latin typeface="Arial"/>
                <a:ea typeface="DejaVu Sans"/>
              </a:rPr>
              <a:t>Analysis of:</a:t>
            </a:r>
            <a:endParaRPr dirty="0">
              <a:solidFill>
                <a:srgbClr val="FF0000"/>
              </a:solidFill>
            </a:endParaRPr>
          </a:p>
          <a:p>
            <a:pPr>
              <a:lnSpc>
                <a:spcPct val="100000"/>
              </a:lnSpc>
            </a:pPr>
            <a:endParaRPr dirty="0"/>
          </a:p>
          <a:p>
            <a:pPr marL="342900" indent="-342900">
              <a:lnSpc>
                <a:spcPct val="100000"/>
              </a:lnSpc>
              <a:buSzPct val="45000"/>
              <a:buFont typeface="Arial" panose="020B0604020202020204" pitchFamily="34" charset="0"/>
              <a:buChar char="•"/>
            </a:pPr>
            <a:r>
              <a:rPr lang="en-US" sz="2400" strike="noStrike" dirty="0">
                <a:solidFill>
                  <a:srgbClr val="000000"/>
                </a:solidFill>
                <a:latin typeface="Arial"/>
                <a:ea typeface="DejaVu Sans"/>
              </a:rPr>
              <a:t>Reduction in Miss-prediction ratio after applying the three techniques.</a:t>
            </a:r>
            <a:endParaRPr lang="en-US" dirty="0"/>
          </a:p>
          <a:p>
            <a:pPr marL="342900" indent="-342900">
              <a:lnSpc>
                <a:spcPct val="100000"/>
              </a:lnSpc>
              <a:buSzPct val="45000"/>
              <a:buFont typeface="Arial" panose="020B0604020202020204" pitchFamily="34" charset="0"/>
              <a:buChar char="•"/>
            </a:pPr>
            <a:r>
              <a:rPr lang="en-US" sz="2400" strike="noStrike" dirty="0">
                <a:solidFill>
                  <a:srgbClr val="000000"/>
                </a:solidFill>
                <a:latin typeface="Arial"/>
                <a:ea typeface="DejaVu Sans"/>
              </a:rPr>
              <a:t>For the analysis, MMD is set to 8 and the number of classes is set to 4, since they are found to be the optimal values.</a:t>
            </a:r>
            <a:endParaRPr dirty="0"/>
          </a:p>
        </p:txBody>
      </p:sp>
      <p:cxnSp>
        <p:nvCxnSpPr>
          <p:cNvPr id="392" name="Line 9"/>
          <p:cNvCxnSpPr>
            <a:stCxn id="386" idx="1"/>
            <a:endCxn id="388" idx="0"/>
          </p:cNvCxnSpPr>
          <p:nvPr/>
        </p:nvCxnSpPr>
        <p:spPr>
          <a:xfrm flipV="1">
            <a:off x="3564720" y="3176280"/>
            <a:ext cx="551880" cy="1440"/>
          </a:xfrm>
          <a:prstGeom prst="straightConnector1">
            <a:avLst/>
          </a:prstGeom>
          <a:ln>
            <a:solidFill>
              <a:srgbClr val="000000"/>
            </a:solidFill>
            <a:tailEnd type="triangle" w="med" len="med"/>
          </a:ln>
        </p:spPr>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Walk time techniques</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98"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Walk time techniques are software </a:t>
            </a:r>
            <a:r>
              <a:rPr lang="en-US" sz="2400" dirty="0">
                <a:solidFill>
                  <a:srgbClr val="000000"/>
                </a:solidFill>
                <a:latin typeface="Times New Roman" panose="02020603050405020304" pitchFamily="18" charset="0"/>
                <a:ea typeface="DejaVu Sans"/>
                <a:cs typeface="Times New Roman" panose="02020603050405020304" pitchFamily="18" charset="0"/>
              </a:rPr>
              <a:t>t</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ranslation </a:t>
            </a:r>
            <a:r>
              <a:rPr lang="en-US" sz="2400" dirty="0">
                <a:solidFill>
                  <a:srgbClr val="000000"/>
                </a:solidFill>
                <a:latin typeface="Times New Roman" panose="02020603050405020304" pitchFamily="18" charset="0"/>
                <a:ea typeface="DejaVu Sans"/>
                <a:cs typeface="Times New Roman" panose="02020603050405020304" pitchFamily="18" charset="0"/>
              </a:rPr>
              <a:t>t</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echniques where the changes to the program are done at the link time</a:t>
            </a:r>
          </a:p>
          <a:p>
            <a:pPr>
              <a:lnSpc>
                <a:spcPct val="9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Walk time is nothing but link time</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Changes are architecturally seen </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Picture 392"/>
          <p:cNvPicPr/>
          <p:nvPr/>
        </p:nvPicPr>
        <p:blipFill>
          <a:blip r:embed="rId2"/>
          <a:stretch/>
        </p:blipFill>
        <p:spPr>
          <a:xfrm>
            <a:off x="914400" y="648000"/>
            <a:ext cx="5028840" cy="2458080"/>
          </a:xfrm>
          <a:prstGeom prst="rect">
            <a:avLst/>
          </a:prstGeom>
          <a:ln>
            <a:noFill/>
          </a:ln>
        </p:spPr>
      </p:pic>
      <p:sp>
        <p:nvSpPr>
          <p:cNvPr id="394" name="CustomShape 1"/>
          <p:cNvSpPr/>
          <p:nvPr/>
        </p:nvSpPr>
        <p:spPr>
          <a:xfrm>
            <a:off x="640080" y="274320"/>
            <a:ext cx="5577480" cy="37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strike="noStrike" dirty="0" err="1">
                <a:solidFill>
                  <a:srgbClr val="FF0000"/>
                </a:solidFill>
                <a:latin typeface="Times New Roman" panose="02020603050405020304" pitchFamily="18" charset="0"/>
                <a:cs typeface="Times New Roman" panose="02020603050405020304" pitchFamily="18" charset="0"/>
              </a:rPr>
              <a:t>Misprediction</a:t>
            </a:r>
            <a:r>
              <a:rPr lang="en-US" sz="2000" strike="noStrike" dirty="0">
                <a:solidFill>
                  <a:srgbClr val="FF0000"/>
                </a:solidFill>
                <a:latin typeface="Times New Roman" panose="02020603050405020304" pitchFamily="18" charset="0"/>
                <a:cs typeface="Times New Roman" panose="02020603050405020304" pitchFamily="18" charset="0"/>
              </a:rPr>
              <a:t> ratios for 4 predictors</a:t>
            </a:r>
            <a:endParaRPr sz="2000" dirty="0">
              <a:solidFill>
                <a:srgbClr val="FF0000"/>
              </a:solidFill>
              <a:latin typeface="Times New Roman" panose="02020603050405020304" pitchFamily="18" charset="0"/>
              <a:cs typeface="Times New Roman" panose="02020603050405020304" pitchFamily="18" charset="0"/>
            </a:endParaRPr>
          </a:p>
        </p:txBody>
      </p:sp>
      <p:sp>
        <p:nvSpPr>
          <p:cNvPr id="395" name="CustomShape 2"/>
          <p:cNvSpPr/>
          <p:nvPr/>
        </p:nvSpPr>
        <p:spPr>
          <a:xfrm>
            <a:off x="2848680" y="2904120"/>
            <a:ext cx="37486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latin typeface="Arial"/>
              </a:rPr>
              <a:t>2bC predictor</a:t>
            </a:r>
            <a:endParaRPr/>
          </a:p>
        </p:txBody>
      </p:sp>
      <p:sp>
        <p:nvSpPr>
          <p:cNvPr id="396" name="CustomShape 3"/>
          <p:cNvSpPr/>
          <p:nvPr/>
        </p:nvSpPr>
        <p:spPr>
          <a:xfrm>
            <a:off x="7863840" y="6035040"/>
            <a:ext cx="40230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latin typeface="Arial"/>
              </a:rPr>
              <a:t>Gshare predictor</a:t>
            </a:r>
            <a:endParaRPr/>
          </a:p>
        </p:txBody>
      </p:sp>
      <p:pic>
        <p:nvPicPr>
          <p:cNvPr id="397" name="Picture 396"/>
          <p:cNvPicPr/>
          <p:nvPr/>
        </p:nvPicPr>
        <p:blipFill>
          <a:blip r:embed="rId3"/>
          <a:stretch/>
        </p:blipFill>
        <p:spPr>
          <a:xfrm>
            <a:off x="1097280" y="3657600"/>
            <a:ext cx="4754520" cy="2502360"/>
          </a:xfrm>
          <a:prstGeom prst="rect">
            <a:avLst/>
          </a:prstGeom>
          <a:ln>
            <a:noFill/>
          </a:ln>
        </p:spPr>
      </p:pic>
      <p:sp>
        <p:nvSpPr>
          <p:cNvPr id="398" name="CustomShape 4"/>
          <p:cNvSpPr/>
          <p:nvPr/>
        </p:nvSpPr>
        <p:spPr>
          <a:xfrm>
            <a:off x="2926080" y="6145920"/>
            <a:ext cx="34743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latin typeface="Arial"/>
              </a:rPr>
              <a:t>PA predictor</a:t>
            </a:r>
            <a:endParaRPr/>
          </a:p>
        </p:txBody>
      </p:sp>
      <p:pic>
        <p:nvPicPr>
          <p:cNvPr id="399" name="Picture 398"/>
          <p:cNvPicPr/>
          <p:nvPr/>
        </p:nvPicPr>
        <p:blipFill>
          <a:blip r:embed="rId4"/>
          <a:stretch/>
        </p:blipFill>
        <p:spPr>
          <a:xfrm>
            <a:off x="6400800" y="731520"/>
            <a:ext cx="4297320" cy="2285640"/>
          </a:xfrm>
          <a:prstGeom prst="rect">
            <a:avLst/>
          </a:prstGeom>
          <a:ln>
            <a:noFill/>
          </a:ln>
        </p:spPr>
      </p:pic>
      <p:sp>
        <p:nvSpPr>
          <p:cNvPr id="400" name="CustomShape 5"/>
          <p:cNvSpPr/>
          <p:nvPr/>
        </p:nvSpPr>
        <p:spPr>
          <a:xfrm>
            <a:off x="8138160" y="3017520"/>
            <a:ext cx="34743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a:latin typeface="Arial"/>
              </a:rPr>
              <a:t>GA predictor</a:t>
            </a:r>
            <a:endParaRPr/>
          </a:p>
        </p:txBody>
      </p:sp>
      <p:pic>
        <p:nvPicPr>
          <p:cNvPr id="401" name="Picture 400"/>
          <p:cNvPicPr/>
          <p:nvPr/>
        </p:nvPicPr>
        <p:blipFill>
          <a:blip r:embed="rId5"/>
          <a:stretch/>
        </p:blipFill>
        <p:spPr>
          <a:xfrm>
            <a:off x="6400800" y="3657600"/>
            <a:ext cx="4388760" cy="2377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 name="Picture 401"/>
          <p:cNvPicPr/>
          <p:nvPr/>
        </p:nvPicPr>
        <p:blipFill>
          <a:blip r:embed="rId2"/>
          <a:stretch/>
        </p:blipFill>
        <p:spPr>
          <a:xfrm>
            <a:off x="1737360" y="1463040"/>
            <a:ext cx="8046360" cy="4297320"/>
          </a:xfrm>
          <a:prstGeom prst="rect">
            <a:avLst/>
          </a:prstGeom>
          <a:ln>
            <a:noFill/>
          </a:ln>
        </p:spPr>
      </p:pic>
      <p:sp>
        <p:nvSpPr>
          <p:cNvPr id="403" name="CustomShape 1"/>
          <p:cNvSpPr/>
          <p:nvPr/>
        </p:nvSpPr>
        <p:spPr>
          <a:xfrm>
            <a:off x="914400" y="640080"/>
            <a:ext cx="768060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strike="noStrike" dirty="0">
                <a:solidFill>
                  <a:srgbClr val="FF0000"/>
                </a:solidFill>
                <a:latin typeface="Times New Roman" panose="02020603050405020304" pitchFamily="18" charset="0"/>
                <a:cs typeface="Times New Roman" panose="02020603050405020304" pitchFamily="18" charset="0"/>
              </a:rPr>
              <a:t>Limitation of Address Adjustment- Code Expansion</a:t>
            </a:r>
            <a:endParaRPr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solidFill>
                  <a:srgbClr val="FF0000"/>
                </a:solidFill>
                <a:latin typeface="Times New Roman" panose="02020603050405020304" pitchFamily="18" charset="0"/>
                <a:cs typeface="Times New Roman" panose="02020603050405020304" pitchFamily="18" charset="0"/>
              </a:rPr>
              <a:t>Best Among Three…</a:t>
            </a:r>
          </a:p>
        </p:txBody>
      </p:sp>
      <p:sp>
        <p:nvSpPr>
          <p:cNvPr id="5" name="Text Placeholder 4"/>
          <p:cNvSpPr>
            <a:spLocks noGrp="1"/>
          </p:cNvSpPr>
          <p:nvPr>
            <p:ph type="body"/>
          </p:nvPr>
        </p:nvSpPr>
        <p:spPr>
          <a:xfrm>
            <a:off x="609480" y="2092750"/>
            <a:ext cx="10972440" cy="3489049"/>
          </a:xfrm>
        </p:spPr>
        <p:txBody>
          <a:bodyPr/>
          <a:lstStyle/>
          <a:p>
            <a:r>
              <a:rPr lang="en-US" sz="2400" dirty="0">
                <a:latin typeface="Times New Roman" panose="02020603050405020304" pitchFamily="18" charset="0"/>
                <a:cs typeface="Times New Roman" panose="02020603050405020304" pitchFamily="18" charset="0"/>
              </a:rPr>
              <a:t>Among all the three address adjustment algorithms </a:t>
            </a:r>
            <a:r>
              <a:rPr lang="en-US" sz="2400" dirty="0">
                <a:solidFill>
                  <a:srgbClr val="FF0000"/>
                </a:solidFill>
                <a:latin typeface="Times New Roman" panose="02020603050405020304" pitchFamily="18" charset="0"/>
                <a:cs typeface="Times New Roman" panose="02020603050405020304" pitchFamily="18" charset="0"/>
              </a:rPr>
              <a:t>Branch Classification</a:t>
            </a:r>
            <a:r>
              <a:rPr lang="en-US" sz="2400" dirty="0">
                <a:latin typeface="Times New Roman" panose="02020603050405020304" pitchFamily="18" charset="0"/>
                <a:cs typeface="Times New Roman" panose="02020603050405020304" pitchFamily="18" charset="0"/>
              </a:rPr>
              <a:t> is best, because it removes all of the interference.</a:t>
            </a:r>
          </a:p>
          <a:p>
            <a:r>
              <a:rPr lang="en-US" sz="2400" dirty="0">
                <a:solidFill>
                  <a:srgbClr val="000000"/>
                </a:solidFill>
                <a:latin typeface="Times New Roman" panose="02020603050405020304" pitchFamily="18" charset="0"/>
                <a:cs typeface="Times New Roman" panose="02020603050405020304" pitchFamily="18" charset="0"/>
              </a:rPr>
              <a:t>Any address adjustment scheme must </a:t>
            </a:r>
            <a:r>
              <a:rPr lang="en-US" sz="2400" dirty="0">
                <a:solidFill>
                  <a:srgbClr val="FF0000"/>
                </a:solidFill>
                <a:latin typeface="Times New Roman" panose="02020603050405020304" pitchFamily="18" charset="0"/>
                <a:cs typeface="Times New Roman" panose="02020603050405020304" pitchFamily="18" charset="0"/>
              </a:rPr>
              <a:t>tradeoff </a:t>
            </a:r>
            <a:r>
              <a:rPr lang="en-US" sz="2400" dirty="0">
                <a:solidFill>
                  <a:srgbClr val="000000"/>
                </a:solidFill>
                <a:latin typeface="Times New Roman" panose="02020603050405020304" pitchFamily="18" charset="0"/>
                <a:cs typeface="Times New Roman" panose="02020603050405020304" pitchFamily="18" charset="0"/>
              </a:rPr>
              <a:t>among </a:t>
            </a:r>
            <a:r>
              <a:rPr lang="en-US" sz="2400" dirty="0">
                <a:solidFill>
                  <a:schemeClr val="accent2"/>
                </a:solidFill>
                <a:latin typeface="Times New Roman" panose="02020603050405020304" pitchFamily="18" charset="0"/>
                <a:cs typeface="Times New Roman" panose="02020603050405020304" pitchFamily="18" charset="0"/>
              </a:rPr>
              <a:t>code expansion, CPU overhead, </a:t>
            </a:r>
            <a:r>
              <a:rPr lang="en-US" sz="2400" dirty="0">
                <a:latin typeface="Times New Roman" panose="02020603050405020304" pitchFamily="18" charset="0"/>
                <a:cs typeface="Times New Roman" panose="02020603050405020304" pitchFamily="18" charset="0"/>
              </a:rPr>
              <a:t>and</a:t>
            </a:r>
            <a:r>
              <a:rPr lang="en-US" sz="2400" dirty="0">
                <a:solidFill>
                  <a:schemeClr val="accent2"/>
                </a:solidFill>
                <a:latin typeface="Times New Roman" panose="02020603050405020304" pitchFamily="18" charset="0"/>
                <a:cs typeface="Times New Roman" panose="02020603050405020304" pitchFamily="18" charset="0"/>
              </a:rPr>
              <a:t> branch prediction accuracy</a:t>
            </a:r>
            <a:r>
              <a:rPr lang="en-US" sz="2600" dirty="0">
                <a:solidFill>
                  <a:srgbClr val="000000"/>
                </a:solidFill>
              </a:rPr>
              <a:t>.</a:t>
            </a:r>
          </a:p>
          <a:p>
            <a:r>
              <a:rPr lang="en-US" sz="2400" dirty="0">
                <a:solidFill>
                  <a:srgbClr val="000000"/>
                </a:solidFill>
                <a:latin typeface="Times New Roman" panose="02020603050405020304" pitchFamily="18" charset="0"/>
                <a:cs typeface="Times New Roman" panose="02020603050405020304" pitchFamily="18" charset="0"/>
              </a:rPr>
              <a:t>Branch classification gives the best tradeoff among </a:t>
            </a:r>
            <a:r>
              <a:rPr lang="en-US" sz="2400" dirty="0">
                <a:solidFill>
                  <a:srgbClr val="C00000"/>
                </a:solidFill>
                <a:latin typeface="Times New Roman" panose="02020603050405020304" pitchFamily="18" charset="0"/>
                <a:cs typeface="Times New Roman" panose="02020603050405020304" pitchFamily="18" charset="0"/>
              </a:rPr>
              <a:t>code expansion, CPU overhead </a:t>
            </a:r>
            <a:r>
              <a:rPr lang="en-US" sz="2400" dirty="0">
                <a:solidFill>
                  <a:srgbClr val="000000"/>
                </a:solidFill>
                <a:latin typeface="Times New Roman" panose="02020603050405020304" pitchFamily="18" charset="0"/>
                <a:cs typeface="Times New Roman" panose="02020603050405020304" pitchFamily="18" charset="0"/>
              </a:rPr>
              <a:t>and </a:t>
            </a:r>
            <a:r>
              <a:rPr lang="en-US" sz="2400" dirty="0">
                <a:solidFill>
                  <a:srgbClr val="C00000"/>
                </a:solidFill>
                <a:latin typeface="Times New Roman" panose="02020603050405020304" pitchFamily="18" charset="0"/>
                <a:cs typeface="Times New Roman" panose="02020603050405020304" pitchFamily="18" charset="0"/>
              </a:rPr>
              <a:t>Branch prediction accuracy</a:t>
            </a:r>
            <a:r>
              <a:rPr lang="en-US" sz="2600" dirty="0">
                <a:solidFill>
                  <a:srgbClr val="000000"/>
                </a:solidFill>
              </a:rPr>
              <a:t>.</a:t>
            </a:r>
            <a:endParaRPr lang="en-US" sz="2400" dirty="0"/>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698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822960" y="914400"/>
            <a:ext cx="576036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dirty="0">
                <a:solidFill>
                  <a:srgbClr val="FF0000"/>
                </a:solidFill>
                <a:latin typeface="Times New Roman" panose="02020603050405020304" pitchFamily="18" charset="0"/>
                <a:cs typeface="Times New Roman" panose="02020603050405020304" pitchFamily="18" charset="0"/>
              </a:rPr>
              <a:t>Conclusion</a:t>
            </a:r>
            <a:endParaRPr dirty="0">
              <a:solidFill>
                <a:srgbClr val="FF0000"/>
              </a:solidFill>
              <a:latin typeface="Times New Roman" panose="02020603050405020304" pitchFamily="18" charset="0"/>
              <a:cs typeface="Times New Roman" panose="02020603050405020304" pitchFamily="18" charset="0"/>
            </a:endParaRPr>
          </a:p>
        </p:txBody>
      </p:sp>
      <p:sp>
        <p:nvSpPr>
          <p:cNvPr id="405" name="CustomShape 2"/>
          <p:cNvSpPr/>
          <p:nvPr/>
        </p:nvSpPr>
        <p:spPr>
          <a:xfrm>
            <a:off x="914400" y="1645919"/>
            <a:ext cx="10170367" cy="36072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Predictors with large tables might not be useful.</a:t>
            </a:r>
          </a:p>
          <a:p>
            <a:pPr marL="342900"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Address adjustment with smaller predictors can deliver comparable performance.</a:t>
            </a:r>
            <a:endParaRPr lang="en-US" sz="24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Address adjustment is very effective in reducing the miss prediction ratios for 2bC, GAs, and PAs Predictors</a:t>
            </a:r>
            <a:endParaRPr lang="en-US" sz="2400" dirty="0">
              <a:latin typeface="Times New Roman" panose="02020603050405020304" pitchFamily="18" charset="0"/>
              <a:cs typeface="Times New Roman" panose="02020603050405020304" pitchFamily="18" charset="0"/>
            </a:endParaRPr>
          </a:p>
          <a:p>
            <a:pPr marL="342900" indent="-342900">
              <a:lnSpc>
                <a:spcPct val="100000"/>
              </a:lnSpc>
              <a:buSzPct val="45000"/>
              <a:buFont typeface="Arial" panose="020B0604020202020204" pitchFamily="34" charset="0"/>
              <a:buChar char="•"/>
            </a:pPr>
            <a:r>
              <a:rPr lang="en-US" sz="2400" strike="noStrike" dirty="0">
                <a:latin typeface="Times New Roman" panose="02020603050405020304" pitchFamily="18" charset="0"/>
                <a:cs typeface="Times New Roman" panose="02020603050405020304" pitchFamily="18" charset="0"/>
              </a:rPr>
              <a:t>Limitation:</a:t>
            </a:r>
            <a:endParaRPr sz="2400" dirty="0">
              <a:latin typeface="Times New Roman" panose="02020603050405020304" pitchFamily="18" charset="0"/>
              <a:cs typeface="Times New Roman" panose="02020603050405020304" pitchFamily="18" charset="0"/>
            </a:endParaRPr>
          </a:p>
          <a:p>
            <a:pPr>
              <a:lnSpc>
                <a:spcPct val="100000"/>
              </a:lnSpc>
            </a:pPr>
            <a:r>
              <a:rPr lang="en-US" sz="2400" strike="noStrike" dirty="0">
                <a:latin typeface="Times New Roman" panose="02020603050405020304" pitchFamily="18" charset="0"/>
                <a:cs typeface="Times New Roman" panose="02020603050405020304" pitchFamily="18" charset="0"/>
              </a:rPr>
              <a:t> 	Address adjustment technique cannot help predictors such as </a:t>
            </a:r>
            <a:r>
              <a:rPr lang="en-US" sz="2400" strike="noStrike" dirty="0" err="1">
                <a:latin typeface="Times New Roman" panose="02020603050405020304" pitchFamily="18" charset="0"/>
                <a:cs typeface="Times New Roman" panose="02020603050405020304" pitchFamily="18" charset="0"/>
              </a:rPr>
              <a:t>Gshare</a:t>
            </a:r>
            <a:r>
              <a:rPr lang="en-US" sz="2400" strike="noStrike" dirty="0">
                <a:latin typeface="Times New Roman" panose="02020603050405020304" pitchFamily="18" charset="0"/>
                <a:cs typeface="Times New Roman" panose="02020603050405020304" pitchFamily="18" charset="0"/>
              </a:rPr>
              <a:t>, which  	map the branches to the prediction table at runtime.</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609480" y="1604520"/>
            <a:ext cx="10971000" cy="3975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We are going to work on the delay occurred while the execution of conditional branches.</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Find the reason behind the delays.</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Implementation of Re-Timing Techniques</a:t>
            </a:r>
            <a:endParaRPr sz="2400" dirty="0">
              <a:latin typeface="Times New Roman" panose="02020603050405020304" pitchFamily="18" charset="0"/>
              <a:cs typeface="Times New Roman" panose="02020603050405020304" pitchFamily="18" charset="0"/>
            </a:endParaRPr>
          </a:p>
          <a:p>
            <a:pPr marL="1828800" lvl="3" indent="-457200">
              <a:lnSpc>
                <a:spcPct val="9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Introducing parallelism into the conditional branches.</a:t>
            </a:r>
            <a:endParaRPr lang="en-US" sz="2400" dirty="0">
              <a:latin typeface="Times New Roman" panose="02020603050405020304" pitchFamily="18" charset="0"/>
              <a:cs typeface="Times New Roman" panose="02020603050405020304" pitchFamily="18" charset="0"/>
            </a:endParaRPr>
          </a:p>
          <a:p>
            <a:pPr marL="1828800" lvl="3" indent="-457200">
              <a:lnSpc>
                <a:spcPct val="9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Analysis of the reduction of number of CPU cycles taken, </a:t>
            </a:r>
          </a:p>
          <a:p>
            <a:pPr lvl="3">
              <a:lnSpc>
                <a:spcPct val="90000"/>
              </a:lnSpc>
              <a:buSzPct val="45000"/>
            </a:pPr>
            <a:r>
              <a:rPr lang="en-US" sz="2400" dirty="0">
                <a:solidFill>
                  <a:srgbClr val="000000"/>
                </a:solidFill>
                <a:latin typeface="Times New Roman" panose="02020603050405020304" pitchFamily="18" charset="0"/>
                <a:ea typeface="DejaVu Sans"/>
                <a:cs typeface="Times New Roman" panose="02020603050405020304" pitchFamily="18" charset="0"/>
              </a:rPr>
              <a:t>     </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miss-prediction ratios etc.. </a:t>
            </a:r>
            <a:endParaRPr sz="2400" dirty="0">
              <a:latin typeface="Times New Roman" panose="02020603050405020304" pitchFamily="18" charset="0"/>
              <a:cs typeface="Times New Roman" panose="02020603050405020304" pitchFamily="18" charset="0"/>
            </a:endParaRPr>
          </a:p>
        </p:txBody>
      </p:sp>
      <p:sp>
        <p:nvSpPr>
          <p:cNvPr id="407" name="CustomShape 2"/>
          <p:cNvSpPr/>
          <p:nvPr/>
        </p:nvSpPr>
        <p:spPr>
          <a:xfrm>
            <a:off x="609480" y="273600"/>
            <a:ext cx="109710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Our Project</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640080" y="548640"/>
            <a:ext cx="621756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dirty="0">
                <a:solidFill>
                  <a:srgbClr val="FF0000"/>
                </a:solidFill>
                <a:latin typeface="Times New Roman" panose="02020603050405020304" pitchFamily="18" charset="0"/>
                <a:cs typeface="Times New Roman" panose="02020603050405020304" pitchFamily="18" charset="0"/>
              </a:rPr>
              <a:t>References</a:t>
            </a:r>
            <a:endParaRPr dirty="0">
              <a:solidFill>
                <a:srgbClr val="FF0000"/>
              </a:solidFill>
              <a:latin typeface="Times New Roman" panose="02020603050405020304" pitchFamily="18" charset="0"/>
              <a:cs typeface="Times New Roman" panose="02020603050405020304" pitchFamily="18" charset="0"/>
            </a:endParaRPr>
          </a:p>
        </p:txBody>
      </p:sp>
      <p:sp>
        <p:nvSpPr>
          <p:cNvPr id="409" name="CustomShape 2"/>
          <p:cNvSpPr/>
          <p:nvPr/>
        </p:nvSpPr>
        <p:spPr>
          <a:xfrm>
            <a:off x="731520" y="1371600"/>
            <a:ext cx="10332360" cy="85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strike="noStrike" dirty="0">
                <a:latin typeface="Times New Roman" panose="02020603050405020304" pitchFamily="18" charset="0"/>
                <a:cs typeface="Times New Roman" panose="02020603050405020304" pitchFamily="18" charset="0"/>
              </a:rPr>
              <a:t>[1]A. Srivastava and A. Eustace, a ATOM: A System for Building Customized Program Analysis Tools ,o Proc. SIGPLAN '94 Conf. Programming Languages Design and Implementation, June 1994.</a:t>
            </a:r>
            <a:endParaRPr sz="1600" dirty="0">
              <a:latin typeface="Times New Roman" panose="02020603050405020304" pitchFamily="18" charset="0"/>
              <a:cs typeface="Times New Roman" panose="02020603050405020304" pitchFamily="18" charset="0"/>
            </a:endParaRPr>
          </a:p>
          <a:p>
            <a:r>
              <a:rPr lang="en-US" sz="1600" strike="noStrike"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J.A. Fisher and S.M. </a:t>
            </a:r>
            <a:r>
              <a:rPr lang="en-US" sz="1600" dirty="0" err="1">
                <a:latin typeface="Times New Roman" panose="02020603050405020304" pitchFamily="18" charset="0"/>
                <a:cs typeface="Times New Roman" panose="02020603050405020304" pitchFamily="18" charset="0"/>
              </a:rPr>
              <a:t>Freudenberger</a:t>
            </a:r>
            <a:r>
              <a:rPr lang="en-US" sz="1600" dirty="0">
                <a:latin typeface="Times New Roman" panose="02020603050405020304" pitchFamily="18" charset="0"/>
                <a:cs typeface="Times New Roman" panose="02020603050405020304" pitchFamily="18" charset="0"/>
              </a:rPr>
              <a:t> , ªPredicting Conditional Branch Directions from Previous Runs of a Program,º Proc. Fifth Int'l Conf. Architectural Support for Programming Languages and</a:t>
            </a:r>
          </a:p>
          <a:p>
            <a:r>
              <a:rPr lang="en-US" sz="1600" dirty="0">
                <a:latin typeface="Times New Roman" panose="02020603050405020304" pitchFamily="18" charset="0"/>
                <a:cs typeface="Times New Roman" panose="02020603050405020304" pitchFamily="18" charset="0"/>
              </a:rPr>
              <a:t>Operating Systems, 1992.</a:t>
            </a:r>
          </a:p>
          <a:p>
            <a:r>
              <a:rPr lang="en-US" sz="1600" dirty="0">
                <a:latin typeface="Times New Roman" panose="02020603050405020304" pitchFamily="18" charset="0"/>
                <a:cs typeface="Times New Roman" panose="02020603050405020304" pitchFamily="18" charset="0"/>
              </a:rPr>
              <a:t>[3] J.A. Fisher, ªWalk-Time Techniques: Catalyst for Architectural Change,º Computer, vol. 30, no. 9, pp. 40-42, Sept. 1997.</a:t>
            </a:r>
          </a:p>
          <a:p>
            <a:r>
              <a:rPr lang="en-US" sz="1600" dirty="0">
                <a:latin typeface="Times New Roman" panose="02020603050405020304" pitchFamily="18" charset="0"/>
                <a:cs typeface="Times New Roman" panose="02020603050405020304" pitchFamily="18" charset="0"/>
              </a:rPr>
              <a:t>[4] N. </a:t>
            </a:r>
            <a:r>
              <a:rPr lang="en-US" sz="1600" dirty="0" err="1">
                <a:latin typeface="Times New Roman" panose="02020603050405020304" pitchFamily="18" charset="0"/>
                <a:cs typeface="Times New Roman" panose="02020603050405020304" pitchFamily="18" charset="0"/>
              </a:rPr>
              <a:t>Gloy</a:t>
            </a:r>
            <a:r>
              <a:rPr lang="en-US" sz="1600" dirty="0">
                <a:latin typeface="Times New Roman" panose="02020603050405020304" pitchFamily="18" charset="0"/>
                <a:cs typeface="Times New Roman" panose="02020603050405020304" pitchFamily="18" charset="0"/>
              </a:rPr>
              <a:t>, M. Smith, and C. Young, ªPerformance Issues in Correlated Branch Prediction Schemes, Proc. 28th Ann. Int'l </a:t>
            </a:r>
            <a:r>
              <a:rPr lang="en-US" sz="1600" dirty="0" err="1">
                <a:latin typeface="Times New Roman" panose="02020603050405020304" pitchFamily="18" charset="0"/>
                <a:cs typeface="Times New Roman" panose="02020603050405020304" pitchFamily="18" charset="0"/>
              </a:rPr>
              <a:t>Symp</a:t>
            </a:r>
            <a:r>
              <a:rPr lang="en-US" sz="1600" dirty="0">
                <a:latin typeface="Times New Roman" panose="02020603050405020304" pitchFamily="18" charset="0"/>
                <a:cs typeface="Times New Roman" panose="02020603050405020304" pitchFamily="18" charset="0"/>
              </a:rPr>
              <a:t>. Microarchitecture, 1995.</a:t>
            </a:r>
          </a:p>
          <a:p>
            <a:r>
              <a:rPr lang="en-US" sz="1600" dirty="0">
                <a:latin typeface="Times New Roman" panose="02020603050405020304" pitchFamily="18" charset="0"/>
                <a:cs typeface="Times New Roman" panose="02020603050405020304" pitchFamily="18" charset="0"/>
              </a:rPr>
              <a:t>[5] E. Jacobsen, E. Rotenberg, and J. Smith, ªAssigning Confidence to Conditional Branch Predictions,º Proc. 29th Int'l </a:t>
            </a:r>
            <a:r>
              <a:rPr lang="en-US" sz="1600" dirty="0" err="1">
                <a:latin typeface="Times New Roman" panose="02020603050405020304" pitchFamily="18" charset="0"/>
                <a:cs typeface="Times New Roman" panose="02020603050405020304" pitchFamily="18" charset="0"/>
              </a:rPr>
              <a:t>Symp</a:t>
            </a:r>
            <a:r>
              <a:rPr lang="en-US" sz="1600" dirty="0">
                <a:latin typeface="Times New Roman" panose="02020603050405020304" pitchFamily="18" charset="0"/>
                <a:cs typeface="Times New Roman" panose="02020603050405020304" pitchFamily="18" charset="0"/>
              </a:rPr>
              <a:t>. Microarchitecture,1996.</a:t>
            </a:r>
          </a:p>
          <a:p>
            <a:r>
              <a:rPr lang="en-US" sz="1600" dirty="0">
                <a:latin typeface="Times New Roman" panose="02020603050405020304" pitchFamily="18" charset="0"/>
                <a:cs typeface="Times New Roman" panose="02020603050405020304" pitchFamily="18" charset="0"/>
              </a:rPr>
              <a:t>[6] J.K.F. Lee and A. Smith, ªBranch Prediction Strategies and Branch Target Buffer Design,º Computer, vol. 17, no. 1, pp. 6-22, Jan. 1984.</a:t>
            </a:r>
          </a:p>
          <a:p>
            <a:r>
              <a:rPr lang="en-US" sz="1600" dirty="0">
                <a:latin typeface="Times New Roman" panose="02020603050405020304" pitchFamily="18" charset="0"/>
                <a:cs typeface="Times New Roman" panose="02020603050405020304" pitchFamily="18" charset="0"/>
              </a:rPr>
              <a:t>[7] S. </a:t>
            </a:r>
            <a:r>
              <a:rPr lang="en-US" sz="1600" dirty="0" err="1">
                <a:latin typeface="Times New Roman" panose="02020603050405020304" pitchFamily="18" charset="0"/>
                <a:cs typeface="Times New Roman" panose="02020603050405020304" pitchFamily="18" charset="0"/>
              </a:rPr>
              <a:t>Mcfarling</a:t>
            </a:r>
            <a:r>
              <a:rPr lang="en-US" sz="1600" dirty="0">
                <a:latin typeface="Times New Roman" panose="02020603050405020304" pitchFamily="18" charset="0"/>
                <a:cs typeface="Times New Roman" panose="02020603050405020304" pitchFamily="18" charset="0"/>
              </a:rPr>
              <a:t>, ªCombining Branch Predictors,º WRL Technical Note TN-36, Digital Equipment Corp., June 1993.</a:t>
            </a:r>
          </a:p>
          <a:p>
            <a:r>
              <a:rPr lang="en-US" sz="1600" dirty="0">
                <a:latin typeface="Times New Roman" panose="02020603050405020304" pitchFamily="18" charset="0"/>
                <a:cs typeface="Times New Roman" panose="02020603050405020304" pitchFamily="18" charset="0"/>
              </a:rPr>
              <a:t>[8] S. </a:t>
            </a:r>
            <a:r>
              <a:rPr lang="en-US" sz="1600" dirty="0" err="1">
                <a:latin typeface="Times New Roman" panose="02020603050405020304" pitchFamily="18" charset="0"/>
                <a:cs typeface="Times New Roman" panose="02020603050405020304" pitchFamily="18" charset="0"/>
              </a:rPr>
              <a:t>McFarling</a:t>
            </a:r>
            <a:r>
              <a:rPr lang="en-US" sz="1600" dirty="0">
                <a:latin typeface="Times New Roman" panose="02020603050405020304" pitchFamily="18" charset="0"/>
                <a:cs typeface="Times New Roman" panose="02020603050405020304" pitchFamily="18" charset="0"/>
              </a:rPr>
              <a:t> and J. Hennessy, ªReducing the Cost of Branches ,Proc. 13th Ann. Int'l </a:t>
            </a:r>
            <a:r>
              <a:rPr lang="en-US" sz="1600" dirty="0" err="1">
                <a:latin typeface="Times New Roman" panose="02020603050405020304" pitchFamily="18" charset="0"/>
                <a:cs typeface="Times New Roman" panose="02020603050405020304" pitchFamily="18" charset="0"/>
              </a:rPr>
              <a:t>Symp</a:t>
            </a:r>
            <a:r>
              <a:rPr lang="en-US" sz="1600" dirty="0">
                <a:latin typeface="Times New Roman" panose="02020603050405020304" pitchFamily="18" charset="0"/>
                <a:cs typeface="Times New Roman" panose="02020603050405020304" pitchFamily="18" charset="0"/>
              </a:rPr>
              <a:t>. Computer Architecture, June 1986.</a:t>
            </a:r>
          </a:p>
          <a:p>
            <a:r>
              <a:rPr lang="en-US" sz="1600" dirty="0">
                <a:latin typeface="Times New Roman" panose="02020603050405020304" pitchFamily="18" charset="0"/>
                <a:cs typeface="Times New Roman" panose="02020603050405020304" pitchFamily="18" charset="0"/>
              </a:rPr>
              <a:t>[9] S. Pan, K. So, and J. </a:t>
            </a:r>
            <a:r>
              <a:rPr lang="en-US" sz="1600" dirty="0" err="1">
                <a:latin typeface="Times New Roman" panose="02020603050405020304" pitchFamily="18" charset="0"/>
                <a:cs typeface="Times New Roman" panose="02020603050405020304" pitchFamily="18" charset="0"/>
              </a:rPr>
              <a:t>Rahmeh</a:t>
            </a:r>
            <a:r>
              <a:rPr lang="en-US" sz="1600" dirty="0">
                <a:latin typeface="Times New Roman" panose="02020603050405020304" pitchFamily="18" charset="0"/>
                <a:cs typeface="Times New Roman" panose="02020603050405020304" pitchFamily="18" charset="0"/>
              </a:rPr>
              <a:t>, ªImproving the Accuracy of Dynamic Branch Prediction Using Branch Correlation,º Proc. Fifth Ann. Int'l Conf. Architectural Support for Programming Languages and  Operating Systems, Oct. 1992.</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604963"/>
            <a:ext cx="10972800" cy="3976687"/>
          </a:xfrm>
        </p:spPr>
        <p:txBody>
          <a:bodyPr/>
          <a:lstStyle/>
          <a:p>
            <a:pPr marL="0" indent="0" algn="ctr">
              <a:buNone/>
            </a:pPr>
            <a:r>
              <a:rPr lang="en-US" dirty="0">
                <a:solidFill>
                  <a:srgbClr val="FF0000"/>
                </a:solidFill>
                <a:latin typeface="Calibri" panose="020F0502020204030204" pitchFamily="34" charset="0"/>
              </a:rPr>
              <a:t>      </a:t>
            </a:r>
            <a:r>
              <a:rPr lang="en-US" sz="6600" dirty="0">
                <a:solidFill>
                  <a:srgbClr val="FF0000"/>
                </a:solidFill>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482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Link Time</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0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Link Time is after compile time and before run time</a:t>
            </a:r>
          </a:p>
          <a:p>
            <a:pPr>
              <a:lnSpc>
                <a:spcPct val="9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It refers to the operations performed by the linker</a:t>
            </a:r>
          </a:p>
          <a:p>
            <a:pPr>
              <a:lnSpc>
                <a:spcPct val="9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The operations performed by linker generally includes fixing up the addresses of externally referenced objects, relocating the machine code etc.. </a:t>
            </a:r>
            <a:endParaRPr sz="2400" dirty="0">
              <a:latin typeface="Times New Roman" panose="02020603050405020304" pitchFamily="18" charset="0"/>
              <a:cs typeface="Times New Roman" panose="02020603050405020304" pitchFamily="18" charset="0"/>
            </a:endParaRPr>
          </a:p>
          <a:p>
            <a:pPr>
              <a:lnSpc>
                <a:spcPct val="90000"/>
              </a:lnSpc>
              <a:buFont typeface="Arial"/>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Link time is the time at which several object files obtained from the compiler are then combined with the libraries to form one executable files</a:t>
            </a:r>
          </a:p>
          <a:p>
            <a:pPr>
              <a:lnSpc>
                <a:spcPct val="90000"/>
              </a:lnSpc>
            </a:pPr>
            <a:endParaRPr dirty="0"/>
          </a:p>
        </p:txBody>
      </p:sp>
    </p:spTree>
    <p:extLst>
      <p:ext uri="{BB962C8B-B14F-4D97-AF65-F5344CB8AC3E}">
        <p14:creationId xmlns:p14="http://schemas.microsoft.com/office/powerpoint/2010/main" val="149841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sp>
      <p:sp>
        <p:nvSpPr>
          <p:cNvPr id="227" name="CustomShape 2"/>
          <p:cNvSpPr/>
          <p:nvPr/>
        </p:nvSpPr>
        <p:spPr>
          <a:xfrm>
            <a:off x="838080" y="1834891"/>
            <a:ext cx="1077912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trike="noStrike">
                <a:solidFill>
                  <a:srgbClr val="000000"/>
                </a:solidFill>
                <a:latin typeface="Calibri"/>
                <a:ea typeface="DejaVu Sans"/>
              </a:rPr>
              <a:t>         </a:t>
            </a:r>
            <a:endParaRPr/>
          </a:p>
        </p:txBody>
      </p:sp>
      <p:sp>
        <p:nvSpPr>
          <p:cNvPr id="228" name="CustomShape 3"/>
          <p:cNvSpPr/>
          <p:nvPr/>
        </p:nvSpPr>
        <p:spPr>
          <a:xfrm>
            <a:off x="2520000" y="2286000"/>
            <a:ext cx="1136880" cy="1024560"/>
          </a:xfrm>
          <a:prstGeom prst="rect">
            <a:avLst/>
          </a:prstGeom>
          <a:solidFill>
            <a:srgbClr val="000000"/>
          </a:solid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a:solidFill>
                  <a:srgbClr val="FFFFFF"/>
                </a:solidFill>
                <a:latin typeface="Calibri"/>
                <a:ea typeface="DejaVu Sans"/>
              </a:rPr>
              <a:t>Compiler</a:t>
            </a:r>
            <a:endParaRPr/>
          </a:p>
        </p:txBody>
      </p:sp>
      <p:sp>
        <p:nvSpPr>
          <p:cNvPr id="229" name="CustomShape 4"/>
          <p:cNvSpPr/>
          <p:nvPr/>
        </p:nvSpPr>
        <p:spPr>
          <a:xfrm flipV="1">
            <a:off x="1533240" y="3514680"/>
            <a:ext cx="983880" cy="11520"/>
          </a:xfrm>
          <a:prstGeom prst="straightConnector1">
            <a:avLst/>
          </a:prstGeom>
          <a:noFill/>
          <a:ln w="9360">
            <a:noFill/>
          </a:ln>
        </p:spPr>
        <p:style>
          <a:lnRef idx="0">
            <a:scrgbClr r="0" g="0" b="0"/>
          </a:lnRef>
          <a:fillRef idx="0">
            <a:scrgbClr r="0" g="0" b="0"/>
          </a:fillRef>
          <a:effectRef idx="0">
            <a:scrgbClr r="0" g="0" b="0"/>
          </a:effectRef>
          <a:fontRef idx="minor"/>
        </p:style>
      </p:sp>
      <p:sp>
        <p:nvSpPr>
          <p:cNvPr id="230" name="CustomShape 5"/>
          <p:cNvSpPr/>
          <p:nvPr/>
        </p:nvSpPr>
        <p:spPr>
          <a:xfrm>
            <a:off x="3659400" y="3580200"/>
            <a:ext cx="558360" cy="360"/>
          </a:xfrm>
          <a:prstGeom prst="straightConnector1">
            <a:avLst/>
          </a:prstGeom>
          <a:noFill/>
          <a:ln w="9360">
            <a:noFill/>
          </a:ln>
        </p:spPr>
        <p:style>
          <a:lnRef idx="0">
            <a:scrgbClr r="0" g="0" b="0"/>
          </a:lnRef>
          <a:fillRef idx="0">
            <a:scrgbClr r="0" g="0" b="0"/>
          </a:fillRef>
          <a:effectRef idx="0">
            <a:scrgbClr r="0" g="0" b="0"/>
          </a:effectRef>
          <a:fontRef idx="minor"/>
        </p:style>
      </p:sp>
      <p:sp>
        <p:nvSpPr>
          <p:cNvPr id="231" name="CustomShape 6"/>
          <p:cNvSpPr/>
          <p:nvPr/>
        </p:nvSpPr>
        <p:spPr>
          <a:xfrm flipV="1">
            <a:off x="5823360" y="3574440"/>
            <a:ext cx="1124640" cy="360"/>
          </a:xfrm>
          <a:prstGeom prst="straightConnector1">
            <a:avLst/>
          </a:prstGeom>
          <a:noFill/>
          <a:ln w="9360">
            <a:noFill/>
          </a:ln>
        </p:spPr>
        <p:style>
          <a:lnRef idx="0">
            <a:scrgbClr r="0" g="0" b="0"/>
          </a:lnRef>
          <a:fillRef idx="0">
            <a:scrgbClr r="0" g="0" b="0"/>
          </a:fillRef>
          <a:effectRef idx="0">
            <a:scrgbClr r="0" g="0" b="0"/>
          </a:effectRef>
          <a:fontRef idx="minor"/>
        </p:style>
      </p:sp>
      <p:sp>
        <p:nvSpPr>
          <p:cNvPr id="232" name="CustomShape 7"/>
          <p:cNvSpPr/>
          <p:nvPr/>
        </p:nvSpPr>
        <p:spPr>
          <a:xfrm>
            <a:off x="7850880" y="3580200"/>
            <a:ext cx="839160" cy="360"/>
          </a:xfrm>
          <a:prstGeom prst="straightConnector1">
            <a:avLst/>
          </a:prstGeom>
          <a:noFill/>
          <a:ln w="9360">
            <a:noFill/>
          </a:ln>
        </p:spPr>
        <p:style>
          <a:lnRef idx="0">
            <a:scrgbClr r="0" g="0" b="0"/>
          </a:lnRef>
          <a:fillRef idx="0">
            <a:scrgbClr r="0" g="0" b="0"/>
          </a:fillRef>
          <a:effectRef idx="0">
            <a:scrgbClr r="0" g="0" b="0"/>
          </a:effectRef>
          <a:fontRef idx="minor"/>
        </p:style>
      </p:sp>
      <p:sp>
        <p:nvSpPr>
          <p:cNvPr id="233" name="CustomShape 8"/>
          <p:cNvSpPr/>
          <p:nvPr/>
        </p:nvSpPr>
        <p:spPr>
          <a:xfrm>
            <a:off x="9650520" y="3580200"/>
            <a:ext cx="897840" cy="360"/>
          </a:xfrm>
          <a:prstGeom prst="straightConnector1">
            <a:avLst/>
          </a:prstGeom>
          <a:noFill/>
          <a:ln w="9360">
            <a:noFill/>
          </a:ln>
        </p:spPr>
        <p:style>
          <a:lnRef idx="0">
            <a:scrgbClr r="0" g="0" b="0"/>
          </a:lnRef>
          <a:fillRef idx="0">
            <a:scrgbClr r="0" g="0" b="0"/>
          </a:fillRef>
          <a:effectRef idx="0">
            <a:scrgbClr r="0" g="0" b="0"/>
          </a:effectRef>
          <a:fontRef idx="minor"/>
        </p:style>
      </p:sp>
      <p:sp>
        <p:nvSpPr>
          <p:cNvPr id="234" name="CustomShape 9"/>
          <p:cNvSpPr/>
          <p:nvPr/>
        </p:nvSpPr>
        <p:spPr>
          <a:xfrm>
            <a:off x="956520" y="5050440"/>
            <a:ext cx="8845920" cy="366840"/>
          </a:xfrm>
          <a:prstGeom prst="rect">
            <a:avLst/>
          </a:prstGeom>
          <a:noFill/>
          <a:ln>
            <a:noFill/>
          </a:ln>
        </p:spPr>
        <p:style>
          <a:lnRef idx="0">
            <a:scrgbClr r="0" g="0" b="0"/>
          </a:lnRef>
          <a:fillRef idx="0">
            <a:scrgbClr r="0" g="0" b="0"/>
          </a:fillRef>
          <a:effectRef idx="0">
            <a:scrgbClr r="0" g="0" b="0"/>
          </a:effectRef>
          <a:fontRef idx="minor"/>
        </p:style>
      </p:sp>
      <p:sp>
        <p:nvSpPr>
          <p:cNvPr id="235" name="CustomShape 10"/>
          <p:cNvSpPr/>
          <p:nvPr/>
        </p:nvSpPr>
        <p:spPr>
          <a:xfrm>
            <a:off x="1097280" y="4297680"/>
            <a:ext cx="10057680" cy="201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Compiler takes source code  as the  </a:t>
            </a:r>
            <a:r>
              <a:rPr lang="en-US" sz="2400" strike="noStrike" dirty="0" err="1">
                <a:solidFill>
                  <a:srgbClr val="000000"/>
                </a:solidFill>
                <a:latin typeface="Times New Roman" panose="02020603050405020304" pitchFamily="18" charset="0"/>
                <a:ea typeface="DejaVu Sans"/>
                <a:cs typeface="Times New Roman" panose="02020603050405020304" pitchFamily="18" charset="0"/>
              </a:rPr>
              <a:t>input,and</a:t>
            </a: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generates an object file. </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Linker takes the object file and generates an executable file.</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Loader loads this executable file in memory, then code execution takes place.</a:t>
            </a:r>
            <a:endParaRPr sz="2400" dirty="0">
              <a:latin typeface="Times New Roman" panose="02020603050405020304" pitchFamily="18" charset="0"/>
              <a:cs typeface="Times New Roman" panose="02020603050405020304" pitchFamily="18" charset="0"/>
            </a:endParaRPr>
          </a:p>
        </p:txBody>
      </p:sp>
      <p:sp>
        <p:nvSpPr>
          <p:cNvPr id="236" name="CustomShape 11"/>
          <p:cNvSpPr/>
          <p:nvPr/>
        </p:nvSpPr>
        <p:spPr>
          <a:xfrm>
            <a:off x="822960" y="2723040"/>
            <a:ext cx="506160" cy="522360"/>
          </a:xfrm>
          <a:prstGeom prst="rect">
            <a:avLst/>
          </a:prstGeom>
          <a:gradFill>
            <a:gsLst>
              <a:gs pos="0">
                <a:srgbClr val="EEEEEE"/>
              </a:gs>
              <a:gs pos="100000">
                <a:srgbClr val="999999"/>
              </a:gs>
            </a:gsLst>
            <a:lin ang="2700000"/>
          </a:gradFill>
          <a:ln>
            <a:solidFill>
              <a:srgbClr val="000000"/>
            </a:solidFill>
          </a:ln>
        </p:spPr>
        <p:style>
          <a:lnRef idx="0">
            <a:scrgbClr r="0" g="0" b="0"/>
          </a:lnRef>
          <a:fillRef idx="0">
            <a:scrgbClr r="0" g="0" b="0"/>
          </a:fillRef>
          <a:effectRef idx="0">
            <a:scrgbClr r="0" g="0" b="0"/>
          </a:effectRef>
          <a:fontRef idx="minor"/>
        </p:style>
      </p:sp>
      <p:sp>
        <p:nvSpPr>
          <p:cNvPr id="237" name="CustomShape 12"/>
          <p:cNvSpPr/>
          <p:nvPr/>
        </p:nvSpPr>
        <p:spPr>
          <a:xfrm>
            <a:off x="938520" y="2646360"/>
            <a:ext cx="506160" cy="522360"/>
          </a:xfrm>
          <a:prstGeom prst="rect">
            <a:avLst/>
          </a:prstGeom>
          <a:gradFill>
            <a:gsLst>
              <a:gs pos="0">
                <a:srgbClr val="EEEEEE"/>
              </a:gs>
              <a:gs pos="100000">
                <a:srgbClr val="999999"/>
              </a:gs>
            </a:gsLst>
            <a:lin ang="2700000"/>
          </a:gradFill>
          <a:ln>
            <a:solidFill>
              <a:srgbClr val="000000"/>
            </a:solidFill>
          </a:ln>
        </p:spPr>
        <p:style>
          <a:lnRef idx="0">
            <a:scrgbClr r="0" g="0" b="0"/>
          </a:lnRef>
          <a:fillRef idx="0">
            <a:scrgbClr r="0" g="0" b="0"/>
          </a:fillRef>
          <a:effectRef idx="0">
            <a:scrgbClr r="0" g="0" b="0"/>
          </a:effectRef>
          <a:fontRef idx="minor"/>
        </p:style>
      </p:sp>
      <p:sp>
        <p:nvSpPr>
          <p:cNvPr id="238" name="CustomShape 13"/>
          <p:cNvSpPr/>
          <p:nvPr/>
        </p:nvSpPr>
        <p:spPr>
          <a:xfrm>
            <a:off x="1053360" y="2560320"/>
            <a:ext cx="683280" cy="522360"/>
          </a:xfrm>
          <a:prstGeom prst="rect">
            <a:avLst/>
          </a:prstGeom>
          <a:gradFill>
            <a:gsLst>
              <a:gs pos="0">
                <a:srgbClr val="EEEEEE"/>
              </a:gs>
              <a:gs pos="100000">
                <a:srgbClr val="999999"/>
              </a:gs>
            </a:gsLst>
            <a:lin ang="2700000"/>
          </a:gradFill>
          <a:ln>
            <a:solidFill>
              <a:srgbClr val="000000"/>
            </a:solidFill>
          </a:ln>
        </p:spPr>
        <p:style>
          <a:lnRef idx="0">
            <a:scrgbClr r="0" g="0" b="0"/>
          </a:lnRef>
          <a:fillRef idx="0">
            <a:scrgbClr r="0" g="0" b="0"/>
          </a:fillRef>
          <a:effectRef idx="0">
            <a:scrgbClr r="0" g="0" b="0"/>
          </a:effectRef>
          <a:fontRef idx="minor"/>
        </p:style>
      </p:sp>
      <p:sp>
        <p:nvSpPr>
          <p:cNvPr id="239" name="CustomShape 14"/>
          <p:cNvSpPr/>
          <p:nvPr/>
        </p:nvSpPr>
        <p:spPr>
          <a:xfrm>
            <a:off x="1140840" y="2710800"/>
            <a:ext cx="504360" cy="26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b="1" strike="noStrike">
                <a:solidFill>
                  <a:srgbClr val="000000"/>
                </a:solidFill>
                <a:latin typeface="Arial"/>
                <a:ea typeface="DejaVu Sans"/>
              </a:rPr>
              <a:t>I/P</a:t>
            </a:r>
            <a:endParaRPr/>
          </a:p>
        </p:txBody>
      </p:sp>
      <p:sp>
        <p:nvSpPr>
          <p:cNvPr id="240" name="CustomShape 15"/>
          <p:cNvSpPr/>
          <p:nvPr/>
        </p:nvSpPr>
        <p:spPr>
          <a:xfrm>
            <a:off x="10149840" y="2540160"/>
            <a:ext cx="506160" cy="522360"/>
          </a:xfrm>
          <a:prstGeom prst="rect">
            <a:avLst/>
          </a:prstGeom>
          <a:gradFill>
            <a:gsLst>
              <a:gs pos="0">
                <a:srgbClr val="EEEEEE"/>
              </a:gs>
              <a:gs pos="100000">
                <a:srgbClr val="999999"/>
              </a:gs>
            </a:gsLst>
            <a:lin ang="2700000"/>
          </a:gradFill>
          <a:ln>
            <a:solidFill>
              <a:srgbClr val="000000"/>
            </a:solidFill>
          </a:ln>
        </p:spPr>
        <p:style>
          <a:lnRef idx="0">
            <a:scrgbClr r="0" g="0" b="0"/>
          </a:lnRef>
          <a:fillRef idx="0">
            <a:scrgbClr r="0" g="0" b="0"/>
          </a:fillRef>
          <a:effectRef idx="0">
            <a:scrgbClr r="0" g="0" b="0"/>
          </a:effectRef>
          <a:fontRef idx="minor"/>
        </p:style>
      </p:sp>
      <p:sp>
        <p:nvSpPr>
          <p:cNvPr id="241" name="CustomShape 16"/>
          <p:cNvSpPr/>
          <p:nvPr/>
        </p:nvSpPr>
        <p:spPr>
          <a:xfrm>
            <a:off x="10265400" y="2463480"/>
            <a:ext cx="506160" cy="522360"/>
          </a:xfrm>
          <a:prstGeom prst="rect">
            <a:avLst/>
          </a:prstGeom>
          <a:gradFill>
            <a:gsLst>
              <a:gs pos="0">
                <a:srgbClr val="EEEEEE"/>
              </a:gs>
              <a:gs pos="100000">
                <a:srgbClr val="999999"/>
              </a:gs>
            </a:gsLst>
            <a:lin ang="2700000"/>
          </a:gradFill>
          <a:ln>
            <a:solidFill>
              <a:srgbClr val="000000"/>
            </a:solidFill>
          </a:ln>
        </p:spPr>
        <p:style>
          <a:lnRef idx="0">
            <a:scrgbClr r="0" g="0" b="0"/>
          </a:lnRef>
          <a:fillRef idx="0">
            <a:scrgbClr r="0" g="0" b="0"/>
          </a:fillRef>
          <a:effectRef idx="0">
            <a:scrgbClr r="0" g="0" b="0"/>
          </a:effectRef>
          <a:fontRef idx="minor"/>
        </p:style>
      </p:sp>
      <p:sp>
        <p:nvSpPr>
          <p:cNvPr id="242" name="CustomShape 17"/>
          <p:cNvSpPr/>
          <p:nvPr/>
        </p:nvSpPr>
        <p:spPr>
          <a:xfrm>
            <a:off x="10380240" y="2377440"/>
            <a:ext cx="683280" cy="522360"/>
          </a:xfrm>
          <a:prstGeom prst="rect">
            <a:avLst/>
          </a:prstGeom>
          <a:gradFill>
            <a:gsLst>
              <a:gs pos="0">
                <a:srgbClr val="EEEEEE"/>
              </a:gs>
              <a:gs pos="100000">
                <a:srgbClr val="999999"/>
              </a:gs>
            </a:gsLst>
            <a:lin ang="2700000"/>
          </a:gradFill>
          <a:ln>
            <a:solidFill>
              <a:srgbClr val="000000"/>
            </a:solidFill>
          </a:ln>
        </p:spPr>
        <p:style>
          <a:lnRef idx="0">
            <a:scrgbClr r="0" g="0" b="0"/>
          </a:lnRef>
          <a:fillRef idx="0">
            <a:scrgbClr r="0" g="0" b="0"/>
          </a:fillRef>
          <a:effectRef idx="0">
            <a:scrgbClr r="0" g="0" b="0"/>
          </a:effectRef>
          <a:fontRef idx="minor"/>
        </p:style>
      </p:sp>
      <p:sp>
        <p:nvSpPr>
          <p:cNvPr id="243" name="CustomShape 18"/>
          <p:cNvSpPr/>
          <p:nvPr/>
        </p:nvSpPr>
        <p:spPr>
          <a:xfrm>
            <a:off x="10467720" y="2540160"/>
            <a:ext cx="504360" cy="26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b="1" strike="noStrike">
                <a:solidFill>
                  <a:srgbClr val="000000"/>
                </a:solidFill>
                <a:latin typeface="Arial"/>
                <a:ea typeface="DejaVu Sans"/>
              </a:rPr>
              <a:t>O/P</a:t>
            </a:r>
            <a:endParaRPr/>
          </a:p>
        </p:txBody>
      </p:sp>
      <p:sp>
        <p:nvSpPr>
          <p:cNvPr id="244" name="CustomShape 19"/>
          <p:cNvSpPr/>
          <p:nvPr/>
        </p:nvSpPr>
        <p:spPr>
          <a:xfrm>
            <a:off x="4572000" y="2266560"/>
            <a:ext cx="1136880" cy="1024560"/>
          </a:xfrm>
          <a:prstGeom prst="rect">
            <a:avLst/>
          </a:prstGeom>
          <a:solidFill>
            <a:srgbClr val="000000"/>
          </a:solid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a:solidFill>
                  <a:srgbClr val="FFFFFF"/>
                </a:solidFill>
                <a:latin typeface="Calibri"/>
                <a:ea typeface="DejaVu Sans"/>
              </a:rPr>
              <a:t>Linker</a:t>
            </a:r>
            <a:endParaRPr/>
          </a:p>
        </p:txBody>
      </p:sp>
      <p:sp>
        <p:nvSpPr>
          <p:cNvPr id="245" name="CustomShape 20"/>
          <p:cNvSpPr/>
          <p:nvPr/>
        </p:nvSpPr>
        <p:spPr>
          <a:xfrm>
            <a:off x="6451920" y="2266560"/>
            <a:ext cx="1136880" cy="1024560"/>
          </a:xfrm>
          <a:prstGeom prst="rect">
            <a:avLst/>
          </a:prstGeom>
          <a:solidFill>
            <a:srgbClr val="000000"/>
          </a:solid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a:solidFill>
                  <a:srgbClr val="FFFFFF"/>
                </a:solidFill>
                <a:latin typeface="Calibri"/>
                <a:ea typeface="DejaVu Sans"/>
              </a:rPr>
              <a:t>Loader</a:t>
            </a:r>
            <a:endParaRPr/>
          </a:p>
        </p:txBody>
      </p:sp>
      <p:sp>
        <p:nvSpPr>
          <p:cNvPr id="246" name="CustomShape 21"/>
          <p:cNvSpPr/>
          <p:nvPr/>
        </p:nvSpPr>
        <p:spPr>
          <a:xfrm>
            <a:off x="8189280" y="2266560"/>
            <a:ext cx="1136880" cy="1024560"/>
          </a:xfrm>
          <a:prstGeom prst="rect">
            <a:avLst/>
          </a:prstGeom>
          <a:solidFill>
            <a:srgbClr val="000000"/>
          </a:solid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a:solidFill>
                  <a:srgbClr val="FFFFFF"/>
                </a:solidFill>
                <a:latin typeface="Calibri"/>
                <a:ea typeface="DejaVu Sans"/>
              </a:rPr>
              <a:t>Run-time</a:t>
            </a:r>
            <a:endParaRPr/>
          </a:p>
        </p:txBody>
      </p:sp>
      <p:sp>
        <p:nvSpPr>
          <p:cNvPr id="247" name="CustomShape 22"/>
          <p:cNvSpPr/>
          <p:nvPr/>
        </p:nvSpPr>
        <p:spPr>
          <a:xfrm flipV="1">
            <a:off x="1737360" y="2797920"/>
            <a:ext cx="782280" cy="2268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48" name="CustomShape 23"/>
          <p:cNvSpPr/>
          <p:nvPr/>
        </p:nvSpPr>
        <p:spPr>
          <a:xfrm flipV="1">
            <a:off x="3657600" y="2778480"/>
            <a:ext cx="914040" cy="1908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49" name="CustomShape 24"/>
          <p:cNvSpPr/>
          <p:nvPr/>
        </p:nvSpPr>
        <p:spPr>
          <a:xfrm>
            <a:off x="5709600" y="2779200"/>
            <a:ext cx="741960" cy="36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50" name="CustomShape 25"/>
          <p:cNvSpPr/>
          <p:nvPr/>
        </p:nvSpPr>
        <p:spPr>
          <a:xfrm>
            <a:off x="7589520" y="2779200"/>
            <a:ext cx="599400" cy="36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51" name="CustomShape 26"/>
          <p:cNvSpPr/>
          <p:nvPr/>
        </p:nvSpPr>
        <p:spPr>
          <a:xfrm>
            <a:off x="9326880" y="2779200"/>
            <a:ext cx="822600" cy="21960"/>
          </a:xfrm>
          <a:prstGeom prst="straightConnector1">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252" name="CustomShape 27"/>
          <p:cNvSpPr/>
          <p:nvPr/>
        </p:nvSpPr>
        <p:spPr>
          <a:xfrm>
            <a:off x="731519" y="914400"/>
            <a:ext cx="6779623" cy="7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dirty="0">
                <a:solidFill>
                  <a:srgbClr val="FF0000"/>
                </a:solidFill>
                <a:latin typeface="Times New Roman" panose="02020603050405020304" pitchFamily="18" charset="0"/>
                <a:ea typeface="DejaVu Sans"/>
                <a:cs typeface="Times New Roman" panose="02020603050405020304" pitchFamily="18" charset="0"/>
              </a:rPr>
              <a:t>Outline of source code execution</a:t>
            </a:r>
            <a:endParaRPr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3736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strike="noStrike" dirty="0">
                <a:solidFill>
                  <a:srgbClr val="FF0000"/>
                </a:solidFill>
                <a:latin typeface="Times New Roman" panose="02020603050405020304" pitchFamily="18" charset="0"/>
                <a:ea typeface="DejaVu Sans"/>
                <a:cs typeface="Times New Roman" panose="02020603050405020304" pitchFamily="18" charset="0"/>
              </a:rPr>
              <a:t>Branch Interference</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200" name="CustomShape 2"/>
          <p:cNvSpPr/>
          <p:nvPr/>
        </p:nvSpPr>
        <p:spPr>
          <a:xfrm>
            <a:off x="838080" y="182556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branch behavior is maintained in the pattern history table. </a:t>
            </a:r>
            <a:endParaRPr lang="en-US" sz="2400" dirty="0">
              <a:latin typeface="Times New Roman" panose="02020603050405020304" pitchFamily="18" charset="0"/>
              <a:cs typeface="Times New Roman" panose="02020603050405020304" pitchFamily="18" charset="0"/>
            </a:endParaRPr>
          </a:p>
          <a:p>
            <a:pPr marL="342900" indent="-342900" algn="just">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Then the predictors use the pattern history table information, and predict accordingly.</a:t>
            </a:r>
            <a:endParaRPr lang="en-US" sz="2400" dirty="0">
              <a:latin typeface="Times New Roman" panose="02020603050405020304" pitchFamily="18" charset="0"/>
              <a:cs typeface="Times New Roman" panose="02020603050405020304" pitchFamily="18" charset="0"/>
            </a:endParaRPr>
          </a:p>
          <a:p>
            <a:pPr marL="342900" indent="-342900" algn="just">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The mapping of conditional branch is done by hashing with low-order bits of the branch addresses.</a:t>
            </a:r>
            <a:endParaRPr lang="en-US" sz="2400" dirty="0">
              <a:latin typeface="Times New Roman" panose="02020603050405020304" pitchFamily="18" charset="0"/>
              <a:cs typeface="Times New Roman" panose="02020603050405020304" pitchFamily="18" charset="0"/>
            </a:endParaRPr>
          </a:p>
          <a:p>
            <a:pPr marL="342900" indent="-342900" algn="just">
              <a:lnSpc>
                <a:spcPct val="100000"/>
              </a:lnSpc>
              <a:buSzPct val="45000"/>
              <a:buFont typeface="Arial" panose="020B0604020202020204" pitchFamily="34" charset="0"/>
              <a:buChar char="•"/>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Branch interference occurs, when the 2-bit counter that keeps track of the branch history of a particular branch is altered by the history of another branch (i.e., several conditional branches are mapped to the same 2bit counter). </a:t>
            </a:r>
            <a:endParaRPr sz="2400" dirty="0">
              <a:latin typeface="Times New Roman" panose="02020603050405020304" pitchFamily="18" charset="0"/>
              <a:cs typeface="Times New Roman" panose="02020603050405020304" pitchFamily="18" charset="0"/>
            </a:endParaRPr>
          </a:p>
          <a:p>
            <a:pPr algn="just">
              <a:lnSpc>
                <a:spcPct val="100000"/>
              </a:lnSpc>
            </a:pPr>
            <a:r>
              <a:rPr lang="en-US" sz="2400" strike="noStrike" dirty="0">
                <a:solidFill>
                  <a:srgbClr val="000000"/>
                </a:solidFill>
                <a:latin typeface="Times New Roman" panose="02020603050405020304" pitchFamily="18" charset="0"/>
                <a:ea typeface="DejaVu Sans"/>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1235</TotalTime>
  <Words>3330</Words>
  <Application>Microsoft Office PowerPoint</Application>
  <PresentationFormat>Widescreen</PresentationFormat>
  <Paragraphs>714</Paragraphs>
  <Slides>66</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66</vt:i4>
      </vt:variant>
    </vt:vector>
  </HeadingPairs>
  <TitlesOfParts>
    <vt:vector size="79" baseType="lpstr">
      <vt:lpstr>Arial</vt:lpstr>
      <vt:lpstr>Calibri</vt:lpstr>
      <vt:lpstr>Calibri Light</vt:lpstr>
      <vt:lpstr>DejaVu Sans</vt:lpstr>
      <vt:lpstr>Liberation Serif</vt:lpstr>
      <vt:lpstr>Liberation Serif;Times New Roman</vt:lpstr>
      <vt:lpstr>StarSymbol</vt:lpstr>
      <vt:lpstr>Times New Roman</vt:lpstr>
      <vt:lpstr>WenQuanYi Zen Hei Sharp</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Few Interesting Points</vt:lpstr>
      <vt:lpstr>PowerPoint Presentation</vt:lpstr>
      <vt:lpstr>PowerPoint Presentation</vt:lpstr>
      <vt:lpstr>PowerPoint Presentation</vt:lpstr>
      <vt:lpstr>PowerPoint Presentation</vt:lpstr>
      <vt:lpstr>PowerPoint Presentation</vt:lpstr>
      <vt:lpstr>How does the algorithms work using Greedy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After  applying the algorithm</vt:lpstr>
      <vt:lpstr>PowerPoint Presentation</vt:lpstr>
      <vt:lpstr>PowerPoint Presentation</vt:lpstr>
      <vt:lpstr>PowerPoint Presentation</vt:lpstr>
      <vt:lpstr>PowerPoint Presentation</vt:lpstr>
      <vt:lpstr>Considering interference in conditional 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Among Three…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nani</dc:creator>
  <cp:lastModifiedBy>sandeep nani</cp:lastModifiedBy>
  <cp:revision>166</cp:revision>
  <dcterms:modified xsi:type="dcterms:W3CDTF">2016-05-02T02:43:29Z</dcterms:modified>
</cp:coreProperties>
</file>