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5AC8F4-CEF0-44E1-A5CB-922ADA703A64}" type="datetimeFigureOut">
              <a:rPr lang="en-US" smtClean="0"/>
              <a:t>5/10/2018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D86822-F194-4557-8020-B2BE75EAA0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5AC8F4-CEF0-44E1-A5CB-922ADA703A64}" type="datetimeFigureOut">
              <a:rPr lang="en-US" smtClean="0"/>
              <a:t>5/10/2018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86822-F194-4557-8020-B2BE75EAA0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5AC8F4-CEF0-44E1-A5CB-922ADA703A64}" type="datetimeFigureOut">
              <a:rPr lang="en-US" smtClean="0"/>
              <a:t>5/10/2018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86822-F194-4557-8020-B2BE75EAA0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5AC8F4-CEF0-44E1-A5CB-922ADA703A64}" type="datetimeFigureOut">
              <a:rPr lang="en-US" smtClean="0"/>
              <a:t>5/10/2018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86822-F194-4557-8020-B2BE75EAA03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5AC8F4-CEF0-44E1-A5CB-922ADA703A64}" type="datetimeFigureOut">
              <a:rPr lang="en-US" smtClean="0"/>
              <a:t>5/10/2018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86822-F194-4557-8020-B2BE75EAA03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5AC8F4-CEF0-44E1-A5CB-922ADA703A64}" type="datetimeFigureOut">
              <a:rPr lang="en-US" smtClean="0"/>
              <a:t>5/10/2018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86822-F194-4557-8020-B2BE75EAA03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5AC8F4-CEF0-44E1-A5CB-922ADA703A64}" type="datetimeFigureOut">
              <a:rPr lang="en-US" smtClean="0"/>
              <a:t>5/10/2018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86822-F194-4557-8020-B2BE75EAA03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5AC8F4-CEF0-44E1-A5CB-922ADA703A64}" type="datetimeFigureOut">
              <a:rPr lang="en-US" smtClean="0"/>
              <a:t>5/10/2018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86822-F194-4557-8020-B2BE75EAA03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5AC8F4-CEF0-44E1-A5CB-922ADA703A64}" type="datetimeFigureOut">
              <a:rPr lang="en-US" smtClean="0"/>
              <a:t>5/10/2018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86822-F194-4557-8020-B2BE75EAA0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C5AC8F4-CEF0-44E1-A5CB-922ADA703A64}" type="datetimeFigureOut">
              <a:rPr lang="en-US" smtClean="0"/>
              <a:t>5/10/2018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86822-F194-4557-8020-B2BE75EAA03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5AC8F4-CEF0-44E1-A5CB-922ADA703A64}" type="datetimeFigureOut">
              <a:rPr lang="en-US" smtClean="0"/>
              <a:t>5/10/2018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D86822-F194-4557-8020-B2BE75EAA03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C5AC8F4-CEF0-44E1-A5CB-922ADA703A64}" type="datetimeFigureOut">
              <a:rPr lang="en-US" smtClean="0"/>
              <a:t>5/10/2018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0D86822-F194-4557-8020-B2BE75EAA03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79643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dirty="0" smtClean="0"/>
              <a:t>DATA SCIENCE PROJECT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3357562"/>
            <a:ext cx="7772400" cy="1199704"/>
          </a:xfrm>
        </p:spPr>
        <p:txBody>
          <a:bodyPr>
            <a:normAutofit fontScale="92500"/>
          </a:bodyPr>
          <a:lstStyle/>
          <a:p>
            <a:r>
              <a:rPr lang="en-IN" sz="5400" dirty="0" smtClean="0"/>
              <a:t>BIKE SHARING DEMAND</a:t>
            </a:r>
            <a:endParaRPr lang="en-I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ndom forest 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73" y="3140968"/>
            <a:ext cx="4259627" cy="36120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2080" y="3122058"/>
            <a:ext cx="402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  <a:r>
              <a:rPr lang="en-IN" dirty="0" smtClean="0"/>
              <a:t>redicted values of test data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20755" y="108447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Predicted values of valid data set</a:t>
            </a:r>
            <a:endParaRPr lang="en-IN" dirty="0"/>
          </a:p>
        </p:txBody>
      </p:sp>
      <p:pic>
        <p:nvPicPr>
          <p:cNvPr id="7" name="Picture 6" descr="random forest valids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20" y="410362"/>
            <a:ext cx="3919225" cy="3323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CONCLUSION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142984"/>
            <a:ext cx="80010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Linear regression and random forest methods were applied to the given dataset.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The root mean square error of valid dataset </a:t>
            </a:r>
            <a:r>
              <a:rPr lang="en-IN" dirty="0" smtClean="0"/>
              <a:t>was</a:t>
            </a:r>
            <a:r>
              <a:rPr lang="en-IN" dirty="0" smtClean="0"/>
              <a:t> </a:t>
            </a:r>
            <a:r>
              <a:rPr lang="en-IN" dirty="0" smtClean="0"/>
              <a:t>calculated to the models and the </a:t>
            </a:r>
            <a:r>
              <a:rPr lang="en-IN" dirty="0" err="1" smtClean="0"/>
              <a:t>rmse</a:t>
            </a:r>
            <a:r>
              <a:rPr lang="en-IN" dirty="0" smtClean="0"/>
              <a:t> value of linear regression model </a:t>
            </a:r>
            <a:r>
              <a:rPr lang="en-IN" dirty="0" smtClean="0"/>
              <a:t>was </a:t>
            </a:r>
            <a:r>
              <a:rPr lang="en-IN" dirty="0" smtClean="0"/>
              <a:t>found to be more than random forest.</a:t>
            </a:r>
          </a:p>
          <a:p>
            <a:r>
              <a:rPr lang="en-IN" dirty="0"/>
              <a:t>	</a:t>
            </a:r>
            <a:r>
              <a:rPr lang="en-IN" dirty="0" smtClean="0"/>
              <a:t>linear regression </a:t>
            </a:r>
            <a:r>
              <a:rPr lang="en-IN" dirty="0" err="1" smtClean="0"/>
              <a:t>rmse</a:t>
            </a:r>
            <a:r>
              <a:rPr lang="en-IN" dirty="0" smtClean="0"/>
              <a:t> : </a:t>
            </a:r>
            <a:r>
              <a:rPr lang="en-IN" dirty="0" smtClean="0"/>
              <a:t>117.3267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random forest </a:t>
            </a:r>
            <a:r>
              <a:rPr lang="en-IN" dirty="0" err="1" smtClean="0"/>
              <a:t>rmse</a:t>
            </a:r>
            <a:r>
              <a:rPr lang="en-IN" dirty="0" smtClean="0"/>
              <a:t> : 92.04388 </a:t>
            </a:r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So random forest </a:t>
            </a:r>
            <a:r>
              <a:rPr lang="en-IN" dirty="0" smtClean="0"/>
              <a:t>was</a:t>
            </a:r>
            <a:r>
              <a:rPr lang="en-IN" dirty="0" smtClean="0"/>
              <a:t> </a:t>
            </a:r>
            <a:r>
              <a:rPr lang="en-IN" dirty="0" smtClean="0"/>
              <a:t>applied on the test dataset.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</a:t>
            </a:r>
            <a:r>
              <a:rPr lang="en-IN" dirty="0" smtClean="0"/>
              <a:t>count of the rented bikes </a:t>
            </a:r>
            <a:r>
              <a:rPr lang="en-IN" dirty="0" smtClean="0"/>
              <a:t>was</a:t>
            </a:r>
            <a:r>
              <a:rPr lang="en-IN" dirty="0" smtClean="0"/>
              <a:t> more </a:t>
            </a:r>
            <a:r>
              <a:rPr lang="en-IN" dirty="0" smtClean="0"/>
              <a:t>accurate when </a:t>
            </a:r>
            <a:r>
              <a:rPr lang="en-IN" dirty="0"/>
              <a:t>predicted </a:t>
            </a:r>
            <a:r>
              <a:rPr lang="en-IN" dirty="0" smtClean="0"/>
              <a:t>using random </a:t>
            </a:r>
            <a:r>
              <a:rPr lang="en-IN" dirty="0" smtClean="0"/>
              <a:t>forest.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71734" y="714356"/>
            <a:ext cx="7772400" cy="1829761"/>
          </a:xfrm>
        </p:spPr>
        <p:txBody>
          <a:bodyPr>
            <a:norm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					</a:t>
            </a:r>
            <a:r>
              <a:rPr lang="en-IN" sz="2600" dirty="0" err="1" smtClean="0"/>
              <a:t>Apurva</a:t>
            </a:r>
            <a:r>
              <a:rPr lang="en-IN" sz="2600" dirty="0" smtClean="0"/>
              <a:t> </a:t>
            </a:r>
            <a:r>
              <a:rPr lang="en-IN" sz="2600" dirty="0" err="1" smtClean="0"/>
              <a:t>Mandalika</a:t>
            </a:r>
            <a:endParaRPr lang="en-IN" sz="2600" dirty="0" smtClean="0"/>
          </a:p>
          <a:p>
            <a:pPr algn="just"/>
            <a:r>
              <a:rPr lang="en-IN" sz="2600" dirty="0" smtClean="0"/>
              <a:t>					</a:t>
            </a:r>
            <a:r>
              <a:rPr lang="en-IN" sz="2600" dirty="0" err="1" smtClean="0"/>
              <a:t>Sindhu</a:t>
            </a:r>
            <a:r>
              <a:rPr lang="en-IN" sz="2600" dirty="0" smtClean="0"/>
              <a:t> </a:t>
            </a:r>
            <a:r>
              <a:rPr lang="en-IN" sz="2600" dirty="0" err="1" smtClean="0"/>
              <a:t>Krovvidi</a:t>
            </a:r>
            <a:endParaRPr lang="en-IN" sz="2600" dirty="0" smtClean="0"/>
          </a:p>
          <a:p>
            <a:pPr algn="just"/>
            <a:r>
              <a:rPr lang="en-IN" sz="2600" dirty="0" smtClean="0"/>
              <a:t>					RSD </a:t>
            </a:r>
            <a:r>
              <a:rPr lang="en-IN" sz="2600" dirty="0" err="1" smtClean="0"/>
              <a:t>Pragnavi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7858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EXECUTIVE  SUMMARY</a:t>
            </a:r>
          </a:p>
          <a:p>
            <a:endParaRPr lang="en-IN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928670"/>
            <a:ext cx="73581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Had </a:t>
            </a:r>
            <a:r>
              <a:rPr lang="en-US" sz="2000" dirty="0"/>
              <a:t>to </a:t>
            </a:r>
            <a:r>
              <a:rPr lang="en-US" sz="2000" dirty="0" smtClean="0"/>
              <a:t>determine how</a:t>
            </a:r>
            <a:r>
              <a:rPr lang="en-US" sz="2000" dirty="0"/>
              <a:t> historical usage patterns vary with weather, season, wind-speed, humidity, temperature and working day ,  in order to forecast bike rental demand in the Capital Bike share program in Washington, D.C</a:t>
            </a:r>
            <a:r>
              <a:rPr lang="en-US" sz="2000" dirty="0" smtClean="0"/>
              <a:t>.</a:t>
            </a:r>
          </a:p>
          <a:p>
            <a:pPr algn="just" fontAlgn="base"/>
            <a:endParaRPr lang="en-IN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Train </a:t>
            </a:r>
            <a:r>
              <a:rPr lang="en-US" sz="2000" dirty="0"/>
              <a:t>dataset was </a:t>
            </a:r>
            <a:r>
              <a:rPr lang="en-US" sz="2000" dirty="0" smtClean="0"/>
              <a:t>split into training</a:t>
            </a:r>
            <a:r>
              <a:rPr lang="en-US" sz="2000" dirty="0"/>
              <a:t>, validation and test datasets in the ratio 60:20:20. </a:t>
            </a: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Data </a:t>
            </a:r>
            <a:r>
              <a:rPr lang="en-US" sz="2000" dirty="0"/>
              <a:t>Mining methods namely Linear Regression and </a:t>
            </a:r>
            <a:r>
              <a:rPr lang="en-US" sz="2000" dirty="0" smtClean="0"/>
              <a:t> Random </a:t>
            </a:r>
            <a:r>
              <a:rPr lang="en-US" sz="2000" dirty="0"/>
              <a:t>Forest were implemented on training and validation datasets to find the </a:t>
            </a:r>
            <a:r>
              <a:rPr lang="en-US" sz="2000" dirty="0" smtClean="0"/>
              <a:t>method that </a:t>
            </a:r>
            <a:r>
              <a:rPr lang="en-US" sz="2000" dirty="0"/>
              <a:t>is more accurate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Random </a:t>
            </a:r>
            <a:r>
              <a:rPr lang="en-US" sz="2000" dirty="0"/>
              <a:t>Forest was found out to be more accurate so it was applied on the test dataset .</a:t>
            </a:r>
            <a:endParaRPr lang="en-IN" sz="2000" dirty="0"/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PROJECT DESCRIPTION</a:t>
            </a:r>
            <a:endParaRPr lang="en-IN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285860"/>
            <a:ext cx="8143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cs typeface="Times New Roman" pitchFamily="18" charset="0"/>
              </a:rPr>
              <a:t>Our project is to predict the count of rented bikes per hour based on season, weather, day, working day, holiday. </a:t>
            </a:r>
          </a:p>
          <a:p>
            <a:endParaRPr lang="en-IN" sz="2000" dirty="0" smtClean="0">
              <a:cs typeface="Times New Roman" pitchFamily="18" charset="0"/>
            </a:endParaRPr>
          </a:p>
          <a:p>
            <a:r>
              <a:rPr lang="en-IN" sz="2000" b="1" dirty="0" smtClean="0">
                <a:cs typeface="Times New Roman" pitchFamily="18" charset="0"/>
              </a:rPr>
              <a:t>Existing way of addressing the issue:</a:t>
            </a:r>
            <a:endParaRPr lang="en-IN" sz="2000" b="1" dirty="0">
              <a:cs typeface="Times New Roman" pitchFamily="18" charset="0"/>
            </a:endParaRPr>
          </a:p>
          <a:p>
            <a:r>
              <a:rPr lang="en-IN" sz="2000" dirty="0" smtClean="0">
                <a:cs typeface="Times New Roman" pitchFamily="18" charset="0"/>
              </a:rPr>
              <a:t>This problem was addressed by using linear regression model, where count is the dependent variable and season, hour, weather, day, working day and holiday are the independent variables.</a:t>
            </a:r>
          </a:p>
          <a:p>
            <a:endParaRPr lang="en-IN" sz="2000" dirty="0">
              <a:cs typeface="Times New Roman" pitchFamily="18" charset="0"/>
            </a:endParaRPr>
          </a:p>
          <a:p>
            <a:r>
              <a:rPr lang="en-IN" sz="2000" b="1" dirty="0" smtClean="0">
                <a:cs typeface="Times New Roman" pitchFamily="18" charset="0"/>
              </a:rPr>
              <a:t>Our approach:</a:t>
            </a:r>
          </a:p>
          <a:p>
            <a:r>
              <a:rPr lang="en-IN" sz="2000" dirty="0" smtClean="0">
                <a:cs typeface="Times New Roman" pitchFamily="18" charset="0"/>
              </a:rPr>
              <a:t>Applied random forest by partitioning the data into three sets namely training(60%), valid(20%) and test(20%).</a:t>
            </a:r>
            <a:endParaRPr lang="en-IN" sz="20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DESCRIPTION OF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951824"/>
            <a:ext cx="814393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 Bike </a:t>
            </a:r>
            <a:r>
              <a:rPr lang="en-US" sz="2000" dirty="0"/>
              <a:t>sharing systems are a means of renting bicycles where the process of obtaining membership, rental, and bike return is automated via a network of kiosk locations throughout a city. </a:t>
            </a:r>
            <a:endParaRPr lang="en-US" sz="2000" dirty="0" smtClean="0"/>
          </a:p>
          <a:p>
            <a:pPr fontAlgn="base"/>
            <a:endParaRPr lang="en-US" sz="2000" dirty="0"/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 Using</a:t>
            </a:r>
            <a:r>
              <a:rPr lang="en-US" sz="2000" dirty="0"/>
              <a:t> these systems, people are able rent a bike from a one location and return it to a different place on an as-needed </a:t>
            </a:r>
            <a:r>
              <a:rPr lang="en-US" sz="2000" dirty="0" smtClean="0"/>
              <a:t>basis.</a:t>
            </a:r>
            <a:endParaRPr lang="en-IN" sz="2000" dirty="0"/>
          </a:p>
          <a:p>
            <a:pPr fontAlgn="base"/>
            <a:endParaRPr lang="en-US" sz="2000" dirty="0" smtClean="0"/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 The </a:t>
            </a:r>
            <a:r>
              <a:rPr lang="en-US" sz="2000" dirty="0"/>
              <a:t>data generated by these systems makes them attractive for researchers because the duration of travel, departure location, arrival location, and time elapsed is explicitly </a:t>
            </a:r>
            <a:r>
              <a:rPr lang="en-US" sz="2000" dirty="0" smtClean="0"/>
              <a:t>recorded.</a:t>
            </a:r>
          </a:p>
          <a:p>
            <a:pPr fontAlgn="base"/>
            <a:endParaRPr lang="en-US" sz="2000" dirty="0" smtClean="0"/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 In </a:t>
            </a:r>
            <a:r>
              <a:rPr lang="en-US" sz="2000" dirty="0"/>
              <a:t>this, participants are asked to combine historical usage patterns with weather data in order to forecast bike rental demand in the Capital </a:t>
            </a:r>
            <a:r>
              <a:rPr lang="en-US" sz="2000" dirty="0" err="1"/>
              <a:t>Bikeshare</a:t>
            </a:r>
            <a:r>
              <a:rPr lang="en-US" sz="2000" dirty="0"/>
              <a:t> program in Washington, D.C.</a:t>
            </a: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14290"/>
            <a:ext cx="814393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DATA FIELDS:</a:t>
            </a:r>
          </a:p>
          <a:p>
            <a:endParaRPr lang="en-IN" sz="2000" b="1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/>
              <a:t> - hourly date + timestamp  </a:t>
            </a:r>
            <a:endParaRPr lang="en-US" dirty="0" smtClean="0"/>
          </a:p>
          <a:p>
            <a:pPr lvl="0" fontAlgn="base"/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 season</a:t>
            </a:r>
            <a:r>
              <a:rPr lang="en-US" dirty="0"/>
              <a:t> -  1 = spring, 2 = summer, 3 = fall, 4 = </a:t>
            </a:r>
            <a:r>
              <a:rPr lang="en-US" dirty="0" smtClean="0"/>
              <a:t>winter 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endParaRPr lang="en-US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 holiday</a:t>
            </a:r>
            <a:r>
              <a:rPr lang="en-US" dirty="0"/>
              <a:t> - whether the day is considered a holiday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endParaRPr lang="en-US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workingday</a:t>
            </a:r>
            <a:r>
              <a:rPr lang="en-US" dirty="0"/>
              <a:t> - whether the day is neither a weekend nor </a:t>
            </a:r>
            <a:r>
              <a:rPr lang="en-US" dirty="0" smtClean="0"/>
              <a:t>			holiday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 weather</a:t>
            </a:r>
            <a:r>
              <a:rPr lang="en-US" dirty="0"/>
              <a:t> – </a:t>
            </a:r>
            <a:endParaRPr lang="en-IN" dirty="0"/>
          </a:p>
          <a:p>
            <a:pPr fontAlgn="base"/>
            <a:r>
              <a:rPr lang="en-US" dirty="0" smtClean="0"/>
              <a:t>	1</a:t>
            </a:r>
            <a:r>
              <a:rPr lang="en-US" dirty="0"/>
              <a:t>: Clear, Few clouds, Partly cloudy, Partly cloudy </a:t>
            </a:r>
            <a:br>
              <a:rPr lang="en-US" dirty="0"/>
            </a:br>
            <a:r>
              <a:rPr lang="en-US" dirty="0" smtClean="0"/>
              <a:t>	2</a:t>
            </a:r>
            <a:r>
              <a:rPr lang="en-US" dirty="0"/>
              <a:t>: Mist + Cloudy, Mist + Broken clouds, Mist + Few </a:t>
            </a:r>
            <a:r>
              <a:rPr lang="en-US" dirty="0" smtClean="0"/>
              <a:t>	clouds</a:t>
            </a:r>
            <a:r>
              <a:rPr lang="en-US" dirty="0"/>
              <a:t>, Mist </a:t>
            </a:r>
            <a:endParaRPr lang="en-IN" dirty="0"/>
          </a:p>
          <a:p>
            <a:pPr fontAlgn="base"/>
            <a:r>
              <a:rPr lang="en-US" dirty="0" smtClean="0"/>
              <a:t>	3</a:t>
            </a:r>
            <a:r>
              <a:rPr lang="en-US" dirty="0"/>
              <a:t>: Light Snow, Light Rain + Thunderstorm + Scattered </a:t>
            </a:r>
            <a:r>
              <a:rPr lang="en-US" dirty="0" smtClean="0"/>
              <a:t>	clouds</a:t>
            </a:r>
            <a:r>
              <a:rPr lang="en-US" dirty="0"/>
              <a:t>, Light Rain + Scattered clouds </a:t>
            </a:r>
            <a:br>
              <a:rPr lang="en-US" dirty="0"/>
            </a:br>
            <a:r>
              <a:rPr lang="en-US" dirty="0" smtClean="0"/>
              <a:t>	4</a:t>
            </a:r>
            <a:r>
              <a:rPr lang="en-US" dirty="0"/>
              <a:t>: Heavy Rain + Ice Pallets + Thunderstorm + Mist, </a:t>
            </a:r>
            <a:r>
              <a:rPr lang="en-US" dirty="0" smtClean="0"/>
              <a:t>Snow </a:t>
            </a:r>
            <a:r>
              <a:rPr lang="en-US" dirty="0"/>
              <a:t>+ </a:t>
            </a:r>
            <a:r>
              <a:rPr lang="en-US" dirty="0" smtClean="0"/>
              <a:t>	Fog</a:t>
            </a:r>
            <a:r>
              <a:rPr lang="en-US" dirty="0"/>
              <a:t> </a:t>
            </a:r>
            <a:endParaRPr lang="en-IN" dirty="0"/>
          </a:p>
          <a:p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2"/>
            <a:ext cx="850112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endParaRPr lang="en-US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 temp - temperature in Celsius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endParaRPr lang="en-US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atemp</a:t>
            </a:r>
            <a:r>
              <a:rPr lang="en-US" sz="2000" dirty="0" smtClean="0"/>
              <a:t> - "feels like" temperature in Celsius</a:t>
            </a:r>
            <a:endParaRPr lang="en-IN" sz="2000" dirty="0"/>
          </a:p>
          <a:p>
            <a:pPr lvl="0" fontAlgn="base"/>
            <a:r>
              <a:rPr lang="en-US" sz="2000" dirty="0" smtClean="0"/>
              <a:t> </a:t>
            </a:r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humidity - relative humidity</a:t>
            </a:r>
          </a:p>
          <a:p>
            <a:pPr lvl="0" fontAlgn="base"/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windspeed</a:t>
            </a:r>
            <a:r>
              <a:rPr lang="en-US" sz="2000" dirty="0" smtClean="0"/>
              <a:t> - wind speed</a:t>
            </a:r>
          </a:p>
          <a:p>
            <a:pPr lvl="0" fontAlgn="base"/>
            <a:endParaRPr lang="en-US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 casual - number of non-registered user rentals initiated</a:t>
            </a:r>
          </a:p>
          <a:p>
            <a:pPr lvl="0" fontAlgn="base"/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 registered - number of registered user rentals initiated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endParaRPr lang="en-US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 count - number of total rentals</a:t>
            </a:r>
          </a:p>
          <a:p>
            <a:pPr lvl="0" fontAlgn="base">
              <a:buFont typeface="Arial" pitchFamily="34" charset="0"/>
              <a:buChar char="•"/>
            </a:pPr>
            <a:endParaRPr lang="en-US" sz="2000" dirty="0"/>
          </a:p>
          <a:p>
            <a:pPr lvl="0" fontAlgn="base"/>
            <a:r>
              <a:rPr lang="en-US" sz="2000" dirty="0" smtClean="0"/>
              <a:t>Train dataset consists of 10886 observations and 12 variables.</a:t>
            </a:r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428604"/>
            <a:ext cx="37898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LINEAR REGRESSION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949226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Linear Regression </a:t>
            </a:r>
            <a:r>
              <a:rPr lang="en-US" dirty="0"/>
              <a:t>model </a:t>
            </a:r>
            <a:r>
              <a:rPr lang="en-US" dirty="0" smtClean="0"/>
              <a:t>was implemented </a:t>
            </a:r>
            <a:r>
              <a:rPr lang="en-US" dirty="0"/>
              <a:t>on the training the </a:t>
            </a:r>
            <a:r>
              <a:rPr lang="en-US" dirty="0" smtClean="0"/>
              <a:t>dataset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Stepwise model selection was performed with AIC in both directions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Plotted the model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37857" r="62789" b="8809"/>
          <a:stretch/>
        </p:blipFill>
        <p:spPr bwMode="auto">
          <a:xfrm>
            <a:off x="2771800" y="2239275"/>
            <a:ext cx="2970594" cy="1944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D:\S6\ds\Rplo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329" y="4608661"/>
            <a:ext cx="3535535" cy="168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04664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Count </a:t>
            </a:r>
            <a:r>
              <a:rPr lang="en-IN" dirty="0"/>
              <a:t>of the rented bikes was predicted using the model on the </a:t>
            </a:r>
            <a:r>
              <a:rPr lang="en-IN" dirty="0" smtClean="0"/>
              <a:t>   validation dataset and </a:t>
            </a:r>
            <a:r>
              <a:rPr lang="en-IN" dirty="0" err="1" smtClean="0"/>
              <a:t>rmse</a:t>
            </a:r>
            <a:r>
              <a:rPr lang="en-IN" dirty="0" smtClean="0"/>
              <a:t> value was calculated.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endParaRPr lang="en-IN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endParaRPr lang="en-IN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endParaRPr lang="en-IN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Residual </a:t>
            </a:r>
            <a:r>
              <a:rPr lang="en-IN" dirty="0" err="1" smtClean="0"/>
              <a:t>vs</a:t>
            </a:r>
            <a:r>
              <a:rPr lang="en-IN" dirty="0" smtClean="0"/>
              <a:t> fitted plot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IN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86905" r="79387" b="5238"/>
          <a:stretch/>
        </p:blipFill>
        <p:spPr bwMode="auto">
          <a:xfrm>
            <a:off x="1907704" y="1355220"/>
            <a:ext cx="2664296" cy="921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D:\S6\ds\Rplot--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0784"/>
            <a:ext cx="3816424" cy="295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RANDOM FOREST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214422"/>
            <a:ext cx="85011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Random forest model was implemented on the training the dataset.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model was plotted and as the number of trees increases the error decreases.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 Count of the rented bikes was predicted using the model on the valid dataset and test dataset.</a:t>
            </a:r>
          </a:p>
          <a:p>
            <a:pPr algn="just">
              <a:buFont typeface="Arial" pitchFamily="34" charset="0"/>
              <a:buChar char="•"/>
            </a:pPr>
            <a:endParaRPr lang="en-IN" dirty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 The </a:t>
            </a:r>
            <a:r>
              <a:rPr lang="en-IN" dirty="0" err="1" smtClean="0"/>
              <a:t>rmse</a:t>
            </a:r>
            <a:r>
              <a:rPr lang="en-IN" dirty="0" smtClean="0"/>
              <a:t> values are calculated.</a:t>
            </a:r>
          </a:p>
          <a:p>
            <a:pPr algn="just"/>
            <a:endParaRPr lang="en-IN" dirty="0"/>
          </a:p>
        </p:txBody>
      </p:sp>
      <p:pic>
        <p:nvPicPr>
          <p:cNvPr id="4" name="Picture 3" descr="random forest 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2214554"/>
            <a:ext cx="3857652" cy="1624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223</TotalTime>
  <Words>287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DATA SCIENCE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SINDHU</dc:creator>
  <cp:lastModifiedBy>user</cp:lastModifiedBy>
  <cp:revision>26</cp:revision>
  <dcterms:created xsi:type="dcterms:W3CDTF">2018-05-09T19:21:34Z</dcterms:created>
  <dcterms:modified xsi:type="dcterms:W3CDTF">2018-05-10T05:32:27Z</dcterms:modified>
</cp:coreProperties>
</file>