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90" r:id="rId7"/>
    <p:sldId id="264" r:id="rId8"/>
    <p:sldId id="293" r:id="rId9"/>
    <p:sldId id="268" r:id="rId10"/>
    <p:sldId id="287" r:id="rId11"/>
    <p:sldId id="271" r:id="rId12"/>
    <p:sldId id="28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46ABD6-84C5-460D-84EE-EC7160D99C6F}">
  <a:tblStyle styleId="{A046ABD6-84C5-460D-84EE-EC7160D99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4b957ca16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4b957ca16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b83044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4b83044b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4b83044b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4b83044b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b83044b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b83044bd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b83044bd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4b83044bd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score for each state. Oregon is the worst.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b83044b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4b83044b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b83044bd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4b83044bd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4b957ca1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4b957ca1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4b83044bd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4b83044bd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Vaccinations/COVID-19-Vaccinations-in-the-United-States-County/8xkx-amq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Vaccinations/COVID-19-Vaccinations-in-the-United-States-County/8xkx-amq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1325" y="-111675"/>
            <a:ext cx="8520600" cy="17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l">
              <a:buSzPts val="990"/>
            </a:pPr>
            <a:br>
              <a:rPr lang="en" sz="408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Effects of Vaccines on </a:t>
            </a:r>
            <a:br>
              <a:rPr lang="en" sz="36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COVID-19 in Illinois DuPage, County</a:t>
            </a:r>
            <a:endParaRPr sz="3600" b="1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94600" y="2214629"/>
            <a:ext cx="34377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US" sz="158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-US" sz="255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550" b="1" dirty="0">
                <a:latin typeface="Calibri"/>
                <a:ea typeface="Calibri"/>
                <a:cs typeface="Calibri"/>
                <a:sym typeface="Calibri"/>
              </a:rPr>
              <a:t>Name: Sindhu Madhadi</a:t>
            </a: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808" y="544188"/>
            <a:ext cx="2214625" cy="22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4516E4-A728-474C-943D-57877374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3" y="1993900"/>
            <a:ext cx="2811961" cy="2214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311700" y="21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dirty="0">
                <a:solidFill>
                  <a:srgbClr val="FF9900"/>
                </a:solidFill>
              </a:rPr>
              <a:t>Predictive Testing</a:t>
            </a:r>
            <a:endParaRPr sz="1800" dirty="0">
              <a:solidFill>
                <a:srgbClr val="695D46"/>
              </a:solidFill>
            </a:endParaRPr>
          </a:p>
          <a:p>
            <a:pPr lvl="0"/>
            <a:br>
              <a:rPr lang="en-US" sz="1600" dirty="0">
                <a:highlight>
                  <a:srgbClr val="FFFFFF"/>
                </a:highlight>
                <a:latin typeface="Calibri"/>
                <a:cs typeface="Calibri"/>
              </a:rPr>
            </a:br>
            <a:r>
              <a:rPr lang="en-US" sz="1600" dirty="0">
                <a:highlight>
                  <a:srgbClr val="FFFFFF"/>
                </a:highlight>
                <a:latin typeface="Calibri"/>
                <a:cs typeface="Calibri"/>
              </a:rPr>
              <a:t>   Method: </a:t>
            </a:r>
            <a:r>
              <a:rPr lang="en" sz="1600" dirty="0">
                <a:highlight>
                  <a:srgbClr val="FFFFFF"/>
                </a:highlight>
                <a:latin typeface="Calibri"/>
                <a:cs typeface="Calibri"/>
                <a:sym typeface="Calibri"/>
              </a:rPr>
              <a:t>Multiple Linear Regression</a:t>
            </a:r>
            <a:endParaRPr sz="1600" dirty="0">
              <a:highlight>
                <a:srgbClr val="FFFFFF"/>
              </a:highlight>
              <a:latin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CC6A-4507-844E-81AC-52CD7D2F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Call :  </a:t>
            </a:r>
            <a:r>
              <a:rPr lang="en-US" sz="14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lm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(formula = </a:t>
            </a:r>
            <a:r>
              <a:rPr lang="en-US" sz="14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DailyCases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 ~   Series_Complete_12PlusPop_Pct + Series_Complete_18PlusPop_Pct + Series_Complete_65PlusPop_Pct, data = data)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  </a:t>
            </a:r>
          </a:p>
          <a:p>
            <a:pPr marL="114300" indent="0">
              <a:buNone/>
            </a:pPr>
            <a:b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</a:br>
            <a:endParaRPr lang="en-US" sz="1400" dirty="0">
              <a:solidFill>
                <a:schemeClr val="dk1"/>
              </a:solidFill>
              <a:highlight>
                <a:srgbClr val="FFFFFF"/>
              </a:highlight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F218B-F4B5-4B4A-A4BB-22B05ADB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1793966"/>
            <a:ext cx="8130721" cy="27526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24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Regression Results: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224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23850">
              <a:lnSpc>
                <a:spcPct val="145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p-values, if p-value is less than alpha (0.05), then the variable is statistically significant.</a:t>
            </a:r>
          </a:p>
          <a:p>
            <a:pPr lvl="0" indent="0">
              <a:lnSpc>
                <a:spcPct val="145000"/>
              </a:lnSpc>
              <a:buClr>
                <a:schemeClr val="dk1"/>
              </a:buClr>
              <a:buSzPts val="275"/>
              <a:buNone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from the model all the variables which are statistically significant. Changes in these variables result in the change of Cases Count.</a:t>
            </a:r>
          </a:p>
          <a:p>
            <a:pPr lvl="0" indent="-323850">
              <a:lnSpc>
                <a:spcPct val="145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the coefficients sign, we get whether it has a positive or negative correlation between the variables and the Cases Count.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 b="1" dirty="0">
                <a:solidFill>
                  <a:srgbClr val="FF9900"/>
                </a:solidFill>
              </a:rPr>
              <a:t>Conclusions:</a:t>
            </a:r>
            <a:endParaRPr sz="2320"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778"/>
              <a:buFont typeface="Arial"/>
              <a:buNone/>
            </a:pPr>
            <a:endParaRPr sz="2402" b="1" dirty="0">
              <a:solidFill>
                <a:srgbClr val="009668"/>
              </a:solidFill>
            </a:endParaRPr>
          </a:p>
          <a:p>
            <a:pPr marL="457200" lvl="0" indent="-32385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From the graphs and regression it is evident that with increase in no of people taking vaccine there is a decrease in the cases count</a:t>
            </a: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in DuPage County</a:t>
            </a:r>
          </a:p>
          <a:p>
            <a:pPr marL="457200" lvl="0" indent="-32385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Also, from the regression we found that the data is statistically significant.</a:t>
            </a:r>
          </a:p>
          <a:p>
            <a:pPr marL="13335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92100" indent="0">
              <a:lnSpc>
                <a:spcPct val="106999"/>
              </a:lnSpc>
              <a:buClr>
                <a:schemeClr val="dk1"/>
              </a:buClr>
              <a:buSzPct val="61111"/>
              <a:buNone/>
            </a:pP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Disclaimer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: Any statements/views referenced in this presentation are those of individuals opinion and not intended to malign any person, organization or anything.</a:t>
            </a:r>
          </a:p>
          <a:p>
            <a:pPr marL="292100" lvl="0" indent="0" algn="l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14200" y="13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</a:rPr>
              <a:t>Introduction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focuses on understanding the </a:t>
            </a:r>
            <a:r>
              <a:rPr lang="en" sz="17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importance of Vaccine in Covid-19 pandemic</a:t>
            </a:r>
            <a:r>
              <a:rPr lang="en" sz="15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Illinois, DuPage County.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algn="just"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used the data from  </a:t>
            </a:r>
            <a:r>
              <a:rPr lang="en-US" sz="1600" b="1" dirty="0">
                <a:solidFill>
                  <a:srgbClr val="1155CC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Vaccine Data</a:t>
            </a:r>
            <a:r>
              <a:rPr lang="en-US" sz="1600" b="1" dirty="0">
                <a:solidFill>
                  <a:srgbClr val="1155CC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the period  </a:t>
            </a:r>
            <a:r>
              <a:rPr lang="en-US" sz="1500" dirty="0">
                <a:solidFill>
                  <a:schemeClr val="dk1"/>
                </a:solidFill>
                <a:latin typeface="Calibri"/>
                <a:cs typeface="Calibri"/>
              </a:rPr>
              <a:t>December  13, 2020 through November 09, 2021.</a:t>
            </a:r>
          </a:p>
          <a:p>
            <a:pPr indent="-323850" algn="just"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questions I tried to answer in this project are, How significant is the data? Does Vaccination decrease the count of confirmed covid cases? </a:t>
            </a:r>
          </a:p>
          <a:p>
            <a:pPr indent="-323850" algn="just"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aim to answer our questions and quantify the impact of Vaccine on Covid Cases in DuPage County by applying a combination of </a:t>
            </a:r>
            <a:r>
              <a:rPr lang="en" sz="1700" b="1" dirty="0">
                <a:solidFill>
                  <a:srgbClr val="1155CC"/>
                </a:solidFill>
                <a:latin typeface="Calibri"/>
                <a:cs typeface="Calibri"/>
                <a:sym typeface="Calibri"/>
              </a:rPr>
              <a:t>Visualization graphs </a:t>
            </a:r>
            <a:r>
              <a:rPr lang="en" sz="17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and predictive Testing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(Multiple linear regression) to this dataset.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97725" y="124075"/>
            <a:ext cx="8520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Data Profile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80025" y="876263"/>
            <a:ext cx="8520600" cy="3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collected in the </a:t>
            </a:r>
            <a:r>
              <a:rPr lang="en-US" sz="1400" b="1" dirty="0">
                <a:solidFill>
                  <a:srgbClr val="1155CC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Vaccine Data</a:t>
            </a:r>
            <a:r>
              <a:rPr lang="en-US" sz="1400" b="1" dirty="0">
                <a:solidFill>
                  <a:srgbClr val="1155CC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insight on of vaccine </a:t>
            </a:r>
            <a:r>
              <a:rPr lang="en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 Covid-19  for different age groups across different county in US. I have filtered out the data for the Illinois DuPage County from the given dataset .</a:t>
            </a:r>
          </a:p>
          <a:p>
            <a:pPr marL="0" indent="0" algn="just"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The data set is large and has 32 columns and 1.09M rows. The Columns used in this analysis for visualizations are:</a:t>
            </a:r>
          </a:p>
          <a:p>
            <a:pPr marL="0" lvl="0" indent="0" algn="just">
              <a:buNone/>
            </a:pPr>
            <a:endParaRPr sz="13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Date</a:t>
            </a:r>
            <a:endParaRPr sz="13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1440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 err="1">
                <a:solidFill>
                  <a:schemeClr val="dk1"/>
                </a:solidFill>
                <a:latin typeface="Calibri"/>
                <a:cs typeface="Calibri"/>
              </a:rPr>
              <a:t>Recip_State</a:t>
            </a: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(state Name)</a:t>
            </a:r>
          </a:p>
          <a:p>
            <a:pPr marL="91440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 err="1">
                <a:solidFill>
                  <a:schemeClr val="dk1"/>
                </a:solidFill>
                <a:latin typeface="Calibri"/>
                <a:cs typeface="Calibri"/>
              </a:rPr>
              <a:t>Recip_County</a:t>
            </a:r>
            <a:endParaRPr lang="en-US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91440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 err="1">
                <a:solidFill>
                  <a:schemeClr val="dk1"/>
                </a:solidFill>
                <a:latin typeface="Calibri"/>
                <a:cs typeface="Calibri"/>
              </a:rPr>
              <a:t>Series_Complete_pop_Pct</a:t>
            </a: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300" dirty="0" err="1">
                <a:solidFill>
                  <a:schemeClr val="dk1"/>
                </a:solidFill>
                <a:latin typeface="Calibri"/>
                <a:cs typeface="Calibri"/>
              </a:rPr>
              <a:t>totoal</a:t>
            </a: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 population percentage)</a:t>
            </a:r>
            <a:endParaRPr sz="13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Series_Complete_18PlusPop_pct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Series_Complete_65PlusPop_Pct</a:t>
            </a:r>
          </a:p>
          <a:p>
            <a:pPr marL="91440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</a:rPr>
              <a:t>Series_Complete_12PlusPop_Pct</a:t>
            </a: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endParaRPr lang="en-US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603250" lvl="0" indent="0" algn="just">
              <a:buClr>
                <a:schemeClr val="dk1"/>
              </a:buClr>
              <a:buSzPts val="1300"/>
              <a:buNone/>
            </a:pPr>
            <a:endParaRPr sz="13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merged with the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Illinois (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Dupage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)Data set from A4 Analysis and stored in the </a:t>
            </a: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 CSV files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Dupgae_Vaccines_merged_data.csv</a:t>
            </a:r>
            <a:endParaRPr lang="en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Dupgae_Vaccines_cleaned_data.csv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250" lvl="0" indent="0" algn="just">
              <a:buClr>
                <a:schemeClr val="dk1"/>
              </a:buClr>
              <a:buSzPts val="1300"/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</a:rPr>
              <a:t>Caveats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missing data points in the data are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he current data set is from 12/13/2020 to 11/09/2021, our A4 common analysis is from February 1, 2020, through October 15, 2021.</a:t>
            </a:r>
          </a:p>
          <a:p>
            <a:pPr lvl="0" indent="-330200"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So there is a gap in the period, I couldn’t find a dataset exactly matching this period. </a:t>
            </a:r>
            <a:endParaRPr lang="en" sz="1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05225" y="13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Analysis: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90077" y="881023"/>
            <a:ext cx="78672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After Merging the two data sets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Illinois DuPage Data and Covid Vaccines data based on date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plotted graphs for the Total nu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ber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of confirmed cases vs total number of people vaccinated fully.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find out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impact of Covid Vaccine on the Cases 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EBC4-0658-B94A-955F-3B73ECBD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16182"/>
            <a:ext cx="5486400" cy="228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109D2-224C-D24C-A855-773576B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37210"/>
            <a:ext cx="7715250" cy="3506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7DE5-B0FD-F641-AF2D-769F32B6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rgbClr val="FF9900"/>
                </a:solidFill>
              </a:rPr>
              <a:t>Further Analysis: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400F-5211-DC4C-A1B8-9744FC12C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Check the trends in Confirmed Cases count with both fully vaccinated People an people with one dose.</a:t>
            </a:r>
          </a:p>
          <a:p>
            <a:pPr marL="114300" indent="0">
              <a:buNone/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FC26E-E273-7C46-B878-82DDB8FE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84960"/>
            <a:ext cx="771525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Trends: Based on Age Group</a:t>
            </a:r>
            <a:endParaRPr b="1" dirty="0">
              <a:solidFill>
                <a:srgbClr val="FF9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1798F-4255-B744-B29F-5024F210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0" y="1252586"/>
            <a:ext cx="3849189" cy="279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0A1B6-6F23-5C43-B3DE-15FFAC391606}"/>
              </a:ext>
            </a:extLst>
          </p:cNvPr>
          <p:cNvSpPr txBox="1"/>
          <p:nvPr/>
        </p:nvSpPr>
        <p:spPr>
          <a:xfrm>
            <a:off x="522514" y="4606834"/>
            <a:ext cx="7672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 12Plus who are fully Vaccinated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4C701-E144-F04D-8CEE-5DAE5A62E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75" y="1017725"/>
            <a:ext cx="3755149" cy="3026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436528-5E44-AF4B-B725-2457D573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6" y="930165"/>
            <a:ext cx="4101990" cy="2940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21F513-4ACA-8345-94A9-FC923B19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65" y="930165"/>
            <a:ext cx="4299059" cy="30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</a:rPr>
              <a:t>Regression Analysis:</a:t>
            </a:r>
            <a:endParaRPr b="1" dirty="0">
              <a:solidFill>
                <a:srgbClr val="FF9900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605F1-D87A-9E43-811A-2F01DA0585A9}"/>
              </a:ext>
            </a:extLst>
          </p:cNvPr>
          <p:cNvSpPr txBox="1"/>
          <p:nvPr/>
        </p:nvSpPr>
        <p:spPr>
          <a:xfrm>
            <a:off x="209006" y="1524000"/>
            <a:ext cx="8177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algn="just"/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wanted to check the correlation of  different age group people vaccinated in our dataset, and their impact on the increase in Covid cases. We selected these 3 variables in the dataset for our analysis and checked whether they are statistically significant:</a:t>
            </a:r>
          </a:p>
          <a:p>
            <a:pPr marL="457200" lvl="0" algn="just"/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3250" algn="just">
              <a:buClr>
                <a:schemeClr val="dk1"/>
              </a:buClr>
              <a:buSzPts val="1300"/>
            </a:pP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Series_Complete_18PlusPop_pct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Series_Complete_65PlusPop_Pct</a:t>
            </a:r>
          </a:p>
          <a:p>
            <a:pPr marL="914400" indent="-311150" algn="just"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cs typeface="Calibri"/>
              </a:rPr>
              <a:t>Series_Complete_12PlusPop_Pct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688</Words>
  <Application>Microsoft Macintosh PowerPoint</Application>
  <PresentationFormat>On-screen Show (16:9)</PresentationFormat>
  <Paragraphs>77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Simple Light</vt:lpstr>
      <vt:lpstr> Effects of Vaccines on  COVID-19 in Illinois DuPage, County</vt:lpstr>
      <vt:lpstr>Introduction</vt:lpstr>
      <vt:lpstr>Data Profile</vt:lpstr>
      <vt:lpstr>Caveats</vt:lpstr>
      <vt:lpstr>Analysis:</vt:lpstr>
      <vt:lpstr>Further Analysis:</vt:lpstr>
      <vt:lpstr>Trends: Based on Age Group</vt:lpstr>
      <vt:lpstr>PowerPoint Presentation</vt:lpstr>
      <vt:lpstr>Regression Analysis:</vt:lpstr>
      <vt:lpstr>Predictive Testing     Method: Multiple Linear Regression</vt:lpstr>
      <vt:lpstr>Regression Results: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Effects of Vaccines on  COVID-19 in Illinois DuPage, County</dc:title>
  <cp:lastModifiedBy>sindhu madhadi</cp:lastModifiedBy>
  <cp:revision>18</cp:revision>
  <dcterms:modified xsi:type="dcterms:W3CDTF">2021-12-08T23:46:04Z</dcterms:modified>
</cp:coreProperties>
</file>