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26"/>
  </p:notesMasterIdLst>
  <p:sldIdLst>
    <p:sldId id="256" r:id="rId3"/>
    <p:sldId id="271" r:id="rId4"/>
    <p:sldId id="269" r:id="rId5"/>
    <p:sldId id="272" r:id="rId6"/>
    <p:sldId id="273" r:id="rId7"/>
    <p:sldId id="274" r:id="rId8"/>
    <p:sldId id="275" r:id="rId9"/>
    <p:sldId id="276" r:id="rId10"/>
    <p:sldId id="268"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78" d="100"/>
          <a:sy n="78" d="100"/>
        </p:scale>
        <p:origin x="21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624862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269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21430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798102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44897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295961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88933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791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568326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04614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931877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542776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163748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18771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568957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826935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8262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4/29/2019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4/29/2019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4/29/2019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1843996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5" Type="http://schemas.openxmlformats.org/officeDocument/2006/relationships/image" Target="../media/image340.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Research Presentation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08F965-B293-47B3-B684-4631A57C9685}"/>
              </a:ext>
            </a:extLst>
          </p:cNvPr>
          <p:cNvSpPr txBox="1"/>
          <p:nvPr/>
        </p:nvSpPr>
        <p:spPr>
          <a:xfrm>
            <a:off x="3785904" y="5233183"/>
            <a:ext cx="8260860" cy="1200329"/>
          </a:xfrm>
          <a:prstGeom prst="rect">
            <a:avLst/>
          </a:prstGeom>
          <a:noFill/>
        </p:spPr>
        <p:txBody>
          <a:bodyPr wrap="square" rtlCol="0">
            <a:spAutoFit/>
          </a:bodyPr>
          <a:lstStyle/>
          <a:p>
            <a:r>
              <a:rPr lang="en-US" dirty="0">
                <a:cs typeface="Segoe UI" panose="020B0502040204020203" pitchFamily="34" charset="0"/>
              </a:rPr>
              <a:t>The highest TOEFL Score is 120 and the lowest is 92.</a:t>
            </a:r>
          </a:p>
          <a:p>
            <a:endParaRPr lang="en-US" dirty="0">
              <a:cs typeface="Segoe UI" panose="020B0502040204020203" pitchFamily="34" charset="0"/>
            </a:endParaRPr>
          </a:p>
          <a:p>
            <a:r>
              <a:rPr lang="en-US" dirty="0">
                <a:cs typeface="Segoe UI" panose="020B0502040204020203" pitchFamily="34" charset="0"/>
              </a:rPr>
              <a:t>Good, since many students had highest score in TOEFL, many can be the chances of admit. </a:t>
            </a:r>
          </a:p>
        </p:txBody>
      </p:sp>
      <p:sp>
        <p:nvSpPr>
          <p:cNvPr id="7" name="Oval 6">
            <a:extLst>
              <a:ext uri="{FF2B5EF4-FFF2-40B4-BE49-F238E27FC236}">
                <a16:creationId xmlns:a16="http://schemas.microsoft.com/office/drawing/2014/main" id="{80E468E0-1E2D-4439-A9A0-6DAD141DA9B9}"/>
              </a:ext>
            </a:extLst>
          </p:cNvPr>
          <p:cNvSpPr/>
          <p:nvPr/>
        </p:nvSpPr>
        <p:spPr>
          <a:xfrm>
            <a:off x="520375" y="104887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2050" name="Picture 2" descr="https://lh5.googleusercontent.com/zfPuZKb6pwC765DWXvmlbC6vl3am1iU0_4TUTLhJOtnpPH77bvdQVHHUeA4BKqlaWU9JwOvIntm7_ybIRQWW3so6xFd1yVtNJtHQ3TbkNK7RyQm7QvjAL-og-tzwpDu4Tp6HceUl">
            <a:extLst>
              <a:ext uri="{FF2B5EF4-FFF2-40B4-BE49-F238E27FC236}">
                <a16:creationId xmlns:a16="http://schemas.microsoft.com/office/drawing/2014/main" id="{0A0F53E6-F849-4BD8-ABA1-33C69FCC1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63" y="1624816"/>
            <a:ext cx="5424070" cy="3302783"/>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87AA95DB-C540-4400-BF89-DC0E0E2314AE}"/>
              </a:ext>
            </a:extLst>
          </p:cNvPr>
          <p:cNvSpPr txBox="1">
            <a:spLocks/>
          </p:cNvSpPr>
          <p:nvPr/>
        </p:nvSpPr>
        <p:spPr>
          <a:xfrm>
            <a:off x="283308" y="16957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Franklin Gothic Book" panose="020B0503020102020204" pitchFamily="34" charset="0"/>
                <a:cs typeface="Segoe UI" panose="020B0502040204020203" pitchFamily="34" charset="0"/>
              </a:rPr>
              <a:t>TOEFL Score </a:t>
            </a:r>
          </a:p>
        </p:txBody>
      </p:sp>
    </p:spTree>
    <p:extLst>
      <p:ext uri="{BB962C8B-B14F-4D97-AF65-F5344CB8AC3E}">
        <p14:creationId xmlns:p14="http://schemas.microsoft.com/office/powerpoint/2010/main" val="3373703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GRE Scores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917568" y="4276717"/>
            <a:ext cx="5406902" cy="1688746"/>
          </a:xfrm>
        </p:spPr>
        <p:txBody>
          <a:bodyPr vert="horz" lIns="91440" tIns="45720" rIns="91440" bIns="45720" rtlCol="0" anchor="t">
            <a:normAutofit lnSpcReduction="10000"/>
          </a:bodyPr>
          <a:lstStyle/>
          <a:p>
            <a:r>
              <a:rPr lang="en-US" sz="1800" dirty="0"/>
              <a:t>This histogram shows the frequency for GRE scores.</a:t>
            </a:r>
          </a:p>
          <a:p>
            <a:r>
              <a:rPr lang="en-US" sz="1800" dirty="0"/>
              <a:t>There is a density between 310 and 330. Being above this range would be a good feature for a candidate to stand out.</a:t>
            </a:r>
          </a:p>
          <a:p>
            <a:r>
              <a:rPr lang="en-US" sz="1800" dirty="0">
                <a:latin typeface="Segoe UI" panose="020B0502040204020203" pitchFamily="34" charset="0"/>
                <a:cs typeface="Segoe UI" panose="020B0502040204020203" pitchFamily="34" charset="0"/>
              </a:rPr>
              <a:t>So, many students have good chances for getting admit? </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3074" name="Picture 2" descr="https://lh4.googleusercontent.com/em4c7m_C3nIB6NfKDVfGOzX2x5G9g7yhHK_bOfQMHmVXVDn19muR9ZCADUTzVOaG_IQap1NQ3GdF92LknhSh9XzXagy6_eiTAqWfJqzgfV9Fc5rYW6hKcMdnELUiM-0Cy89rIHml">
            <a:extLst>
              <a:ext uri="{FF2B5EF4-FFF2-40B4-BE49-F238E27FC236}">
                <a16:creationId xmlns:a16="http://schemas.microsoft.com/office/drawing/2014/main" id="{07EB172C-E13F-416F-B1C3-9BB30F671F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0624" y="1312333"/>
            <a:ext cx="5314770" cy="40039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miler | Sony Pictures Animation Wiki | FANDOM powered by Wikia">
            <a:extLst>
              <a:ext uri="{FF2B5EF4-FFF2-40B4-BE49-F238E27FC236}">
                <a16:creationId xmlns:a16="http://schemas.microsoft.com/office/drawing/2014/main" id="{3F9D871A-C8C0-44B3-A40F-3354174DF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5277" y="4938137"/>
            <a:ext cx="1138839" cy="1755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778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841456" y="3061340"/>
            <a:ext cx="5406902" cy="1469965"/>
          </a:xfrm>
        </p:spPr>
        <p:txBody>
          <a:bodyPr anchor="ctr">
            <a:normAutofit fontScale="90000"/>
          </a:bodyPr>
          <a:lstStyle/>
          <a:p>
            <a:r>
              <a:rPr lang="en-US" dirty="0">
                <a:latin typeface="Franklin Gothic Book" panose="020B0503020102020204" pitchFamily="34" charset="0"/>
                <a:cs typeface="Segoe UI" panose="020B0502040204020203" pitchFamily="34" charset="0"/>
              </a:rPr>
              <a:t>Let’s try to get some knowledge based on the relation between any two predictors</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000" y="2699042"/>
            <a:ext cx="1097280" cy="1097280"/>
          </a:xfrm>
          <a:prstGeom prst="rect">
            <a:avLst/>
          </a:prstGeom>
        </p:spPr>
      </p:pic>
      <p:pic>
        <p:nvPicPr>
          <p:cNvPr id="4098" name="Picture 2" descr="Is your business not going as well as you hoped it would? It is ok to wonder why this might be. It is ok to assess what you are doing and what is best for you. It is not ânegative thinkingâ â¦">
            <a:extLst>
              <a:ext uri="{FF2B5EF4-FFF2-40B4-BE49-F238E27FC236}">
                <a16:creationId xmlns:a16="http://schemas.microsoft.com/office/drawing/2014/main" id="{7D1372D5-A289-4928-B998-AE5E6EBB7E9E}"/>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7154333" y="1320801"/>
            <a:ext cx="4092045" cy="4326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573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325242" y="2052169"/>
            <a:ext cx="5406902" cy="1469965"/>
          </a:xfrm>
        </p:spPr>
        <p:txBody>
          <a:bodyPr anchor="ctr">
            <a:normAutofit fontScale="90000"/>
          </a:bodyPr>
          <a:lstStyle/>
          <a:p>
            <a:r>
              <a:rPr lang="en-US" dirty="0">
                <a:latin typeface="Franklin Gothic Book" panose="020B0503020102020204" pitchFamily="34" charset="0"/>
                <a:cs typeface="Segoe UI" panose="020B0502040204020203" pitchFamily="34" charset="0"/>
              </a:rPr>
              <a:t>As the quality of University increases, CGPA increases.</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325242" y="4293650"/>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Maybe Universities with top ratings will have good faculty, academic course etc.,</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00" y="611294"/>
            <a:ext cx="1097280" cy="1097280"/>
          </a:xfrm>
          <a:prstGeom prst="rect">
            <a:avLst/>
          </a:prstGeom>
        </p:spPr>
      </p:pic>
      <p:pic>
        <p:nvPicPr>
          <p:cNvPr id="5122" name="Picture 2" descr="https://lh4.googleusercontent.com/wr7l7BMuBjtoalqtCT2p9Z-sHERDAKK-s9NajbCznCB5js_A54e3Dl3wKIoqsaEdqA3EuKGgpoBYtB31tHF5cVHTdMS08CXItmGBSsoeZYvvOta-taMF4-EMU6Qlm8N7VmacRvgR">
            <a:extLst>
              <a:ext uri="{FF2B5EF4-FFF2-40B4-BE49-F238E27FC236}">
                <a16:creationId xmlns:a16="http://schemas.microsoft.com/office/drawing/2014/main" id="{A1C4BDEF-C43B-47FA-936F-95D894ED8B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3158" y="1312334"/>
            <a:ext cx="59436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82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325242" y="1746217"/>
            <a:ext cx="5406902" cy="1469965"/>
          </a:xfrm>
        </p:spPr>
        <p:txBody>
          <a:bodyPr anchor="ctr">
            <a:normAutofit fontScale="90000"/>
          </a:bodyPr>
          <a:lstStyle/>
          <a:p>
            <a:r>
              <a:rPr lang="en-US" dirty="0">
                <a:latin typeface="Franklin Gothic Book" panose="020B0503020102020204" pitchFamily="34" charset="0"/>
                <a:cs typeface="Segoe UI" panose="020B0502040204020203" pitchFamily="34" charset="0"/>
              </a:rPr>
              <a:t>Candidates with high GRE Scores usually has high CGPA</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267697"/>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325242" y="4032433"/>
            <a:ext cx="4923693" cy="2292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Students who has better IQ and knowledge usually excels in everything. </a:t>
            </a:r>
          </a:p>
          <a:p>
            <a:endParaRPr lang="en-US" dirty="0">
              <a:latin typeface="Segoe UI" panose="020B0502040204020203" pitchFamily="34" charset="0"/>
              <a:cs typeface="Segoe UI" panose="020B0502040204020203" pitchFamily="34" charset="0"/>
            </a:endParaRPr>
          </a:p>
        </p:txBody>
      </p:sp>
      <p:pic>
        <p:nvPicPr>
          <p:cNvPr id="6146" name="Picture 2" descr="https://lh3.googleusercontent.com/4jGb8cuB9Es56D7PNdLS25WVqBOFrdBdql-qyZo_CoGPth2QdlWvHinLGeeS0NvzRz0NfvrtWvx4yKX4wE83leAGyhV1O7EpaR7OIoDP-PqChIDbgufgXiEayxuEf7UJG15lnbQJ">
            <a:extLst>
              <a:ext uri="{FF2B5EF4-FFF2-40B4-BE49-F238E27FC236}">
                <a16:creationId xmlns:a16="http://schemas.microsoft.com/office/drawing/2014/main" id="{C01B6C85-95EA-4B91-BB28-197A361F07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3158" y="768717"/>
            <a:ext cx="5943600"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08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325242" y="2600883"/>
            <a:ext cx="5406902" cy="1469965"/>
          </a:xfrm>
        </p:spPr>
        <p:txBody>
          <a:bodyPr anchor="ctr">
            <a:normAutofit fontScale="90000"/>
          </a:bodyPr>
          <a:lstStyle/>
          <a:p>
            <a:r>
              <a:rPr lang="en-US" dirty="0">
                <a:latin typeface="Franklin Gothic Book" panose="020B0503020102020204" pitchFamily="34" charset="0"/>
                <a:cs typeface="Segoe UI" panose="020B0502040204020203" pitchFamily="34" charset="0"/>
              </a:rPr>
              <a:t>Yes, I did very well in my academics with high CGPA. So, I can easily  score good in Competitive Exams </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376480"/>
            <a:ext cx="1097280" cy="1097280"/>
          </a:xfrm>
          <a:prstGeom prst="rect">
            <a:avLst/>
          </a:prstGeom>
        </p:spPr>
      </p:pic>
      <p:pic>
        <p:nvPicPr>
          <p:cNvPr id="7172" name="Picture 4" descr="https://lh5.googleusercontent.com/umAVEOkgWxOC2uZd5icGKygjA7haTwQxjFcP7S9uOCEWCrm76laD1_V3Azx0Sf1Cb9PQkK4sf7Y3yZTlVxpCEgBTYGaRk2tBFWXugD5Tz4E2H1ZpP7JPXdDmOWjQSA27JZ4lN6uq">
            <a:extLst>
              <a:ext uri="{FF2B5EF4-FFF2-40B4-BE49-F238E27FC236}">
                <a16:creationId xmlns:a16="http://schemas.microsoft.com/office/drawing/2014/main" id="{4B738966-334F-408F-BA2D-51A2C3C203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4608" y="1473760"/>
            <a:ext cx="577215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27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38FB-17E6-41D3-A93F-74240D794B4E}"/>
              </a:ext>
            </a:extLst>
          </p:cNvPr>
          <p:cNvSpPr>
            <a:spLocks noGrp="1"/>
          </p:cNvSpPr>
          <p:nvPr>
            <p:ph type="title"/>
          </p:nvPr>
        </p:nvSpPr>
        <p:spPr>
          <a:xfrm>
            <a:off x="838200" y="365125"/>
            <a:ext cx="10515600" cy="1325563"/>
          </a:xfrm>
        </p:spPr>
        <p:txBody>
          <a:bodyPr/>
          <a:lstStyle/>
          <a:p>
            <a:r>
              <a:rPr lang="en-US"/>
              <a:t>Number of Candidates from each level of University</a:t>
            </a:r>
            <a:endParaRPr lang="en-US" dirty="0"/>
          </a:p>
        </p:txBody>
      </p:sp>
      <p:pic>
        <p:nvPicPr>
          <p:cNvPr id="8194" name="Picture 2" descr="https://lh5.googleusercontent.com/t-j1cKDQqz5R50Od579vMav3rL0ASvTyDQmBI0aOUDnUPkw-uBMXIVu980Bn2GEg2EH1oiYJnGq6xltNDMtUAgRyxvo_xkQR2oL8nVVlDXrGUDHQXf0FKckrExAJSOpurJ7WHWRc">
            <a:extLst>
              <a:ext uri="{FF2B5EF4-FFF2-40B4-BE49-F238E27FC236}">
                <a16:creationId xmlns:a16="http://schemas.microsoft.com/office/drawing/2014/main" id="{97FB2EB4-DC14-4A7B-94A8-F9117A3958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6867" y="2347648"/>
            <a:ext cx="6968066" cy="40351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E7D8A7-2099-47B9-B3AD-D62C6E2075CE}"/>
              </a:ext>
            </a:extLst>
          </p:cNvPr>
          <p:cNvSpPr txBox="1"/>
          <p:nvPr/>
        </p:nvSpPr>
        <p:spPr>
          <a:xfrm>
            <a:off x="905933" y="2751667"/>
            <a:ext cx="4732867" cy="1477328"/>
          </a:xfrm>
          <a:prstGeom prst="rect">
            <a:avLst/>
          </a:prstGeom>
          <a:noFill/>
        </p:spPr>
        <p:txBody>
          <a:bodyPr wrap="square" rtlCol="0">
            <a:spAutoFit/>
          </a:bodyPr>
          <a:lstStyle/>
          <a:p>
            <a:r>
              <a:rPr lang="en-US"/>
              <a:t>Most of the students from our data set are from the Universities with Rating 3. </a:t>
            </a:r>
          </a:p>
          <a:p>
            <a:endParaRPr lang="en-US"/>
          </a:p>
          <a:p>
            <a:r>
              <a:rPr lang="en-US"/>
              <a:t>But, candidates from good universities are more fortune to get accepted.</a:t>
            </a:r>
            <a:endParaRPr lang="en-US" dirty="0"/>
          </a:p>
        </p:txBody>
      </p:sp>
    </p:spTree>
    <p:extLst>
      <p:ext uri="{BB962C8B-B14F-4D97-AF65-F5344CB8AC3E}">
        <p14:creationId xmlns:p14="http://schemas.microsoft.com/office/powerpoint/2010/main" val="2679288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FD3A-44DD-40ED-8797-81995A895A25}"/>
              </a:ext>
            </a:extLst>
          </p:cNvPr>
          <p:cNvSpPr>
            <a:spLocks noGrp="1"/>
          </p:cNvSpPr>
          <p:nvPr>
            <p:ph type="title"/>
          </p:nvPr>
        </p:nvSpPr>
        <p:spPr/>
        <p:txBody>
          <a:bodyPr/>
          <a:lstStyle/>
          <a:p>
            <a:r>
              <a:rPr lang="en-US" dirty="0"/>
              <a:t>SOP for CGPA</a:t>
            </a:r>
          </a:p>
        </p:txBody>
      </p:sp>
      <p:pic>
        <p:nvPicPr>
          <p:cNvPr id="9218" name="Picture 2" descr="https://lh3.googleusercontent.com/u2KUDiArvEdY5HXyi38P_Ly_J8SiVRT9Pjbq6JxeQtJEmpnkWU25MxZMsreu0oxJ8H4v1v5Cw_tUrxC3aoRFpphUs10kLyz1JKZbul204Iunut9QAkdjDx8cVMUijBzDTdBRlxJH">
            <a:extLst>
              <a:ext uri="{FF2B5EF4-FFF2-40B4-BE49-F238E27FC236}">
                <a16:creationId xmlns:a16="http://schemas.microsoft.com/office/drawing/2014/main" id="{D307667E-935F-4718-B19E-3F981E982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475" y="1916112"/>
            <a:ext cx="5572391" cy="41703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601E37-FE77-4AE1-9E92-3439B4153BA0}"/>
              </a:ext>
            </a:extLst>
          </p:cNvPr>
          <p:cNvSpPr txBox="1"/>
          <p:nvPr/>
        </p:nvSpPr>
        <p:spPr>
          <a:xfrm>
            <a:off x="745067" y="2590800"/>
            <a:ext cx="4563533" cy="646331"/>
          </a:xfrm>
          <a:prstGeom prst="rect">
            <a:avLst/>
          </a:prstGeom>
          <a:noFill/>
        </p:spPr>
        <p:txBody>
          <a:bodyPr wrap="square" rtlCol="0">
            <a:spAutoFit/>
          </a:bodyPr>
          <a:lstStyle/>
          <a:p>
            <a:r>
              <a:rPr lang="en-US" dirty="0"/>
              <a:t>Candidates with high CGPA usually have high SOP score.</a:t>
            </a:r>
          </a:p>
        </p:txBody>
      </p:sp>
    </p:spTree>
    <p:extLst>
      <p:ext uri="{BB962C8B-B14F-4D97-AF65-F5344CB8AC3E}">
        <p14:creationId xmlns:p14="http://schemas.microsoft.com/office/powerpoint/2010/main" val="2323802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18E6-9A3B-4B5C-86FF-2D49655E4EBD}"/>
              </a:ext>
            </a:extLst>
          </p:cNvPr>
          <p:cNvSpPr>
            <a:spLocks noGrp="1"/>
          </p:cNvSpPr>
          <p:nvPr>
            <p:ph type="title"/>
          </p:nvPr>
        </p:nvSpPr>
        <p:spPr/>
        <p:txBody>
          <a:bodyPr/>
          <a:lstStyle/>
          <a:p>
            <a:r>
              <a:rPr lang="en-US" dirty="0"/>
              <a:t>SOP for GRE Scores</a:t>
            </a:r>
          </a:p>
        </p:txBody>
      </p:sp>
      <p:pic>
        <p:nvPicPr>
          <p:cNvPr id="10242" name="Picture 2" descr="https://lh3.googleusercontent.com/FjxSNz0wCKzUPpHemeQOnSkAJsOUcDR8vcnj-KT7bP_-UB181lC6fKaLGaruU3a1bOPLk8vie-OXdjBfbXXaJzpbxzSPRKlreRATBkG4qozo_s-IxQMPmFHVdsELFAf9R6Sc-UPF">
            <a:extLst>
              <a:ext uri="{FF2B5EF4-FFF2-40B4-BE49-F238E27FC236}">
                <a16:creationId xmlns:a16="http://schemas.microsoft.com/office/drawing/2014/main" id="{BF011CA4-5262-4FEC-8BB9-3CD798BECD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39593" y="1859491"/>
            <a:ext cx="5814207"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71B537-9AF4-4BD5-B9F8-48A33EA6EB5D}"/>
              </a:ext>
            </a:extLst>
          </p:cNvPr>
          <p:cNvSpPr txBox="1"/>
          <p:nvPr/>
        </p:nvSpPr>
        <p:spPr>
          <a:xfrm>
            <a:off x="668867" y="2709333"/>
            <a:ext cx="4284133" cy="646331"/>
          </a:xfrm>
          <a:prstGeom prst="rect">
            <a:avLst/>
          </a:prstGeom>
          <a:noFill/>
        </p:spPr>
        <p:txBody>
          <a:bodyPr wrap="square" rtlCol="0">
            <a:spAutoFit/>
          </a:bodyPr>
          <a:lstStyle/>
          <a:p>
            <a:r>
              <a:rPr lang="en-US" dirty="0"/>
              <a:t>Yes. Candidates with high GRE scores are expected of getting high SOP scores too.</a:t>
            </a:r>
          </a:p>
        </p:txBody>
      </p:sp>
      <p:pic>
        <p:nvPicPr>
          <p:cNvPr id="10244" name="Picture 4" descr="Smiley images happy clipart">
            <a:extLst>
              <a:ext uri="{FF2B5EF4-FFF2-40B4-BE49-F238E27FC236}">
                <a16:creationId xmlns:a16="http://schemas.microsoft.com/office/drawing/2014/main" id="{A134E8BB-BB69-4035-9419-C4CD6248A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834" y="3429000"/>
            <a:ext cx="2737099" cy="296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895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E3CE-4BBC-4936-85D8-A6B5E2FAD7C1}"/>
              </a:ext>
            </a:extLst>
          </p:cNvPr>
          <p:cNvSpPr>
            <a:spLocks noGrp="1"/>
          </p:cNvSpPr>
          <p:nvPr>
            <p:ph type="title"/>
          </p:nvPr>
        </p:nvSpPr>
        <p:spPr/>
        <p:txBody>
          <a:bodyPr/>
          <a:lstStyle/>
          <a:p>
            <a:r>
              <a:rPr lang="en-IN" dirty="0"/>
              <a:t>Model Selection</a:t>
            </a:r>
            <a:endParaRPr lang="en-US" dirty="0"/>
          </a:p>
        </p:txBody>
      </p:sp>
      <p:sp>
        <p:nvSpPr>
          <p:cNvPr id="3" name="Content Placeholder 2">
            <a:extLst>
              <a:ext uri="{FF2B5EF4-FFF2-40B4-BE49-F238E27FC236}">
                <a16:creationId xmlns:a16="http://schemas.microsoft.com/office/drawing/2014/main" id="{AB691D02-B889-4D1C-A88C-EB989399895A}"/>
              </a:ext>
            </a:extLst>
          </p:cNvPr>
          <p:cNvSpPr>
            <a:spLocks noGrp="1"/>
          </p:cNvSpPr>
          <p:nvPr>
            <p:ph idx="1"/>
          </p:nvPr>
        </p:nvSpPr>
        <p:spPr>
          <a:xfrm>
            <a:off x="838200" y="1690688"/>
            <a:ext cx="5257800" cy="4802187"/>
          </a:xfrm>
        </p:spPr>
        <p:txBody>
          <a:bodyPr>
            <a:normAutofit fontScale="62500" lnSpcReduction="20000"/>
          </a:bodyPr>
          <a:lstStyle/>
          <a:p>
            <a:pPr marL="0" indent="0">
              <a:buNone/>
            </a:pPr>
            <a:r>
              <a:rPr lang="en-IN" dirty="0"/>
              <a:t>Summary Statistics  </a:t>
            </a:r>
          </a:p>
          <a:p>
            <a:r>
              <a:rPr lang="en-US" dirty="0"/>
              <a:t>We observe that for GRE</a:t>
            </a:r>
          </a:p>
          <a:p>
            <a:pPr marL="914400" lvl="1" indent="-457200">
              <a:buFont typeface="+mj-lt"/>
              <a:buAutoNum type="alphaLcPeriod"/>
            </a:pPr>
            <a:r>
              <a:rPr lang="en-US" dirty="0"/>
              <a:t>Most frequent score is 317  </a:t>
            </a:r>
          </a:p>
          <a:p>
            <a:pPr marL="914400" lvl="1" indent="-457200">
              <a:buFont typeface="+mj-lt"/>
              <a:buAutoNum type="alphaLcPeriod"/>
            </a:pPr>
            <a:r>
              <a:rPr lang="en-US" dirty="0"/>
              <a:t>ranges between 290-340. </a:t>
            </a:r>
          </a:p>
          <a:p>
            <a:pPr marL="914400" lvl="1" indent="-457200">
              <a:buFont typeface="+mj-lt"/>
              <a:buAutoNum type="alphaLcPeriod"/>
            </a:pPr>
            <a:r>
              <a:rPr lang="en-US" dirty="0"/>
              <a:t>mean score is 317.</a:t>
            </a:r>
          </a:p>
          <a:p>
            <a:endParaRPr lang="en-US" dirty="0"/>
          </a:p>
          <a:p>
            <a:r>
              <a:rPr lang="en-US" dirty="0"/>
              <a:t> For TOEFL </a:t>
            </a:r>
          </a:p>
          <a:p>
            <a:pPr marL="914400" lvl="1" indent="-457200">
              <a:buFont typeface="+mj-lt"/>
              <a:buAutoNum type="alphaLcPeriod"/>
            </a:pPr>
            <a:r>
              <a:rPr lang="en-US" dirty="0"/>
              <a:t>Most frequent score is 107</a:t>
            </a:r>
          </a:p>
          <a:p>
            <a:pPr marL="914400" lvl="1" indent="-457200">
              <a:buFont typeface="+mj-lt"/>
              <a:buAutoNum type="alphaLcPeriod"/>
            </a:pPr>
            <a:r>
              <a:rPr lang="en-US" dirty="0"/>
              <a:t>Ranges between 92-120</a:t>
            </a:r>
          </a:p>
          <a:p>
            <a:pPr marL="914400" lvl="1" indent="-457200">
              <a:buFont typeface="+mj-lt"/>
              <a:buAutoNum type="alphaLcPeriod"/>
            </a:pPr>
            <a:r>
              <a:rPr lang="en-US" dirty="0"/>
              <a:t>Mean score is 107 </a:t>
            </a:r>
          </a:p>
          <a:p>
            <a:pPr marL="914400" lvl="1" indent="-457200">
              <a:buFont typeface="+mj-lt"/>
              <a:buAutoNum type="alphaLcPeriod"/>
            </a:pPr>
            <a:endParaRPr lang="en-US" dirty="0"/>
          </a:p>
          <a:p>
            <a:r>
              <a:rPr lang="en-US" dirty="0"/>
              <a:t>The means for SOP and LOR are  3.37 and 3.48 respectively</a:t>
            </a:r>
          </a:p>
          <a:p>
            <a:endParaRPr lang="en-US" dirty="0"/>
          </a:p>
          <a:p>
            <a:r>
              <a:rPr lang="en-US" dirty="0"/>
              <a:t>Avg chance of admit is 0.72 with a deviation of 0.14.</a:t>
            </a:r>
          </a:p>
          <a:p>
            <a:pPr marL="0" indent="0">
              <a:buNone/>
            </a:pPr>
            <a:r>
              <a:rPr lang="en-IN" dirty="0"/>
              <a:t> </a:t>
            </a:r>
          </a:p>
          <a:p>
            <a:endParaRPr lang="en-US" dirty="0"/>
          </a:p>
        </p:txBody>
      </p:sp>
      <p:pic>
        <p:nvPicPr>
          <p:cNvPr id="1032" name="Picture 8" descr="https://lh5.googleusercontent.com/Lyb4-O1dXWLcHhyhNFScZnJPyip_7QplMbU5MDH7ZdSiVe4Bm_UpmTWq-PkngKprJilypEKF_G_1tNHpX9FUYpRB7l2gMrKeLBz9nOqNtWRU-vVvd_U75g3UrXbheAjKvw">
            <a:extLst>
              <a:ext uri="{FF2B5EF4-FFF2-40B4-BE49-F238E27FC236}">
                <a16:creationId xmlns:a16="http://schemas.microsoft.com/office/drawing/2014/main" id="{0AEFB710-FDCC-4AC9-A44B-EB9D24279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9515" y="1605189"/>
            <a:ext cx="6122485" cy="419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2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644034" y="132478"/>
            <a:ext cx="10515600" cy="944891"/>
          </a:xfrm>
        </p:spPr>
        <p:txBody>
          <a:bodyPr/>
          <a:lstStyle/>
          <a:p>
            <a:r>
              <a:rPr lang="en-US" dirty="0">
                <a:latin typeface="Franklin Gothic Book" panose="020B0503020102020204" pitchFamily="34" charset="0"/>
                <a:cs typeface="Segoe UI" panose="020B0502040204020203" pitchFamily="34" charset="0"/>
              </a:rPr>
              <a:t>The Situation</a:t>
            </a:r>
          </a:p>
        </p:txBody>
      </p:sp>
      <p:sp>
        <p:nvSpPr>
          <p:cNvPr id="5" name="TextBox 4">
            <a:extLst>
              <a:ext uri="{FF2B5EF4-FFF2-40B4-BE49-F238E27FC236}">
                <a16:creationId xmlns:a16="http://schemas.microsoft.com/office/drawing/2014/main" id="{25AD4F61-E023-4530-BF03-8BC2D825D0BF}"/>
              </a:ext>
            </a:extLst>
          </p:cNvPr>
          <p:cNvSpPr txBox="1"/>
          <p:nvPr/>
        </p:nvSpPr>
        <p:spPr>
          <a:xfrm>
            <a:off x="1103839" y="4397884"/>
            <a:ext cx="2553761" cy="1200329"/>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  Start gathering your research using the Researcher feature in Word 2016.</a:t>
            </a:r>
          </a:p>
        </p:txBody>
      </p:sp>
      <p:sp>
        <p:nvSpPr>
          <p:cNvPr id="7" name="TextBox 6">
            <a:extLst>
              <a:ext uri="{FF2B5EF4-FFF2-40B4-BE49-F238E27FC236}">
                <a16:creationId xmlns:a16="http://schemas.microsoft.com/office/drawing/2014/main" id="{E5564556-59F0-4D0A-A6CD-ADF8F4D7428B}"/>
              </a:ext>
            </a:extLst>
          </p:cNvPr>
          <p:cNvSpPr txBox="1"/>
          <p:nvPr/>
        </p:nvSpPr>
        <p:spPr>
          <a:xfrm>
            <a:off x="7467026" y="3874362"/>
            <a:ext cx="4512453"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price of the admissions process often totals hundreds of dollars, accounting for the costs associated with standardized tests, test-prep resources and application fees</a:t>
            </a:r>
          </a:p>
        </p:txBody>
      </p:sp>
      <p:pic>
        <p:nvPicPr>
          <p:cNvPr id="10" name="Picture 9">
            <a:extLst>
              <a:ext uri="{FF2B5EF4-FFF2-40B4-BE49-F238E27FC236}">
                <a16:creationId xmlns:a16="http://schemas.microsoft.com/office/drawing/2014/main" id="{9B50F986-1464-49C6-881B-86750922E92C}"/>
              </a:ext>
            </a:extLst>
          </p:cNvPr>
          <p:cNvPicPr>
            <a:picLocks noChangeAspect="1"/>
          </p:cNvPicPr>
          <p:nvPr/>
        </p:nvPicPr>
        <p:blipFill>
          <a:blip r:embed="rId3"/>
          <a:stretch>
            <a:fillRect/>
          </a:stretch>
        </p:blipFill>
        <p:spPr>
          <a:xfrm>
            <a:off x="138502" y="3874362"/>
            <a:ext cx="7218643" cy="2308324"/>
          </a:xfrm>
          <a:prstGeom prst="rect">
            <a:avLst/>
          </a:prstGeom>
          <a:ln>
            <a:solidFill>
              <a:schemeClr val="tx1"/>
            </a:solidFill>
          </a:ln>
          <a:effectLst>
            <a:innerShdw blurRad="63500" dist="50800" dir="8100000">
              <a:prstClr val="black">
                <a:alpha val="50000"/>
              </a:prstClr>
            </a:innerShdw>
          </a:effectLst>
        </p:spPr>
      </p:pic>
      <p:pic>
        <p:nvPicPr>
          <p:cNvPr id="11" name="Picture 10">
            <a:extLst>
              <a:ext uri="{FF2B5EF4-FFF2-40B4-BE49-F238E27FC236}">
                <a16:creationId xmlns:a16="http://schemas.microsoft.com/office/drawing/2014/main" id="{468A910A-FA3B-421C-86AA-86793B8366B0}"/>
              </a:ext>
            </a:extLst>
          </p:cNvPr>
          <p:cNvPicPr>
            <a:picLocks noChangeAspect="1"/>
          </p:cNvPicPr>
          <p:nvPr/>
        </p:nvPicPr>
        <p:blipFill>
          <a:blip r:embed="rId4"/>
          <a:stretch>
            <a:fillRect/>
          </a:stretch>
        </p:blipFill>
        <p:spPr>
          <a:xfrm>
            <a:off x="5012506" y="1114464"/>
            <a:ext cx="6656581" cy="2559914"/>
          </a:xfrm>
          <a:prstGeom prst="rect">
            <a:avLst/>
          </a:prstGeom>
          <a:ln>
            <a:solidFill>
              <a:schemeClr val="tx1"/>
            </a:solidFill>
          </a:ln>
          <a:effectLst>
            <a:innerShdw blurRad="63500" dist="50800" dir="13500000">
              <a:prstClr val="black">
                <a:alpha val="50000"/>
              </a:prstClr>
            </a:innerShdw>
          </a:effectLst>
        </p:spPr>
      </p:pic>
      <p:sp>
        <p:nvSpPr>
          <p:cNvPr id="12" name="Rectangle 11">
            <a:extLst>
              <a:ext uri="{FF2B5EF4-FFF2-40B4-BE49-F238E27FC236}">
                <a16:creationId xmlns:a16="http://schemas.microsoft.com/office/drawing/2014/main" id="{2B34975C-6A6D-4C39-9167-2325D4F3685D}"/>
              </a:ext>
            </a:extLst>
          </p:cNvPr>
          <p:cNvSpPr/>
          <p:nvPr/>
        </p:nvSpPr>
        <p:spPr>
          <a:xfrm>
            <a:off x="138502" y="1240259"/>
            <a:ext cx="4693557" cy="2308324"/>
          </a:xfrm>
          <a:prstGeom prst="rect">
            <a:avLst/>
          </a:prstGeom>
        </p:spPr>
        <p:txBody>
          <a:bodyPr wrap="square">
            <a:spAutoFit/>
          </a:bodyPr>
          <a:lstStyle/>
          <a:p>
            <a:r>
              <a:rPr lang="en-US" dirty="0">
                <a:solidFill>
                  <a:srgbClr val="111111"/>
                </a:solidFill>
                <a:latin typeface="Roboto" panose="02000000000000000000" pitchFamily="2" charset="0"/>
              </a:rPr>
              <a:t>With more than 3,000 universities and colleges in united states, the options are almost limitless. Yet, because the choices are so varied, deciding which university to attend is not an easy choice.</a:t>
            </a:r>
          </a:p>
          <a:p>
            <a:r>
              <a:rPr lang="en-US" dirty="0">
                <a:solidFill>
                  <a:srgbClr val="111111"/>
                </a:solidFill>
                <a:latin typeface="Roboto" panose="02000000000000000000" pitchFamily="2" charset="0"/>
              </a:rPr>
              <a:t>There’s also uncertainty about whether the student will get admitted to a university or not</a:t>
            </a:r>
          </a:p>
        </p:txBody>
      </p:sp>
    </p:spTree>
    <p:extLst>
      <p:ext uri="{BB962C8B-B14F-4D97-AF65-F5344CB8AC3E}">
        <p14:creationId xmlns:p14="http://schemas.microsoft.com/office/powerpoint/2010/main" val="126704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0FE9-00D0-493D-9E8B-BB014FC1E4CA}"/>
              </a:ext>
            </a:extLst>
          </p:cNvPr>
          <p:cNvSpPr>
            <a:spLocks noGrp="1"/>
          </p:cNvSpPr>
          <p:nvPr>
            <p:ph type="title"/>
          </p:nvPr>
        </p:nvSpPr>
        <p:spPr/>
        <p:txBody>
          <a:bodyPr/>
          <a:lstStyle/>
          <a:p>
            <a:r>
              <a:rPr lang="en-US" dirty="0"/>
              <a:t>Plotting of Change of Admit against other variables to understand the trends</a:t>
            </a:r>
          </a:p>
        </p:txBody>
      </p:sp>
      <p:pic>
        <p:nvPicPr>
          <p:cNvPr id="2050" name="Picture 2" descr="https://lh3.googleusercontent.com/MPZai9oe6lRTlnNFkkYeWL2sXI1yDRRwPJwbeZ55wjwH1oRuAADZ6yx0mArEHhtdWQI9X2m3skltbpRqqupx9xAW23P1fiGSeG42EOQPWJ8kyA5ZFfRmeIkFFvNkVgux3g">
            <a:extLst>
              <a:ext uri="{FF2B5EF4-FFF2-40B4-BE49-F238E27FC236}">
                <a16:creationId xmlns:a16="http://schemas.microsoft.com/office/drawing/2014/main" id="{5AA22486-ACBA-4C01-BE82-5EB01A06C5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37563" y="1690688"/>
            <a:ext cx="5290457" cy="46611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06AB956-70BA-4DDD-9A03-FBAAEF224265}"/>
              </a:ext>
            </a:extLst>
          </p:cNvPr>
          <p:cNvSpPr/>
          <p:nvPr/>
        </p:nvSpPr>
        <p:spPr>
          <a:xfrm>
            <a:off x="1029152" y="1935611"/>
            <a:ext cx="6096000" cy="4708981"/>
          </a:xfrm>
          <a:prstGeom prst="rect">
            <a:avLst/>
          </a:prstGeom>
        </p:spPr>
        <p:txBody>
          <a:bodyPr>
            <a:spAutoFit/>
          </a:bodyPr>
          <a:lstStyle/>
          <a:p>
            <a:r>
              <a:rPr lang="en-US" sz="2400" dirty="0">
                <a:solidFill>
                  <a:srgbClr val="000000"/>
                </a:solidFill>
                <a:latin typeface="Arial" panose="020B0604020202020204" pitchFamily="34" charset="0"/>
              </a:rPr>
              <a:t>Looking at the image we observe that </a:t>
            </a:r>
            <a:r>
              <a:rPr lang="en-US" sz="2400" b="1" dirty="0" err="1">
                <a:solidFill>
                  <a:srgbClr val="000000"/>
                </a:solidFill>
                <a:latin typeface="Arial" panose="020B0604020202020204" pitchFamily="34" charset="0"/>
              </a:rPr>
              <a:t>Chance_of</a:t>
            </a:r>
            <a:r>
              <a:rPr lang="en-US" sz="2400" b="1" dirty="0">
                <a:solidFill>
                  <a:srgbClr val="000000"/>
                </a:solidFill>
                <a:latin typeface="Arial" panose="020B0604020202020204" pitchFamily="34" charset="0"/>
              </a:rPr>
              <a:t>_ Admit </a:t>
            </a:r>
            <a:r>
              <a:rPr lang="en-US" sz="2400" dirty="0">
                <a:solidFill>
                  <a:srgbClr val="000000"/>
                </a:solidFill>
                <a:latin typeface="Arial" panose="020B0604020202020204" pitchFamily="34" charset="0"/>
              </a:rPr>
              <a:t>has a positive relationship with all the variables namely,</a:t>
            </a:r>
          </a:p>
          <a:p>
            <a:r>
              <a:rPr lang="en-US" sz="2400" dirty="0">
                <a:solidFill>
                  <a:srgbClr val="000000"/>
                </a:solidFill>
                <a:latin typeface="Arial" panose="020B0604020202020204" pitchFamily="34" charset="0"/>
              </a:rPr>
              <a:t> </a:t>
            </a:r>
          </a:p>
          <a:p>
            <a:pPr marL="342900" indent="-342900">
              <a:buFont typeface="Arial" panose="020B0604020202020204" pitchFamily="34" charset="0"/>
              <a:buChar char="•"/>
            </a:pPr>
            <a:r>
              <a:rPr lang="en-US" sz="2400" dirty="0">
                <a:solidFill>
                  <a:srgbClr val="000000"/>
                </a:solidFill>
                <a:latin typeface="Arial" panose="020B0604020202020204" pitchFamily="34" charset="0"/>
              </a:rPr>
              <a:t>GRE Score</a:t>
            </a:r>
          </a:p>
          <a:p>
            <a:pPr marL="285750" indent="-285750">
              <a:buFont typeface="Arial" panose="020B0604020202020204" pitchFamily="34" charset="0"/>
              <a:buChar char="•"/>
            </a:pPr>
            <a:r>
              <a:rPr lang="en-US" sz="2400" dirty="0">
                <a:solidFill>
                  <a:srgbClr val="000000"/>
                </a:solidFill>
                <a:latin typeface="Arial" panose="020B0604020202020204" pitchFamily="34" charset="0"/>
              </a:rPr>
              <a:t>TOEFL Score </a:t>
            </a:r>
          </a:p>
          <a:p>
            <a:pPr marL="285750" indent="-285750">
              <a:buFont typeface="Arial" panose="020B0604020202020204" pitchFamily="34" charset="0"/>
              <a:buChar char="•"/>
            </a:pPr>
            <a:r>
              <a:rPr lang="en-US" sz="2400" dirty="0">
                <a:solidFill>
                  <a:srgbClr val="000000"/>
                </a:solidFill>
                <a:latin typeface="Arial" panose="020B0604020202020204" pitchFamily="34" charset="0"/>
              </a:rPr>
              <a:t>CGPA </a:t>
            </a:r>
          </a:p>
          <a:p>
            <a:pPr marL="285750" indent="-285750">
              <a:buFont typeface="Arial" panose="020B0604020202020204" pitchFamily="34" charset="0"/>
              <a:buChar char="•"/>
            </a:pPr>
            <a:r>
              <a:rPr lang="en-US" sz="2400" dirty="0">
                <a:solidFill>
                  <a:srgbClr val="000000"/>
                </a:solidFill>
                <a:latin typeface="Arial" panose="020B0604020202020204" pitchFamily="34" charset="0"/>
              </a:rPr>
              <a:t>LOR </a:t>
            </a:r>
          </a:p>
          <a:p>
            <a:pPr marL="285750" indent="-285750">
              <a:buFont typeface="Arial" panose="020B0604020202020204" pitchFamily="34" charset="0"/>
              <a:buChar char="•"/>
            </a:pPr>
            <a:r>
              <a:rPr lang="en-US" sz="2400" dirty="0">
                <a:solidFill>
                  <a:srgbClr val="000000"/>
                </a:solidFill>
                <a:latin typeface="Arial" panose="020B0604020202020204" pitchFamily="34" charset="0"/>
              </a:rPr>
              <a:t>SOP </a:t>
            </a:r>
          </a:p>
          <a:p>
            <a:pPr marL="285750" indent="-285750">
              <a:buFont typeface="Arial" panose="020B0604020202020204" pitchFamily="34" charset="0"/>
              <a:buChar char="•"/>
            </a:pPr>
            <a:r>
              <a:rPr lang="en-US" sz="2400" dirty="0">
                <a:solidFill>
                  <a:srgbClr val="000000"/>
                </a:solidFill>
                <a:latin typeface="Arial" panose="020B0604020202020204" pitchFamily="34" charset="0"/>
              </a:rPr>
              <a:t>University Rating and </a:t>
            </a:r>
          </a:p>
          <a:p>
            <a:pPr marL="285750" indent="-285750">
              <a:buFont typeface="Arial" panose="020B0604020202020204" pitchFamily="34" charset="0"/>
              <a:buChar char="•"/>
            </a:pPr>
            <a:r>
              <a:rPr lang="en-US" sz="2400" dirty="0">
                <a:solidFill>
                  <a:srgbClr val="000000"/>
                </a:solidFill>
                <a:latin typeface="Arial" panose="020B0604020202020204" pitchFamily="34" charset="0"/>
              </a:rPr>
              <a:t>Research experience</a:t>
            </a:r>
            <a:r>
              <a:rPr lang="en-US" dirty="0">
                <a:solidFill>
                  <a:srgbClr val="000000"/>
                </a:solidFill>
                <a:latin typeface="Arial" panose="020B0604020202020204" pitchFamily="34" charset="0"/>
              </a:rPr>
              <a:t>.</a:t>
            </a:r>
            <a:endParaRPr lang="en-US" dirty="0"/>
          </a:p>
          <a:p>
            <a:br>
              <a:rPr lang="en-US" dirty="0"/>
            </a:br>
            <a:endParaRPr lang="en-US" dirty="0"/>
          </a:p>
        </p:txBody>
      </p:sp>
    </p:spTree>
    <p:extLst>
      <p:ext uri="{BB962C8B-B14F-4D97-AF65-F5344CB8AC3E}">
        <p14:creationId xmlns:p14="http://schemas.microsoft.com/office/powerpoint/2010/main" val="1863641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BA26-DB08-4CB0-A046-5E747808DE6E}"/>
              </a:ext>
            </a:extLst>
          </p:cNvPr>
          <p:cNvSpPr>
            <a:spLocks noGrp="1"/>
          </p:cNvSpPr>
          <p:nvPr>
            <p:ph type="title"/>
          </p:nvPr>
        </p:nvSpPr>
        <p:spPr>
          <a:xfrm>
            <a:off x="838200" y="324303"/>
            <a:ext cx="10515600" cy="926195"/>
          </a:xfrm>
        </p:spPr>
        <p:txBody>
          <a:bodyPr/>
          <a:lstStyle/>
          <a:p>
            <a:r>
              <a:rPr lang="en-IN" dirty="0"/>
              <a:t>Modelling:</a:t>
            </a:r>
            <a:endParaRPr lang="en-US" dirty="0"/>
          </a:p>
        </p:txBody>
      </p:sp>
      <p:sp>
        <p:nvSpPr>
          <p:cNvPr id="3" name="Content Placeholder 2">
            <a:extLst>
              <a:ext uri="{FF2B5EF4-FFF2-40B4-BE49-F238E27FC236}">
                <a16:creationId xmlns:a16="http://schemas.microsoft.com/office/drawing/2014/main" id="{EABD015D-2197-4E63-A7B7-381BD4CC56C1}"/>
              </a:ext>
            </a:extLst>
          </p:cNvPr>
          <p:cNvSpPr>
            <a:spLocks noGrp="1"/>
          </p:cNvSpPr>
          <p:nvPr>
            <p:ph idx="1"/>
          </p:nvPr>
        </p:nvSpPr>
        <p:spPr>
          <a:xfrm>
            <a:off x="838199" y="1362529"/>
            <a:ext cx="11187793" cy="5283199"/>
          </a:xfrm>
        </p:spPr>
        <p:txBody>
          <a:bodyPr>
            <a:normAutofit fontScale="92500" lnSpcReduction="10000"/>
          </a:bodyPr>
          <a:lstStyle/>
          <a:p>
            <a:pPr marL="0" indent="0">
              <a:buNone/>
            </a:pPr>
            <a:r>
              <a:rPr lang="en-IN" b="1" dirty="0"/>
              <a:t>Linear Regression</a:t>
            </a:r>
          </a:p>
          <a:p>
            <a:r>
              <a:rPr lang="en-IN" dirty="0"/>
              <a:t>First  run a simple Linear Regression model.</a:t>
            </a:r>
          </a:p>
          <a:p>
            <a:pPr marL="0" indent="0">
              <a:buNone/>
            </a:pPr>
            <a:endParaRPr lang="en-IN" dirty="0"/>
          </a:p>
          <a:p>
            <a:pPr marL="0" indent="0">
              <a:buNone/>
            </a:pPr>
            <a:endParaRPr lang="en-IN" dirty="0"/>
          </a:p>
          <a:p>
            <a:r>
              <a:rPr lang="en-IN" dirty="0"/>
              <a:t>We get a relatively high R square of 0.82</a:t>
            </a:r>
          </a:p>
          <a:p>
            <a:endParaRPr lang="en-IN" sz="1400" b="1" dirty="0"/>
          </a:p>
          <a:p>
            <a:pPr marL="0" indent="0">
              <a:buNone/>
            </a:pPr>
            <a:r>
              <a:rPr lang="en-IN" b="1" dirty="0"/>
              <a:t>Results:</a:t>
            </a:r>
          </a:p>
          <a:p>
            <a:r>
              <a:rPr lang="en-IN" dirty="0"/>
              <a:t>An increase in GRE score by a single point </a:t>
            </a:r>
          </a:p>
          <a:p>
            <a:pPr marL="0" indent="0">
              <a:buNone/>
            </a:pPr>
            <a:r>
              <a:rPr lang="en-IN" dirty="0"/>
              <a:t>raises chances of admit by 0.2 %.</a:t>
            </a:r>
          </a:p>
          <a:p>
            <a:r>
              <a:rPr lang="en-IN" dirty="0"/>
              <a:t>Increase in TOEFL score increases it by 0.28%.</a:t>
            </a:r>
          </a:p>
          <a:p>
            <a:r>
              <a:rPr lang="en-IN" dirty="0"/>
              <a:t>University rating and SOP turn out as </a:t>
            </a:r>
          </a:p>
          <a:p>
            <a:pPr marL="0" indent="0">
              <a:buNone/>
            </a:pPr>
            <a:r>
              <a:rPr lang="en-IN" dirty="0"/>
              <a:t>    insignificant variables here</a:t>
            </a:r>
            <a:endParaRPr lang="en-US" dirty="0"/>
          </a:p>
        </p:txBody>
      </p:sp>
      <p:pic>
        <p:nvPicPr>
          <p:cNvPr id="1026" name="Picture 2" descr="https://lh4.googleusercontent.com/kSyCjn_N4-RIfxLelt6AjwVlNwx1TPpizfVV9fFBdtkzZAWMP0IQ45-c7bx2sWklDMfOgy9PdlOG3EOw2uMEfJlXUKKTQg1YYjVJWMx3KHqC_polcvHWwYDUuD1JUFuiuQ">
            <a:extLst>
              <a:ext uri="{FF2B5EF4-FFF2-40B4-BE49-F238E27FC236}">
                <a16:creationId xmlns:a16="http://schemas.microsoft.com/office/drawing/2014/main" id="{534D37A3-D7AF-457C-8511-7435DD25A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0525" y="2904672"/>
            <a:ext cx="4181475" cy="3629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F0CF1A-5759-4C70-B127-C52F29A722A6}"/>
              </a:ext>
            </a:extLst>
          </p:cNvPr>
          <p:cNvSpPr txBox="1"/>
          <p:nvPr/>
        </p:nvSpPr>
        <p:spPr>
          <a:xfrm>
            <a:off x="838199" y="3902529"/>
            <a:ext cx="6872968" cy="2441121"/>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8D2B141-FBDC-4FEE-ACFC-0F984825F596}"/>
                  </a:ext>
                </a:extLst>
              </p:cNvPr>
              <p:cNvSpPr/>
              <p:nvPr/>
            </p:nvSpPr>
            <p:spPr>
              <a:xfrm>
                <a:off x="1027043" y="2214909"/>
                <a:ext cx="7421218" cy="8820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i="1" dirty="0">
                    <a:solidFill>
                      <a:schemeClr val="tx1"/>
                    </a:solidFill>
                  </a:rPr>
                  <a:t>Chance_of _Admit=</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𝒃</m:t>
                        </m:r>
                      </m:e>
                      <m:sub>
                        <m:r>
                          <a:rPr lang="en-IN" b="1" i="1">
                            <a:solidFill>
                              <a:schemeClr val="tx1"/>
                            </a:solidFill>
                            <a:latin typeface="Cambria Math" panose="02040503050406030204" pitchFamily="18" charset="0"/>
                          </a:rPr>
                          <m:t>𝟎</m:t>
                        </m:r>
                      </m:sub>
                    </m:sSub>
                    <m:r>
                      <a:rPr lang="en-IN" b="1" i="1">
                        <a:solidFill>
                          <a:schemeClr val="tx1"/>
                        </a:solidFill>
                        <a:latin typeface="Cambria Math" panose="02040503050406030204" pitchFamily="18" charset="0"/>
                      </a:rPr>
                      <m:t>+</m:t>
                    </m:r>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𝒃</m:t>
                        </m:r>
                      </m:e>
                      <m:sub>
                        <m:r>
                          <a:rPr lang="en-IN" b="1" i="1">
                            <a:solidFill>
                              <a:schemeClr val="tx1"/>
                            </a:solidFill>
                            <a:latin typeface="Cambria Math" panose="02040503050406030204" pitchFamily="18" charset="0"/>
                          </a:rPr>
                          <m:t>𝟏</m:t>
                        </m:r>
                      </m:sub>
                    </m:sSub>
                  </m:oMath>
                </a14:m>
                <a:r>
                  <a:rPr lang="en-IN" b="1" i="1" dirty="0">
                    <a:solidFill>
                      <a:schemeClr val="tx1"/>
                    </a:solidFill>
                  </a:rPr>
                  <a:t> </a:t>
                </a:r>
                <a:r>
                  <a:rPr lang="en-IN" b="1" i="1" dirty="0" err="1">
                    <a:solidFill>
                      <a:schemeClr val="tx1"/>
                    </a:solidFill>
                  </a:rPr>
                  <a:t>GRE_Score</a:t>
                </a:r>
                <a:r>
                  <a:rPr lang="en-IN" b="1" i="1" dirty="0">
                    <a:solidFill>
                      <a:schemeClr val="tx1"/>
                    </a:solidFill>
                  </a:rPr>
                  <a:t> +</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 </m:t>
                        </m:r>
                        <m:r>
                          <a:rPr lang="en-IN" b="1" i="1">
                            <a:solidFill>
                              <a:schemeClr val="tx1"/>
                            </a:solidFill>
                            <a:latin typeface="Cambria Math" panose="02040503050406030204" pitchFamily="18" charset="0"/>
                          </a:rPr>
                          <m:t>𝒃</m:t>
                        </m:r>
                      </m:e>
                      <m:sub>
                        <m:r>
                          <a:rPr lang="en-IN" b="1" i="1">
                            <a:solidFill>
                              <a:schemeClr val="tx1"/>
                            </a:solidFill>
                            <a:latin typeface="Cambria Math" panose="02040503050406030204" pitchFamily="18" charset="0"/>
                          </a:rPr>
                          <m:t>𝟐</m:t>
                        </m:r>
                        <m:r>
                          <a:rPr lang="en-IN" b="1" i="1">
                            <a:solidFill>
                              <a:schemeClr val="tx1"/>
                            </a:solidFill>
                            <a:latin typeface="Cambria Math" panose="02040503050406030204" pitchFamily="18" charset="0"/>
                          </a:rPr>
                          <m:t>  </m:t>
                        </m:r>
                      </m:sub>
                    </m:sSub>
                  </m:oMath>
                </a14:m>
                <a:r>
                  <a:rPr lang="en-IN" b="1" i="1" dirty="0" err="1">
                    <a:solidFill>
                      <a:schemeClr val="tx1"/>
                    </a:solidFill>
                  </a:rPr>
                  <a:t>TOEFL_Score</a:t>
                </a:r>
                <a:r>
                  <a:rPr lang="en-IN" b="1" i="1" dirty="0">
                    <a:solidFill>
                      <a:schemeClr val="tx1"/>
                    </a:solidFill>
                  </a:rPr>
                  <a:t> +</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 </m:t>
                        </m:r>
                        <m:r>
                          <a:rPr lang="en-IN" b="1" i="1">
                            <a:solidFill>
                              <a:schemeClr val="tx1"/>
                            </a:solidFill>
                            <a:latin typeface="Cambria Math" panose="02040503050406030204" pitchFamily="18" charset="0"/>
                          </a:rPr>
                          <m:t>𝒃</m:t>
                        </m:r>
                      </m:e>
                      <m:sub>
                        <m:r>
                          <a:rPr lang="en-IN" b="1" i="1">
                            <a:solidFill>
                              <a:schemeClr val="tx1"/>
                            </a:solidFill>
                            <a:latin typeface="Cambria Math" panose="02040503050406030204" pitchFamily="18" charset="0"/>
                          </a:rPr>
                          <m:t>𝟑</m:t>
                        </m:r>
                      </m:sub>
                    </m:sSub>
                  </m:oMath>
                </a14:m>
                <a:r>
                  <a:rPr lang="en-IN" b="1" i="1" dirty="0" err="1">
                    <a:solidFill>
                      <a:schemeClr val="tx1"/>
                    </a:solidFill>
                  </a:rPr>
                  <a:t>University_Rating</a:t>
                </a:r>
                <a:r>
                  <a:rPr lang="en-IN" b="1" i="1" dirty="0">
                    <a:solidFill>
                      <a:schemeClr val="tx1"/>
                    </a:solidFill>
                  </a:rPr>
                  <a:t>+</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𝒃</m:t>
                        </m:r>
                      </m:e>
                      <m:sub>
                        <m:r>
                          <a:rPr lang="en-IN" b="1" i="1">
                            <a:solidFill>
                              <a:schemeClr val="tx1"/>
                            </a:solidFill>
                            <a:latin typeface="Cambria Math" panose="02040503050406030204" pitchFamily="18" charset="0"/>
                          </a:rPr>
                          <m:t>𝟒</m:t>
                        </m:r>
                      </m:sub>
                    </m:sSub>
                  </m:oMath>
                </a14:m>
                <a:r>
                  <a:rPr lang="en-IN" b="1" i="1" dirty="0">
                    <a:solidFill>
                      <a:schemeClr val="tx1"/>
                    </a:solidFill>
                  </a:rPr>
                  <a:t>SOP+</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𝒃</m:t>
                        </m:r>
                      </m:e>
                      <m:sub>
                        <m:r>
                          <a:rPr lang="en-IN" b="1" i="1">
                            <a:solidFill>
                              <a:schemeClr val="tx1"/>
                            </a:solidFill>
                            <a:latin typeface="Cambria Math" panose="02040503050406030204" pitchFamily="18" charset="0"/>
                          </a:rPr>
                          <m:t>𝟓</m:t>
                        </m:r>
                      </m:sub>
                    </m:sSub>
                  </m:oMath>
                </a14:m>
                <a:r>
                  <a:rPr lang="en-IN" b="1" i="1" dirty="0">
                    <a:solidFill>
                      <a:schemeClr val="tx1"/>
                    </a:solidFill>
                  </a:rPr>
                  <a:t>LOR+</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𝒃</m:t>
                        </m:r>
                      </m:e>
                      <m:sub>
                        <m:r>
                          <a:rPr lang="en-IN" b="1" i="1">
                            <a:solidFill>
                              <a:schemeClr val="tx1"/>
                            </a:solidFill>
                            <a:latin typeface="Cambria Math" panose="02040503050406030204" pitchFamily="18" charset="0"/>
                          </a:rPr>
                          <m:t>𝟔</m:t>
                        </m:r>
                      </m:sub>
                    </m:sSub>
                  </m:oMath>
                </a14:m>
                <a:r>
                  <a:rPr lang="en-IN" b="1" i="1" dirty="0">
                    <a:solidFill>
                      <a:schemeClr val="tx1"/>
                    </a:solidFill>
                  </a:rPr>
                  <a:t>CGPA+</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𝒃</m:t>
                        </m:r>
                      </m:e>
                      <m:sub>
                        <m:r>
                          <a:rPr lang="en-IN" b="1" i="1">
                            <a:solidFill>
                              <a:schemeClr val="tx1"/>
                            </a:solidFill>
                            <a:latin typeface="Cambria Math" panose="02040503050406030204" pitchFamily="18" charset="0"/>
                          </a:rPr>
                          <m:t>𝟕</m:t>
                        </m:r>
                      </m:sub>
                    </m:sSub>
                  </m:oMath>
                </a14:m>
                <a:r>
                  <a:rPr lang="en-IN" b="1" i="1" dirty="0">
                    <a:solidFill>
                      <a:schemeClr val="tx1"/>
                    </a:solidFill>
                  </a:rPr>
                  <a:t>Research</a:t>
                </a:r>
              </a:p>
              <a:p>
                <a:endParaRPr lang="en-IN" b="1" i="1" dirty="0"/>
              </a:p>
            </p:txBody>
          </p:sp>
        </mc:Choice>
        <mc:Fallback xmlns="">
          <p:sp>
            <p:nvSpPr>
              <p:cNvPr id="5" name="Rectangle 4">
                <a:extLst>
                  <a:ext uri="{FF2B5EF4-FFF2-40B4-BE49-F238E27FC236}">
                    <a16:creationId xmlns:a16="http://schemas.microsoft.com/office/drawing/2014/main" id="{58D2B141-FBDC-4FEE-ACFC-0F984825F596}"/>
                  </a:ext>
                </a:extLst>
              </p:cNvPr>
              <p:cNvSpPr>
                <a:spLocks noRot="1" noChangeAspect="1" noMove="1" noResize="1" noEditPoints="1" noAdjustHandles="1" noChangeArrowheads="1" noChangeShapeType="1" noTextEdit="1"/>
              </p:cNvSpPr>
              <p:nvPr/>
            </p:nvSpPr>
            <p:spPr>
              <a:xfrm>
                <a:off x="1027043" y="2214909"/>
                <a:ext cx="7421218" cy="882097"/>
              </a:xfrm>
              <a:prstGeom prst="rect">
                <a:avLst/>
              </a:prstGeom>
              <a:blipFill>
                <a:blip r:embed="rId3"/>
                <a:stretch>
                  <a:fillRect l="-574" t="-4762"/>
                </a:stretch>
              </a:blipFill>
            </p:spPr>
            <p:txBody>
              <a:bodyPr/>
              <a:lstStyle/>
              <a:p>
                <a:r>
                  <a:rPr lang="en-US">
                    <a:noFill/>
                  </a:rPr>
                  <a:t> </a:t>
                </a:r>
              </a:p>
            </p:txBody>
          </p:sp>
        </mc:Fallback>
      </mc:AlternateContent>
    </p:spTree>
    <p:extLst>
      <p:ext uri="{BB962C8B-B14F-4D97-AF65-F5344CB8AC3E}">
        <p14:creationId xmlns:p14="http://schemas.microsoft.com/office/powerpoint/2010/main" val="158839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C5F86E-1926-455F-8648-C00828B991E8}"/>
                  </a:ext>
                </a:extLst>
              </p:cNvPr>
              <p:cNvSpPr>
                <a:spLocks noGrp="1"/>
              </p:cNvSpPr>
              <p:nvPr>
                <p:ph idx="1"/>
              </p:nvPr>
            </p:nvSpPr>
            <p:spPr>
              <a:xfrm>
                <a:off x="838200" y="702129"/>
                <a:ext cx="10515600" cy="5927271"/>
              </a:xfrm>
            </p:spPr>
            <p:txBody>
              <a:bodyPr>
                <a:normAutofit fontScale="92500" lnSpcReduction="10000"/>
              </a:bodyPr>
              <a:lstStyle/>
              <a:p>
                <a:pPr marL="0" indent="0">
                  <a:buNone/>
                </a:pPr>
                <a:r>
                  <a:rPr lang="en-IN" b="1" dirty="0"/>
                  <a:t>Running Linear Regression using Interaction Variables</a:t>
                </a:r>
                <a:endParaRPr lang="en-IN" dirty="0"/>
              </a:p>
              <a:p>
                <a:r>
                  <a:rPr lang="en-IN" dirty="0"/>
                  <a:t>Due to high level of correlation we introduce the interactive variable</a:t>
                </a:r>
              </a:p>
              <a:p>
                <a:pPr marL="0" indent="0">
                  <a:buNone/>
                </a:pPr>
                <a:r>
                  <a:rPr lang="en-IN" dirty="0"/>
                  <a:t>    </a:t>
                </a:r>
                <a:r>
                  <a:rPr lang="en-IN" b="1" dirty="0" err="1"/>
                  <a:t>GRE_Score</a:t>
                </a:r>
                <a:r>
                  <a:rPr lang="en-IN" b="1" dirty="0"/>
                  <a:t>*</a:t>
                </a:r>
                <a:r>
                  <a:rPr lang="en-IN" b="1" dirty="0" err="1"/>
                  <a:t>TOEFL_Score</a:t>
                </a:r>
                <a:r>
                  <a:rPr lang="en-IN" b="1" dirty="0"/>
                  <a:t> </a:t>
                </a:r>
                <a:r>
                  <a:rPr lang="en-IN" dirty="0"/>
                  <a:t>and run the regression again.</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r>
                  <a:rPr lang="en-IN" dirty="0"/>
                  <a:t>We see there is </a:t>
                </a:r>
                <a:r>
                  <a:rPr lang="en-IN" b="1" dirty="0"/>
                  <a:t>no significant increase in </a:t>
                </a:r>
                <a14:m>
                  <m:oMath xmlns:m="http://schemas.openxmlformats.org/officeDocument/2006/math">
                    <m:sSup>
                      <m:sSupPr>
                        <m:ctrlPr>
                          <a:rPr lang="en-IN" b="1" i="1" smtClean="0">
                            <a:latin typeface="Cambria Math" panose="02040503050406030204" pitchFamily="18" charset="0"/>
                          </a:rPr>
                        </m:ctrlPr>
                      </m:sSupPr>
                      <m:e>
                        <m:r>
                          <a:rPr lang="en-IN" b="1" i="1" smtClean="0">
                            <a:latin typeface="Cambria Math" panose="02040503050406030204" pitchFamily="18" charset="0"/>
                          </a:rPr>
                          <m:t>𝑹</m:t>
                        </m:r>
                      </m:e>
                      <m:sup>
                        <m:r>
                          <a:rPr lang="en-IN" b="1" i="1" smtClean="0">
                            <a:latin typeface="Cambria Math" panose="02040503050406030204" pitchFamily="18" charset="0"/>
                          </a:rPr>
                          <m:t>𝟐</m:t>
                        </m:r>
                      </m:sup>
                    </m:sSup>
                  </m:oMath>
                </a14:m>
                <a:r>
                  <a:rPr lang="en-US" b="1" dirty="0"/>
                  <a:t> </a:t>
                </a:r>
                <a:r>
                  <a:rPr lang="en-US" dirty="0"/>
                  <a:t>at 0.82 from the previous regression</a:t>
                </a:r>
              </a:p>
            </p:txBody>
          </p:sp>
        </mc:Choice>
        <mc:Fallback>
          <p:sp>
            <p:nvSpPr>
              <p:cNvPr id="3" name="Content Placeholder 2">
                <a:extLst>
                  <a:ext uri="{FF2B5EF4-FFF2-40B4-BE49-F238E27FC236}">
                    <a16:creationId xmlns:a16="http://schemas.microsoft.com/office/drawing/2014/main" id="{DEC5F86E-1926-455F-8648-C00828B991E8}"/>
                  </a:ext>
                </a:extLst>
              </p:cNvPr>
              <p:cNvSpPr>
                <a:spLocks noGrp="1" noRot="1" noChangeAspect="1" noMove="1" noResize="1" noEditPoints="1" noAdjustHandles="1" noChangeArrowheads="1" noChangeShapeType="1" noTextEdit="1"/>
              </p:cNvSpPr>
              <p:nvPr>
                <p:ph idx="1"/>
              </p:nvPr>
            </p:nvSpPr>
            <p:spPr>
              <a:xfrm>
                <a:off x="838200" y="702129"/>
                <a:ext cx="10515600" cy="5927271"/>
              </a:xfrm>
              <a:blipFill>
                <a:blip r:embed="rId2"/>
                <a:stretch>
                  <a:fillRect l="-1043" t="-2055"/>
                </a:stretch>
              </a:blipFill>
            </p:spPr>
            <p:txBody>
              <a:bodyPr/>
              <a:lstStyle/>
              <a:p>
                <a:r>
                  <a:rPr lang="en-US">
                    <a:noFill/>
                  </a:rPr>
                  <a:t> </a:t>
                </a:r>
              </a:p>
            </p:txBody>
          </p:sp>
        </mc:Fallback>
      </mc:AlternateContent>
      <p:pic>
        <p:nvPicPr>
          <p:cNvPr id="2050" name="Picture 2" descr="https://lh3.googleusercontent.com/skI8H3kBJw3JDBxRHvzfbf0zD9c7VFP0cOgk4rouxBHdFlMhhf2VnkaXDJL77hHf8gxdJHzeR5ehDvraiOBcnt30XtTEi8Fi_a4HeEcsHEVK610BvAfPUedRB8oTZQZ44A">
            <a:extLst>
              <a:ext uri="{FF2B5EF4-FFF2-40B4-BE49-F238E27FC236}">
                <a16:creationId xmlns:a16="http://schemas.microsoft.com/office/drawing/2014/main" id="{6279A6FA-A964-47F5-A1A5-585CB1499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939" y="2924176"/>
            <a:ext cx="48196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6.googleusercontent.com/Tv2vCTQ2P_q-qw75TXk6WJvZ1VzhSG1JmsgWou8JUdORXdmTEsFose_Wf_o-FkeR5GWDDrsd7wwgCi5La-G0-AVsJ7ru1-RIvsYQbIQJ98zxbk-zCAVeOy614VwaU15Z-w">
            <a:extLst>
              <a:ext uri="{FF2B5EF4-FFF2-40B4-BE49-F238E27FC236}">
                <a16:creationId xmlns:a16="http://schemas.microsoft.com/office/drawing/2014/main" id="{8973E6C6-5FC3-4339-B82F-FD6EC0301C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0413" y="3113759"/>
            <a:ext cx="4524375" cy="24479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372D1E8-BEA3-4A47-AEF7-B5851416136C}"/>
                  </a:ext>
                </a:extLst>
              </p:cNvPr>
              <p:cNvSpPr/>
              <p:nvPr/>
            </p:nvSpPr>
            <p:spPr>
              <a:xfrm>
                <a:off x="815840" y="2307537"/>
                <a:ext cx="9968948" cy="71561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i="1" dirty="0">
                    <a:solidFill>
                      <a:schemeClr val="tx1"/>
                    </a:solidFill>
                  </a:rPr>
                  <a:t>Chance_of _Admit=</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𝒃</m:t>
                        </m:r>
                      </m:e>
                      <m:sub>
                        <m:r>
                          <a:rPr lang="en-IN" b="1" i="1">
                            <a:solidFill>
                              <a:schemeClr val="tx1"/>
                            </a:solidFill>
                            <a:latin typeface="Cambria Math" panose="02040503050406030204" pitchFamily="18" charset="0"/>
                          </a:rPr>
                          <m:t>𝟎</m:t>
                        </m:r>
                      </m:sub>
                    </m:sSub>
                    <m:r>
                      <a:rPr lang="en-IN" b="1" i="1">
                        <a:solidFill>
                          <a:schemeClr val="tx1"/>
                        </a:solidFill>
                        <a:latin typeface="Cambria Math" panose="02040503050406030204" pitchFamily="18" charset="0"/>
                      </a:rPr>
                      <m:t>+</m:t>
                    </m:r>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𝒃</m:t>
                        </m:r>
                      </m:e>
                      <m:sub>
                        <m:r>
                          <a:rPr lang="en-IN" b="1" i="1">
                            <a:solidFill>
                              <a:schemeClr val="tx1"/>
                            </a:solidFill>
                            <a:latin typeface="Cambria Math" panose="02040503050406030204" pitchFamily="18" charset="0"/>
                          </a:rPr>
                          <m:t>𝟏</m:t>
                        </m:r>
                      </m:sub>
                    </m:sSub>
                  </m:oMath>
                </a14:m>
                <a:r>
                  <a:rPr lang="en-IN" b="1" i="1" dirty="0">
                    <a:solidFill>
                      <a:schemeClr val="tx1"/>
                    </a:solidFill>
                  </a:rPr>
                  <a:t> </a:t>
                </a:r>
                <a:r>
                  <a:rPr lang="en-IN" b="1" i="1" dirty="0" err="1">
                    <a:solidFill>
                      <a:schemeClr val="tx1"/>
                    </a:solidFill>
                  </a:rPr>
                  <a:t>GRE_Score</a:t>
                </a:r>
                <a:r>
                  <a:rPr lang="en-IN" b="1" i="1" dirty="0">
                    <a:solidFill>
                      <a:schemeClr val="tx1"/>
                    </a:solidFill>
                  </a:rPr>
                  <a:t> * </a:t>
                </a:r>
                <a:r>
                  <a:rPr lang="en-IN" b="1" i="1" dirty="0" err="1">
                    <a:solidFill>
                      <a:schemeClr val="tx1"/>
                    </a:solidFill>
                  </a:rPr>
                  <a:t>TOEFL_Score</a:t>
                </a:r>
                <a:r>
                  <a:rPr lang="en-IN" b="1" i="1" dirty="0">
                    <a:solidFill>
                      <a:schemeClr val="tx1"/>
                    </a:solidFill>
                  </a:rPr>
                  <a:t> +</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 </m:t>
                        </m:r>
                        <m:r>
                          <a:rPr lang="en-IN" b="1" i="1">
                            <a:solidFill>
                              <a:schemeClr val="tx1"/>
                            </a:solidFill>
                            <a:latin typeface="Cambria Math" panose="02040503050406030204" pitchFamily="18" charset="0"/>
                          </a:rPr>
                          <m:t>𝒃</m:t>
                        </m:r>
                      </m:e>
                      <m:sub>
                        <m:r>
                          <a:rPr lang="en-IN" b="1" i="1">
                            <a:solidFill>
                              <a:schemeClr val="tx1"/>
                            </a:solidFill>
                            <a:latin typeface="Cambria Math" panose="02040503050406030204" pitchFamily="18" charset="0"/>
                          </a:rPr>
                          <m:t>𝟐</m:t>
                        </m:r>
                      </m:sub>
                    </m:sSub>
                  </m:oMath>
                </a14:m>
                <a:r>
                  <a:rPr lang="en-IN" b="1" i="1" dirty="0" err="1">
                    <a:solidFill>
                      <a:schemeClr val="tx1"/>
                    </a:solidFill>
                  </a:rPr>
                  <a:t>University_Rating</a:t>
                </a:r>
                <a:r>
                  <a:rPr lang="en-IN" b="1" i="1" dirty="0">
                    <a:solidFill>
                      <a:schemeClr val="tx1"/>
                    </a:solidFill>
                  </a:rPr>
                  <a:t>+</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𝒃</m:t>
                        </m:r>
                      </m:e>
                      <m:sub>
                        <m:r>
                          <a:rPr lang="en-IN" b="1" i="1">
                            <a:solidFill>
                              <a:schemeClr val="tx1"/>
                            </a:solidFill>
                            <a:latin typeface="Cambria Math" panose="02040503050406030204" pitchFamily="18" charset="0"/>
                          </a:rPr>
                          <m:t>𝟑</m:t>
                        </m:r>
                      </m:sub>
                    </m:sSub>
                  </m:oMath>
                </a14:m>
                <a:r>
                  <a:rPr lang="en-IN" b="1" i="1" dirty="0">
                    <a:solidFill>
                      <a:schemeClr val="tx1"/>
                    </a:solidFill>
                  </a:rPr>
                  <a:t>SOP+</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𝒃</m:t>
                        </m:r>
                      </m:e>
                      <m:sub>
                        <m:r>
                          <a:rPr lang="en-IN" b="1" i="1">
                            <a:solidFill>
                              <a:schemeClr val="tx1"/>
                            </a:solidFill>
                            <a:latin typeface="Cambria Math" panose="02040503050406030204" pitchFamily="18" charset="0"/>
                          </a:rPr>
                          <m:t>𝟒</m:t>
                        </m:r>
                      </m:sub>
                    </m:sSub>
                  </m:oMath>
                </a14:m>
                <a:r>
                  <a:rPr lang="en-IN" b="1" i="1" dirty="0">
                    <a:solidFill>
                      <a:schemeClr val="tx1"/>
                    </a:solidFill>
                  </a:rPr>
                  <a:t>LOR</a:t>
                </a:r>
              </a:p>
              <a:p>
                <a:r>
                  <a:rPr lang="en-IN" b="1" i="1" dirty="0">
                    <a:solidFill>
                      <a:schemeClr val="tx1"/>
                    </a:solidFill>
                  </a:rPr>
                  <a:t>+</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𝒃</m:t>
                        </m:r>
                      </m:e>
                      <m:sub>
                        <m:r>
                          <a:rPr lang="en-IN" b="1" i="1">
                            <a:solidFill>
                              <a:schemeClr val="tx1"/>
                            </a:solidFill>
                            <a:latin typeface="Cambria Math" panose="02040503050406030204" pitchFamily="18" charset="0"/>
                          </a:rPr>
                          <m:t>𝟓</m:t>
                        </m:r>
                      </m:sub>
                    </m:sSub>
                  </m:oMath>
                </a14:m>
                <a:r>
                  <a:rPr lang="en-IN" b="1" i="1" dirty="0">
                    <a:solidFill>
                      <a:schemeClr val="tx1"/>
                    </a:solidFill>
                  </a:rPr>
                  <a:t>CGPA+</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𝒃</m:t>
                        </m:r>
                      </m:e>
                      <m:sub>
                        <m:r>
                          <a:rPr lang="en-IN" b="1" i="1">
                            <a:solidFill>
                              <a:schemeClr val="tx1"/>
                            </a:solidFill>
                            <a:latin typeface="Cambria Math" panose="02040503050406030204" pitchFamily="18" charset="0"/>
                          </a:rPr>
                          <m:t>𝟔</m:t>
                        </m:r>
                      </m:sub>
                    </m:sSub>
                  </m:oMath>
                </a14:m>
                <a:r>
                  <a:rPr lang="en-IN" b="1" i="1" dirty="0">
                    <a:solidFill>
                      <a:schemeClr val="tx1"/>
                    </a:solidFill>
                  </a:rPr>
                  <a:t>Research</a:t>
                </a:r>
              </a:p>
            </p:txBody>
          </p:sp>
        </mc:Choice>
        <mc:Fallback xmlns="">
          <p:sp>
            <p:nvSpPr>
              <p:cNvPr id="8" name="Rectangle 7">
                <a:extLst>
                  <a:ext uri="{FF2B5EF4-FFF2-40B4-BE49-F238E27FC236}">
                    <a16:creationId xmlns:a16="http://schemas.microsoft.com/office/drawing/2014/main" id="{5372D1E8-BEA3-4A47-AEF7-B5851416136C}"/>
                  </a:ext>
                </a:extLst>
              </p:cNvPr>
              <p:cNvSpPr>
                <a:spLocks noRot="1" noChangeAspect="1" noMove="1" noResize="1" noEditPoints="1" noAdjustHandles="1" noChangeArrowheads="1" noChangeShapeType="1" noTextEdit="1"/>
              </p:cNvSpPr>
              <p:nvPr/>
            </p:nvSpPr>
            <p:spPr>
              <a:xfrm>
                <a:off x="815840" y="2307537"/>
                <a:ext cx="9968948" cy="715617"/>
              </a:xfrm>
              <a:prstGeom prst="rect">
                <a:avLst/>
              </a:prstGeom>
              <a:blipFill>
                <a:blip r:embed="rId5"/>
                <a:stretch>
                  <a:fillRect l="-489" b="-7563"/>
                </a:stretch>
              </a:blipFill>
            </p:spPr>
            <p:txBody>
              <a:bodyPr/>
              <a:lstStyle/>
              <a:p>
                <a:r>
                  <a:rPr lang="en-US">
                    <a:noFill/>
                  </a:rPr>
                  <a:t> </a:t>
                </a:r>
              </a:p>
            </p:txBody>
          </p:sp>
        </mc:Fallback>
      </mc:AlternateContent>
    </p:spTree>
    <p:extLst>
      <p:ext uri="{BB962C8B-B14F-4D97-AF65-F5344CB8AC3E}">
        <p14:creationId xmlns:p14="http://schemas.microsoft.com/office/powerpoint/2010/main" val="2165824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6859" y="982364"/>
            <a:ext cx="2648371" cy="2648371"/>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0041" y="982364"/>
            <a:ext cx="2659472" cy="2659472"/>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6ADC35-04CA-49A4-B394-A4512674E6F4}"/>
              </a:ext>
            </a:extLst>
          </p:cNvPr>
          <p:cNvSpPr txBox="1"/>
          <p:nvPr/>
        </p:nvSpPr>
        <p:spPr>
          <a:xfrm flipH="1">
            <a:off x="788565" y="865369"/>
            <a:ext cx="6749363" cy="769441"/>
          </a:xfrm>
          <a:prstGeom prst="rect">
            <a:avLst/>
          </a:prstGeom>
          <a:noFill/>
        </p:spPr>
        <p:txBody>
          <a:bodyPr wrap="square" rtlCol="0">
            <a:spAutoFit/>
          </a:bodyPr>
          <a:lstStyle/>
          <a:p>
            <a:pPr marL="58738" indent="-58738"/>
            <a:r>
              <a:rPr lang="en-US" sz="4400" dirty="0">
                <a:latin typeface="Franklin Gothic Book" panose="020B0503020102020204" pitchFamily="34" charset="0"/>
              </a:rPr>
              <a:t>Objective</a:t>
            </a:r>
          </a:p>
        </p:txBody>
      </p:sp>
      <p:pic>
        <p:nvPicPr>
          <p:cNvPr id="11" name="Picture 10">
            <a:extLst>
              <a:ext uri="{FF2B5EF4-FFF2-40B4-BE49-F238E27FC236}">
                <a16:creationId xmlns:a16="http://schemas.microsoft.com/office/drawing/2014/main" id="{97B6A335-2D18-4DB2-9B2B-779962ECB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4375" y="662861"/>
            <a:ext cx="2436172" cy="2143125"/>
          </a:xfrm>
          <a:prstGeom prst="rect">
            <a:avLst/>
          </a:prstGeom>
        </p:spPr>
      </p:pic>
      <p:sp>
        <p:nvSpPr>
          <p:cNvPr id="12" name="TextBox 11">
            <a:extLst>
              <a:ext uri="{FF2B5EF4-FFF2-40B4-BE49-F238E27FC236}">
                <a16:creationId xmlns:a16="http://schemas.microsoft.com/office/drawing/2014/main" id="{6140B911-06C7-441E-9973-FF1B67A4906F}"/>
              </a:ext>
            </a:extLst>
          </p:cNvPr>
          <p:cNvSpPr txBox="1"/>
          <p:nvPr/>
        </p:nvSpPr>
        <p:spPr>
          <a:xfrm>
            <a:off x="788565" y="3246539"/>
            <a:ext cx="10108734" cy="1384995"/>
          </a:xfrm>
          <a:prstGeom prst="rect">
            <a:avLst/>
          </a:prstGeom>
          <a:noFill/>
        </p:spPr>
        <p:txBody>
          <a:bodyPr wrap="square" rtlCol="0">
            <a:spAutoFit/>
          </a:bodyPr>
          <a:lstStyle/>
          <a:p>
            <a:r>
              <a:rPr lang="en-US" sz="2800" dirty="0"/>
              <a:t>To provide a high-quality model for the project beneficiaries in order for them to predict their chances of getting university admits at a highly accurate rate</a:t>
            </a: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6ADC35-04CA-49A4-B394-A4512674E6F4}"/>
              </a:ext>
            </a:extLst>
          </p:cNvPr>
          <p:cNvSpPr txBox="1"/>
          <p:nvPr/>
        </p:nvSpPr>
        <p:spPr>
          <a:xfrm flipH="1">
            <a:off x="612396" y="865369"/>
            <a:ext cx="6959088" cy="646331"/>
          </a:xfrm>
          <a:prstGeom prst="rect">
            <a:avLst/>
          </a:prstGeom>
          <a:noFill/>
        </p:spPr>
        <p:txBody>
          <a:bodyPr wrap="square" rtlCol="0">
            <a:spAutoFit/>
          </a:bodyPr>
          <a:lstStyle/>
          <a:p>
            <a:pPr marL="58738" indent="-58738"/>
            <a:r>
              <a:rPr lang="en-US" sz="3600" dirty="0"/>
              <a:t>Project Beneficiaries</a:t>
            </a:r>
          </a:p>
        </p:txBody>
      </p:sp>
      <p:pic>
        <p:nvPicPr>
          <p:cNvPr id="6" name="Picture 5">
            <a:extLst>
              <a:ext uri="{FF2B5EF4-FFF2-40B4-BE49-F238E27FC236}">
                <a16:creationId xmlns:a16="http://schemas.microsoft.com/office/drawing/2014/main" id="{137EF801-9AE1-41E2-B526-435DB144D8EE}"/>
              </a:ext>
            </a:extLst>
          </p:cNvPr>
          <p:cNvPicPr>
            <a:picLocks noChangeAspect="1"/>
          </p:cNvPicPr>
          <p:nvPr/>
        </p:nvPicPr>
        <p:blipFill>
          <a:blip r:embed="rId3"/>
          <a:stretch>
            <a:fillRect/>
          </a:stretch>
        </p:blipFill>
        <p:spPr>
          <a:xfrm>
            <a:off x="8006024" y="450384"/>
            <a:ext cx="3209925" cy="2800350"/>
          </a:xfrm>
          <a:prstGeom prst="rect">
            <a:avLst/>
          </a:prstGeom>
        </p:spPr>
      </p:pic>
      <p:sp>
        <p:nvSpPr>
          <p:cNvPr id="7" name="TextBox 6">
            <a:extLst>
              <a:ext uri="{FF2B5EF4-FFF2-40B4-BE49-F238E27FC236}">
                <a16:creationId xmlns:a16="http://schemas.microsoft.com/office/drawing/2014/main" id="{339534F0-BF1C-423C-8C08-BB49C4C6010E}"/>
              </a:ext>
            </a:extLst>
          </p:cNvPr>
          <p:cNvSpPr txBox="1"/>
          <p:nvPr/>
        </p:nvSpPr>
        <p:spPr>
          <a:xfrm>
            <a:off x="796953" y="1761688"/>
            <a:ext cx="6493079" cy="1477328"/>
          </a:xfrm>
          <a:prstGeom prst="rect">
            <a:avLst/>
          </a:prstGeom>
          <a:noFill/>
        </p:spPr>
        <p:txBody>
          <a:bodyPr wrap="square" rtlCol="0">
            <a:spAutoFit/>
          </a:bodyPr>
          <a:lstStyle/>
          <a:p>
            <a:pPr marL="400050" indent="-400050">
              <a:buFont typeface="+mj-lt"/>
              <a:buAutoNum type="romanUcPeriod"/>
            </a:pPr>
            <a:r>
              <a:rPr lang="en-US" dirty="0"/>
              <a:t>Students Applying to an Graduate Schools and Universities</a:t>
            </a:r>
          </a:p>
          <a:p>
            <a:pPr marL="400050" indent="-400050">
              <a:buFont typeface="+mj-lt"/>
              <a:buAutoNum type="romanUcPeriod"/>
            </a:pPr>
            <a:r>
              <a:rPr lang="en-US" dirty="0"/>
              <a:t>University Admission Committee </a:t>
            </a:r>
          </a:p>
          <a:p>
            <a:pPr marL="400050" indent="-400050">
              <a:buFont typeface="+mj-lt"/>
              <a:buAutoNum type="romanUcPeriod"/>
            </a:pPr>
            <a:r>
              <a:rPr lang="en-US" dirty="0"/>
              <a:t>Private University Consulting Advisors helping students with Graduate school applications and admissions process</a:t>
            </a:r>
            <a:br>
              <a:rPr lang="en-US" dirty="0"/>
            </a:br>
            <a:endParaRPr lang="en-US" dirty="0"/>
          </a:p>
        </p:txBody>
      </p:sp>
      <p:sp>
        <p:nvSpPr>
          <p:cNvPr id="13" name="TextBox 12">
            <a:extLst>
              <a:ext uri="{FF2B5EF4-FFF2-40B4-BE49-F238E27FC236}">
                <a16:creationId xmlns:a16="http://schemas.microsoft.com/office/drawing/2014/main" id="{786C15B5-747E-41AB-9423-3C99C80DDCC0}"/>
              </a:ext>
            </a:extLst>
          </p:cNvPr>
          <p:cNvSpPr txBox="1"/>
          <p:nvPr/>
        </p:nvSpPr>
        <p:spPr>
          <a:xfrm flipH="1">
            <a:off x="612396" y="3295819"/>
            <a:ext cx="6959088" cy="646331"/>
          </a:xfrm>
          <a:prstGeom prst="rect">
            <a:avLst/>
          </a:prstGeom>
          <a:noFill/>
        </p:spPr>
        <p:txBody>
          <a:bodyPr wrap="square" rtlCol="0">
            <a:spAutoFit/>
          </a:bodyPr>
          <a:lstStyle/>
          <a:p>
            <a:pPr marL="58738" indent="-58738"/>
            <a:r>
              <a:rPr lang="en-US" sz="3600" dirty="0"/>
              <a:t>Monetary Benefit</a:t>
            </a:r>
          </a:p>
        </p:txBody>
      </p:sp>
      <p:sp>
        <p:nvSpPr>
          <p:cNvPr id="8" name="TextBox 7">
            <a:extLst>
              <a:ext uri="{FF2B5EF4-FFF2-40B4-BE49-F238E27FC236}">
                <a16:creationId xmlns:a16="http://schemas.microsoft.com/office/drawing/2014/main" id="{2E7C9608-56BD-474A-8E87-83CAFCE20125}"/>
              </a:ext>
            </a:extLst>
          </p:cNvPr>
          <p:cNvSpPr txBox="1"/>
          <p:nvPr/>
        </p:nvSpPr>
        <p:spPr>
          <a:xfrm>
            <a:off x="704673" y="3998953"/>
            <a:ext cx="10075179"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Students Often have to spend huge amounts of money while applying to many universities not knowing where they would get accepted, also there are a plethora of University Consulting Advisors who charge a massive amount of money from Students to help them choose where to apply</a:t>
            </a:r>
          </a:p>
          <a:p>
            <a:pPr marL="285750" indent="-285750">
              <a:buFont typeface="Wingdings" panose="05000000000000000000" pitchFamily="2" charset="2"/>
              <a:buChar char="Ø"/>
            </a:pPr>
            <a:r>
              <a:rPr lang="en-US" dirty="0"/>
              <a:t>This project will help students to narrow down their option , aiding them in applying to schools when their chance of admission is high, Ultimately reducing application costs</a:t>
            </a:r>
          </a:p>
          <a:p>
            <a:endParaRPr lang="en-US" dirty="0"/>
          </a:p>
          <a:p>
            <a:endParaRPr lang="en-US" dirty="0"/>
          </a:p>
        </p:txBody>
      </p:sp>
    </p:spTree>
    <p:extLst>
      <p:ext uri="{BB962C8B-B14F-4D97-AF65-F5344CB8AC3E}">
        <p14:creationId xmlns:p14="http://schemas.microsoft.com/office/powerpoint/2010/main" val="260890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6ADC35-04CA-49A4-B394-A4512674E6F4}"/>
              </a:ext>
            </a:extLst>
          </p:cNvPr>
          <p:cNvSpPr txBox="1"/>
          <p:nvPr/>
        </p:nvSpPr>
        <p:spPr>
          <a:xfrm flipH="1">
            <a:off x="582579" y="719344"/>
            <a:ext cx="6959088" cy="646331"/>
          </a:xfrm>
          <a:prstGeom prst="rect">
            <a:avLst/>
          </a:prstGeom>
          <a:noFill/>
        </p:spPr>
        <p:txBody>
          <a:bodyPr wrap="square" rtlCol="0">
            <a:spAutoFit/>
          </a:bodyPr>
          <a:lstStyle/>
          <a:p>
            <a:pPr marL="58738" indent="-58738"/>
            <a:r>
              <a:rPr lang="en-US" sz="3600" dirty="0"/>
              <a:t>Data Exploration</a:t>
            </a:r>
          </a:p>
        </p:txBody>
      </p:sp>
      <p:pic>
        <p:nvPicPr>
          <p:cNvPr id="3" name="Picture 2">
            <a:extLst>
              <a:ext uri="{FF2B5EF4-FFF2-40B4-BE49-F238E27FC236}">
                <a16:creationId xmlns:a16="http://schemas.microsoft.com/office/drawing/2014/main" id="{44A6FECB-4E89-49FA-BF2E-AF1FB0C5A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7692" y="719344"/>
            <a:ext cx="2000250" cy="2000250"/>
          </a:xfrm>
          <a:prstGeom prst="rect">
            <a:avLst/>
          </a:prstGeom>
        </p:spPr>
      </p:pic>
      <p:sp>
        <p:nvSpPr>
          <p:cNvPr id="4" name="TextBox 3">
            <a:extLst>
              <a:ext uri="{FF2B5EF4-FFF2-40B4-BE49-F238E27FC236}">
                <a16:creationId xmlns:a16="http://schemas.microsoft.com/office/drawing/2014/main" id="{23336AE1-E734-4E39-9EC3-C3C4D555392C}"/>
              </a:ext>
            </a:extLst>
          </p:cNvPr>
          <p:cNvSpPr txBox="1"/>
          <p:nvPr/>
        </p:nvSpPr>
        <p:spPr>
          <a:xfrm>
            <a:off x="685800" y="1789042"/>
            <a:ext cx="7345017"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The dataset contains 7 parameters considered important during the application for Masters Programs. </a:t>
            </a:r>
          </a:p>
          <a:p>
            <a:pPr marL="285750" indent="-285750">
              <a:buFont typeface="Wingdings" panose="05000000000000000000" pitchFamily="2" charset="2"/>
              <a:buChar char="Ø"/>
            </a:pPr>
            <a:r>
              <a:rPr lang="en-US" dirty="0"/>
              <a:t>GRE Scores ( out of 340 ) , TOEFL Scores ( out of 120 ) ,University Rating ( out of 5 ) , Statement of Purpose and Letter of Recommendation Strength ( out of 5 ) , Undergraduate GPA ( out of 10 ) , Research Experience ( either 0 or 1 ) ,  Chance of Admit ( ranging from 0 to 1 )</a:t>
            </a:r>
          </a:p>
          <a:p>
            <a:pPr marL="285750" indent="-285750">
              <a:buFont typeface="Wingdings" panose="05000000000000000000" pitchFamily="2" charset="2"/>
              <a:buChar char="Ø"/>
            </a:pPr>
            <a:r>
              <a:rPr lang="en-US" dirty="0"/>
              <a:t>Clean Dataset, No Null Records</a:t>
            </a:r>
          </a:p>
          <a:p>
            <a:pPr marL="285750" indent="-285750">
              <a:buFont typeface="Wingdings" panose="05000000000000000000" pitchFamily="2" charset="2"/>
              <a:buChar char="Ø"/>
            </a:pPr>
            <a:r>
              <a:rPr lang="en-US" dirty="0"/>
              <a:t>500 Observations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05390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480136-35DA-4BF2-BC4D-38CFECC83DF9}"/>
              </a:ext>
            </a:extLst>
          </p:cNvPr>
          <p:cNvPicPr>
            <a:picLocks noChangeAspect="1"/>
          </p:cNvPicPr>
          <p:nvPr/>
        </p:nvPicPr>
        <p:blipFill>
          <a:blip r:embed="rId3"/>
          <a:stretch>
            <a:fillRect/>
          </a:stretch>
        </p:blipFill>
        <p:spPr>
          <a:xfrm>
            <a:off x="495300" y="367748"/>
            <a:ext cx="11201400" cy="6122504"/>
          </a:xfrm>
          <a:prstGeom prst="rect">
            <a:avLst/>
          </a:prstGeom>
          <a:solidFill>
            <a:schemeClr val="tx1"/>
          </a:solidFill>
          <a:effectLst>
            <a:innerShdw blurRad="114300">
              <a:prstClr val="black"/>
            </a:innerShdw>
          </a:effectLst>
        </p:spPr>
      </p:pic>
    </p:spTree>
    <p:extLst>
      <p:ext uri="{BB962C8B-B14F-4D97-AF65-F5344CB8AC3E}">
        <p14:creationId xmlns:p14="http://schemas.microsoft.com/office/powerpoint/2010/main" val="943761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6ADC35-04CA-49A4-B394-A4512674E6F4}"/>
              </a:ext>
            </a:extLst>
          </p:cNvPr>
          <p:cNvSpPr txBox="1"/>
          <p:nvPr/>
        </p:nvSpPr>
        <p:spPr>
          <a:xfrm flipH="1">
            <a:off x="532884" y="252205"/>
            <a:ext cx="6959088" cy="646331"/>
          </a:xfrm>
          <a:prstGeom prst="rect">
            <a:avLst/>
          </a:prstGeom>
          <a:noFill/>
        </p:spPr>
        <p:txBody>
          <a:bodyPr wrap="square" rtlCol="0">
            <a:spAutoFit/>
          </a:bodyPr>
          <a:lstStyle/>
          <a:p>
            <a:pPr marL="58738" indent="-58738"/>
            <a:r>
              <a:rPr lang="en-US" sz="3600" dirty="0"/>
              <a:t>Correlation Between all Variables</a:t>
            </a:r>
          </a:p>
        </p:txBody>
      </p:sp>
      <p:pic>
        <p:nvPicPr>
          <p:cNvPr id="1026" name="Picture 2" descr="https://lh5.googleusercontent.com/za5XB1-qIp9zwfUtJXc1cfMXy6He7KTbY5wDE28_u_GLYooNjcc08koauaALSojSg26H_--9mSS9lxBaHGjQ9XIsxHt9zZt0rQSWvO0MaYJGyu2tQ2ZgNbIlSv5-wdLJeGTZ1vdB">
            <a:extLst>
              <a:ext uri="{FF2B5EF4-FFF2-40B4-BE49-F238E27FC236}">
                <a16:creationId xmlns:a16="http://schemas.microsoft.com/office/drawing/2014/main" id="{9B108714-864D-48FC-AF8E-1DB8A853D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64" y="1009649"/>
            <a:ext cx="10237305" cy="5596146"/>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65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96428"/>
            <a:ext cx="5609219" cy="576738"/>
          </a:xfrm>
        </p:spPr>
        <p:txBody>
          <a:bodyPr anchor="b">
            <a:noAutofit/>
          </a:bodyPr>
          <a:lstStyle/>
          <a:p>
            <a:pPr algn="l"/>
            <a:r>
              <a:rPr lang="en-US" sz="5400" dirty="0"/>
              <a:t>Data Visualization</a:t>
            </a: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100357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Having Research or Not</a:t>
            </a:r>
          </a:p>
        </p:txBody>
      </p:sp>
      <p:sp>
        <p:nvSpPr>
          <p:cNvPr id="7" name="TextBox 6">
            <a:extLst>
              <a:ext uri="{FF2B5EF4-FFF2-40B4-BE49-F238E27FC236}">
                <a16:creationId xmlns:a16="http://schemas.microsoft.com/office/drawing/2014/main" id="{E5564556-59F0-4D0A-A6CD-ADF8F4D7428B}"/>
              </a:ext>
            </a:extLst>
          </p:cNvPr>
          <p:cNvSpPr txBox="1"/>
          <p:nvPr/>
        </p:nvSpPr>
        <p:spPr>
          <a:xfrm>
            <a:off x="5610998" y="2071077"/>
            <a:ext cx="6503499"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More number of people in the dataset has high research experience.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So, is this variable, not a most important feature to predict the Chance of Admit? </a:t>
            </a: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pic>
        <p:nvPicPr>
          <p:cNvPr id="1028" name="Picture 4" descr="https://lh3.googleusercontent.com/7M-QaKMGGwsBkglaxe4QKMzGlnOrTHpScDTIRRe138KKT27_cfpMH7h1XtETy8OPhNbsRArT3f5i5Rne0phxXHUlwrhvSCo14NhhEMuQroCDu0Yn1yBeE1zrz5GmeawaNQld9-nE">
            <a:extLst>
              <a:ext uri="{FF2B5EF4-FFF2-40B4-BE49-F238E27FC236}">
                <a16:creationId xmlns:a16="http://schemas.microsoft.com/office/drawing/2014/main" id="{FF0EA325-2E0C-45F1-A592-E4128B8AD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367" y="1382652"/>
            <a:ext cx="4389741" cy="26732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t d'imatges de smiley face question mark">
            <a:extLst>
              <a:ext uri="{FF2B5EF4-FFF2-40B4-BE49-F238E27FC236}">
                <a16:creationId xmlns:a16="http://schemas.microsoft.com/office/drawing/2014/main" id="{B5406AA3-AF73-460C-BEB0-D74B9859C2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7586" y="4602109"/>
            <a:ext cx="1902643" cy="14189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706EE8-F9AE-4981-AEAB-8B7BBE0730DE}"/>
              </a:ext>
            </a:extLst>
          </p:cNvPr>
          <p:cNvSpPr txBox="1"/>
          <p:nvPr/>
        </p:nvSpPr>
        <p:spPr>
          <a:xfrm>
            <a:off x="1151367" y="5012267"/>
            <a:ext cx="3556000" cy="1477328"/>
          </a:xfrm>
          <a:prstGeom prst="rect">
            <a:avLst/>
          </a:prstGeom>
          <a:noFill/>
        </p:spPr>
        <p:txBody>
          <a:bodyPr wrap="square" rtlCol="0">
            <a:spAutoFit/>
          </a:bodyPr>
          <a:lstStyle/>
          <a:p>
            <a:r>
              <a:rPr lang="en-US" dirty="0"/>
              <a:t>We can’t be sure of that, since Research may have more effect on other Predictors which are used mostly to predict the dependent variable.</a:t>
            </a:r>
          </a:p>
        </p:txBody>
      </p:sp>
    </p:spTree>
    <p:extLst>
      <p:ext uri="{BB962C8B-B14F-4D97-AF65-F5344CB8AC3E}">
        <p14:creationId xmlns:p14="http://schemas.microsoft.com/office/powerpoint/2010/main" val="153491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Presentation.potx" id="{56FA722C-F846-4CAB-B731-AD623A5E3E2F}" vid="{D64B6417-52F1-44C8-A69F-2D9066A04688}"/>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Presentation.potx" id="{56FA722C-F846-4CAB-B731-AD623A5E3E2F}" vid="{D64B6417-52F1-44C8-A69F-2D9066A0468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Predictive GP</Template>
  <TotalTime>0</TotalTime>
  <Words>2209</Words>
  <Application>Microsoft Office PowerPoint</Application>
  <PresentationFormat>Widescreen</PresentationFormat>
  <Paragraphs>184</Paragraphs>
  <Slides>23</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Calibri</vt:lpstr>
      <vt:lpstr>Calibri Light</vt:lpstr>
      <vt:lpstr>Cambria Math</vt:lpstr>
      <vt:lpstr>Franklin Gothic Book</vt:lpstr>
      <vt:lpstr>Roboto</vt:lpstr>
      <vt:lpstr>Segoe UI</vt:lpstr>
      <vt:lpstr>Wingdings</vt:lpstr>
      <vt:lpstr>Office Theme</vt:lpstr>
      <vt:lpstr>1_Office Theme</vt:lpstr>
      <vt:lpstr>Research Presentation</vt:lpstr>
      <vt:lpstr>The Situation</vt:lpstr>
      <vt:lpstr>PowerPoint Presentation</vt:lpstr>
      <vt:lpstr>PowerPoint Presentation</vt:lpstr>
      <vt:lpstr>PowerPoint Presentation</vt:lpstr>
      <vt:lpstr>PowerPoint Presentation</vt:lpstr>
      <vt:lpstr>PowerPoint Presentation</vt:lpstr>
      <vt:lpstr>PowerPoint Presentation</vt:lpstr>
      <vt:lpstr>Having Research or Not</vt:lpstr>
      <vt:lpstr>PowerPoint Presentation</vt:lpstr>
      <vt:lpstr>GRE Scores</vt:lpstr>
      <vt:lpstr>Let’s try to get some knowledge based on the relation between any two predictors</vt:lpstr>
      <vt:lpstr>As the quality of University increases, CGPA increases.</vt:lpstr>
      <vt:lpstr>Candidates with high GRE Scores usually has high CGPA</vt:lpstr>
      <vt:lpstr>Yes, I did very well in my academics with high CGPA. So, I can easily  score good in Competitive Exams </vt:lpstr>
      <vt:lpstr>Number of Candidates from each level of University</vt:lpstr>
      <vt:lpstr>SOP for CGPA</vt:lpstr>
      <vt:lpstr>SOP for GRE Scores</vt:lpstr>
      <vt:lpstr>Model Selection</vt:lpstr>
      <vt:lpstr>Plotting of Change of Admit against other variables to understand the trends</vt:lpstr>
      <vt:lpstr>Modelling:</vt:lpstr>
      <vt:lpstr>PowerPoint Presentation</vt:lpstr>
      <vt:lpstr>Research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2019-04-29T04:08:18Z</dcterms:created>
  <dcterms:modified xsi:type="dcterms:W3CDTF">2019-04-29T14:51:57Z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2018-08-20T21:31:52.5878850Z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