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53">
          <p15:clr>
            <a:srgbClr val="A4A3A4"/>
          </p15:clr>
        </p15:guide>
        <p15:guide id="2" pos="28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GyU9j37izxK/CRbCUVHz6ljJe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53"/>
        <p:guide pos="2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5ddf3994a3_0_3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5ddf3994a3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ddf3994a3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ddf3994a3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5ddf3994a3_0_5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5ddf3994a3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5ddf3994a3_0_5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5ddf3994a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ddf3994a3_0_6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ddf3994a3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ddf3994a3_0_5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ddf3994a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5ddf3994a3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5ddf3994a3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ddf3994a3_0_6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ddf3994a3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g15ddf3994a3_0_48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g15ddf3994a3_0_485"/>
          <p:cNvGrpSpPr/>
          <p:nvPr/>
        </p:nvGrpSpPr>
        <p:grpSpPr>
          <a:xfrm>
            <a:off x="1107036" y="1588427"/>
            <a:ext cx="994316" cy="61102"/>
            <a:chOff x="4580561" y="2589004"/>
            <a:chExt cx="1064464" cy="25200"/>
          </a:xfrm>
        </p:grpSpPr>
        <p:sp>
          <p:nvSpPr>
            <p:cNvPr id="12" name="Google Shape;12;g15ddf3994a3_0_48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15ddf3994a3_0_48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 name="Google Shape;14;g15ddf3994a3_0_485"/>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5" name="Google Shape;15;g15ddf3994a3_0_485"/>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6" name="Google Shape;16;g15ddf3994a3_0_48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g15ddf3994a3_0_549"/>
          <p:cNvGrpSpPr/>
          <p:nvPr/>
        </p:nvGrpSpPr>
        <p:grpSpPr>
          <a:xfrm>
            <a:off x="1107036" y="5558926"/>
            <a:ext cx="994316" cy="61102"/>
            <a:chOff x="4580561" y="2589004"/>
            <a:chExt cx="1064464" cy="25200"/>
          </a:xfrm>
        </p:grpSpPr>
        <p:sp>
          <p:nvSpPr>
            <p:cNvPr id="75" name="Google Shape;75;g15ddf3994a3_0_549"/>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g15ddf3994a3_0_549"/>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7" name="Google Shape;77;g15ddf3994a3_0_549"/>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15ddf3994a3_0_549"/>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a:endParaRPr/>
          </a:p>
        </p:txBody>
      </p:sp>
      <p:sp>
        <p:nvSpPr>
          <p:cNvPr id="79" name="Google Shape;79;g15ddf3994a3_0_54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g15ddf3994a3_0_55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
        <p:cNvGrpSpPr/>
        <p:nvPr/>
      </p:nvGrpSpPr>
      <p:grpSpPr>
        <a:xfrm>
          <a:off x="0" y="0"/>
          <a:ext cx="0" cy="0"/>
          <a:chOff x="0" y="0"/>
          <a:chExt cx="0" cy="0"/>
        </a:xfrm>
      </p:grpSpPr>
      <p:sp>
        <p:nvSpPr>
          <p:cNvPr id="83" name="Google Shape;83;g15ddf3994a3_0_55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4" name="Google Shape;84;g15ddf3994a3_0_55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85" name="Google Shape;85;g15ddf3994a3_0_55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g15ddf3994a3_0_55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g15ddf3994a3_0_55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strike="noStrike">
                <a:latin typeface="Calibri"/>
                <a:ea typeface="Calibri"/>
                <a:cs typeface="Calibri"/>
                <a:sym typeface="Calibri"/>
              </a:defRPr>
            </a:lvl1pPr>
            <a:lvl2pPr marL="0" lvl="1" indent="0" algn="r" rtl="0">
              <a:spcBef>
                <a:spcPts val="0"/>
              </a:spcBef>
              <a:buNone/>
              <a:defRPr strike="noStrike">
                <a:latin typeface="Calibri"/>
                <a:ea typeface="Calibri"/>
                <a:cs typeface="Calibri"/>
                <a:sym typeface="Calibri"/>
              </a:defRPr>
            </a:lvl2pPr>
            <a:lvl3pPr marL="0" lvl="2" indent="0" algn="r" rtl="0">
              <a:spcBef>
                <a:spcPts val="0"/>
              </a:spcBef>
              <a:buNone/>
              <a:defRPr strike="noStrike">
                <a:latin typeface="Calibri"/>
                <a:ea typeface="Calibri"/>
                <a:cs typeface="Calibri"/>
                <a:sym typeface="Calibri"/>
              </a:defRPr>
            </a:lvl3pPr>
            <a:lvl4pPr marL="0" lvl="3" indent="0" algn="r" rtl="0">
              <a:spcBef>
                <a:spcPts val="0"/>
              </a:spcBef>
              <a:buNone/>
              <a:defRPr strike="noStrike">
                <a:latin typeface="Calibri"/>
                <a:ea typeface="Calibri"/>
                <a:cs typeface="Calibri"/>
                <a:sym typeface="Calibri"/>
              </a:defRPr>
            </a:lvl4pPr>
            <a:lvl5pPr marL="0" lvl="4" indent="0" algn="r" rtl="0">
              <a:spcBef>
                <a:spcPts val="0"/>
              </a:spcBef>
              <a:buNone/>
              <a:defRPr strike="noStrike">
                <a:latin typeface="Calibri"/>
                <a:ea typeface="Calibri"/>
                <a:cs typeface="Calibri"/>
                <a:sym typeface="Calibri"/>
              </a:defRPr>
            </a:lvl5pPr>
            <a:lvl6pPr marL="0" lvl="5" indent="0" algn="r" rtl="0">
              <a:spcBef>
                <a:spcPts val="0"/>
              </a:spcBef>
              <a:buNone/>
              <a:defRPr strike="noStrike">
                <a:latin typeface="Calibri"/>
                <a:ea typeface="Calibri"/>
                <a:cs typeface="Calibri"/>
                <a:sym typeface="Calibri"/>
              </a:defRPr>
            </a:lvl6pPr>
            <a:lvl7pPr marL="0" lvl="6" indent="0" algn="r" rtl="0">
              <a:spcBef>
                <a:spcPts val="0"/>
              </a:spcBef>
              <a:buNone/>
              <a:defRPr strike="noStrike">
                <a:latin typeface="Calibri"/>
                <a:ea typeface="Calibri"/>
                <a:cs typeface="Calibri"/>
                <a:sym typeface="Calibri"/>
              </a:defRPr>
            </a:lvl7pPr>
            <a:lvl8pPr marL="0" lvl="7" indent="0" algn="r" rtl="0">
              <a:spcBef>
                <a:spcPts val="0"/>
              </a:spcBef>
              <a:buNone/>
              <a:defRPr strike="noStrike">
                <a:latin typeface="Calibri"/>
                <a:ea typeface="Calibri"/>
                <a:cs typeface="Calibri"/>
                <a:sym typeface="Calibri"/>
              </a:defRPr>
            </a:lvl8pPr>
            <a:lvl9pPr marL="0" lvl="8" indent="0" algn="r" rtl="0">
              <a:spcBef>
                <a:spcPts val="0"/>
              </a:spcBef>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latin typeface="Lato"/>
              <a:ea typeface="Lato"/>
              <a:cs typeface="Lato"/>
              <a:sym typeface="Lato"/>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g15ddf3994a3_0_56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 name="Google Shape;90;g15ddf3994a3_0_564"/>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91" name="Google Shape;91;g15ddf3994a3_0_564"/>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92" name="Google Shape;92;g15ddf3994a3_0_56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g15ddf3994a3_0_56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g15ddf3994a3_0_56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strike="noStrike">
                <a:latin typeface="Calibri"/>
                <a:ea typeface="Calibri"/>
                <a:cs typeface="Calibri"/>
                <a:sym typeface="Calibri"/>
              </a:defRPr>
            </a:lvl1pPr>
            <a:lvl2pPr marL="0" lvl="1" indent="0" algn="r" rtl="0">
              <a:spcBef>
                <a:spcPts val="0"/>
              </a:spcBef>
              <a:buNone/>
              <a:defRPr strike="noStrike">
                <a:latin typeface="Calibri"/>
                <a:ea typeface="Calibri"/>
                <a:cs typeface="Calibri"/>
                <a:sym typeface="Calibri"/>
              </a:defRPr>
            </a:lvl2pPr>
            <a:lvl3pPr marL="0" lvl="2" indent="0" algn="r" rtl="0">
              <a:spcBef>
                <a:spcPts val="0"/>
              </a:spcBef>
              <a:buNone/>
              <a:defRPr strike="noStrike">
                <a:latin typeface="Calibri"/>
                <a:ea typeface="Calibri"/>
                <a:cs typeface="Calibri"/>
                <a:sym typeface="Calibri"/>
              </a:defRPr>
            </a:lvl3pPr>
            <a:lvl4pPr marL="0" lvl="3" indent="0" algn="r" rtl="0">
              <a:spcBef>
                <a:spcPts val="0"/>
              </a:spcBef>
              <a:buNone/>
              <a:defRPr strike="noStrike">
                <a:latin typeface="Calibri"/>
                <a:ea typeface="Calibri"/>
                <a:cs typeface="Calibri"/>
                <a:sym typeface="Calibri"/>
              </a:defRPr>
            </a:lvl4pPr>
            <a:lvl5pPr marL="0" lvl="4" indent="0" algn="r" rtl="0">
              <a:spcBef>
                <a:spcPts val="0"/>
              </a:spcBef>
              <a:buNone/>
              <a:defRPr strike="noStrike">
                <a:latin typeface="Calibri"/>
                <a:ea typeface="Calibri"/>
                <a:cs typeface="Calibri"/>
                <a:sym typeface="Calibri"/>
              </a:defRPr>
            </a:lvl5pPr>
            <a:lvl6pPr marL="0" lvl="5" indent="0" algn="r" rtl="0">
              <a:spcBef>
                <a:spcPts val="0"/>
              </a:spcBef>
              <a:buNone/>
              <a:defRPr strike="noStrike">
                <a:latin typeface="Calibri"/>
                <a:ea typeface="Calibri"/>
                <a:cs typeface="Calibri"/>
                <a:sym typeface="Calibri"/>
              </a:defRPr>
            </a:lvl6pPr>
            <a:lvl7pPr marL="0" lvl="6" indent="0" algn="r" rtl="0">
              <a:spcBef>
                <a:spcPts val="0"/>
              </a:spcBef>
              <a:buNone/>
              <a:defRPr strike="noStrike">
                <a:latin typeface="Calibri"/>
                <a:ea typeface="Calibri"/>
                <a:cs typeface="Calibri"/>
                <a:sym typeface="Calibri"/>
              </a:defRPr>
            </a:lvl7pPr>
            <a:lvl8pPr marL="0" lvl="7" indent="0" algn="r" rtl="0">
              <a:spcBef>
                <a:spcPts val="0"/>
              </a:spcBef>
              <a:buNone/>
              <a:defRPr strike="noStrike">
                <a:latin typeface="Calibri"/>
                <a:ea typeface="Calibri"/>
                <a:cs typeface="Calibri"/>
                <a:sym typeface="Calibri"/>
              </a:defRPr>
            </a:lvl8pPr>
            <a:lvl9pPr marL="0" lvl="8" indent="0" algn="r" rtl="0">
              <a:spcBef>
                <a:spcPts val="0"/>
              </a:spcBef>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latin typeface="Lato"/>
              <a:ea typeface="Lato"/>
              <a:cs typeface="Lato"/>
              <a:sym typeface="Lato"/>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g15ddf3994a3_0_493"/>
          <p:cNvGrpSpPr/>
          <p:nvPr/>
        </p:nvGrpSpPr>
        <p:grpSpPr>
          <a:xfrm>
            <a:off x="1107036" y="1588427"/>
            <a:ext cx="994316" cy="61102"/>
            <a:chOff x="4580561" y="2589004"/>
            <a:chExt cx="1064464" cy="25200"/>
          </a:xfrm>
        </p:grpSpPr>
        <p:sp>
          <p:nvSpPr>
            <p:cNvPr id="19" name="Google Shape;19;g15ddf3994a3_0_49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15ddf3994a3_0_49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 name="Google Shape;21;g15ddf3994a3_0_49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2" name="Google Shape;22;g15ddf3994a3_0_49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g15ddf3994a3_0_49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5" name="Google Shape;25;g15ddf3994a3_0_499"/>
          <p:cNvGrpSpPr/>
          <p:nvPr/>
        </p:nvGrpSpPr>
        <p:grpSpPr>
          <a:xfrm>
            <a:off x="1107036" y="1588427"/>
            <a:ext cx="994316" cy="61102"/>
            <a:chOff x="4580561" y="2589004"/>
            <a:chExt cx="1064464" cy="25200"/>
          </a:xfrm>
        </p:grpSpPr>
        <p:sp>
          <p:nvSpPr>
            <p:cNvPr id="26" name="Google Shape;26;g15ddf3994a3_0_49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15ddf3994a3_0_49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 name="Google Shape;28;g15ddf3994a3_0_499"/>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29" name="Google Shape;29;g15ddf3994a3_0_499"/>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0" name="Google Shape;30;g15ddf3994a3_0_49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g15ddf3994a3_0_50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3" name="Google Shape;33;g15ddf3994a3_0_507"/>
          <p:cNvGrpSpPr/>
          <p:nvPr/>
        </p:nvGrpSpPr>
        <p:grpSpPr>
          <a:xfrm>
            <a:off x="1107036" y="1588427"/>
            <a:ext cx="994316" cy="61102"/>
            <a:chOff x="4580561" y="2589004"/>
            <a:chExt cx="1064464" cy="25200"/>
          </a:xfrm>
        </p:grpSpPr>
        <p:sp>
          <p:nvSpPr>
            <p:cNvPr id="34" name="Google Shape;34;g15ddf3994a3_0_50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15ddf3994a3_0_50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g15ddf3994a3_0_507"/>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37" name="Google Shape;37;g15ddf3994a3_0_507"/>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8" name="Google Shape;38;g15ddf3994a3_0_507"/>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9" name="Google Shape;39;g15ddf3994a3_0_50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g15ddf3994a3_0_51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2" name="Google Shape;42;g15ddf3994a3_0_516"/>
          <p:cNvGrpSpPr/>
          <p:nvPr/>
        </p:nvGrpSpPr>
        <p:grpSpPr>
          <a:xfrm>
            <a:off x="1107036" y="1588427"/>
            <a:ext cx="994316" cy="61102"/>
            <a:chOff x="4580561" y="2589004"/>
            <a:chExt cx="1064464" cy="25200"/>
          </a:xfrm>
        </p:grpSpPr>
        <p:sp>
          <p:nvSpPr>
            <p:cNvPr id="43" name="Google Shape;43;g15ddf3994a3_0_51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15ddf3994a3_0_51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g15ddf3994a3_0_51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46" name="Google Shape;46;g15ddf3994a3_0_51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g15ddf3994a3_0_523"/>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9" name="Google Shape;49;g15ddf3994a3_0_523"/>
          <p:cNvGrpSpPr/>
          <p:nvPr/>
        </p:nvGrpSpPr>
        <p:grpSpPr>
          <a:xfrm>
            <a:off x="1107036" y="1588427"/>
            <a:ext cx="994316" cy="61102"/>
            <a:chOff x="4580561" y="2589004"/>
            <a:chExt cx="1064464" cy="25200"/>
          </a:xfrm>
        </p:grpSpPr>
        <p:sp>
          <p:nvSpPr>
            <p:cNvPr id="50" name="Google Shape;50;g15ddf3994a3_0_523"/>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15ddf3994a3_0_523"/>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g15ddf3994a3_0_523"/>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3" name="Google Shape;53;g15ddf3994a3_0_523"/>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g15ddf3994a3_0_52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g15ddf3994a3_0_531"/>
          <p:cNvGrpSpPr/>
          <p:nvPr/>
        </p:nvGrpSpPr>
        <p:grpSpPr>
          <a:xfrm>
            <a:off x="1107036" y="5558926"/>
            <a:ext cx="994316" cy="61102"/>
            <a:chOff x="4580561" y="2589004"/>
            <a:chExt cx="1064464" cy="25200"/>
          </a:xfrm>
        </p:grpSpPr>
        <p:sp>
          <p:nvSpPr>
            <p:cNvPr id="57" name="Google Shape;57;g15ddf3994a3_0_53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g15ddf3994a3_0_53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9" name="Google Shape;59;g15ddf3994a3_0_531"/>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0" name="Google Shape;60;g15ddf3994a3_0_53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g15ddf3994a3_0_537"/>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3" name="Google Shape;63;g15ddf3994a3_0_537"/>
          <p:cNvGrpSpPr/>
          <p:nvPr/>
        </p:nvGrpSpPr>
        <p:grpSpPr>
          <a:xfrm>
            <a:off x="1107036" y="1588427"/>
            <a:ext cx="994316" cy="61102"/>
            <a:chOff x="4580561" y="2589004"/>
            <a:chExt cx="1064464" cy="25200"/>
          </a:xfrm>
        </p:grpSpPr>
        <p:sp>
          <p:nvSpPr>
            <p:cNvPr id="64" name="Google Shape;64;g15ddf3994a3_0_53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g15ddf3994a3_0_53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g15ddf3994a3_0_537"/>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67" name="Google Shape;67;g15ddf3994a3_0_537"/>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68" name="Google Shape;68;g15ddf3994a3_0_537"/>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9" name="Google Shape;69;g15ddf3994a3_0_53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g15ddf3994a3_0_546"/>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72" name="Google Shape;72;g15ddf3994a3_0_54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g15ddf3994a3_0_48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9pPr>
          </a:lstStyle>
          <a:p>
            <a:endParaRPr/>
          </a:p>
        </p:txBody>
      </p:sp>
      <p:sp>
        <p:nvSpPr>
          <p:cNvPr id="7" name="Google Shape;7;g15ddf3994a3_0_48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8" name="Google Shape;8;g15ddf3994a3_0_48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a:spLocks noGrp="1"/>
          </p:cNvSpPr>
          <p:nvPr>
            <p:ph type="ctrTitle"/>
          </p:nvPr>
        </p:nvSpPr>
        <p:spPr>
          <a:xfrm>
            <a:off x="1371600" y="1199321"/>
            <a:ext cx="9144000" cy="1289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6000"/>
              <a:buFont typeface="Times New Roman"/>
              <a:buNone/>
            </a:pPr>
            <a:r>
              <a:rPr lang="en-US">
                <a:solidFill>
                  <a:srgbClr val="434343"/>
                </a:solidFill>
                <a:latin typeface="Lato"/>
                <a:ea typeface="Lato"/>
                <a:cs typeface="Lato"/>
                <a:sym typeface="Lato"/>
              </a:rPr>
              <a:t>Bug Tracking System</a:t>
            </a:r>
            <a:endParaRPr sz="1200">
              <a:solidFill>
                <a:srgbClr val="434343"/>
              </a:solidFill>
              <a:latin typeface="Lato"/>
              <a:ea typeface="Lato"/>
              <a:cs typeface="Lato"/>
              <a:sym typeface="Lato"/>
            </a:endParaRPr>
          </a:p>
        </p:txBody>
      </p:sp>
      <p:sp>
        <p:nvSpPr>
          <p:cNvPr id="100" name="Google Shape;100;p1"/>
          <p:cNvSpPr txBox="1"/>
          <p:nvPr/>
        </p:nvSpPr>
        <p:spPr>
          <a:xfrm>
            <a:off x="3387300" y="3022425"/>
            <a:ext cx="5417400" cy="458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b="1">
                <a:solidFill>
                  <a:srgbClr val="1155CC"/>
                </a:solidFill>
                <a:latin typeface="Lato"/>
                <a:ea typeface="Lato"/>
                <a:cs typeface="Lato"/>
                <a:sym typeface="Lato"/>
              </a:rPr>
              <a:t>Batch: </a:t>
            </a:r>
            <a:r>
              <a:rPr lang="en-US" sz="1800" b="1">
                <a:solidFill>
                  <a:schemeClr val="dk2"/>
                </a:solidFill>
                <a:latin typeface="Lato"/>
                <a:ea typeface="Lato"/>
                <a:cs typeface="Lato"/>
                <a:sym typeface="Lato"/>
              </a:rPr>
              <a:t>WFS - Hyd (Team 8)</a:t>
            </a:r>
            <a:endParaRPr sz="1800" b="1">
              <a:solidFill>
                <a:schemeClr val="dk2"/>
              </a:solidFill>
              <a:latin typeface="Lato"/>
              <a:ea typeface="Lato"/>
              <a:cs typeface="Lato"/>
              <a:sym typeface="Lato"/>
            </a:endParaRPr>
          </a:p>
          <a:p>
            <a:pPr marL="0" lvl="0" indent="0" algn="ctr" rtl="0">
              <a:spcBef>
                <a:spcPts val="0"/>
              </a:spcBef>
              <a:spcAft>
                <a:spcPts val="0"/>
              </a:spcAft>
              <a:buNone/>
            </a:pPr>
            <a:r>
              <a:rPr lang="en-US" sz="2200" b="1">
                <a:solidFill>
                  <a:srgbClr val="1155CC"/>
                </a:solidFill>
                <a:latin typeface="Lato"/>
                <a:ea typeface="Lato"/>
                <a:cs typeface="Lato"/>
                <a:sym typeface="Lato"/>
              </a:rPr>
              <a:t>Team Name: </a:t>
            </a:r>
            <a:r>
              <a:rPr lang="en-US" sz="1800" b="1">
                <a:solidFill>
                  <a:schemeClr val="dk2"/>
                </a:solidFill>
                <a:latin typeface="Lato"/>
                <a:ea typeface="Lato"/>
                <a:cs typeface="Lato"/>
                <a:sym typeface="Lato"/>
              </a:rPr>
              <a:t>Game of Bugs</a:t>
            </a:r>
            <a:endParaRPr sz="1800" b="1">
              <a:solidFill>
                <a:schemeClr val="dk2"/>
              </a:solidFill>
              <a:latin typeface="Lato"/>
              <a:ea typeface="Lato"/>
              <a:cs typeface="Lato"/>
              <a:sym typeface="Lato"/>
            </a:endParaRPr>
          </a:p>
          <a:p>
            <a:pPr marL="0" lvl="0" indent="0" algn="ctr" rtl="0">
              <a:spcBef>
                <a:spcPts val="0"/>
              </a:spcBef>
              <a:spcAft>
                <a:spcPts val="0"/>
              </a:spcAft>
              <a:buNone/>
            </a:pPr>
            <a:endParaRPr sz="1800" b="1">
              <a:solidFill>
                <a:schemeClr val="dk2"/>
              </a:solidFill>
              <a:latin typeface="Lato"/>
              <a:ea typeface="Lato"/>
              <a:cs typeface="Lato"/>
              <a:sym typeface="Lato"/>
            </a:endParaRPr>
          </a:p>
          <a:p>
            <a:pPr marL="0" lvl="0" indent="0" algn="ctr" rtl="0">
              <a:spcBef>
                <a:spcPts val="0"/>
              </a:spcBef>
              <a:spcAft>
                <a:spcPts val="0"/>
              </a:spcAft>
              <a:buNone/>
            </a:pPr>
            <a:r>
              <a:rPr lang="en-US" sz="2200" b="1" u="sng">
                <a:solidFill>
                  <a:srgbClr val="1155CC"/>
                </a:solidFill>
                <a:latin typeface="Lato"/>
                <a:ea typeface="Lato"/>
                <a:cs typeface="Lato"/>
                <a:sym typeface="Lato"/>
              </a:rPr>
              <a:t>TEAM MEMBERS</a:t>
            </a:r>
            <a:endParaRPr sz="2200" b="1" u="sng">
              <a:solidFill>
                <a:srgbClr val="1155CC"/>
              </a:solidFill>
              <a:latin typeface="Lato"/>
              <a:ea typeface="Lato"/>
              <a:cs typeface="Lato"/>
              <a:sym typeface="Lato"/>
            </a:endParaRPr>
          </a:p>
          <a:p>
            <a:pPr marL="0" lvl="0" indent="0" algn="l" rtl="0">
              <a:spcBef>
                <a:spcPts val="0"/>
              </a:spcBef>
              <a:spcAft>
                <a:spcPts val="0"/>
              </a:spcAft>
              <a:buNone/>
            </a:pPr>
            <a:endParaRPr sz="2200" b="1" u="sng">
              <a:solidFill>
                <a:srgbClr val="1155CC"/>
              </a:solidFill>
              <a:latin typeface="Lato"/>
              <a:ea typeface="Lato"/>
              <a:cs typeface="Lato"/>
              <a:sym typeface="Lato"/>
            </a:endParaRPr>
          </a:p>
          <a:p>
            <a:pPr marL="0" lvl="0" indent="0" algn="just" rtl="0">
              <a:spcBef>
                <a:spcPts val="0"/>
              </a:spcBef>
              <a:spcAft>
                <a:spcPts val="0"/>
              </a:spcAft>
              <a:buNone/>
            </a:pPr>
            <a:r>
              <a:rPr lang="en-US" sz="1800">
                <a:solidFill>
                  <a:srgbClr val="262626"/>
                </a:solidFill>
                <a:latin typeface="Lato"/>
                <a:ea typeface="Lato"/>
                <a:cs typeface="Lato"/>
                <a:sym typeface="Lato"/>
              </a:rPr>
              <a:t>Anjali Varkuti                                   Rutvik Shiyaniya                </a:t>
            </a:r>
            <a:endParaRPr sz="1800">
              <a:solidFill>
                <a:srgbClr val="262626"/>
              </a:solidFill>
              <a:latin typeface="Lato"/>
              <a:ea typeface="Lato"/>
              <a:cs typeface="Lato"/>
              <a:sym typeface="Lato"/>
            </a:endParaRPr>
          </a:p>
          <a:p>
            <a:pPr marL="0" lvl="0" indent="0" algn="just" rtl="0">
              <a:spcBef>
                <a:spcPts val="0"/>
              </a:spcBef>
              <a:spcAft>
                <a:spcPts val="0"/>
              </a:spcAft>
              <a:buNone/>
            </a:pPr>
            <a:r>
              <a:rPr lang="en-US" sz="1800">
                <a:solidFill>
                  <a:srgbClr val="262626"/>
                </a:solidFill>
                <a:latin typeface="Lato"/>
                <a:ea typeface="Lato"/>
                <a:cs typeface="Lato"/>
                <a:sym typeface="Lato"/>
              </a:rPr>
              <a:t>Preeti Singh                                      Saahil Sharma</a:t>
            </a:r>
            <a:endParaRPr sz="1800">
              <a:solidFill>
                <a:srgbClr val="262626"/>
              </a:solidFill>
              <a:latin typeface="Lato"/>
              <a:ea typeface="Lato"/>
              <a:cs typeface="Lato"/>
              <a:sym typeface="Lato"/>
            </a:endParaRPr>
          </a:p>
          <a:p>
            <a:pPr marL="0" lvl="0" indent="0" algn="just" rtl="0">
              <a:spcBef>
                <a:spcPts val="0"/>
              </a:spcBef>
              <a:spcAft>
                <a:spcPts val="0"/>
              </a:spcAft>
              <a:buNone/>
            </a:pPr>
            <a:r>
              <a:rPr lang="en-US" sz="1800">
                <a:solidFill>
                  <a:srgbClr val="262626"/>
                </a:solidFill>
                <a:latin typeface="Lato"/>
                <a:ea typeface="Lato"/>
                <a:cs typeface="Lato"/>
                <a:sym typeface="Lato"/>
              </a:rPr>
              <a:t>Priya Ratnaparkhe                       Shaik Sana</a:t>
            </a:r>
            <a:endParaRPr sz="1800">
              <a:solidFill>
                <a:srgbClr val="262626"/>
              </a:solidFill>
              <a:latin typeface="Lato"/>
              <a:ea typeface="Lato"/>
              <a:cs typeface="Lato"/>
              <a:sym typeface="Lato"/>
            </a:endParaRPr>
          </a:p>
          <a:p>
            <a:pPr marL="0" lvl="0" indent="0" algn="just" rtl="0">
              <a:spcBef>
                <a:spcPts val="0"/>
              </a:spcBef>
              <a:spcAft>
                <a:spcPts val="0"/>
              </a:spcAft>
              <a:buNone/>
            </a:pPr>
            <a:r>
              <a:rPr lang="en-US" sz="1800">
                <a:solidFill>
                  <a:srgbClr val="262626"/>
                </a:solidFill>
                <a:latin typeface="Lato"/>
                <a:ea typeface="Lato"/>
                <a:cs typeface="Lato"/>
                <a:sym typeface="Lato"/>
              </a:rPr>
              <a:t>Rohit Kumar Rai                            Shivam Kotnala</a:t>
            </a:r>
            <a:endParaRPr sz="1800">
              <a:solidFill>
                <a:srgbClr val="262626"/>
              </a:solidFill>
              <a:latin typeface="Lato"/>
              <a:ea typeface="Lato"/>
              <a:cs typeface="Lato"/>
              <a:sym typeface="Lato"/>
            </a:endParaRPr>
          </a:p>
          <a:p>
            <a:pPr marL="0" lvl="0" indent="0" algn="just" rtl="0">
              <a:spcBef>
                <a:spcPts val="0"/>
              </a:spcBef>
              <a:spcAft>
                <a:spcPts val="0"/>
              </a:spcAft>
              <a:buNone/>
            </a:pPr>
            <a:r>
              <a:rPr lang="en-US" sz="1800">
                <a:solidFill>
                  <a:srgbClr val="262626"/>
                </a:solidFill>
                <a:latin typeface="Lato"/>
                <a:ea typeface="Lato"/>
                <a:cs typeface="Lato"/>
                <a:sym typeface="Lato"/>
              </a:rPr>
              <a:t>Sindhu N Pujar</a:t>
            </a:r>
            <a:endParaRPr sz="1800">
              <a:solidFill>
                <a:srgbClr val="262626"/>
              </a:solidFill>
              <a:latin typeface="Lato"/>
              <a:ea typeface="Lato"/>
              <a:cs typeface="Lato"/>
              <a:sym typeface="Lato"/>
            </a:endParaRPr>
          </a:p>
          <a:p>
            <a:pPr marL="0" lvl="0" indent="0" algn="just" rtl="0">
              <a:spcBef>
                <a:spcPts val="0"/>
              </a:spcBef>
              <a:spcAft>
                <a:spcPts val="0"/>
              </a:spcAft>
              <a:buNone/>
            </a:pPr>
            <a:endParaRPr sz="1800">
              <a:solidFill>
                <a:srgbClr val="262626"/>
              </a:solidFill>
              <a:latin typeface="Lato"/>
              <a:ea typeface="Lato"/>
              <a:cs typeface="Lato"/>
              <a:sym typeface="Lato"/>
            </a:endParaRPr>
          </a:p>
          <a:p>
            <a:pPr marL="0" lvl="0" indent="0" algn="just" rtl="0">
              <a:spcBef>
                <a:spcPts val="0"/>
              </a:spcBef>
              <a:spcAft>
                <a:spcPts val="0"/>
              </a:spcAft>
              <a:buNone/>
            </a:pPr>
            <a:endParaRPr sz="1800">
              <a:solidFill>
                <a:srgbClr val="262626"/>
              </a:solidFill>
              <a:latin typeface="Lato"/>
              <a:ea typeface="Lato"/>
              <a:cs typeface="Lato"/>
              <a:sym typeface="Lato"/>
            </a:endParaRPr>
          </a:p>
          <a:p>
            <a:pPr marL="0" lvl="0" indent="0" algn="just" rtl="0">
              <a:spcBef>
                <a:spcPts val="0"/>
              </a:spcBef>
              <a:spcAft>
                <a:spcPts val="0"/>
              </a:spcAft>
              <a:buNone/>
            </a:pPr>
            <a:endParaRPr sz="1800">
              <a:solidFill>
                <a:srgbClr val="262626"/>
              </a:solidFill>
              <a:latin typeface="Lato"/>
              <a:ea typeface="Lato"/>
              <a:cs typeface="Lato"/>
              <a:sym typeface="Lato"/>
            </a:endParaRPr>
          </a:p>
          <a:p>
            <a:pPr marL="0" lvl="0" indent="0" algn="just" rtl="0">
              <a:spcBef>
                <a:spcPts val="0"/>
              </a:spcBef>
              <a:spcAft>
                <a:spcPts val="0"/>
              </a:spcAft>
              <a:buNone/>
            </a:pPr>
            <a:endParaRPr sz="1800">
              <a:solidFill>
                <a:srgbClr val="262626"/>
              </a:solidFill>
              <a:latin typeface="Lato"/>
              <a:ea typeface="Lato"/>
              <a:cs typeface="Lato"/>
              <a:sym typeface="Lato"/>
            </a:endParaRPr>
          </a:p>
          <a:p>
            <a:pPr marL="0" lvl="0" indent="0" algn="just" rtl="0">
              <a:spcBef>
                <a:spcPts val="0"/>
              </a:spcBef>
              <a:spcAft>
                <a:spcPts val="0"/>
              </a:spcAft>
              <a:buNone/>
            </a:pPr>
            <a:endParaRPr sz="1800">
              <a:solidFill>
                <a:srgbClr val="262626"/>
              </a:solidFill>
              <a:latin typeface="Lato"/>
              <a:ea typeface="Lato"/>
              <a:cs typeface="Lato"/>
              <a:sym typeface="Lato"/>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15ddf3994a3_0_385"/>
          <p:cNvSpPr txBox="1">
            <a:spLocks noGrp="1"/>
          </p:cNvSpPr>
          <p:nvPr>
            <p:ph type="ctrTitle"/>
          </p:nvPr>
        </p:nvSpPr>
        <p:spPr>
          <a:xfrm>
            <a:off x="970650" y="763469"/>
            <a:ext cx="10250700" cy="721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sz="4000"/>
              <a:t>CONTENTS</a:t>
            </a:r>
            <a:endParaRPr sz="4000"/>
          </a:p>
        </p:txBody>
      </p:sp>
      <p:sp>
        <p:nvSpPr>
          <p:cNvPr id="106" name="Google Shape;106;g15ddf3994a3_0_385"/>
          <p:cNvSpPr txBox="1"/>
          <p:nvPr/>
        </p:nvSpPr>
        <p:spPr>
          <a:xfrm>
            <a:off x="1156025" y="1983975"/>
            <a:ext cx="8342100" cy="1847100"/>
          </a:xfrm>
          <a:prstGeom prst="rect">
            <a:avLst/>
          </a:prstGeom>
          <a:noFill/>
          <a:ln>
            <a:noFill/>
          </a:ln>
        </p:spPr>
        <p:txBody>
          <a:bodyPr spcFirstLastPara="1" wrap="square" lIns="91425" tIns="91425" rIns="91425" bIns="91425" anchor="t" anchorCtr="0">
            <a:spAutoFit/>
          </a:bodyPr>
          <a:lstStyle/>
          <a:p>
            <a:pPr marL="457200" lvl="0" indent="-400050" algn="l" rtl="0">
              <a:spcBef>
                <a:spcPts val="0"/>
              </a:spcBef>
              <a:spcAft>
                <a:spcPts val="0"/>
              </a:spcAft>
              <a:buSzPts val="2700"/>
              <a:buFont typeface="Lato"/>
              <a:buChar char="●"/>
            </a:pPr>
            <a:r>
              <a:rPr lang="en-US" sz="2700">
                <a:latin typeface="Lato"/>
                <a:ea typeface="Lato"/>
                <a:cs typeface="Lato"/>
                <a:sym typeface="Lato"/>
              </a:rPr>
              <a:t>Members Contribution</a:t>
            </a:r>
            <a:endParaRPr sz="2700">
              <a:latin typeface="Lato"/>
              <a:ea typeface="Lato"/>
              <a:cs typeface="Lato"/>
              <a:sym typeface="Lato"/>
            </a:endParaRPr>
          </a:p>
          <a:p>
            <a:pPr marL="457200" lvl="0" indent="-400050" algn="l" rtl="0">
              <a:spcBef>
                <a:spcPts val="0"/>
              </a:spcBef>
              <a:spcAft>
                <a:spcPts val="0"/>
              </a:spcAft>
              <a:buSzPts val="2700"/>
              <a:buFont typeface="Lato"/>
              <a:buChar char="●"/>
            </a:pPr>
            <a:r>
              <a:rPr lang="en-US" sz="2700">
                <a:latin typeface="Lato"/>
                <a:ea typeface="Lato"/>
                <a:cs typeface="Lato"/>
                <a:sym typeface="Lato"/>
              </a:rPr>
              <a:t>Application Features and Project Outline</a:t>
            </a:r>
            <a:endParaRPr sz="2700">
              <a:latin typeface="Lato"/>
              <a:ea typeface="Lato"/>
              <a:cs typeface="Lato"/>
              <a:sym typeface="Lato"/>
            </a:endParaRPr>
          </a:p>
          <a:p>
            <a:pPr marL="457200" lvl="0" indent="-400050" algn="l" rtl="0">
              <a:spcBef>
                <a:spcPts val="0"/>
              </a:spcBef>
              <a:spcAft>
                <a:spcPts val="0"/>
              </a:spcAft>
              <a:buSzPts val="2700"/>
              <a:buFont typeface="Lato"/>
              <a:buChar char="●"/>
            </a:pPr>
            <a:r>
              <a:rPr lang="en-US" sz="2700">
                <a:latin typeface="Lato"/>
                <a:ea typeface="Lato"/>
                <a:cs typeface="Lato"/>
                <a:sym typeface="Lato"/>
              </a:rPr>
              <a:t>UI Snapshots</a:t>
            </a:r>
            <a:endParaRPr sz="2700">
              <a:latin typeface="Lato"/>
              <a:ea typeface="Lato"/>
              <a:cs typeface="Lato"/>
              <a:sym typeface="Lato"/>
            </a:endParaRPr>
          </a:p>
          <a:p>
            <a:pPr marL="457200" lvl="0" indent="-400050" algn="l" rtl="0">
              <a:spcBef>
                <a:spcPts val="0"/>
              </a:spcBef>
              <a:spcAft>
                <a:spcPts val="0"/>
              </a:spcAft>
              <a:buSzPts val="2700"/>
              <a:buFont typeface="Lato"/>
              <a:buChar char="●"/>
            </a:pPr>
            <a:r>
              <a:rPr lang="en-US" sz="2700">
                <a:latin typeface="Lato"/>
                <a:ea typeface="Lato"/>
                <a:cs typeface="Lato"/>
                <a:sym typeface="Lato"/>
              </a:rPr>
              <a:t>Highlights of Learning</a:t>
            </a:r>
            <a:endParaRPr sz="2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5ddf3994a3_0_571"/>
          <p:cNvSpPr txBox="1">
            <a:spLocks noGrp="1"/>
          </p:cNvSpPr>
          <p:nvPr>
            <p:ph type="ctrTitle"/>
          </p:nvPr>
        </p:nvSpPr>
        <p:spPr>
          <a:xfrm>
            <a:off x="972825" y="808425"/>
            <a:ext cx="9103200" cy="721500"/>
          </a:xfrm>
          <a:prstGeom prst="rect">
            <a:avLst/>
          </a:prstGeom>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US" sz="3600">
                <a:solidFill>
                  <a:srgbClr val="262626"/>
                </a:solidFill>
              </a:rPr>
              <a:t>MEMBERS CONTRIBUTION</a:t>
            </a:r>
            <a:endParaRPr sz="3600"/>
          </a:p>
        </p:txBody>
      </p:sp>
      <p:sp>
        <p:nvSpPr>
          <p:cNvPr id="112" name="Google Shape;112;g15ddf3994a3_0_571"/>
          <p:cNvSpPr txBox="1">
            <a:spLocks noGrp="1"/>
          </p:cNvSpPr>
          <p:nvPr>
            <p:ph type="subTitle" idx="1"/>
          </p:nvPr>
        </p:nvSpPr>
        <p:spPr>
          <a:xfrm>
            <a:off x="972824" y="1792125"/>
            <a:ext cx="10852800" cy="721500"/>
          </a:xfrm>
          <a:prstGeom prst="rect">
            <a:avLst/>
          </a:prstGeom>
        </p:spPr>
        <p:txBody>
          <a:bodyPr spcFirstLastPara="1" wrap="square" lIns="121900" tIns="121900" rIns="121900" bIns="121900" anchor="t" anchorCtr="0">
            <a:noAutofit/>
          </a:bodyPr>
          <a:lstStyle/>
          <a:p>
            <a:pPr marL="228600" lvl="0" indent="-222250" algn="just" rtl="0">
              <a:lnSpc>
                <a:spcPct val="90000"/>
              </a:lnSpc>
              <a:spcBef>
                <a:spcPts val="0"/>
              </a:spcBef>
              <a:spcAft>
                <a:spcPts val="0"/>
              </a:spcAft>
              <a:buClr>
                <a:srgbClr val="434343"/>
              </a:buClr>
              <a:buSzPts val="1500"/>
              <a:buChar char="●"/>
            </a:pPr>
            <a:r>
              <a:rPr lang="en-US" sz="1500" b="1" dirty="0">
                <a:solidFill>
                  <a:srgbClr val="434343"/>
                </a:solidFill>
                <a:latin typeface="Times New Roman"/>
                <a:ea typeface="Times New Roman"/>
                <a:cs typeface="Times New Roman"/>
                <a:sym typeface="Times New Roman"/>
              </a:rPr>
              <a:t>Sindhu N Pujar </a:t>
            </a:r>
            <a:r>
              <a:rPr lang="en-US" sz="1500" dirty="0">
                <a:solidFill>
                  <a:srgbClr val="434343"/>
                </a:solidFill>
                <a:latin typeface="Times New Roman"/>
                <a:ea typeface="Times New Roman"/>
                <a:cs typeface="Times New Roman"/>
                <a:sym typeface="Times New Roman"/>
              </a:rPr>
              <a:t>- Implemented the base structure of the database as per the functionality requirement of the project. This was followed by the debugging process of different modules and their integration to form the main system.</a:t>
            </a:r>
            <a:endParaRPr sz="1500" dirty="0">
              <a:solidFill>
                <a:srgbClr val="434343"/>
              </a:solidFill>
            </a:endParaRPr>
          </a:p>
          <a:p>
            <a:pPr marL="228600" lvl="0" indent="-222250" algn="just" rtl="0">
              <a:lnSpc>
                <a:spcPct val="90000"/>
              </a:lnSpc>
              <a:spcBef>
                <a:spcPts val="1000"/>
              </a:spcBef>
              <a:spcAft>
                <a:spcPts val="0"/>
              </a:spcAft>
              <a:buClr>
                <a:srgbClr val="434343"/>
              </a:buClr>
              <a:buSzPts val="1500"/>
              <a:buChar char="●"/>
            </a:pPr>
            <a:r>
              <a:rPr lang="en-US" sz="1500" b="1" dirty="0">
                <a:solidFill>
                  <a:srgbClr val="434343"/>
                </a:solidFill>
                <a:latin typeface="Times New Roman"/>
                <a:ea typeface="Times New Roman"/>
                <a:cs typeface="Times New Roman"/>
                <a:sym typeface="Times New Roman"/>
              </a:rPr>
              <a:t>Anjali </a:t>
            </a:r>
            <a:r>
              <a:rPr lang="en-US" sz="1500" b="1" dirty="0" err="1">
                <a:solidFill>
                  <a:srgbClr val="434343"/>
                </a:solidFill>
                <a:latin typeface="Times New Roman"/>
                <a:ea typeface="Times New Roman"/>
                <a:cs typeface="Times New Roman"/>
                <a:sym typeface="Times New Roman"/>
              </a:rPr>
              <a:t>Varkuti</a:t>
            </a:r>
            <a:r>
              <a:rPr lang="en-US" sz="1500" b="1" dirty="0">
                <a:solidFill>
                  <a:srgbClr val="434343"/>
                </a:solidFill>
                <a:latin typeface="Times New Roman"/>
                <a:ea typeface="Times New Roman"/>
                <a:cs typeface="Times New Roman"/>
                <a:sym typeface="Times New Roman"/>
              </a:rPr>
              <a:t> </a:t>
            </a:r>
            <a:r>
              <a:rPr lang="en-US" sz="1500" dirty="0">
                <a:solidFill>
                  <a:srgbClr val="434343"/>
                </a:solidFill>
                <a:latin typeface="Times New Roman"/>
                <a:ea typeface="Times New Roman"/>
                <a:cs typeface="Times New Roman"/>
                <a:sym typeface="Times New Roman"/>
              </a:rPr>
              <a:t>- Implemented the core design of front-end  module as per the functionality requirement of the project and also worked on improving error handling in registration and user process modules.</a:t>
            </a:r>
            <a:endParaRPr sz="1500" dirty="0">
              <a:solidFill>
                <a:srgbClr val="434343"/>
              </a:solidFill>
            </a:endParaRPr>
          </a:p>
          <a:p>
            <a:pPr marL="228600" lvl="0" indent="-222250" algn="just" rtl="0">
              <a:lnSpc>
                <a:spcPct val="90000"/>
              </a:lnSpc>
              <a:spcBef>
                <a:spcPts val="1000"/>
              </a:spcBef>
              <a:spcAft>
                <a:spcPts val="0"/>
              </a:spcAft>
              <a:buClr>
                <a:srgbClr val="434343"/>
              </a:buClr>
              <a:buSzPts val="1500"/>
              <a:buChar char="●"/>
            </a:pPr>
            <a:r>
              <a:rPr lang="en-US" sz="1500" b="1" dirty="0">
                <a:solidFill>
                  <a:srgbClr val="434343"/>
                </a:solidFill>
                <a:latin typeface="Times New Roman"/>
                <a:ea typeface="Times New Roman"/>
                <a:cs typeface="Times New Roman"/>
                <a:sym typeface="Times New Roman"/>
              </a:rPr>
              <a:t>Shaik Sana </a:t>
            </a:r>
            <a:r>
              <a:rPr lang="en-US" sz="1500" dirty="0">
                <a:solidFill>
                  <a:srgbClr val="434343"/>
                </a:solidFill>
                <a:latin typeface="Times New Roman"/>
                <a:ea typeface="Times New Roman"/>
                <a:cs typeface="Times New Roman"/>
                <a:sym typeface="Times New Roman"/>
              </a:rPr>
              <a:t>- Implemented the design pattern of the front end functionalities as per the functionality requirement of the project and also worked on improving error handling in registration and user process modules..</a:t>
            </a:r>
            <a:endParaRPr sz="1500" dirty="0">
              <a:solidFill>
                <a:srgbClr val="434343"/>
              </a:solidFill>
            </a:endParaRPr>
          </a:p>
          <a:p>
            <a:pPr marL="228600" lvl="0" indent="-222250" algn="just" rtl="0">
              <a:lnSpc>
                <a:spcPct val="90000"/>
              </a:lnSpc>
              <a:spcBef>
                <a:spcPts val="1000"/>
              </a:spcBef>
              <a:spcAft>
                <a:spcPts val="0"/>
              </a:spcAft>
              <a:buClr>
                <a:srgbClr val="434343"/>
              </a:buClr>
              <a:buSzPts val="1500"/>
              <a:buChar char="●"/>
            </a:pPr>
            <a:r>
              <a:rPr lang="en-US" sz="1500" b="1" dirty="0">
                <a:solidFill>
                  <a:srgbClr val="434343"/>
                </a:solidFill>
                <a:latin typeface="Times New Roman"/>
                <a:ea typeface="Times New Roman"/>
                <a:cs typeface="Times New Roman"/>
                <a:sym typeface="Times New Roman"/>
              </a:rPr>
              <a:t>Priya </a:t>
            </a:r>
            <a:r>
              <a:rPr lang="en-US" sz="1500" b="1" dirty="0" err="1">
                <a:solidFill>
                  <a:srgbClr val="434343"/>
                </a:solidFill>
                <a:latin typeface="Times New Roman"/>
                <a:ea typeface="Times New Roman"/>
                <a:cs typeface="Times New Roman"/>
                <a:sym typeface="Times New Roman"/>
              </a:rPr>
              <a:t>Ratnaparkhe</a:t>
            </a:r>
            <a:r>
              <a:rPr lang="en-US" sz="1500" b="1" dirty="0">
                <a:solidFill>
                  <a:srgbClr val="434343"/>
                </a:solidFill>
                <a:latin typeface="Times New Roman"/>
                <a:ea typeface="Times New Roman"/>
                <a:cs typeface="Times New Roman"/>
                <a:sym typeface="Times New Roman"/>
              </a:rPr>
              <a:t> </a:t>
            </a:r>
            <a:r>
              <a:rPr lang="en-US" sz="1500" dirty="0">
                <a:solidFill>
                  <a:srgbClr val="434343"/>
                </a:solidFill>
                <a:latin typeface="Times New Roman"/>
                <a:ea typeface="Times New Roman"/>
                <a:cs typeface="Times New Roman"/>
                <a:sym typeface="Times New Roman"/>
              </a:rPr>
              <a:t>- Implemented the core functionality of frontend using the JavaScript as per the functionality requirement of the project ,also implemented the class diagram.</a:t>
            </a:r>
            <a:endParaRPr sz="1500" dirty="0">
              <a:solidFill>
                <a:srgbClr val="434343"/>
              </a:solidFill>
            </a:endParaRPr>
          </a:p>
          <a:p>
            <a:pPr marL="228600" lvl="0" indent="-222250" algn="just" rtl="0">
              <a:lnSpc>
                <a:spcPct val="90000"/>
              </a:lnSpc>
              <a:spcBef>
                <a:spcPts val="1000"/>
              </a:spcBef>
              <a:spcAft>
                <a:spcPts val="0"/>
              </a:spcAft>
              <a:buClr>
                <a:srgbClr val="434343"/>
              </a:buClr>
              <a:buSzPts val="1500"/>
              <a:buChar char="●"/>
            </a:pPr>
            <a:r>
              <a:rPr lang="en-US" sz="1500" b="1" dirty="0" err="1">
                <a:solidFill>
                  <a:srgbClr val="434343"/>
                </a:solidFill>
                <a:latin typeface="Times New Roman"/>
                <a:ea typeface="Times New Roman"/>
                <a:cs typeface="Times New Roman"/>
                <a:sym typeface="Times New Roman"/>
              </a:rPr>
              <a:t>Rutvik</a:t>
            </a:r>
            <a:r>
              <a:rPr lang="en-US" sz="1500" b="1" dirty="0">
                <a:solidFill>
                  <a:srgbClr val="434343"/>
                </a:solidFill>
                <a:latin typeface="Times New Roman"/>
                <a:ea typeface="Times New Roman"/>
                <a:cs typeface="Times New Roman"/>
                <a:sym typeface="Times New Roman"/>
              </a:rPr>
              <a:t>  </a:t>
            </a:r>
            <a:r>
              <a:rPr lang="en-US" sz="1500" b="1" dirty="0" err="1">
                <a:solidFill>
                  <a:srgbClr val="434343"/>
                </a:solidFill>
                <a:latin typeface="Times New Roman"/>
                <a:ea typeface="Times New Roman"/>
                <a:cs typeface="Times New Roman"/>
                <a:sym typeface="Times New Roman"/>
              </a:rPr>
              <a:t>Shiyaniya</a:t>
            </a:r>
            <a:r>
              <a:rPr lang="en-US" sz="1500" b="1" dirty="0">
                <a:solidFill>
                  <a:srgbClr val="434343"/>
                </a:solidFill>
                <a:latin typeface="Times New Roman"/>
                <a:ea typeface="Times New Roman"/>
                <a:cs typeface="Times New Roman"/>
                <a:sym typeface="Times New Roman"/>
              </a:rPr>
              <a:t> - </a:t>
            </a:r>
            <a:r>
              <a:rPr lang="en-US" sz="1500" dirty="0">
                <a:solidFill>
                  <a:srgbClr val="434343"/>
                </a:solidFill>
                <a:latin typeface="Times New Roman"/>
                <a:ea typeface="Times New Roman"/>
                <a:cs typeface="Times New Roman"/>
                <a:sym typeface="Times New Roman"/>
              </a:rPr>
              <a:t>Implemented the bean classes, display all  projects and display all bugs functionalities for the project and also did the project cleaning for better presentation. </a:t>
            </a:r>
            <a:endParaRPr sz="1500" dirty="0">
              <a:solidFill>
                <a:srgbClr val="434343"/>
              </a:solidFill>
            </a:endParaRPr>
          </a:p>
          <a:p>
            <a:pPr marL="228600" lvl="0" indent="-222250" algn="just" rtl="0">
              <a:lnSpc>
                <a:spcPct val="90000"/>
              </a:lnSpc>
              <a:spcBef>
                <a:spcPts val="1000"/>
              </a:spcBef>
              <a:spcAft>
                <a:spcPts val="0"/>
              </a:spcAft>
              <a:buClr>
                <a:srgbClr val="434343"/>
              </a:buClr>
              <a:buSzPts val="1500"/>
              <a:buChar char="●"/>
            </a:pPr>
            <a:r>
              <a:rPr lang="en-US" sz="1500" b="1" dirty="0" err="1">
                <a:solidFill>
                  <a:srgbClr val="434343"/>
                </a:solidFill>
                <a:latin typeface="Times New Roman"/>
                <a:ea typeface="Times New Roman"/>
                <a:cs typeface="Times New Roman"/>
                <a:sym typeface="Times New Roman"/>
              </a:rPr>
              <a:t>Shivam</a:t>
            </a:r>
            <a:r>
              <a:rPr lang="en-US" sz="1500" b="1" dirty="0">
                <a:solidFill>
                  <a:srgbClr val="434343"/>
                </a:solidFill>
                <a:latin typeface="Times New Roman"/>
                <a:ea typeface="Times New Roman"/>
                <a:cs typeface="Times New Roman"/>
                <a:sym typeface="Times New Roman"/>
              </a:rPr>
              <a:t> </a:t>
            </a:r>
            <a:r>
              <a:rPr lang="en-US" sz="1500" b="1" dirty="0" err="1">
                <a:solidFill>
                  <a:srgbClr val="434343"/>
                </a:solidFill>
                <a:latin typeface="Times New Roman"/>
                <a:ea typeface="Times New Roman"/>
                <a:cs typeface="Times New Roman"/>
                <a:sym typeface="Times New Roman"/>
              </a:rPr>
              <a:t>Kotnala</a:t>
            </a:r>
            <a:r>
              <a:rPr lang="en-US" sz="1500" b="1" dirty="0">
                <a:solidFill>
                  <a:srgbClr val="434343"/>
                </a:solidFill>
                <a:latin typeface="Times New Roman"/>
                <a:ea typeface="Times New Roman"/>
                <a:cs typeface="Times New Roman"/>
                <a:sym typeface="Times New Roman"/>
              </a:rPr>
              <a:t> - </a:t>
            </a:r>
            <a:r>
              <a:rPr lang="en-US" sz="1500" dirty="0">
                <a:solidFill>
                  <a:srgbClr val="434343"/>
                </a:solidFill>
                <a:latin typeface="Times New Roman"/>
                <a:ea typeface="Times New Roman"/>
                <a:cs typeface="Times New Roman"/>
                <a:sym typeface="Times New Roman"/>
              </a:rPr>
              <a:t>Implemented the User registration process module for the project. Also, worked on developing the DFD  diagrams for the project.</a:t>
            </a:r>
            <a:endParaRPr sz="1500" b="1" dirty="0">
              <a:solidFill>
                <a:srgbClr val="434343"/>
              </a:solidFill>
              <a:latin typeface="Times New Roman"/>
              <a:ea typeface="Times New Roman"/>
              <a:cs typeface="Times New Roman"/>
              <a:sym typeface="Times New Roman"/>
            </a:endParaRPr>
          </a:p>
          <a:p>
            <a:pPr marL="228600" lvl="0" indent="-222250" algn="just" rtl="0">
              <a:lnSpc>
                <a:spcPct val="90000"/>
              </a:lnSpc>
              <a:spcBef>
                <a:spcPts val="1000"/>
              </a:spcBef>
              <a:spcAft>
                <a:spcPts val="0"/>
              </a:spcAft>
              <a:buClr>
                <a:srgbClr val="434343"/>
              </a:buClr>
              <a:buSzPts val="1500"/>
              <a:buChar char="●"/>
            </a:pPr>
            <a:r>
              <a:rPr lang="en-US" sz="1500" b="1" dirty="0" err="1">
                <a:solidFill>
                  <a:srgbClr val="434343"/>
                </a:solidFill>
                <a:latin typeface="Times New Roman"/>
                <a:ea typeface="Times New Roman"/>
                <a:cs typeface="Times New Roman"/>
                <a:sym typeface="Times New Roman"/>
              </a:rPr>
              <a:t>Preeti</a:t>
            </a:r>
            <a:r>
              <a:rPr lang="en-US" sz="1500" b="1" dirty="0">
                <a:solidFill>
                  <a:srgbClr val="434343"/>
                </a:solidFill>
                <a:latin typeface="Times New Roman"/>
                <a:ea typeface="Times New Roman"/>
                <a:cs typeface="Times New Roman"/>
                <a:sym typeface="Times New Roman"/>
              </a:rPr>
              <a:t> Singh - </a:t>
            </a:r>
            <a:r>
              <a:rPr lang="en-US" sz="1500" dirty="0">
                <a:solidFill>
                  <a:srgbClr val="434343"/>
                </a:solidFill>
                <a:latin typeface="Times New Roman"/>
                <a:ea typeface="Times New Roman"/>
                <a:cs typeface="Times New Roman"/>
                <a:sym typeface="Times New Roman"/>
              </a:rPr>
              <a:t>Implemented the functionalities for tester section of the project, and also designed the import user and register user.</a:t>
            </a:r>
            <a:endParaRPr sz="1500" b="1" dirty="0">
              <a:solidFill>
                <a:srgbClr val="434343"/>
              </a:solidFill>
              <a:latin typeface="Times New Roman"/>
              <a:ea typeface="Times New Roman"/>
              <a:cs typeface="Times New Roman"/>
              <a:sym typeface="Times New Roman"/>
            </a:endParaRPr>
          </a:p>
          <a:p>
            <a:pPr marL="228600" lvl="0" indent="-222250" algn="just" rtl="0">
              <a:lnSpc>
                <a:spcPct val="90000"/>
              </a:lnSpc>
              <a:spcBef>
                <a:spcPts val="1000"/>
              </a:spcBef>
              <a:spcAft>
                <a:spcPts val="0"/>
              </a:spcAft>
              <a:buClr>
                <a:srgbClr val="434343"/>
              </a:buClr>
              <a:buSzPts val="1500"/>
              <a:buChar char="●"/>
            </a:pPr>
            <a:r>
              <a:rPr lang="en-US" sz="1500" b="1" dirty="0">
                <a:solidFill>
                  <a:srgbClr val="434343"/>
                </a:solidFill>
                <a:latin typeface="Times New Roman"/>
                <a:ea typeface="Times New Roman"/>
                <a:cs typeface="Times New Roman"/>
                <a:sym typeface="Times New Roman"/>
              </a:rPr>
              <a:t>Rohit Kumar Rai </a:t>
            </a:r>
            <a:r>
              <a:rPr lang="en-US" sz="1500" dirty="0">
                <a:solidFill>
                  <a:srgbClr val="434343"/>
                </a:solidFill>
                <a:latin typeface="Times New Roman"/>
                <a:ea typeface="Times New Roman"/>
                <a:cs typeface="Times New Roman"/>
                <a:sym typeface="Times New Roman"/>
              </a:rPr>
              <a:t>- Implemented the functionalities of the project manager module, worked on improving error handling in user process modules.</a:t>
            </a:r>
            <a:endParaRPr sz="1500" dirty="0">
              <a:solidFill>
                <a:srgbClr val="434343"/>
              </a:solidFill>
              <a:latin typeface="Times New Roman"/>
              <a:ea typeface="Times New Roman"/>
              <a:cs typeface="Times New Roman"/>
              <a:sym typeface="Times New Roman"/>
            </a:endParaRPr>
          </a:p>
          <a:p>
            <a:pPr marL="228600" lvl="0" indent="-222250" algn="just" rtl="0">
              <a:lnSpc>
                <a:spcPct val="90000"/>
              </a:lnSpc>
              <a:spcBef>
                <a:spcPts val="1000"/>
              </a:spcBef>
              <a:spcAft>
                <a:spcPts val="0"/>
              </a:spcAft>
              <a:buClr>
                <a:srgbClr val="434343"/>
              </a:buClr>
              <a:buSzPts val="1500"/>
              <a:buChar char="●"/>
            </a:pPr>
            <a:r>
              <a:rPr lang="en-US" sz="1500" b="1" dirty="0" err="1">
                <a:solidFill>
                  <a:srgbClr val="434343"/>
                </a:solidFill>
                <a:latin typeface="Times New Roman"/>
                <a:ea typeface="Times New Roman"/>
                <a:cs typeface="Times New Roman"/>
                <a:sym typeface="Times New Roman"/>
              </a:rPr>
              <a:t>Saahil</a:t>
            </a:r>
            <a:r>
              <a:rPr lang="en-US" sz="1500" b="1" dirty="0">
                <a:solidFill>
                  <a:srgbClr val="434343"/>
                </a:solidFill>
                <a:latin typeface="Times New Roman"/>
                <a:ea typeface="Times New Roman"/>
                <a:cs typeface="Times New Roman"/>
                <a:sym typeface="Times New Roman"/>
              </a:rPr>
              <a:t> Sharma </a:t>
            </a:r>
            <a:r>
              <a:rPr lang="en-US" sz="1500" dirty="0">
                <a:solidFill>
                  <a:srgbClr val="434343"/>
                </a:solidFill>
                <a:latin typeface="Times New Roman"/>
                <a:ea typeface="Times New Roman"/>
                <a:cs typeface="Times New Roman"/>
                <a:sym typeface="Times New Roman"/>
              </a:rPr>
              <a:t>- Implemented the architecture design of all the tables </a:t>
            </a:r>
            <a:r>
              <a:rPr lang="en-US" sz="1500" dirty="0" err="1">
                <a:solidFill>
                  <a:srgbClr val="434343"/>
                </a:solidFill>
                <a:latin typeface="Times New Roman"/>
                <a:ea typeface="Times New Roman"/>
                <a:cs typeface="Times New Roman"/>
                <a:sym typeface="Times New Roman"/>
              </a:rPr>
              <a:t>i.e</a:t>
            </a:r>
            <a:r>
              <a:rPr lang="en-US" sz="1500" dirty="0">
                <a:solidFill>
                  <a:srgbClr val="434343"/>
                </a:solidFill>
                <a:latin typeface="Times New Roman"/>
                <a:ea typeface="Times New Roman"/>
                <a:cs typeface="Times New Roman"/>
                <a:sym typeface="Times New Roman"/>
              </a:rPr>
              <a:t> designed ER diagrams for better understanding of different tables along with Test Cases.</a:t>
            </a:r>
            <a:endParaRPr sz="1500"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g15ddf3994a3_0_576"/>
          <p:cNvPicPr preferRelativeResize="0"/>
          <p:nvPr/>
        </p:nvPicPr>
        <p:blipFill rotWithShape="1">
          <a:blip r:embed="rId3">
            <a:alphaModFix/>
          </a:blip>
          <a:srcRect/>
          <a:stretch/>
        </p:blipFill>
        <p:spPr>
          <a:xfrm>
            <a:off x="2778011" y="241725"/>
            <a:ext cx="9223074" cy="6352350"/>
          </a:xfrm>
          <a:prstGeom prst="rect">
            <a:avLst/>
          </a:prstGeom>
          <a:noFill/>
          <a:ln>
            <a:noFill/>
          </a:ln>
        </p:spPr>
      </p:pic>
      <p:sp>
        <p:nvSpPr>
          <p:cNvPr id="118" name="Google Shape;118;g15ddf3994a3_0_576"/>
          <p:cNvSpPr txBox="1">
            <a:spLocks noGrp="1"/>
          </p:cNvSpPr>
          <p:nvPr>
            <p:ph type="title" idx="4294967295"/>
          </p:nvPr>
        </p:nvSpPr>
        <p:spPr>
          <a:xfrm>
            <a:off x="302875" y="2713125"/>
            <a:ext cx="2696400" cy="46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000"/>
              <a:t>PROJECT </a:t>
            </a:r>
            <a:endParaRPr sz="4000"/>
          </a:p>
          <a:p>
            <a:pPr marL="0" lvl="0" indent="0" algn="l" rtl="0">
              <a:lnSpc>
                <a:spcPct val="90000"/>
              </a:lnSpc>
              <a:spcBef>
                <a:spcPts val="0"/>
              </a:spcBef>
              <a:spcAft>
                <a:spcPts val="0"/>
              </a:spcAft>
              <a:buClr>
                <a:schemeClr val="dk1"/>
              </a:buClr>
              <a:buSzPts val="4400"/>
              <a:buFont typeface="Calibri"/>
              <a:buNone/>
            </a:pPr>
            <a:r>
              <a:rPr lang="en-US" sz="4000"/>
              <a:t>OUTLINE</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5ddf3994a3_0_583"/>
          <p:cNvSpPr txBox="1">
            <a:spLocks noGrp="1"/>
          </p:cNvSpPr>
          <p:nvPr>
            <p:ph type="ctrTitle"/>
          </p:nvPr>
        </p:nvSpPr>
        <p:spPr>
          <a:xfrm>
            <a:off x="972600" y="888450"/>
            <a:ext cx="5854200" cy="736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600"/>
              <a:t>UI SNAPSHOTS</a:t>
            </a:r>
            <a:endParaRPr sz="3600"/>
          </a:p>
        </p:txBody>
      </p:sp>
      <p:pic>
        <p:nvPicPr>
          <p:cNvPr id="124" name="Google Shape;124;g15ddf3994a3_0_583"/>
          <p:cNvPicPr preferRelativeResize="0"/>
          <p:nvPr/>
        </p:nvPicPr>
        <p:blipFill rotWithShape="1">
          <a:blip r:embed="rId3">
            <a:alphaModFix/>
          </a:blip>
          <a:srcRect l="33808" r="33338" b="20019"/>
          <a:stretch/>
        </p:blipFill>
        <p:spPr>
          <a:xfrm>
            <a:off x="783225" y="1870775"/>
            <a:ext cx="2910302" cy="2878251"/>
          </a:xfrm>
          <a:prstGeom prst="rect">
            <a:avLst/>
          </a:prstGeom>
          <a:noFill/>
          <a:ln>
            <a:noFill/>
          </a:ln>
        </p:spPr>
      </p:pic>
      <p:sp>
        <p:nvSpPr>
          <p:cNvPr id="125" name="Google Shape;125;g15ddf3994a3_0_583"/>
          <p:cNvSpPr txBox="1"/>
          <p:nvPr/>
        </p:nvSpPr>
        <p:spPr>
          <a:xfrm>
            <a:off x="1624025" y="4848550"/>
            <a:ext cx="3086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FF0000"/>
                </a:solidFill>
                <a:latin typeface="Times New Roman"/>
                <a:ea typeface="Times New Roman"/>
                <a:cs typeface="Times New Roman"/>
                <a:sym typeface="Times New Roman"/>
              </a:rPr>
              <a:t>Homepage</a:t>
            </a:r>
            <a:endParaRPr/>
          </a:p>
        </p:txBody>
      </p:sp>
      <p:pic>
        <p:nvPicPr>
          <p:cNvPr id="126" name="Google Shape;126;g15ddf3994a3_0_583"/>
          <p:cNvPicPr preferRelativeResize="0"/>
          <p:nvPr/>
        </p:nvPicPr>
        <p:blipFill rotWithShape="1">
          <a:blip r:embed="rId4">
            <a:alphaModFix/>
          </a:blip>
          <a:srcRect l="31420" r="30021" b="22257"/>
          <a:stretch/>
        </p:blipFill>
        <p:spPr>
          <a:xfrm>
            <a:off x="4329127" y="1870775"/>
            <a:ext cx="3451973" cy="2878250"/>
          </a:xfrm>
          <a:prstGeom prst="rect">
            <a:avLst/>
          </a:prstGeom>
          <a:noFill/>
          <a:ln>
            <a:noFill/>
          </a:ln>
        </p:spPr>
      </p:pic>
      <p:sp>
        <p:nvSpPr>
          <p:cNvPr id="127" name="Google Shape;127;g15ddf3994a3_0_583"/>
          <p:cNvSpPr txBox="1"/>
          <p:nvPr/>
        </p:nvSpPr>
        <p:spPr>
          <a:xfrm>
            <a:off x="5331963" y="4848550"/>
            <a:ext cx="226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User login page</a:t>
            </a:r>
            <a:endParaRPr/>
          </a:p>
        </p:txBody>
      </p:sp>
      <p:pic>
        <p:nvPicPr>
          <p:cNvPr id="128" name="Google Shape;128;g15ddf3994a3_0_583"/>
          <p:cNvPicPr preferRelativeResize="0"/>
          <p:nvPr/>
        </p:nvPicPr>
        <p:blipFill rotWithShape="1">
          <a:blip r:embed="rId5">
            <a:alphaModFix/>
          </a:blip>
          <a:srcRect l="30652" r="29790" b="4516"/>
          <a:stretch/>
        </p:blipFill>
        <p:spPr>
          <a:xfrm>
            <a:off x="8220925" y="1870775"/>
            <a:ext cx="3747326" cy="3862426"/>
          </a:xfrm>
          <a:prstGeom prst="rect">
            <a:avLst/>
          </a:prstGeom>
          <a:noFill/>
          <a:ln>
            <a:noFill/>
          </a:ln>
        </p:spPr>
      </p:pic>
      <p:sp>
        <p:nvSpPr>
          <p:cNvPr id="129" name="Google Shape;129;g15ddf3994a3_0_583"/>
          <p:cNvSpPr txBox="1"/>
          <p:nvPr/>
        </p:nvSpPr>
        <p:spPr>
          <a:xfrm>
            <a:off x="8668338" y="5833250"/>
            <a:ext cx="296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New user registration page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15ddf3994a3_0_624"/>
          <p:cNvPicPr preferRelativeResize="0"/>
          <p:nvPr/>
        </p:nvPicPr>
        <p:blipFill>
          <a:blip r:embed="rId3">
            <a:alphaModFix/>
          </a:blip>
          <a:stretch>
            <a:fillRect/>
          </a:stretch>
        </p:blipFill>
        <p:spPr>
          <a:xfrm>
            <a:off x="277375" y="746025"/>
            <a:ext cx="6173352" cy="2565799"/>
          </a:xfrm>
          <a:prstGeom prst="rect">
            <a:avLst/>
          </a:prstGeom>
          <a:noFill/>
          <a:ln>
            <a:noFill/>
          </a:ln>
        </p:spPr>
      </p:pic>
      <p:pic>
        <p:nvPicPr>
          <p:cNvPr id="135" name="Google Shape;135;g15ddf3994a3_0_624"/>
          <p:cNvPicPr preferRelativeResize="0"/>
          <p:nvPr/>
        </p:nvPicPr>
        <p:blipFill>
          <a:blip r:embed="rId4">
            <a:alphaModFix/>
          </a:blip>
          <a:stretch>
            <a:fillRect/>
          </a:stretch>
        </p:blipFill>
        <p:spPr>
          <a:xfrm>
            <a:off x="5100625" y="3538175"/>
            <a:ext cx="6416650" cy="2686974"/>
          </a:xfrm>
          <a:prstGeom prst="rect">
            <a:avLst/>
          </a:prstGeom>
          <a:noFill/>
          <a:ln>
            <a:noFill/>
          </a:ln>
        </p:spPr>
      </p:pic>
      <p:sp>
        <p:nvSpPr>
          <p:cNvPr id="136" name="Google Shape;136;g15ddf3994a3_0_624"/>
          <p:cNvSpPr txBox="1"/>
          <p:nvPr/>
        </p:nvSpPr>
        <p:spPr>
          <a:xfrm>
            <a:off x="6659655" y="6327375"/>
            <a:ext cx="4400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List of projects under project manager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g15ddf3994a3_0_598"/>
          <p:cNvPicPr preferRelativeResize="0"/>
          <p:nvPr/>
        </p:nvPicPr>
        <p:blipFill>
          <a:blip r:embed="rId3">
            <a:alphaModFix/>
          </a:blip>
          <a:stretch>
            <a:fillRect/>
          </a:stretch>
        </p:blipFill>
        <p:spPr>
          <a:xfrm>
            <a:off x="5012701" y="3276600"/>
            <a:ext cx="7026898" cy="2920554"/>
          </a:xfrm>
          <a:prstGeom prst="rect">
            <a:avLst/>
          </a:prstGeom>
          <a:noFill/>
          <a:ln>
            <a:noFill/>
          </a:ln>
        </p:spPr>
      </p:pic>
      <p:sp>
        <p:nvSpPr>
          <p:cNvPr id="142" name="Google Shape;142;g15ddf3994a3_0_598"/>
          <p:cNvSpPr txBox="1"/>
          <p:nvPr/>
        </p:nvSpPr>
        <p:spPr>
          <a:xfrm>
            <a:off x="6936600" y="6322375"/>
            <a:ext cx="317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Project Manager Home Page</a:t>
            </a:r>
            <a:endParaRPr/>
          </a:p>
        </p:txBody>
      </p:sp>
      <p:pic>
        <p:nvPicPr>
          <p:cNvPr id="143" name="Google Shape;143;g15ddf3994a3_0_598"/>
          <p:cNvPicPr preferRelativeResize="0"/>
          <p:nvPr/>
        </p:nvPicPr>
        <p:blipFill>
          <a:blip r:embed="rId4">
            <a:alphaModFix/>
          </a:blip>
          <a:stretch>
            <a:fillRect/>
          </a:stretch>
        </p:blipFill>
        <p:spPr>
          <a:xfrm>
            <a:off x="404225" y="122725"/>
            <a:ext cx="6941676" cy="2956350"/>
          </a:xfrm>
          <a:prstGeom prst="rect">
            <a:avLst/>
          </a:prstGeom>
          <a:noFill/>
          <a:ln>
            <a:noFill/>
          </a:ln>
        </p:spPr>
      </p:pic>
      <p:sp>
        <p:nvSpPr>
          <p:cNvPr id="144" name="Google Shape;144;g15ddf3994a3_0_598"/>
          <p:cNvSpPr txBox="1"/>
          <p:nvPr/>
        </p:nvSpPr>
        <p:spPr>
          <a:xfrm>
            <a:off x="2361713" y="3195025"/>
            <a:ext cx="317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Tester Home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5ddf3994a3_0_632"/>
          <p:cNvSpPr txBox="1">
            <a:spLocks noGrp="1"/>
          </p:cNvSpPr>
          <p:nvPr>
            <p:ph type="ctrTitle"/>
          </p:nvPr>
        </p:nvSpPr>
        <p:spPr>
          <a:xfrm>
            <a:off x="972600" y="848869"/>
            <a:ext cx="10250700" cy="721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600"/>
              <a:t>HIGHLIGHTS OF LEARNING</a:t>
            </a:r>
            <a:endParaRPr sz="3600"/>
          </a:p>
        </p:txBody>
      </p:sp>
      <p:sp>
        <p:nvSpPr>
          <p:cNvPr id="150" name="Google Shape;150;g15ddf3994a3_0_632"/>
          <p:cNvSpPr txBox="1">
            <a:spLocks noGrp="1"/>
          </p:cNvSpPr>
          <p:nvPr>
            <p:ph type="subTitle" idx="1"/>
          </p:nvPr>
        </p:nvSpPr>
        <p:spPr>
          <a:xfrm>
            <a:off x="437400" y="1715925"/>
            <a:ext cx="11497800" cy="721500"/>
          </a:xfrm>
          <a:prstGeom prst="rect">
            <a:avLst/>
          </a:prstGeom>
        </p:spPr>
        <p:txBody>
          <a:bodyPr spcFirstLastPara="1" wrap="square" lIns="121900" tIns="121900" rIns="121900" bIns="121900" anchor="t" anchorCtr="0">
            <a:noAutofit/>
          </a:bodyPr>
          <a:lstStyle/>
          <a:p>
            <a:pPr marL="228600" lvl="0" indent="-224790" algn="just" rtl="0">
              <a:lnSpc>
                <a:spcPct val="90000"/>
              </a:lnSpc>
              <a:spcBef>
                <a:spcPts val="0"/>
              </a:spcBef>
              <a:spcAft>
                <a:spcPts val="0"/>
              </a:spcAft>
              <a:buClr>
                <a:srgbClr val="000000"/>
              </a:buClr>
              <a:buSzPts val="1500"/>
              <a:buChar char="●"/>
            </a:pPr>
            <a:r>
              <a:rPr lang="en-US" sz="1500" b="1" dirty="0">
                <a:solidFill>
                  <a:srgbClr val="000000"/>
                </a:solidFill>
                <a:latin typeface="Times New Roman"/>
                <a:ea typeface="Times New Roman"/>
                <a:cs typeface="Times New Roman"/>
                <a:sym typeface="Times New Roman"/>
              </a:rPr>
              <a:t>Sindhu N Pujar </a:t>
            </a:r>
            <a:r>
              <a:rPr lang="en-US" sz="1500" dirty="0">
                <a:solidFill>
                  <a:srgbClr val="000000"/>
                </a:solidFill>
                <a:latin typeface="Times New Roman"/>
                <a:ea typeface="Times New Roman"/>
                <a:cs typeface="Times New Roman"/>
                <a:sym typeface="Times New Roman"/>
              </a:rPr>
              <a:t>– Understood the importance of following standards and 3-tier architecture while working on the projects. By trying my hands-on the concepts learnt during my training session I was able to code better understand the tools, project flow and the need of layered architecture and collaboration with every part of the project is necessary,</a:t>
            </a:r>
            <a:endParaRPr sz="1500" dirty="0">
              <a:solidFill>
                <a:srgbClr val="000000"/>
              </a:solidFill>
              <a:latin typeface="Times New Roman"/>
              <a:ea typeface="Times New Roman"/>
              <a:cs typeface="Times New Roman"/>
              <a:sym typeface="Times New Roman"/>
            </a:endParaRPr>
          </a:p>
          <a:p>
            <a:pPr marL="228600" lvl="0" indent="-224790" algn="just" rtl="0">
              <a:lnSpc>
                <a:spcPct val="90000"/>
              </a:lnSpc>
              <a:spcBef>
                <a:spcPts val="1000"/>
              </a:spcBef>
              <a:spcAft>
                <a:spcPts val="0"/>
              </a:spcAft>
              <a:buClr>
                <a:srgbClr val="000000"/>
              </a:buClr>
              <a:buSzPts val="1500"/>
              <a:buChar char="●"/>
            </a:pPr>
            <a:r>
              <a:rPr lang="en-US" sz="1500" b="1" dirty="0" err="1">
                <a:solidFill>
                  <a:srgbClr val="000000"/>
                </a:solidFill>
                <a:latin typeface="Times New Roman"/>
                <a:ea typeface="Times New Roman"/>
                <a:cs typeface="Times New Roman"/>
                <a:sym typeface="Times New Roman"/>
              </a:rPr>
              <a:t>Rutvik</a:t>
            </a:r>
            <a:r>
              <a:rPr lang="en-US" sz="1500" b="1" dirty="0">
                <a:solidFill>
                  <a:srgbClr val="000000"/>
                </a:solidFill>
                <a:latin typeface="Times New Roman"/>
                <a:ea typeface="Times New Roman"/>
                <a:cs typeface="Times New Roman"/>
                <a:sym typeface="Times New Roman"/>
              </a:rPr>
              <a:t> </a:t>
            </a:r>
            <a:r>
              <a:rPr lang="en-US" sz="1500" b="1" dirty="0" err="1">
                <a:solidFill>
                  <a:srgbClr val="000000"/>
                </a:solidFill>
                <a:latin typeface="Times New Roman"/>
                <a:ea typeface="Times New Roman"/>
                <a:cs typeface="Times New Roman"/>
                <a:sym typeface="Times New Roman"/>
              </a:rPr>
              <a:t>Shiyaniya</a:t>
            </a:r>
            <a:r>
              <a:rPr lang="en-US" sz="1500" b="1" dirty="0">
                <a:solidFill>
                  <a:srgbClr val="000000"/>
                </a:solidFill>
                <a:latin typeface="Times New Roman"/>
                <a:ea typeface="Times New Roman"/>
                <a:cs typeface="Times New Roman"/>
                <a:sym typeface="Times New Roman"/>
              </a:rPr>
              <a:t> </a:t>
            </a:r>
            <a:r>
              <a:rPr lang="en-US" sz="1500" dirty="0">
                <a:solidFill>
                  <a:srgbClr val="000000"/>
                </a:solidFill>
                <a:latin typeface="Times New Roman"/>
                <a:ea typeface="Times New Roman"/>
                <a:cs typeface="Times New Roman"/>
                <a:sym typeface="Times New Roman"/>
              </a:rPr>
              <a:t>- Throughout the debugging phase, I learnt different styles of handling the same issue. Along with the understanding of the workflow of the application, I understood the importance of teamwork as well.</a:t>
            </a:r>
            <a:endParaRPr sz="1500" dirty="0">
              <a:solidFill>
                <a:srgbClr val="000000"/>
              </a:solidFill>
              <a:latin typeface="Times New Roman"/>
              <a:ea typeface="Times New Roman"/>
              <a:cs typeface="Times New Roman"/>
              <a:sym typeface="Times New Roman"/>
            </a:endParaRPr>
          </a:p>
          <a:p>
            <a:pPr marL="228600" lvl="0" indent="-224790" algn="just" rtl="0">
              <a:lnSpc>
                <a:spcPct val="90000"/>
              </a:lnSpc>
              <a:spcBef>
                <a:spcPts val="1000"/>
              </a:spcBef>
              <a:spcAft>
                <a:spcPts val="0"/>
              </a:spcAft>
              <a:buClr>
                <a:srgbClr val="000000"/>
              </a:buClr>
              <a:buSzPts val="1500"/>
              <a:buChar char="●"/>
            </a:pPr>
            <a:r>
              <a:rPr lang="en-US" sz="1500" b="1" dirty="0" err="1">
                <a:solidFill>
                  <a:srgbClr val="000000"/>
                </a:solidFill>
                <a:latin typeface="Times New Roman"/>
                <a:ea typeface="Times New Roman"/>
                <a:cs typeface="Times New Roman"/>
                <a:sym typeface="Times New Roman"/>
              </a:rPr>
              <a:t>Shivam</a:t>
            </a:r>
            <a:r>
              <a:rPr lang="en-US" sz="1500" b="1" dirty="0">
                <a:solidFill>
                  <a:srgbClr val="000000"/>
                </a:solidFill>
                <a:latin typeface="Times New Roman"/>
                <a:ea typeface="Times New Roman"/>
                <a:cs typeface="Times New Roman"/>
                <a:sym typeface="Times New Roman"/>
              </a:rPr>
              <a:t> </a:t>
            </a:r>
            <a:r>
              <a:rPr lang="en-US" sz="1500" b="1" dirty="0" err="1">
                <a:solidFill>
                  <a:srgbClr val="000000"/>
                </a:solidFill>
                <a:latin typeface="Times New Roman"/>
                <a:ea typeface="Times New Roman"/>
                <a:cs typeface="Times New Roman"/>
                <a:sym typeface="Times New Roman"/>
              </a:rPr>
              <a:t>Kotnala</a:t>
            </a:r>
            <a:r>
              <a:rPr lang="en-US" sz="1500" b="1" dirty="0">
                <a:solidFill>
                  <a:srgbClr val="000000"/>
                </a:solidFill>
                <a:latin typeface="Times New Roman"/>
                <a:ea typeface="Times New Roman"/>
                <a:cs typeface="Times New Roman"/>
                <a:sym typeface="Times New Roman"/>
              </a:rPr>
              <a:t>-  </a:t>
            </a:r>
            <a:r>
              <a:rPr lang="en-US" sz="1500" dirty="0">
                <a:solidFill>
                  <a:srgbClr val="000000"/>
                </a:solidFill>
                <a:latin typeface="Times New Roman"/>
                <a:ea typeface="Times New Roman"/>
                <a:cs typeface="Times New Roman"/>
                <a:sym typeface="Times New Roman"/>
              </a:rPr>
              <a:t>I learnt a lot about GitHub and also got a better understanding of the structure and flow of the project. I also realized the importance of teamwork and collaboration while working on the project.</a:t>
            </a:r>
            <a:endParaRPr sz="1500" b="1" dirty="0">
              <a:solidFill>
                <a:srgbClr val="000000"/>
              </a:solidFill>
              <a:latin typeface="Times New Roman"/>
              <a:ea typeface="Times New Roman"/>
              <a:cs typeface="Times New Roman"/>
              <a:sym typeface="Times New Roman"/>
            </a:endParaRPr>
          </a:p>
          <a:p>
            <a:pPr marL="228600" lvl="0" indent="-224790" algn="just" rtl="0">
              <a:lnSpc>
                <a:spcPct val="90000"/>
              </a:lnSpc>
              <a:spcBef>
                <a:spcPts val="1000"/>
              </a:spcBef>
              <a:spcAft>
                <a:spcPts val="0"/>
              </a:spcAft>
              <a:buClr>
                <a:srgbClr val="000000"/>
              </a:buClr>
              <a:buSzPts val="1500"/>
              <a:buChar char="●"/>
            </a:pPr>
            <a:r>
              <a:rPr lang="en-US" sz="1500" b="1" dirty="0" err="1">
                <a:solidFill>
                  <a:srgbClr val="000000"/>
                </a:solidFill>
                <a:latin typeface="Times New Roman"/>
                <a:ea typeface="Times New Roman"/>
                <a:cs typeface="Times New Roman"/>
                <a:sym typeface="Times New Roman"/>
              </a:rPr>
              <a:t>Preeti</a:t>
            </a:r>
            <a:r>
              <a:rPr lang="en-US" sz="1500" b="1" dirty="0">
                <a:solidFill>
                  <a:srgbClr val="000000"/>
                </a:solidFill>
                <a:latin typeface="Times New Roman"/>
                <a:ea typeface="Times New Roman"/>
                <a:cs typeface="Times New Roman"/>
                <a:sym typeface="Times New Roman"/>
              </a:rPr>
              <a:t> Singh - </a:t>
            </a:r>
            <a:r>
              <a:rPr lang="en-US" sz="1500" dirty="0">
                <a:solidFill>
                  <a:srgbClr val="000000"/>
                </a:solidFill>
                <a:latin typeface="Times New Roman"/>
                <a:ea typeface="Times New Roman"/>
                <a:cs typeface="Times New Roman"/>
                <a:sym typeface="Times New Roman"/>
              </a:rPr>
              <a:t>The project enabled me to brush up my skills in web development technologies and I also understood the importance of 3-tier architecture and also the importance of teamwork to solve problems.</a:t>
            </a:r>
            <a:endParaRPr sz="1500" b="1" dirty="0">
              <a:solidFill>
                <a:srgbClr val="000000"/>
              </a:solidFill>
              <a:latin typeface="Times New Roman"/>
              <a:ea typeface="Times New Roman"/>
              <a:cs typeface="Times New Roman"/>
              <a:sym typeface="Times New Roman"/>
            </a:endParaRPr>
          </a:p>
          <a:p>
            <a:pPr marL="228600" lvl="0" indent="-224790" algn="just" rtl="0">
              <a:lnSpc>
                <a:spcPct val="90000"/>
              </a:lnSpc>
              <a:spcBef>
                <a:spcPts val="1000"/>
              </a:spcBef>
              <a:spcAft>
                <a:spcPts val="0"/>
              </a:spcAft>
              <a:buClr>
                <a:srgbClr val="000000"/>
              </a:buClr>
              <a:buSzPts val="1500"/>
              <a:buChar char="●"/>
            </a:pPr>
            <a:r>
              <a:rPr lang="en-US" sz="1500" b="1" dirty="0">
                <a:solidFill>
                  <a:srgbClr val="000000"/>
                </a:solidFill>
                <a:latin typeface="Times New Roman"/>
                <a:ea typeface="Times New Roman"/>
                <a:cs typeface="Times New Roman"/>
                <a:sym typeface="Times New Roman"/>
              </a:rPr>
              <a:t>Anjali </a:t>
            </a:r>
            <a:r>
              <a:rPr lang="en-US" sz="1500" b="1" dirty="0" err="1">
                <a:solidFill>
                  <a:srgbClr val="000000"/>
                </a:solidFill>
                <a:latin typeface="Times New Roman"/>
                <a:ea typeface="Times New Roman"/>
                <a:cs typeface="Times New Roman"/>
                <a:sym typeface="Times New Roman"/>
              </a:rPr>
              <a:t>Varkuti</a:t>
            </a:r>
            <a:r>
              <a:rPr lang="en-US" sz="1500" b="1" dirty="0">
                <a:solidFill>
                  <a:srgbClr val="000000"/>
                </a:solidFill>
                <a:latin typeface="Times New Roman"/>
                <a:ea typeface="Times New Roman"/>
                <a:cs typeface="Times New Roman"/>
                <a:sym typeface="Times New Roman"/>
              </a:rPr>
              <a:t> </a:t>
            </a:r>
            <a:r>
              <a:rPr lang="en-US" sz="1500" dirty="0">
                <a:solidFill>
                  <a:srgbClr val="000000"/>
                </a:solidFill>
                <a:latin typeface="Times New Roman"/>
                <a:ea typeface="Times New Roman"/>
                <a:cs typeface="Times New Roman"/>
                <a:sym typeface="Times New Roman"/>
              </a:rPr>
              <a:t>- Throughout the project, I learnt methods of error handling and the importance of writing  robust code and the 3-tier architecture. I also learnt about soft skills like collaboration, problem solving etc.</a:t>
            </a:r>
            <a:endParaRPr sz="1500" dirty="0">
              <a:solidFill>
                <a:srgbClr val="000000"/>
              </a:solidFill>
              <a:latin typeface="Times New Roman"/>
              <a:ea typeface="Times New Roman"/>
              <a:cs typeface="Times New Roman"/>
              <a:sym typeface="Times New Roman"/>
            </a:endParaRPr>
          </a:p>
          <a:p>
            <a:pPr marL="228600" lvl="0" indent="-224790" algn="just" rtl="0">
              <a:lnSpc>
                <a:spcPct val="90000"/>
              </a:lnSpc>
              <a:spcBef>
                <a:spcPts val="1000"/>
              </a:spcBef>
              <a:spcAft>
                <a:spcPts val="0"/>
              </a:spcAft>
              <a:buClr>
                <a:srgbClr val="000000"/>
              </a:buClr>
              <a:buSzPts val="1500"/>
              <a:buChar char="●"/>
            </a:pPr>
            <a:r>
              <a:rPr lang="en-US" sz="1500" b="1" dirty="0">
                <a:solidFill>
                  <a:srgbClr val="000000"/>
                </a:solidFill>
                <a:latin typeface="Times New Roman"/>
                <a:ea typeface="Times New Roman"/>
                <a:cs typeface="Times New Roman"/>
                <a:sym typeface="Times New Roman"/>
              </a:rPr>
              <a:t>Shaik Sana </a:t>
            </a:r>
            <a:r>
              <a:rPr lang="en-US" sz="1500" dirty="0">
                <a:solidFill>
                  <a:srgbClr val="000000"/>
                </a:solidFill>
                <a:latin typeface="Times New Roman"/>
                <a:ea typeface="Times New Roman"/>
                <a:cs typeface="Times New Roman"/>
                <a:sym typeface="Times New Roman"/>
              </a:rPr>
              <a:t>- I learnt the needs and design of layered architecture and loose coupling in an application. Collaborative approach lead to different and unique ideas which helped in creating optimal solution. </a:t>
            </a:r>
            <a:endParaRPr sz="1500" dirty="0">
              <a:solidFill>
                <a:srgbClr val="000000"/>
              </a:solidFill>
            </a:endParaRPr>
          </a:p>
          <a:p>
            <a:pPr marL="228600" lvl="0" indent="-224790" algn="just" rtl="0">
              <a:lnSpc>
                <a:spcPct val="90000"/>
              </a:lnSpc>
              <a:spcBef>
                <a:spcPts val="1000"/>
              </a:spcBef>
              <a:spcAft>
                <a:spcPts val="0"/>
              </a:spcAft>
              <a:buClr>
                <a:srgbClr val="000000"/>
              </a:buClr>
              <a:buSzPts val="1500"/>
              <a:buChar char="●"/>
            </a:pPr>
            <a:r>
              <a:rPr lang="en-US" sz="1500" b="1" dirty="0">
                <a:solidFill>
                  <a:srgbClr val="000000"/>
                </a:solidFill>
                <a:latin typeface="Times New Roman"/>
                <a:ea typeface="Times New Roman"/>
                <a:cs typeface="Times New Roman"/>
                <a:sym typeface="Times New Roman"/>
              </a:rPr>
              <a:t>Priya </a:t>
            </a:r>
            <a:r>
              <a:rPr lang="en-US" sz="1500" b="1" dirty="0" err="1">
                <a:solidFill>
                  <a:srgbClr val="000000"/>
                </a:solidFill>
                <a:latin typeface="Times New Roman"/>
                <a:ea typeface="Times New Roman"/>
                <a:cs typeface="Times New Roman"/>
                <a:sym typeface="Times New Roman"/>
              </a:rPr>
              <a:t>Ratnaparkhe</a:t>
            </a:r>
            <a:r>
              <a:rPr lang="en-US" sz="1500" b="1" dirty="0">
                <a:solidFill>
                  <a:srgbClr val="000000"/>
                </a:solidFill>
                <a:latin typeface="Times New Roman"/>
                <a:ea typeface="Times New Roman"/>
                <a:cs typeface="Times New Roman"/>
                <a:sym typeface="Times New Roman"/>
              </a:rPr>
              <a:t> </a:t>
            </a:r>
            <a:r>
              <a:rPr lang="en-US" sz="1500" dirty="0">
                <a:solidFill>
                  <a:srgbClr val="000000"/>
                </a:solidFill>
                <a:latin typeface="Times New Roman"/>
                <a:ea typeface="Times New Roman"/>
                <a:cs typeface="Times New Roman"/>
                <a:sym typeface="Times New Roman"/>
              </a:rPr>
              <a:t>- Working on this project gave me exposure of various web application development concepts including but not limited to the implementation of JSP and JS. This project helped me in understanding the importance of teamwork and team coordination. The concepts learned during the bootcamp played a really important role in understanding and building the necessary front end functionalities.</a:t>
            </a:r>
            <a:endParaRPr sz="1500" dirty="0">
              <a:solidFill>
                <a:srgbClr val="000000"/>
              </a:solidFill>
              <a:latin typeface="Times New Roman"/>
              <a:ea typeface="Times New Roman"/>
              <a:cs typeface="Times New Roman"/>
              <a:sym typeface="Times New Roman"/>
            </a:endParaRPr>
          </a:p>
          <a:p>
            <a:pPr marL="228600" lvl="0" indent="-224790" algn="just" rtl="0">
              <a:lnSpc>
                <a:spcPct val="90000"/>
              </a:lnSpc>
              <a:spcBef>
                <a:spcPts val="1000"/>
              </a:spcBef>
              <a:spcAft>
                <a:spcPts val="0"/>
              </a:spcAft>
              <a:buClr>
                <a:srgbClr val="000000"/>
              </a:buClr>
              <a:buSzPts val="1500"/>
              <a:buChar char="●"/>
            </a:pPr>
            <a:r>
              <a:rPr lang="en-US" sz="1500" b="1" dirty="0">
                <a:solidFill>
                  <a:srgbClr val="000000"/>
                </a:solidFill>
                <a:latin typeface="Times New Roman"/>
                <a:ea typeface="Times New Roman"/>
                <a:cs typeface="Times New Roman"/>
                <a:sym typeface="Times New Roman"/>
              </a:rPr>
              <a:t>Rohit Kumar Rai </a:t>
            </a:r>
            <a:r>
              <a:rPr lang="en-US" sz="1500" dirty="0">
                <a:solidFill>
                  <a:srgbClr val="000000"/>
                </a:solidFill>
                <a:latin typeface="Times New Roman"/>
                <a:ea typeface="Times New Roman"/>
                <a:cs typeface="Times New Roman"/>
                <a:sym typeface="Times New Roman"/>
              </a:rPr>
              <a:t>- Working on this project gave me a great understanding of the concepts of web applications developer kits such as Servlets, JSPs and there deployment procedures. The training program played a great role in understanding of the deployment procedures.</a:t>
            </a:r>
            <a:endParaRPr sz="1500" dirty="0">
              <a:solidFill>
                <a:srgbClr val="000000"/>
              </a:solidFill>
              <a:latin typeface="Times New Roman"/>
              <a:ea typeface="Times New Roman"/>
              <a:cs typeface="Times New Roman"/>
              <a:sym typeface="Times New Roman"/>
            </a:endParaRPr>
          </a:p>
          <a:p>
            <a:pPr marL="228600" lvl="0" indent="-224790" algn="just" rtl="0">
              <a:lnSpc>
                <a:spcPct val="90000"/>
              </a:lnSpc>
              <a:spcBef>
                <a:spcPts val="1000"/>
              </a:spcBef>
              <a:spcAft>
                <a:spcPts val="0"/>
              </a:spcAft>
              <a:buClr>
                <a:srgbClr val="000000"/>
              </a:buClr>
              <a:buSzPts val="1500"/>
              <a:buChar char="●"/>
            </a:pPr>
            <a:r>
              <a:rPr lang="en-US" sz="1500" b="1" dirty="0" err="1">
                <a:solidFill>
                  <a:srgbClr val="000000"/>
                </a:solidFill>
                <a:latin typeface="Times New Roman"/>
                <a:ea typeface="Times New Roman"/>
                <a:cs typeface="Times New Roman"/>
                <a:sym typeface="Times New Roman"/>
              </a:rPr>
              <a:t>Saahil</a:t>
            </a:r>
            <a:r>
              <a:rPr lang="en-US" sz="1500" b="1" dirty="0">
                <a:solidFill>
                  <a:srgbClr val="000000"/>
                </a:solidFill>
                <a:latin typeface="Times New Roman"/>
                <a:ea typeface="Times New Roman"/>
                <a:cs typeface="Times New Roman"/>
                <a:sym typeface="Times New Roman"/>
              </a:rPr>
              <a:t> Sharma </a:t>
            </a:r>
            <a:r>
              <a:rPr lang="en-US" sz="1500" dirty="0">
                <a:solidFill>
                  <a:srgbClr val="000000"/>
                </a:solidFill>
                <a:latin typeface="Times New Roman"/>
                <a:ea typeface="Times New Roman"/>
                <a:cs typeface="Times New Roman"/>
                <a:sym typeface="Times New Roman"/>
              </a:rPr>
              <a:t>- I have learnt how web applications work and also how to work with json data.</a:t>
            </a:r>
            <a:endParaRPr sz="15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5ddf3994a3_0_637"/>
          <p:cNvSpPr txBox="1"/>
          <p:nvPr/>
        </p:nvSpPr>
        <p:spPr>
          <a:xfrm>
            <a:off x="4264750" y="2494350"/>
            <a:ext cx="30000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5400" b="1">
                <a:solidFill>
                  <a:srgbClr val="262626"/>
                </a:solidFill>
                <a:latin typeface="Calibri"/>
                <a:ea typeface="Calibri"/>
                <a:cs typeface="Calibri"/>
                <a:sym typeface="Calibri"/>
              </a:rPr>
              <a:t>THANK YOU</a:t>
            </a:r>
            <a:endParaRPr sz="5400" b="1">
              <a:solidFill>
                <a:srgbClr val="26262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714</Words>
  <Application>Microsoft Office PowerPoint</Application>
  <PresentationFormat>Widescreen</PresentationFormat>
  <Paragraphs>49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Lato</vt:lpstr>
      <vt:lpstr>Raleway</vt:lpstr>
      <vt:lpstr>Times New Roman</vt:lpstr>
      <vt:lpstr>Calibri</vt:lpstr>
      <vt:lpstr>Arial</vt:lpstr>
      <vt:lpstr>Streamline</vt:lpstr>
      <vt:lpstr>Bug Tracking System</vt:lpstr>
      <vt:lpstr>CONTENTS</vt:lpstr>
      <vt:lpstr>MEMBERS CONTRIBUTION</vt:lpstr>
      <vt:lpstr>PROJECT  OUTLINE</vt:lpstr>
      <vt:lpstr>UI SNAPSHOTS</vt:lpstr>
      <vt:lpstr>PowerPoint Presentation</vt:lpstr>
      <vt:lpstr>PowerPoint Presentation</vt:lpstr>
      <vt:lpstr>HIGHLIGHTS OF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Tracking System</dc:title>
  <cp:lastModifiedBy>Sindhu</cp:lastModifiedBy>
  <cp:revision>4</cp:revision>
  <dcterms:created xsi:type="dcterms:W3CDTF">2020-10-11T13:36:30Z</dcterms:created>
  <dcterms:modified xsi:type="dcterms:W3CDTF">2022-09-25T17:03:07Z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