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02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4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76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374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559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012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676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0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50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01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23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02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3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53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53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0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31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accent1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153779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lang="en-US"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SPACEX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 err="1">
                <a:solidFill>
                  <a:srgbClr val="616E52"/>
                </a:solidFill>
                <a:latin typeface="Arial"/>
                <a:cs typeface="Arial"/>
              </a:rPr>
              <a:t>Sindhura</a:t>
            </a: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 Sangam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https://github.com/sindhura23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190343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  <a:solidFill>
            <a:schemeClr val="accent1">
              <a:lumMod val="75000"/>
            </a:schemeClr>
          </a:solidFill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  <a:solidFill>
            <a:schemeClr val="accent1">
              <a:lumMod val="75000"/>
            </a:schemeClr>
          </a:solidFill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  <a:solidFill>
            <a:schemeClr val="accent1">
              <a:lumMod val="75000"/>
            </a:schemeClr>
          </a:solidFill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  <a:solidFill>
            <a:schemeClr val="accent1">
              <a:lumMod val="75000"/>
            </a:schemeClr>
          </a:solidFill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  <a:solidFill>
            <a:schemeClr val="accent1">
              <a:lumMod val="75000"/>
            </a:schemeClr>
          </a:solidFill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  <a:solidFill>
            <a:schemeClr val="accent1">
              <a:lumMod val="75000"/>
            </a:schemeClr>
          </a:solidFill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  <a:solidFill>
            <a:schemeClr val="accent1">
              <a:lumMod val="75000"/>
            </a:schemeClr>
          </a:solidFill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grpFill/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  <a:solidFill>
            <a:schemeClr val="accent1">
              <a:lumMod val="75000"/>
            </a:schemeClr>
          </a:solidFill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grpFill/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/>
              <a:t>Payload </a:t>
            </a:r>
            <a:r>
              <a:rPr sz="3600" spc="-300" dirty="0"/>
              <a:t>vs. </a:t>
            </a:r>
            <a:r>
              <a:rPr sz="3600" spc="-310" dirty="0"/>
              <a:t>Launch</a:t>
            </a:r>
            <a:r>
              <a:rPr sz="3600" spc="-495" dirty="0"/>
              <a:t> </a:t>
            </a:r>
            <a:r>
              <a:rPr sz="3600" spc="-260" dirty="0"/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53457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Flight </a:t>
            </a:r>
            <a:r>
              <a:rPr sz="3600" spc="-229" dirty="0"/>
              <a:t>Number </a:t>
            </a:r>
            <a:r>
              <a:rPr sz="3600" spc="-300" dirty="0"/>
              <a:t>vs. </a:t>
            </a:r>
            <a:r>
              <a:rPr sz="3600" spc="-135" dirty="0"/>
              <a:t>Orbit</a:t>
            </a:r>
            <a:r>
              <a:rPr sz="3600" spc="-760" dirty="0"/>
              <a:t> </a:t>
            </a:r>
            <a:r>
              <a:rPr sz="3600" spc="-145" dirty="0"/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9200" y="1981200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5" dirty="0">
                <a:solidFill>
                  <a:srgbClr val="BB562C"/>
                </a:solidFill>
                <a:latin typeface="Carlito"/>
                <a:cs typeface="Carlito"/>
              </a:rPr>
              <a:t>Overview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421589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/>
              <a:t>Payload </a:t>
            </a:r>
            <a:r>
              <a:rPr sz="3600" spc="-300" dirty="0"/>
              <a:t>vs. </a:t>
            </a:r>
            <a:r>
              <a:rPr sz="3600" spc="-135" dirty="0"/>
              <a:t>Orbit</a:t>
            </a:r>
            <a:r>
              <a:rPr sz="3600" spc="-465" dirty="0"/>
              <a:t> </a:t>
            </a:r>
            <a:r>
              <a:rPr sz="3600" spc="-145" dirty="0"/>
              <a:t>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491" y="2095910"/>
            <a:ext cx="12094464" cy="1979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lang="en-US" u="heavy" spc="-330" dirty="0">
                <a:uFill>
                  <a:solidFill>
                    <a:srgbClr val="7D7D7D"/>
                  </a:solidFill>
                </a:uFill>
              </a:rPr>
              <a:t>Overview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2842829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Carlito"/>
                <a:cs typeface="Carlito"/>
              </a:rPr>
              <a:t>Gathered launch and landing data from SpaceX API and Wikipedia</a:t>
            </a: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Carlito"/>
                <a:cs typeface="Carlito"/>
              </a:rPr>
              <a:t>Labeled successful landings using custom classification</a:t>
            </a: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Carlito"/>
                <a:cs typeface="Carlito"/>
              </a:rPr>
              <a:t>Applied data wrangling and feature engineering</a:t>
            </a: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Carlito"/>
                <a:cs typeface="Carlito"/>
              </a:rPr>
              <a:t>Performed EDA with SQL and data visualizations</a:t>
            </a: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Carlito"/>
                <a:cs typeface="Carlito"/>
              </a:rPr>
              <a:t>Built interactive dashboards with Folium and </a:t>
            </a:r>
            <a:r>
              <a:rPr lang="en-US" sz="2200" dirty="0" err="1">
                <a:latin typeface="Carlito"/>
                <a:cs typeface="Carlito"/>
              </a:rPr>
              <a:t>Plotly</a:t>
            </a:r>
            <a:endParaRPr lang="en-US" sz="2200" dirty="0">
              <a:latin typeface="Carlito"/>
              <a:cs typeface="Carlito"/>
            </a:endParaRP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Carlito"/>
                <a:cs typeface="Carlito"/>
              </a:rPr>
              <a:t>Applied Logistic Regression, SVM, Decision Tree, and KNN</a:t>
            </a: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Carlito"/>
                <a:cs typeface="Carlito"/>
              </a:rPr>
              <a:t>Achieved ~83% accuracy across all models</a:t>
            </a:r>
          </a:p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dirty="0">
                <a:latin typeface="Carlito"/>
                <a:cs typeface="Carlito"/>
              </a:rPr>
              <a:t>Observed tendency to overpredict success—future models need more 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2362199"/>
            <a:ext cx="10783442" cy="2393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  <a:solidFill>
            <a:schemeClr val="accent1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00600" y="805425"/>
            <a:ext cx="6857999" cy="4381969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lang="en-US" sz="2200" dirty="0">
                <a:latin typeface="Carlito"/>
                <a:cs typeface="Carlito"/>
              </a:rPr>
              <a:t>Background:</a:t>
            </a:r>
          </a:p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lang="en-US" sz="2200" dirty="0">
                <a:latin typeface="Carlito"/>
                <a:cs typeface="Carlito"/>
              </a:rPr>
              <a:t>With the commercialization of space, cost-effective launches are critical.</a:t>
            </a:r>
          </a:p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lang="en-US" sz="2200" dirty="0">
                <a:latin typeface="Carlito"/>
                <a:cs typeface="Carlito"/>
              </a:rPr>
              <a:t>SpaceX leads the market with reusable boosters.</a:t>
            </a:r>
          </a:p>
          <a:p>
            <a:pPr marL="2499995">
              <a:lnSpc>
                <a:spcPct val="100000"/>
              </a:lnSpc>
              <a:spcBef>
                <a:spcPts val="1270"/>
              </a:spcBef>
            </a:pPr>
            <a:endParaRPr lang="en-US" sz="2200" dirty="0">
              <a:latin typeface="Carlito"/>
              <a:cs typeface="Carlito"/>
            </a:endParaRPr>
          </a:p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lang="en-US" sz="2200" dirty="0">
                <a:latin typeface="Carlito"/>
                <a:cs typeface="Carlito"/>
              </a:rPr>
              <a:t>Objective:</a:t>
            </a:r>
          </a:p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lang="en-US" sz="2200" dirty="0">
                <a:latin typeface="Carlito"/>
                <a:cs typeface="Carlito"/>
              </a:rPr>
              <a:t>SpaceX seeks a competitive edge—our task is to predict Stage 1 landing success to inform launch decisions.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400" y="5187394"/>
            <a:ext cx="3733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  <p:pic>
        <p:nvPicPr>
          <p:cNvPr id="2050" name="Picture 2" descr="SpaceX Falcon Rockets | Historic Spacecraft">
            <a:extLst>
              <a:ext uri="{FF2B5EF4-FFF2-40B4-BE49-F238E27FC236}">
                <a16:creationId xmlns:a16="http://schemas.microsoft.com/office/drawing/2014/main" id="{22C3ACC0-5284-4DFC-80A2-19E549B7A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3621"/>
            <a:ext cx="7010400" cy="40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/>
              <a:t>Classification</a:t>
            </a:r>
            <a:r>
              <a:rPr sz="3600" spc="-340" dirty="0"/>
              <a:t> </a:t>
            </a:r>
            <a:r>
              <a:rPr sz="3600" spc="-280" dirty="0"/>
              <a:t>Accuracy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  <a:solidFill>
            <a:schemeClr val="accent1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/>
              <a:t>Confusion</a:t>
            </a:r>
            <a:r>
              <a:rPr sz="3600" spc="-330" dirty="0"/>
              <a:t> </a:t>
            </a:r>
            <a:r>
              <a:rPr sz="3600" spc="-114" dirty="0"/>
              <a:t>Matrix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2973891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endParaRPr lang="en-US"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lang="en-US" sz="2000" dirty="0">
                <a:latin typeface="Carlito"/>
                <a:cs typeface="Carlito"/>
              </a:rPr>
              <a:t>Developed machine learning model to support SpaceX's bid strategy</a:t>
            </a:r>
          </a:p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endParaRPr lang="en-US"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lang="en-US" sz="2000" dirty="0">
                <a:latin typeface="Carlito"/>
                <a:cs typeface="Carlito"/>
              </a:rPr>
              <a:t>Model predicts Stage 1 landing success with ~83% accuracy</a:t>
            </a:r>
          </a:p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endParaRPr lang="en-US"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lang="en-US" sz="2000" dirty="0">
                <a:latin typeface="Carlito"/>
                <a:cs typeface="Carlito"/>
              </a:rPr>
              <a:t>Valuable for pre-launch go/no-go decisions</a:t>
            </a:r>
          </a:p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endParaRPr lang="en-US" sz="20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lang="en-US" sz="2000" dirty="0">
                <a:latin typeface="Carlito"/>
                <a:cs typeface="Carlito"/>
              </a:rPr>
              <a:t>Recommendation: collect more data for better accuracy and model robustness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7437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06814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dirty="0">
                <a:latin typeface="Carlito"/>
                <a:cs typeface="Carlito"/>
              </a:rPr>
              <a:t>Data Collection – APIs and Web Scraping</a:t>
            </a: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endParaRPr lang="en-IN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dirty="0">
                <a:latin typeface="Carlito"/>
                <a:cs typeface="Carlito"/>
              </a:rPr>
              <a:t>Data Wrangling – Label generation, feature encoding</a:t>
            </a: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endParaRPr lang="en-IN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dirty="0">
                <a:latin typeface="Carlito"/>
                <a:cs typeface="Carlito"/>
              </a:rPr>
              <a:t>EDA – Visuals and SQL-based insights</a:t>
            </a: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endParaRPr lang="en-IN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dirty="0">
                <a:latin typeface="Carlito"/>
                <a:cs typeface="Carlito"/>
              </a:rPr>
              <a:t>Interactive Visual Analytics – Folium Maps, </a:t>
            </a:r>
            <a:r>
              <a:rPr lang="en-IN" dirty="0" err="1">
                <a:latin typeface="Carlito"/>
                <a:cs typeface="Carlito"/>
              </a:rPr>
              <a:t>Plotly</a:t>
            </a:r>
            <a:r>
              <a:rPr lang="en-IN" dirty="0">
                <a:latin typeface="Carlito"/>
                <a:cs typeface="Carlito"/>
              </a:rPr>
              <a:t> Dash</a:t>
            </a: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endParaRPr lang="en-IN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lang="en-IN" dirty="0">
                <a:latin typeface="Carlito"/>
                <a:cs typeface="Carlito"/>
              </a:rPr>
              <a:t>Machine Learning – Training, tuning, and evaluating models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accent1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  <a:solidFill>
            <a:schemeClr val="accent1">
              <a:lumMod val="75000"/>
            </a:schemeClr>
          </a:solidFill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  <a:solidFill>
            <a:schemeClr val="accent1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  <a:solidFill>
            <a:schemeClr val="accent1">
              <a:lumMod val="75000"/>
            </a:schemeClr>
          </a:solidFill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  <a:solidFill>
            <a:schemeClr val="accent1">
              <a:lumMod val="75000"/>
            </a:schemeClr>
          </a:solidFill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  <a:solidFill>
            <a:schemeClr val="accent1">
              <a:lumMod val="75000"/>
            </a:schemeClr>
          </a:solidFill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  <a:solidFill>
            <a:schemeClr val="accent1">
              <a:lumMod val="75000"/>
            </a:schemeClr>
          </a:solidFill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  <a:solidFill>
            <a:schemeClr val="accent1">
              <a:lumMod val="75000"/>
            </a:schemeClr>
          </a:solidFill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  <a:solidFill>
            <a:schemeClr val="accent1">
              <a:lumMod val="75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  <a:solidFill>
            <a:schemeClr val="accent1">
              <a:lumMod val="75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  <a:solidFill>
            <a:schemeClr val="accent1">
              <a:lumMod val="7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  <a:solidFill>
            <a:schemeClr val="accent1">
              <a:lumMod val="75000"/>
            </a:schemeClr>
          </a:solidFill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  <a:solidFill>
            <a:schemeClr val="accent1">
              <a:lumMod val="75000"/>
            </a:schemeClr>
          </a:solidFill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  <a:solidFill>
            <a:schemeClr val="accent1">
              <a:lumMod val="75000"/>
            </a:schemeClr>
          </a:solidFill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 dirty="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  <a:solidFill>
            <a:schemeClr val="accent1">
              <a:lumMod val="75000"/>
            </a:schemeClr>
          </a:solidFill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038839" cy="28315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</a:t>
            </a:r>
            <a:r>
              <a:rPr lang="en-US" sz="2000" spc="-5" dirty="0">
                <a:solidFill>
                  <a:srgbClr val="404040"/>
                </a:solidFill>
                <a:latin typeface="Carlito"/>
                <a:cs typeface="Carlito"/>
              </a:rPr>
              <a:t>                     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2304</Words>
  <Application>Microsoft Office PowerPoint</Application>
  <PresentationFormat>Widescreen</PresentationFormat>
  <Paragraphs>258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-apple-system</vt:lpstr>
      <vt:lpstr>Arial</vt:lpstr>
      <vt:lpstr>Bahnschrift Light SemiCondensed</vt:lpstr>
      <vt:lpstr>Carlito</vt:lpstr>
      <vt:lpstr>Trebuchet MS</vt:lpstr>
      <vt:lpstr>Wingdings 3</vt:lpstr>
      <vt:lpstr>Facet</vt:lpstr>
      <vt:lpstr>PowerPoint Presentation</vt:lpstr>
      <vt:lpstr>Outline </vt:lpstr>
      <vt:lpstr>Overview </vt:lpstr>
      <vt:lpstr>Introduction</vt:lpstr>
      <vt:lpstr>Methodology 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SINDHURA REDDY</cp:lastModifiedBy>
  <cp:revision>2</cp:revision>
  <dcterms:created xsi:type="dcterms:W3CDTF">2021-08-26T16:53:12Z</dcterms:created>
  <dcterms:modified xsi:type="dcterms:W3CDTF">2025-06-07T12:17:31Z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