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46"/>
  </p:notesMasterIdLst>
  <p:handoutMasterIdLst>
    <p:handoutMasterId r:id="rId47"/>
  </p:handoutMasterIdLst>
  <p:sldIdLst>
    <p:sldId id="467" r:id="rId7"/>
    <p:sldId id="950" r:id="rId8"/>
    <p:sldId id="982" r:id="rId9"/>
    <p:sldId id="983" r:id="rId10"/>
    <p:sldId id="971" r:id="rId11"/>
    <p:sldId id="978" r:id="rId12"/>
    <p:sldId id="979" r:id="rId13"/>
    <p:sldId id="980" r:id="rId14"/>
    <p:sldId id="975" r:id="rId15"/>
    <p:sldId id="976" r:id="rId16"/>
    <p:sldId id="993" r:id="rId17"/>
    <p:sldId id="994" r:id="rId18"/>
    <p:sldId id="984" r:id="rId19"/>
    <p:sldId id="987" r:id="rId20"/>
    <p:sldId id="985" r:id="rId21"/>
    <p:sldId id="988" r:id="rId22"/>
    <p:sldId id="990" r:id="rId23"/>
    <p:sldId id="1004" r:id="rId24"/>
    <p:sldId id="1015" r:id="rId25"/>
    <p:sldId id="1017" r:id="rId26"/>
    <p:sldId id="1022" r:id="rId27"/>
    <p:sldId id="1019" r:id="rId28"/>
    <p:sldId id="1023" r:id="rId29"/>
    <p:sldId id="1024" r:id="rId30"/>
    <p:sldId id="1025" r:id="rId31"/>
    <p:sldId id="1007" r:id="rId32"/>
    <p:sldId id="1008" r:id="rId33"/>
    <p:sldId id="972" r:id="rId34"/>
    <p:sldId id="1000" r:id="rId35"/>
    <p:sldId id="1001" r:id="rId36"/>
    <p:sldId id="1002" r:id="rId37"/>
    <p:sldId id="1003" r:id="rId38"/>
    <p:sldId id="998" r:id="rId39"/>
    <p:sldId id="973" r:id="rId40"/>
    <p:sldId id="1020" r:id="rId41"/>
    <p:sldId id="974" r:id="rId42"/>
    <p:sldId id="991" r:id="rId43"/>
    <p:sldId id="964" r:id="rId44"/>
    <p:sldId id="99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269"/>
    <a:srgbClr val="B6114D"/>
    <a:srgbClr val="FF7C80"/>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94660"/>
  </p:normalViewPr>
  <p:slideViewPr>
    <p:cSldViewPr snapToGrid="0">
      <p:cViewPr varScale="1">
        <p:scale>
          <a:sx n="81" d="100"/>
          <a:sy n="81" d="100"/>
        </p:scale>
        <p:origin x="379"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11/15/2023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11/15/2023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11/15/2023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11/15/2023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11/15/2023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11/15/2023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11/15/2023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manikantathota23/Effective-Task-Allocation-and-Failure-detection"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257378" y="2349530"/>
            <a:ext cx="7677243" cy="2369880"/>
          </a:xfrm>
          <a:prstGeom prst="rect">
            <a:avLst/>
          </a:prstGeom>
          <a:noFill/>
        </p:spPr>
        <p:txBody>
          <a:bodyPr wrap="square" lIns="91440" tIns="45720" rIns="91440" bIns="45720" rtlCol="0" anchor="t">
            <a:spAutoFit/>
          </a:bodyPr>
          <a:lstStyle/>
          <a:p>
            <a:pPr algn="ctr"/>
            <a:r>
              <a:rPr lang="en-US" sz="3500" dirty="0">
                <a:solidFill>
                  <a:schemeClr val="bg1"/>
                </a:solidFill>
                <a:latin typeface="Times New Roman" panose="02020603050405020304" pitchFamily="18" charset="0"/>
                <a:cs typeface="Times New Roman" panose="02020603050405020304" pitchFamily="18" charset="0"/>
              </a:rPr>
              <a:t>Efficient Task Allocation and Failure Detection in Crowdsourcing Platforms</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3300" dirty="0">
                <a:solidFill>
                  <a:schemeClr val="bg1"/>
                </a:solidFill>
                <a:latin typeface="Times New Roman" panose="02020603050405020304" pitchFamily="18" charset="0"/>
                <a:cs typeface="Times New Roman" panose="02020603050405020304" pitchFamily="18" charset="0"/>
              </a:rPr>
              <a:t>Team Number: D6</a:t>
            </a: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303958"/>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35525" y="6501048"/>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
        <p:nvSpPr>
          <p:cNvPr id="2" name="TextBox 1">
            <a:extLst>
              <a:ext uri="{FF2B5EF4-FFF2-40B4-BE49-F238E27FC236}">
                <a16:creationId xmlns:a16="http://schemas.microsoft.com/office/drawing/2014/main" id="{17EDD83A-000F-C7C5-2C3F-D1193742B3FC}"/>
              </a:ext>
            </a:extLst>
          </p:cNvPr>
          <p:cNvSpPr txBox="1"/>
          <p:nvPr/>
        </p:nvSpPr>
        <p:spPr>
          <a:xfrm>
            <a:off x="4017144" y="3606800"/>
            <a:ext cx="4157709"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Guide - Ms. </a:t>
            </a:r>
            <a:r>
              <a:rPr lang="en-US" sz="2600" dirty="0" err="1">
                <a:solidFill>
                  <a:schemeClr val="bg1"/>
                </a:solidFill>
                <a:latin typeface="Times New Roman" panose="02020603050405020304" pitchFamily="18" charset="0"/>
                <a:cs typeface="Times New Roman" panose="02020603050405020304" pitchFamily="18" charset="0"/>
              </a:rPr>
              <a:t>Lekshmi</a:t>
            </a:r>
            <a:r>
              <a:rPr lang="en-US" sz="2600" dirty="0">
                <a:solidFill>
                  <a:schemeClr val="bg1"/>
                </a:solidFill>
                <a:latin typeface="Times New Roman" panose="02020603050405020304" pitchFamily="18" charset="0"/>
                <a:cs typeface="Times New Roman" panose="02020603050405020304" pitchFamily="18" charset="0"/>
              </a:rPr>
              <a:t> S Nair</a:t>
            </a:r>
          </a:p>
        </p:txBody>
      </p:sp>
      <p:graphicFrame>
        <p:nvGraphicFramePr>
          <p:cNvPr id="4" name="Table 6">
            <a:extLst>
              <a:ext uri="{FF2B5EF4-FFF2-40B4-BE49-F238E27FC236}">
                <a16:creationId xmlns:a16="http://schemas.microsoft.com/office/drawing/2014/main" id="{D498995A-8B50-D1B2-FC1F-3A00F1897F1C}"/>
              </a:ext>
            </a:extLst>
          </p:cNvPr>
          <p:cNvGraphicFramePr>
            <a:graphicFrameLocks noGrp="1"/>
          </p:cNvGraphicFramePr>
          <p:nvPr/>
        </p:nvGraphicFramePr>
        <p:xfrm>
          <a:off x="3852472" y="4790612"/>
          <a:ext cx="4903262" cy="1463040"/>
        </p:xfrm>
        <a:graphic>
          <a:graphicData uri="http://schemas.openxmlformats.org/drawingml/2006/table">
            <a:tbl>
              <a:tblPr firstRow="1" bandRow="1">
                <a:tableStyleId>{5940675A-B579-460E-94D1-54222C63F5DA}</a:tableStyleId>
              </a:tblPr>
              <a:tblGrid>
                <a:gridCol w="2451631">
                  <a:extLst>
                    <a:ext uri="{9D8B030D-6E8A-4147-A177-3AD203B41FA5}">
                      <a16:colId xmlns:a16="http://schemas.microsoft.com/office/drawing/2014/main" val="3685357652"/>
                    </a:ext>
                  </a:extLst>
                </a:gridCol>
                <a:gridCol w="2451631">
                  <a:extLst>
                    <a:ext uri="{9D8B030D-6E8A-4147-A177-3AD203B41FA5}">
                      <a16:colId xmlns:a16="http://schemas.microsoft.com/office/drawing/2014/main" val="2622350480"/>
                    </a:ext>
                  </a:extLst>
                </a:gridCol>
              </a:tblGrid>
              <a:tr h="347839">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Sindhu Sahithi</a:t>
                      </a:r>
                      <a:endParaRPr lang="en-IN" dirty="0"/>
                    </a:p>
                  </a:txBody>
                  <a:tcPr/>
                </a:tc>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AM.EN.U4CSE20326</a:t>
                      </a:r>
                      <a:endParaRPr lang="en-IN" dirty="0"/>
                    </a:p>
                  </a:txBody>
                  <a:tcPr/>
                </a:tc>
                <a:extLst>
                  <a:ext uri="{0D108BD9-81ED-4DB2-BD59-A6C34878D82A}">
                    <a16:rowId xmlns:a16="http://schemas.microsoft.com/office/drawing/2014/main" val="4133829294"/>
                  </a:ext>
                </a:extLst>
              </a:tr>
              <a:tr h="347839">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Manikanta</a:t>
                      </a:r>
                      <a:endParaRPr lang="en-IN" dirty="0"/>
                    </a:p>
                  </a:txBody>
                  <a:tcPr/>
                </a:tc>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AM.EN.U4CSE20370</a:t>
                      </a:r>
                      <a:endParaRPr lang="en-IN" dirty="0"/>
                    </a:p>
                  </a:txBody>
                  <a:tcPr/>
                </a:tc>
                <a:extLst>
                  <a:ext uri="{0D108BD9-81ED-4DB2-BD59-A6C34878D82A}">
                    <a16:rowId xmlns:a16="http://schemas.microsoft.com/office/drawing/2014/main" val="164468973"/>
                  </a:ext>
                </a:extLst>
              </a:tr>
              <a:tr h="347839">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Surya Teja</a:t>
                      </a:r>
                      <a:endParaRPr lang="en-IN" dirty="0"/>
                    </a:p>
                  </a:txBody>
                  <a:tcPr/>
                </a:tc>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AM.EN.U4CSE20371</a:t>
                      </a:r>
                      <a:endParaRPr lang="en-IN" dirty="0"/>
                    </a:p>
                  </a:txBody>
                  <a:tcPr/>
                </a:tc>
                <a:extLst>
                  <a:ext uri="{0D108BD9-81ED-4DB2-BD59-A6C34878D82A}">
                    <a16:rowId xmlns:a16="http://schemas.microsoft.com/office/drawing/2014/main" val="2383642571"/>
                  </a:ext>
                </a:extLst>
              </a:tr>
              <a:tr h="347839">
                <a:tc>
                  <a:txBody>
                    <a:bodyPr/>
                    <a:lstStyle/>
                    <a:p>
                      <a:pPr algn="l"/>
                      <a:r>
                        <a:rPr lang="en-US" sz="1800" dirty="0" err="1">
                          <a:solidFill>
                            <a:schemeClr val="bg1"/>
                          </a:solidFill>
                          <a:latin typeface="Times New Roman" panose="02020603050405020304" pitchFamily="18" charset="0"/>
                          <a:cs typeface="Times New Roman" panose="02020603050405020304" pitchFamily="18" charset="0"/>
                        </a:rPr>
                        <a:t>Anushree</a:t>
                      </a:r>
                      <a:endParaRPr lang="en-IN" dirty="0"/>
                    </a:p>
                  </a:txBody>
                  <a:tcPr/>
                </a:tc>
                <a:tc>
                  <a:txBody>
                    <a:bodyPr/>
                    <a:lstStyle/>
                    <a:p>
                      <a:pPr algn="l"/>
                      <a:r>
                        <a:rPr lang="en-US" sz="1800" dirty="0">
                          <a:solidFill>
                            <a:schemeClr val="bg1"/>
                          </a:solidFill>
                          <a:latin typeface="Times New Roman" panose="02020603050405020304" pitchFamily="18" charset="0"/>
                          <a:cs typeface="Times New Roman" panose="02020603050405020304" pitchFamily="18" charset="0"/>
                        </a:rPr>
                        <a:t>AM.EN.U4CSE20375</a:t>
                      </a:r>
                      <a:endParaRPr lang="en-IN" dirty="0"/>
                    </a:p>
                  </a:txBody>
                  <a:tcPr/>
                </a:tc>
                <a:extLst>
                  <a:ext uri="{0D108BD9-81ED-4DB2-BD59-A6C34878D82A}">
                    <a16:rowId xmlns:a16="http://schemas.microsoft.com/office/drawing/2014/main" val="3304813790"/>
                  </a:ext>
                </a:extLst>
              </a:tr>
            </a:tbl>
          </a:graphicData>
        </a:graphic>
      </p:graphicFrame>
    </p:spTree>
    <p:extLst>
      <p:ext uri="{BB962C8B-B14F-4D97-AF65-F5344CB8AC3E}">
        <p14:creationId xmlns:p14="http://schemas.microsoft.com/office/powerpoint/2010/main" val="304919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CBB98-8FC3-0E3F-3691-100A69F57211}"/>
              </a:ext>
            </a:extLst>
          </p:cNvPr>
          <p:cNvSpPr>
            <a:spLocks noGrp="1"/>
          </p:cNvSpPr>
          <p:nvPr>
            <p:ph idx="1"/>
          </p:nvPr>
        </p:nvSpPr>
        <p:spPr/>
        <p:txBody>
          <a:bodyPr>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 created the datasets and a basic algorithm implementation for the </a:t>
            </a:r>
            <a:r>
              <a:rPr lang="en-US" sz="2200" dirty="0">
                <a:solidFill>
                  <a:srgbClr val="C60269"/>
                </a:solidFill>
                <a:latin typeface="Times New Roman" panose="02020603050405020304" pitchFamily="18" charset="0"/>
                <a:cs typeface="Times New Roman" panose="02020603050405020304" pitchFamily="18" charset="0"/>
              </a:rPr>
              <a:t>First Review.</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Implemented two different approaches to divide the Employees into Experts and Inexpert.</a:t>
            </a:r>
          </a:p>
          <a:p>
            <a:pPr marL="0" indent="0">
              <a:buNone/>
            </a:pPr>
            <a:r>
              <a:rPr lang="en-US" sz="2200" dirty="0">
                <a:latin typeface="Times New Roman" panose="02020603050405020304" pitchFamily="18" charset="0"/>
                <a:cs typeface="Times New Roman" panose="02020603050405020304" pitchFamily="18" charset="0"/>
              </a:rPr>
              <a:t>                 1. Using the Experience and Expert Skill Set</a:t>
            </a:r>
          </a:p>
          <a:p>
            <a:pPr marL="0" indent="0">
              <a:buNone/>
            </a:pPr>
            <a:r>
              <a:rPr lang="en-US" sz="2200" dirty="0">
                <a:latin typeface="Times New Roman" panose="02020603050405020304" pitchFamily="18" charset="0"/>
                <a:cs typeface="Times New Roman" panose="02020603050405020304" pitchFamily="18" charset="0"/>
              </a:rPr>
              <a:t>	    2. Using Experience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EE87F28-DA0E-FB72-5681-4A18E2BAF446}"/>
              </a:ext>
            </a:extLst>
          </p:cNvPr>
          <p:cNvSpPr>
            <a:spLocks noGrp="1"/>
          </p:cNvSpPr>
          <p:nvPr>
            <p:ph type="title"/>
          </p:nvPr>
        </p:nvSpPr>
        <p:spPr/>
        <p:txBody>
          <a:bodyPr>
            <a:normAutofit fontScale="90000"/>
          </a:bodyPr>
          <a:lstStyle/>
          <a:p>
            <a:r>
              <a:rPr lang="en-IN" dirty="0"/>
              <a:t>Progress After First Review</a:t>
            </a:r>
          </a:p>
        </p:txBody>
      </p:sp>
    </p:spTree>
    <p:extLst>
      <p:ext uri="{BB962C8B-B14F-4D97-AF65-F5344CB8AC3E}">
        <p14:creationId xmlns:p14="http://schemas.microsoft.com/office/powerpoint/2010/main" val="21432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CBB98-8FC3-0E3F-3691-100A69F57211}"/>
              </a:ext>
            </a:extLst>
          </p:cNvPr>
          <p:cNvSpPr>
            <a:spLocks noGrp="1"/>
          </p:cNvSpPr>
          <p:nvPr>
            <p:ph idx="1"/>
          </p:nvPr>
        </p:nvSpPr>
        <p:spPr/>
        <p:txBody>
          <a:bodyPr>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 created the datasets and a basic algorithm implementation for the </a:t>
            </a:r>
            <a:r>
              <a:rPr lang="en-US" sz="2200" dirty="0">
                <a:solidFill>
                  <a:srgbClr val="C60269"/>
                </a:solidFill>
                <a:latin typeface="Times New Roman" panose="02020603050405020304" pitchFamily="18" charset="0"/>
                <a:cs typeface="Times New Roman" panose="02020603050405020304" pitchFamily="18" charset="0"/>
              </a:rPr>
              <a:t>First Review</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Implemented two different approaches to divide the Employees into Experts and Inexpert.</a:t>
            </a:r>
          </a:p>
          <a:p>
            <a:pPr>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Implemented three different approaches for assigning the Mentor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Experts to the Mentee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Inexpert for the Mentorship Mapping.</a:t>
            </a:r>
          </a:p>
          <a:p>
            <a:pPr marL="0" indent="0">
              <a:buNone/>
            </a:pPr>
            <a:r>
              <a:rPr lang="en-IN" sz="2200" dirty="0">
                <a:latin typeface="Times New Roman" panose="02020603050405020304" pitchFamily="18" charset="0"/>
                <a:cs typeface="Times New Roman" panose="02020603050405020304" pitchFamily="18" charset="0"/>
              </a:rPr>
              <a:t>                       1. Skill Set of Expert totally in Inexpert Skill Set and Successful completions</a:t>
            </a:r>
          </a:p>
          <a:p>
            <a:pPr marL="0" indent="0">
              <a:buNone/>
            </a:pPr>
            <a:r>
              <a:rPr lang="en-IN" sz="2200" dirty="0">
                <a:latin typeface="Times New Roman" panose="02020603050405020304" pitchFamily="18" charset="0"/>
                <a:cs typeface="Times New Roman" panose="02020603050405020304" pitchFamily="18" charset="0"/>
              </a:rPr>
              <a:t>                       2. Assigning two Inexpert to each Expert</a:t>
            </a:r>
          </a:p>
          <a:p>
            <a:pPr marL="0" indent="0">
              <a:buNone/>
            </a:pPr>
            <a:r>
              <a:rPr lang="en-IN" sz="2200" dirty="0">
                <a:latin typeface="Times New Roman" panose="02020603050405020304" pitchFamily="18" charset="0"/>
                <a:cs typeface="Times New Roman" panose="02020603050405020304" pitchFamily="18" charset="0"/>
              </a:rPr>
              <a:t>                       3. Skill Similarity score , Successful Submissions and Approved on Time</a:t>
            </a:r>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EE87F28-DA0E-FB72-5681-4A18E2BAF446}"/>
              </a:ext>
            </a:extLst>
          </p:cNvPr>
          <p:cNvSpPr>
            <a:spLocks noGrp="1"/>
          </p:cNvSpPr>
          <p:nvPr>
            <p:ph type="title"/>
          </p:nvPr>
        </p:nvSpPr>
        <p:spPr/>
        <p:txBody>
          <a:bodyPr>
            <a:normAutofit fontScale="90000"/>
          </a:bodyPr>
          <a:lstStyle/>
          <a:p>
            <a:r>
              <a:rPr lang="en-IN" dirty="0"/>
              <a:t>Progress After First Review</a:t>
            </a:r>
          </a:p>
        </p:txBody>
      </p:sp>
    </p:spTree>
    <p:extLst>
      <p:ext uri="{BB962C8B-B14F-4D97-AF65-F5344CB8AC3E}">
        <p14:creationId xmlns:p14="http://schemas.microsoft.com/office/powerpoint/2010/main" val="321663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ipe(down)">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CBB98-8FC3-0E3F-3691-100A69F57211}"/>
              </a:ext>
            </a:extLst>
          </p:cNvPr>
          <p:cNvSpPr>
            <a:spLocks noGrp="1"/>
          </p:cNvSpPr>
          <p:nvPr>
            <p:ph idx="1"/>
          </p:nvPr>
        </p:nvSpPr>
        <p:spPr/>
        <p:txBody>
          <a:bodyPr>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 created the datasets and a basic algorithm implementation for the </a:t>
            </a:r>
            <a:r>
              <a:rPr lang="en-US" sz="2200" dirty="0">
                <a:solidFill>
                  <a:srgbClr val="C60269"/>
                </a:solidFill>
                <a:latin typeface="Times New Roman" panose="02020603050405020304" pitchFamily="18" charset="0"/>
                <a:cs typeface="Times New Roman" panose="02020603050405020304" pitchFamily="18" charset="0"/>
              </a:rPr>
              <a:t>First Review.</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Implemented two different approaches to divide the Employees into Experts and Inexpert.</a:t>
            </a:r>
          </a:p>
          <a:p>
            <a:pPr>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Implemented three different approaches for assigning the Mentor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Experts to the Mentee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Inexpert for the Mentorship Mapping.</a:t>
            </a:r>
          </a:p>
          <a:p>
            <a:pPr>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Visualization of different approaches results.</a:t>
            </a:r>
          </a:p>
          <a:p>
            <a:pPr>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Implemented the two different approaches for the task allocation for the Employees.</a:t>
            </a:r>
          </a:p>
          <a:p>
            <a:pPr marL="0" indent="0">
              <a:buNone/>
            </a:pPr>
            <a:r>
              <a:rPr lang="en-IN" sz="2200" dirty="0">
                <a:latin typeface="Times New Roman" panose="02020603050405020304" pitchFamily="18" charset="0"/>
                <a:cs typeface="Times New Roman" panose="02020603050405020304" pitchFamily="18" charset="0"/>
              </a:rPr>
              <a:t>                            1. Considering skills similarity score and no limit of tasks for particular employee but maximum utilisation of available employees.</a:t>
            </a:r>
          </a:p>
          <a:p>
            <a:pPr marL="0" indent="0">
              <a:buNone/>
            </a:pPr>
            <a:r>
              <a:rPr lang="en-IN" sz="2200" dirty="0">
                <a:latin typeface="Times New Roman" panose="02020603050405020304" pitchFamily="18" charset="0"/>
                <a:cs typeface="Times New Roman" panose="02020603050405020304" pitchFamily="18" charset="0"/>
              </a:rPr>
              <a:t>                            2. Considering skills similarity score and a limit of tasks for particular employee according to their level of handling tasks.</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EE87F28-DA0E-FB72-5681-4A18E2BAF446}"/>
              </a:ext>
            </a:extLst>
          </p:cNvPr>
          <p:cNvSpPr>
            <a:spLocks noGrp="1"/>
          </p:cNvSpPr>
          <p:nvPr>
            <p:ph type="title"/>
          </p:nvPr>
        </p:nvSpPr>
        <p:spPr/>
        <p:txBody>
          <a:bodyPr>
            <a:normAutofit fontScale="90000"/>
          </a:bodyPr>
          <a:lstStyle/>
          <a:p>
            <a:r>
              <a:rPr lang="en-IN" dirty="0"/>
              <a:t>Progress After First Review</a:t>
            </a:r>
          </a:p>
        </p:txBody>
      </p:sp>
    </p:spTree>
    <p:extLst>
      <p:ext uri="{BB962C8B-B14F-4D97-AF65-F5344CB8AC3E}">
        <p14:creationId xmlns:p14="http://schemas.microsoft.com/office/powerpoint/2010/main" val="223715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387448" y="1306116"/>
            <a:ext cx="6013351" cy="5385392"/>
          </a:xfrm>
        </p:spPr>
        <p:txBody>
          <a:bodyPr>
            <a:normAutofit/>
          </a:bodyPr>
          <a:lstStyle/>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Worker skills change over time.</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Challenge Faced assigning Mentor Mapping.</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Continuously update task allocation algorithm.</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Ensure accurate task-worker matching.</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Tasks may have dependencies.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Need advanced algorithms.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Ensure smooth workflow distribution.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Failed Task Not Assigned again</a:t>
            </a: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a:xfrm>
            <a:off x="450201" y="310979"/>
            <a:ext cx="4623823" cy="421441"/>
          </a:xfrm>
        </p:spPr>
        <p:txBody>
          <a:bodyPr>
            <a:normAutofit fontScale="90000"/>
          </a:bodyPr>
          <a:lstStyle/>
          <a:p>
            <a:r>
              <a:rPr lang="en-US" dirty="0"/>
              <a:t>Persisting Challenges</a:t>
            </a:r>
            <a:endParaRPr lang="en-IN" dirty="0"/>
          </a:p>
        </p:txBody>
      </p:sp>
      <p:sp>
        <p:nvSpPr>
          <p:cNvPr id="4" name="Arrow: Right 3">
            <a:extLst>
              <a:ext uri="{FF2B5EF4-FFF2-40B4-BE49-F238E27FC236}">
                <a16:creationId xmlns:a16="http://schemas.microsoft.com/office/drawing/2014/main" id="{4A187100-C0D3-3D3F-9E17-57A2809A89E9}"/>
              </a:ext>
            </a:extLst>
          </p:cNvPr>
          <p:cNvSpPr/>
          <p:nvPr/>
        </p:nvSpPr>
        <p:spPr>
          <a:xfrm>
            <a:off x="6167717" y="2626656"/>
            <a:ext cx="1676399" cy="1191159"/>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9EA052-05C3-D3CE-5EFF-8246CCFC77C9}"/>
              </a:ext>
            </a:extLst>
          </p:cNvPr>
          <p:cNvSpPr txBox="1"/>
          <p:nvPr/>
        </p:nvSpPr>
        <p:spPr>
          <a:xfrm>
            <a:off x="6203576" y="2899072"/>
            <a:ext cx="1604682" cy="646331"/>
          </a:xfrm>
          <a:prstGeom prst="rect">
            <a:avLst/>
          </a:prstGeom>
          <a:noFill/>
        </p:spPr>
        <p:txBody>
          <a:bodyPr wrap="square" rtlCol="0">
            <a:spAutoFit/>
          </a:bodyPr>
          <a:lstStyle/>
          <a:p>
            <a:r>
              <a:rPr lang="en-US" dirty="0"/>
              <a:t>We are aiming to solve</a:t>
            </a:r>
            <a:endParaRPr lang="en-IN" dirty="0"/>
          </a:p>
        </p:txBody>
      </p:sp>
      <p:sp>
        <p:nvSpPr>
          <p:cNvPr id="8" name="Rectangle 7">
            <a:extLst>
              <a:ext uri="{FF2B5EF4-FFF2-40B4-BE49-F238E27FC236}">
                <a16:creationId xmlns:a16="http://schemas.microsoft.com/office/drawing/2014/main" id="{C1505B95-4EF5-397C-577E-7761D4EC2FFE}"/>
              </a:ext>
            </a:extLst>
          </p:cNvPr>
          <p:cNvSpPr/>
          <p:nvPr/>
        </p:nvSpPr>
        <p:spPr>
          <a:xfrm>
            <a:off x="7935228" y="1515036"/>
            <a:ext cx="3423055" cy="361081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6305094-A14F-3F49-5687-B69CB18AB50C}"/>
              </a:ext>
            </a:extLst>
          </p:cNvPr>
          <p:cNvSpPr txBox="1"/>
          <p:nvPr/>
        </p:nvSpPr>
        <p:spPr>
          <a:xfrm>
            <a:off x="7935228" y="1612282"/>
            <a:ext cx="3423055"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Previous History of Tasks done for Mentorship Mapping.</a:t>
            </a:r>
          </a:p>
          <a:p>
            <a:pPr marL="285750" indent="-285750">
              <a:buFont typeface="Wingdings" panose="05000000000000000000" pitchFamily="2" charset="2"/>
              <a:buChar char="ü"/>
            </a:pPr>
            <a:r>
              <a:rPr lang="en-US" dirty="0"/>
              <a:t>Factors of Successful submissions: Average Submission days for the Task Allocation.</a:t>
            </a:r>
          </a:p>
          <a:p>
            <a:pPr marL="285750" indent="-285750">
              <a:buFont typeface="Wingdings" panose="05000000000000000000" pitchFamily="2" charset="2"/>
              <a:buChar char="ü"/>
            </a:pPr>
            <a:r>
              <a:rPr lang="en-US" dirty="0"/>
              <a:t>For the Failure detection considers : Urgency level, Due days , Assigned Tasks , Approved percentages, Average Submission days for the Task</a:t>
            </a:r>
          </a:p>
          <a:p>
            <a:pPr marL="742950" lvl="1" indent="-285750">
              <a:buFont typeface="Wingdings" panose="05000000000000000000" pitchFamily="2" charset="2"/>
              <a:buChar char="Ø"/>
            </a:pPr>
            <a:r>
              <a:rPr lang="en-US" dirty="0"/>
              <a:t>Reallocate the Task</a:t>
            </a:r>
            <a:endParaRPr lang="en-IN" dirty="0"/>
          </a:p>
        </p:txBody>
      </p:sp>
      <p:sp>
        <p:nvSpPr>
          <p:cNvPr id="9" name="Title 2">
            <a:extLst>
              <a:ext uri="{FF2B5EF4-FFF2-40B4-BE49-F238E27FC236}">
                <a16:creationId xmlns:a16="http://schemas.microsoft.com/office/drawing/2014/main" id="{1A152FE5-9FC9-0C0D-4F00-D7BCC5D53522}"/>
              </a:ext>
            </a:extLst>
          </p:cNvPr>
          <p:cNvSpPr txBox="1">
            <a:spLocks/>
          </p:cNvSpPr>
          <p:nvPr/>
        </p:nvSpPr>
        <p:spPr>
          <a:xfrm>
            <a:off x="8184775" y="884675"/>
            <a:ext cx="2796990" cy="421441"/>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000" b="0" kern="1200">
                <a:solidFill>
                  <a:srgbClr val="A4123F"/>
                </a:solidFill>
                <a:latin typeface="Georgia" panose="02040502050405020303" pitchFamily="18" charset="0"/>
                <a:ea typeface="+mj-ea"/>
                <a:cs typeface="+mj-cs"/>
              </a:defRPr>
            </a:lvl1pPr>
          </a:lstStyle>
          <a:p>
            <a:r>
              <a:rPr lang="en-US" dirty="0"/>
              <a:t>Goals</a:t>
            </a:r>
            <a:endParaRPr lang="en-IN" dirty="0"/>
          </a:p>
        </p:txBody>
      </p:sp>
      <p:sp>
        <p:nvSpPr>
          <p:cNvPr id="5" name="TextBox 4">
            <a:extLst>
              <a:ext uri="{FF2B5EF4-FFF2-40B4-BE49-F238E27FC236}">
                <a16:creationId xmlns:a16="http://schemas.microsoft.com/office/drawing/2014/main" id="{DB450EA6-9D7E-4A59-A5C1-E80ACB24B4F0}"/>
              </a:ext>
            </a:extLst>
          </p:cNvPr>
          <p:cNvSpPr txBox="1"/>
          <p:nvPr/>
        </p:nvSpPr>
        <p:spPr>
          <a:xfrm>
            <a:off x="5639394" y="6355976"/>
            <a:ext cx="241454" cy="261610"/>
          </a:xfrm>
          <a:prstGeom prst="rect">
            <a:avLst/>
          </a:prstGeom>
          <a:noFill/>
        </p:spPr>
        <p:txBody>
          <a:bodyPr wrap="square" rtlCol="0">
            <a:spAutoFit/>
          </a:bodyPr>
          <a:lstStyle/>
          <a:p>
            <a:r>
              <a:rPr lang="en-US" sz="1100" dirty="0"/>
              <a:t>4</a:t>
            </a:r>
            <a:endParaRPr lang="en-IN" sz="1100" dirty="0"/>
          </a:p>
        </p:txBody>
      </p:sp>
    </p:spTree>
    <p:extLst>
      <p:ext uri="{BB962C8B-B14F-4D97-AF65-F5344CB8AC3E}">
        <p14:creationId xmlns:p14="http://schemas.microsoft.com/office/powerpoint/2010/main" val="139678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down)">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22" presetClass="entr" presetSubtype="1"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up)">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wipe(up)">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wipe(up)">
                                      <p:cBhvr>
                                        <p:cTn id="57" dur="500"/>
                                        <p:tgtEl>
                                          <p:spTgt spid="7">
                                            <p:txEl>
                                              <p:pRg st="2" end="2"/>
                                            </p:txEl>
                                          </p:spTgt>
                                        </p:tgtEl>
                                      </p:cBhvr>
                                    </p:animEffect>
                                  </p:childTnLst>
                                </p:cTn>
                              </p:par>
                              <p:par>
                                <p:cTn id="58" presetID="22" presetClass="entr" presetSubtype="1" fill="hold" nodeType="withEffect">
                                  <p:stCondLst>
                                    <p:cond delay="0"/>
                                  </p:stCondLst>
                                  <p:childTnLst>
                                    <p:set>
                                      <p:cBhvr>
                                        <p:cTn id="59" dur="1" fill="hold">
                                          <p:stCondLst>
                                            <p:cond delay="0"/>
                                          </p:stCondLst>
                                        </p:cTn>
                                        <p:tgtEl>
                                          <p:spTgt spid="7">
                                            <p:txEl>
                                              <p:pRg st="3" end="3"/>
                                            </p:txEl>
                                          </p:spTgt>
                                        </p:tgtEl>
                                        <p:attrNameLst>
                                          <p:attrName>style.visibility</p:attrName>
                                        </p:attrNameLst>
                                      </p:cBhvr>
                                      <p:to>
                                        <p:strVal val="visible"/>
                                      </p:to>
                                    </p:set>
                                    <p:animEffect transition="in" filter="wipe(up)">
                                      <p:cBhvr>
                                        <p:cTn id="60" dur="500"/>
                                        <p:tgtEl>
                                          <p:spTgt spid="7">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206405"/>
            <a:ext cx="10515600" cy="421441"/>
          </a:xfrm>
        </p:spPr>
        <p:txBody>
          <a:bodyPr>
            <a:normAutofit fontScale="90000"/>
          </a:bodyPr>
          <a:lstStyle/>
          <a:p>
            <a:r>
              <a:rPr lang="en-US" dirty="0"/>
              <a:t>Modules                                    High Level Design</a:t>
            </a:r>
            <a:endParaRPr lang="en-IN" dirty="0"/>
          </a:p>
        </p:txBody>
      </p:sp>
      <p:sp>
        <p:nvSpPr>
          <p:cNvPr id="3" name="Rectangle: Rounded Corners 2">
            <a:extLst>
              <a:ext uri="{FF2B5EF4-FFF2-40B4-BE49-F238E27FC236}">
                <a16:creationId xmlns:a16="http://schemas.microsoft.com/office/drawing/2014/main" id="{C89C9EE7-D6D3-B674-AC50-95CB93685BE7}"/>
              </a:ext>
            </a:extLst>
          </p:cNvPr>
          <p:cNvSpPr/>
          <p:nvPr/>
        </p:nvSpPr>
        <p:spPr>
          <a:xfrm>
            <a:off x="6508954" y="1448749"/>
            <a:ext cx="1042220" cy="389407"/>
          </a:xfrm>
          <a:prstGeom prst="roundRect">
            <a:avLst/>
          </a:prstGeom>
          <a:solidFill>
            <a:srgbClr val="0070C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Employee Data</a:t>
            </a:r>
            <a:endParaRPr lang="en-IN" sz="15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341F9DD-D4B9-9A5D-84E1-BEB8B4F533DC}"/>
              </a:ext>
            </a:extLst>
          </p:cNvPr>
          <p:cNvSpPr/>
          <p:nvPr/>
        </p:nvSpPr>
        <p:spPr>
          <a:xfrm>
            <a:off x="7551174" y="796932"/>
            <a:ext cx="973396" cy="4214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9AA21B8-552C-10CF-49E7-E552EDFB8E56}"/>
              </a:ext>
            </a:extLst>
          </p:cNvPr>
          <p:cNvSpPr/>
          <p:nvPr/>
        </p:nvSpPr>
        <p:spPr>
          <a:xfrm>
            <a:off x="5371304" y="2659059"/>
            <a:ext cx="1882588" cy="703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Algorithms for classifying of employees</a:t>
            </a:r>
            <a:endParaRPr lang="en-IN" sz="15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8EEFD6D-9A28-409D-0369-EFC69E7BF85D}"/>
              </a:ext>
            </a:extLst>
          </p:cNvPr>
          <p:cNvCxnSpPr>
            <a:cxnSpLocks/>
            <a:stCxn id="4" idx="1"/>
            <a:endCxn id="3" idx="0"/>
          </p:cNvCxnSpPr>
          <p:nvPr/>
        </p:nvCxnSpPr>
        <p:spPr>
          <a:xfrm flipH="1">
            <a:off x="7030064" y="1007653"/>
            <a:ext cx="521110" cy="4410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2CFF7EE-B020-E78E-0F25-A592554F26E5}"/>
              </a:ext>
            </a:extLst>
          </p:cNvPr>
          <p:cNvCxnSpPr>
            <a:cxnSpLocks/>
            <a:stCxn id="4" idx="3"/>
          </p:cNvCxnSpPr>
          <p:nvPr/>
        </p:nvCxnSpPr>
        <p:spPr>
          <a:xfrm>
            <a:off x="8524570" y="1007653"/>
            <a:ext cx="729249" cy="4345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79B14E19-6965-49E5-F9C9-FB5DF093DFFD}"/>
              </a:ext>
            </a:extLst>
          </p:cNvPr>
          <p:cNvSpPr txBox="1"/>
          <p:nvPr/>
        </p:nvSpPr>
        <p:spPr>
          <a:xfrm>
            <a:off x="568081" y="872783"/>
            <a:ext cx="4330930" cy="1138773"/>
          </a:xfrm>
          <a:prstGeom prst="rect">
            <a:avLst/>
          </a:prstGeom>
          <a:noFill/>
        </p:spPr>
        <p:txBody>
          <a:bodyPr wrap="square">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Gathering Crowd Information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List Employee related data</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Task Related data</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Categorize as Expert and In Expert</a:t>
            </a:r>
          </a:p>
        </p:txBody>
      </p:sp>
      <p:cxnSp>
        <p:nvCxnSpPr>
          <p:cNvPr id="63" name="Straight Arrow Connector 62">
            <a:extLst>
              <a:ext uri="{FF2B5EF4-FFF2-40B4-BE49-F238E27FC236}">
                <a16:creationId xmlns:a16="http://schemas.microsoft.com/office/drawing/2014/main" id="{61A18ABE-8AF8-074F-55F9-A6137C76EFDC}"/>
              </a:ext>
            </a:extLst>
          </p:cNvPr>
          <p:cNvCxnSpPr>
            <a:cxnSpLocks/>
            <a:stCxn id="3" idx="2"/>
            <a:endCxn id="9" idx="0"/>
          </p:cNvCxnSpPr>
          <p:nvPr/>
        </p:nvCxnSpPr>
        <p:spPr>
          <a:xfrm flipH="1">
            <a:off x="6312598" y="1838156"/>
            <a:ext cx="717466" cy="8209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5746EB27-6BD2-6AB8-73CA-5D1B2CB16D5A}"/>
              </a:ext>
            </a:extLst>
          </p:cNvPr>
          <p:cNvSpPr/>
          <p:nvPr/>
        </p:nvSpPr>
        <p:spPr>
          <a:xfrm>
            <a:off x="8633010" y="1458187"/>
            <a:ext cx="1042220" cy="389407"/>
          </a:xfrm>
          <a:prstGeom prst="roundRect">
            <a:avLst/>
          </a:prstGeom>
          <a:solidFill>
            <a:srgbClr val="0070C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p>
        </p:txBody>
      </p:sp>
      <p:sp>
        <p:nvSpPr>
          <p:cNvPr id="2" name="TextBox 1">
            <a:extLst>
              <a:ext uri="{FF2B5EF4-FFF2-40B4-BE49-F238E27FC236}">
                <a16:creationId xmlns:a16="http://schemas.microsoft.com/office/drawing/2014/main" id="{25113E7B-9665-6631-68C4-2D73AE50B2D4}"/>
              </a:ext>
            </a:extLst>
          </p:cNvPr>
          <p:cNvSpPr txBox="1"/>
          <p:nvPr/>
        </p:nvSpPr>
        <p:spPr>
          <a:xfrm>
            <a:off x="5639394" y="6355976"/>
            <a:ext cx="241454" cy="261610"/>
          </a:xfrm>
          <a:prstGeom prst="rect">
            <a:avLst/>
          </a:prstGeom>
          <a:noFill/>
        </p:spPr>
        <p:txBody>
          <a:bodyPr wrap="square" rtlCol="0">
            <a:spAutoFit/>
          </a:bodyPr>
          <a:lstStyle/>
          <a:p>
            <a:r>
              <a:rPr lang="en-US" sz="1100" dirty="0"/>
              <a:t>5</a:t>
            </a:r>
            <a:endParaRPr lang="en-IN" sz="1100" dirty="0"/>
          </a:p>
        </p:txBody>
      </p:sp>
    </p:spTree>
    <p:extLst>
      <p:ext uri="{BB962C8B-B14F-4D97-AF65-F5344CB8AC3E}">
        <p14:creationId xmlns:p14="http://schemas.microsoft.com/office/powerpoint/2010/main" val="26091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9">
                                            <p:txEl>
                                              <p:pRg st="3" end="3"/>
                                            </p:txEl>
                                          </p:spTgt>
                                        </p:tgtEl>
                                        <p:attrNameLst>
                                          <p:attrName>style.visibility</p:attrName>
                                        </p:attrNameLst>
                                      </p:cBhvr>
                                      <p:to>
                                        <p:strVal val="visible"/>
                                      </p:to>
                                    </p:set>
                                    <p:animEffect transition="in" filter="wipe(down)">
                                      <p:cBhvr>
                                        <p:cTn id="7" dur="500"/>
                                        <p:tgtEl>
                                          <p:spTgt spid="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206405"/>
            <a:ext cx="10515600" cy="421441"/>
          </a:xfrm>
        </p:spPr>
        <p:txBody>
          <a:bodyPr>
            <a:normAutofit fontScale="90000"/>
          </a:bodyPr>
          <a:lstStyle/>
          <a:p>
            <a:r>
              <a:rPr lang="en-US" dirty="0"/>
              <a:t>Modules                                    High Level Design</a:t>
            </a:r>
            <a:endParaRPr lang="en-IN" dirty="0"/>
          </a:p>
        </p:txBody>
      </p:sp>
      <p:sp>
        <p:nvSpPr>
          <p:cNvPr id="3" name="Rectangle: Rounded Corners 2">
            <a:extLst>
              <a:ext uri="{FF2B5EF4-FFF2-40B4-BE49-F238E27FC236}">
                <a16:creationId xmlns:a16="http://schemas.microsoft.com/office/drawing/2014/main" id="{C89C9EE7-D6D3-B674-AC50-95CB93685BE7}"/>
              </a:ext>
            </a:extLst>
          </p:cNvPr>
          <p:cNvSpPr/>
          <p:nvPr/>
        </p:nvSpPr>
        <p:spPr>
          <a:xfrm>
            <a:off x="7257144" y="1325259"/>
            <a:ext cx="1042221" cy="421442"/>
          </a:xfrm>
          <a:prstGeom prst="roundRect">
            <a:avLst/>
          </a:prstGeom>
          <a:solidFill>
            <a:srgbClr val="0070C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Employee Data</a:t>
            </a:r>
            <a:endParaRPr lang="en-IN" sz="15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341F9DD-D4B9-9A5D-84E1-BEB8B4F533DC}"/>
              </a:ext>
            </a:extLst>
          </p:cNvPr>
          <p:cNvSpPr/>
          <p:nvPr/>
        </p:nvSpPr>
        <p:spPr>
          <a:xfrm>
            <a:off x="8345692" y="741972"/>
            <a:ext cx="932651" cy="4214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07E151C-BEA2-663C-B539-750EFF111ABD}"/>
              </a:ext>
            </a:extLst>
          </p:cNvPr>
          <p:cNvSpPr/>
          <p:nvPr/>
        </p:nvSpPr>
        <p:spPr>
          <a:xfrm>
            <a:off x="9367713" y="1325258"/>
            <a:ext cx="1042221" cy="395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B9D30DF-F4A6-CCBD-0D62-396FA0553460}"/>
              </a:ext>
            </a:extLst>
          </p:cNvPr>
          <p:cNvSpPr/>
          <p:nvPr/>
        </p:nvSpPr>
        <p:spPr>
          <a:xfrm>
            <a:off x="6193607" y="4744276"/>
            <a:ext cx="1550895" cy="5136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9AA21B8-552C-10CF-49E7-E552EDFB8E56}"/>
              </a:ext>
            </a:extLst>
          </p:cNvPr>
          <p:cNvSpPr/>
          <p:nvPr/>
        </p:nvSpPr>
        <p:spPr>
          <a:xfrm>
            <a:off x="6868303" y="2201171"/>
            <a:ext cx="1351465" cy="5136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Algorithms for classifying of employees</a:t>
            </a: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F07B94D-C71F-04A2-F075-0A910F11CDB4}"/>
              </a:ext>
            </a:extLst>
          </p:cNvPr>
          <p:cNvSpPr/>
          <p:nvPr/>
        </p:nvSpPr>
        <p:spPr>
          <a:xfrm>
            <a:off x="6176608" y="3427791"/>
            <a:ext cx="1550895" cy="6448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8EEFD6D-9A28-409D-0369-EFC69E7BF85D}"/>
              </a:ext>
            </a:extLst>
          </p:cNvPr>
          <p:cNvCxnSpPr>
            <a:cxnSpLocks/>
            <a:stCxn id="4" idx="1"/>
            <a:endCxn id="3" idx="0"/>
          </p:cNvCxnSpPr>
          <p:nvPr/>
        </p:nvCxnSpPr>
        <p:spPr>
          <a:xfrm flipH="1">
            <a:off x="7778255" y="952693"/>
            <a:ext cx="567437" cy="3725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2CFF7EE-B020-E78E-0F25-A592554F26E5}"/>
              </a:ext>
            </a:extLst>
          </p:cNvPr>
          <p:cNvCxnSpPr>
            <a:cxnSpLocks/>
            <a:stCxn id="4" idx="3"/>
            <a:endCxn id="6" idx="0"/>
          </p:cNvCxnSpPr>
          <p:nvPr/>
        </p:nvCxnSpPr>
        <p:spPr>
          <a:xfrm>
            <a:off x="9278343" y="952693"/>
            <a:ext cx="610481" cy="3725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4904220-C2DA-0166-99EF-3163578DE3F9}"/>
              </a:ext>
            </a:extLst>
          </p:cNvPr>
          <p:cNvCxnSpPr>
            <a:cxnSpLocks/>
            <a:stCxn id="9" idx="2"/>
            <a:endCxn id="10" idx="0"/>
          </p:cNvCxnSpPr>
          <p:nvPr/>
        </p:nvCxnSpPr>
        <p:spPr>
          <a:xfrm flipH="1">
            <a:off x="6952056" y="2714852"/>
            <a:ext cx="591980" cy="7129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72F2F8A1-5DE2-18FB-724D-5087A78498D8}"/>
              </a:ext>
            </a:extLst>
          </p:cNvPr>
          <p:cNvSpPr txBox="1"/>
          <p:nvPr/>
        </p:nvSpPr>
        <p:spPr>
          <a:xfrm>
            <a:off x="571499" y="952692"/>
            <a:ext cx="3645854" cy="1754326"/>
          </a:xfrm>
          <a:prstGeom prst="rect">
            <a:avLst/>
          </a:prstGeom>
          <a:noFill/>
        </p:spPr>
        <p:txBody>
          <a:bodyPr wrap="square">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Gathering Crowd Information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List Employee related data</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Task Related data</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Categorize as Expert and In Expert</a:t>
            </a:r>
          </a:p>
          <a:p>
            <a:pPr marL="285750"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Mentorship Formation</a:t>
            </a:r>
          </a:p>
          <a:p>
            <a:pPr marL="742950" lvl="1"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Map In Expert to Expert</a:t>
            </a:r>
            <a:endParaRPr lang="en-IN" sz="1600" dirty="0">
              <a:solidFill>
                <a:srgbClr val="B6114D"/>
              </a:solidFill>
            </a:endParaRPr>
          </a:p>
        </p:txBody>
      </p:sp>
      <p:cxnSp>
        <p:nvCxnSpPr>
          <p:cNvPr id="121" name="Straight Arrow Connector 120">
            <a:extLst>
              <a:ext uri="{FF2B5EF4-FFF2-40B4-BE49-F238E27FC236}">
                <a16:creationId xmlns:a16="http://schemas.microsoft.com/office/drawing/2014/main" id="{18BA105D-6FFD-D7B2-8D74-AA3B68842765}"/>
              </a:ext>
            </a:extLst>
          </p:cNvPr>
          <p:cNvCxnSpPr>
            <a:cxnSpLocks/>
          </p:cNvCxnSpPr>
          <p:nvPr/>
        </p:nvCxnSpPr>
        <p:spPr>
          <a:xfrm flipH="1">
            <a:off x="7482348" y="1753018"/>
            <a:ext cx="262154" cy="448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2632730-07C5-B86C-DC30-FB39F96F8C97}"/>
              </a:ext>
            </a:extLst>
          </p:cNvPr>
          <p:cNvCxnSpPr>
            <a:stCxn id="10" idx="2"/>
            <a:endCxn id="8" idx="0"/>
          </p:cNvCxnSpPr>
          <p:nvPr/>
        </p:nvCxnSpPr>
        <p:spPr>
          <a:xfrm>
            <a:off x="6952056" y="4072613"/>
            <a:ext cx="16999" cy="6716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54CB04A-B58F-DD2A-A51D-364A527E6466}"/>
              </a:ext>
            </a:extLst>
          </p:cNvPr>
          <p:cNvSpPr txBox="1"/>
          <p:nvPr/>
        </p:nvSpPr>
        <p:spPr>
          <a:xfrm>
            <a:off x="5639394" y="6355976"/>
            <a:ext cx="241454" cy="261610"/>
          </a:xfrm>
          <a:prstGeom prst="rect">
            <a:avLst/>
          </a:prstGeom>
          <a:noFill/>
        </p:spPr>
        <p:txBody>
          <a:bodyPr wrap="square" rtlCol="0">
            <a:spAutoFit/>
          </a:bodyPr>
          <a:lstStyle/>
          <a:p>
            <a:r>
              <a:rPr lang="en-US" sz="1100" dirty="0"/>
              <a:t>5</a:t>
            </a:r>
            <a:endParaRPr lang="en-IN" sz="1100" dirty="0"/>
          </a:p>
        </p:txBody>
      </p:sp>
    </p:spTree>
    <p:extLst>
      <p:ext uri="{BB962C8B-B14F-4D97-AF65-F5344CB8AC3E}">
        <p14:creationId xmlns:p14="http://schemas.microsoft.com/office/powerpoint/2010/main" val="162727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8">
                                            <p:txEl>
                                              <p:pRg st="4" end="4"/>
                                            </p:txEl>
                                          </p:spTgt>
                                        </p:tgtEl>
                                        <p:attrNameLst>
                                          <p:attrName>style.visibility</p:attrName>
                                        </p:attrNameLst>
                                      </p:cBhvr>
                                      <p:to>
                                        <p:strVal val="visible"/>
                                      </p:to>
                                    </p:set>
                                    <p:animEffect transition="in" filter="wipe(up)">
                                      <p:cBhvr>
                                        <p:cTn id="7" dur="500"/>
                                        <p:tgtEl>
                                          <p:spTgt spid="118">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18">
                                            <p:txEl>
                                              <p:pRg st="5" end="5"/>
                                            </p:txEl>
                                          </p:spTgt>
                                        </p:tgtEl>
                                        <p:attrNameLst>
                                          <p:attrName>style.visibility</p:attrName>
                                        </p:attrNameLst>
                                      </p:cBhvr>
                                      <p:to>
                                        <p:strVal val="visible"/>
                                      </p:to>
                                    </p:set>
                                    <p:animEffect transition="in" filter="wipe(up)">
                                      <p:cBhvr>
                                        <p:cTn id="10" dur="500"/>
                                        <p:tgtEl>
                                          <p:spTgt spid="11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206405"/>
            <a:ext cx="10515600" cy="421441"/>
          </a:xfrm>
        </p:spPr>
        <p:txBody>
          <a:bodyPr>
            <a:normAutofit fontScale="90000"/>
          </a:bodyPr>
          <a:lstStyle/>
          <a:p>
            <a:r>
              <a:rPr lang="en-US" dirty="0"/>
              <a:t>Modules                                    High Level Design</a:t>
            </a:r>
            <a:endParaRPr lang="en-IN" dirty="0"/>
          </a:p>
        </p:txBody>
      </p:sp>
      <p:sp>
        <p:nvSpPr>
          <p:cNvPr id="3" name="Rectangle: Rounded Corners 2">
            <a:extLst>
              <a:ext uri="{FF2B5EF4-FFF2-40B4-BE49-F238E27FC236}">
                <a16:creationId xmlns:a16="http://schemas.microsoft.com/office/drawing/2014/main" id="{C89C9EE7-D6D3-B674-AC50-95CB93685BE7}"/>
              </a:ext>
            </a:extLst>
          </p:cNvPr>
          <p:cNvSpPr/>
          <p:nvPr/>
        </p:nvSpPr>
        <p:spPr>
          <a:xfrm>
            <a:off x="6494888" y="1581118"/>
            <a:ext cx="1046049" cy="331852"/>
          </a:xfrm>
          <a:prstGeom prst="roundRect">
            <a:avLst/>
          </a:prstGeom>
          <a:solidFill>
            <a:srgbClr val="0070C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341F9DD-D4B9-9A5D-84E1-BEB8B4F533DC}"/>
              </a:ext>
            </a:extLst>
          </p:cNvPr>
          <p:cNvSpPr/>
          <p:nvPr/>
        </p:nvSpPr>
        <p:spPr>
          <a:xfrm>
            <a:off x="7476020" y="948591"/>
            <a:ext cx="947537" cy="4323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07E151C-BEA2-663C-B539-750EFF111ABD}"/>
              </a:ext>
            </a:extLst>
          </p:cNvPr>
          <p:cNvSpPr/>
          <p:nvPr/>
        </p:nvSpPr>
        <p:spPr>
          <a:xfrm>
            <a:off x="8460828" y="1596179"/>
            <a:ext cx="1046049" cy="3318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88D627CD-AB9E-82B9-AC65-2BB5E0B11DB6}"/>
              </a:ext>
            </a:extLst>
          </p:cNvPr>
          <p:cNvSpPr/>
          <p:nvPr/>
        </p:nvSpPr>
        <p:spPr>
          <a:xfrm>
            <a:off x="10277306" y="2805103"/>
            <a:ext cx="1046004" cy="602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B9D30DF-F4A6-CCBD-0D62-396FA0553460}"/>
              </a:ext>
            </a:extLst>
          </p:cNvPr>
          <p:cNvSpPr/>
          <p:nvPr/>
        </p:nvSpPr>
        <p:spPr>
          <a:xfrm>
            <a:off x="6348918" y="3886517"/>
            <a:ext cx="1270743" cy="33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9AA21B8-552C-10CF-49E7-E552EDFB8E56}"/>
              </a:ext>
            </a:extLst>
          </p:cNvPr>
          <p:cNvSpPr/>
          <p:nvPr/>
        </p:nvSpPr>
        <p:spPr>
          <a:xfrm>
            <a:off x="6348918" y="2279819"/>
            <a:ext cx="1270743" cy="5136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Algorithms for classifying of employees</a:t>
            </a: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F07B94D-C71F-04A2-F075-0A910F11CDB4}"/>
              </a:ext>
            </a:extLst>
          </p:cNvPr>
          <p:cNvSpPr/>
          <p:nvPr/>
        </p:nvSpPr>
        <p:spPr>
          <a:xfrm>
            <a:off x="6278880" y="3154111"/>
            <a:ext cx="1410819" cy="4214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D77231A-944E-CD69-0994-9B04FAE81C53}"/>
              </a:ext>
            </a:extLst>
          </p:cNvPr>
          <p:cNvSpPr/>
          <p:nvPr/>
        </p:nvSpPr>
        <p:spPr>
          <a:xfrm>
            <a:off x="8325071" y="2659610"/>
            <a:ext cx="1410819" cy="899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13F8B139-5E2D-731E-881C-138652A82F73}"/>
              </a:ext>
            </a:extLst>
          </p:cNvPr>
          <p:cNvSpPr/>
          <p:nvPr/>
        </p:nvSpPr>
        <p:spPr>
          <a:xfrm>
            <a:off x="10116348" y="4181087"/>
            <a:ext cx="1367919" cy="5883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8EEFD6D-9A28-409D-0369-EFC69E7BF85D}"/>
              </a:ext>
            </a:extLst>
          </p:cNvPr>
          <p:cNvCxnSpPr>
            <a:cxnSpLocks/>
            <a:stCxn id="4" idx="1"/>
            <a:endCxn id="3" idx="0"/>
          </p:cNvCxnSpPr>
          <p:nvPr/>
        </p:nvCxnSpPr>
        <p:spPr>
          <a:xfrm flipH="1">
            <a:off x="7017913" y="1164778"/>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2CFF7EE-B020-E78E-0F25-A592554F26E5}"/>
              </a:ext>
            </a:extLst>
          </p:cNvPr>
          <p:cNvCxnSpPr>
            <a:cxnSpLocks/>
            <a:stCxn id="4" idx="3"/>
            <a:endCxn id="6" idx="0"/>
          </p:cNvCxnSpPr>
          <p:nvPr/>
        </p:nvCxnSpPr>
        <p:spPr>
          <a:xfrm>
            <a:off x="8423557" y="1164778"/>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4904220-C2DA-0166-99EF-3163578DE3F9}"/>
              </a:ext>
            </a:extLst>
          </p:cNvPr>
          <p:cNvCxnSpPr>
            <a:cxnSpLocks/>
            <a:stCxn id="9" idx="2"/>
            <a:endCxn id="10" idx="0"/>
          </p:cNvCxnSpPr>
          <p:nvPr/>
        </p:nvCxnSpPr>
        <p:spPr>
          <a:xfrm>
            <a:off x="6984290" y="2793499"/>
            <a:ext cx="0" cy="3606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69D1E84-4991-CD05-14ED-2D7461C7BE98}"/>
              </a:ext>
            </a:extLst>
          </p:cNvPr>
          <p:cNvSpPr txBox="1"/>
          <p:nvPr/>
        </p:nvSpPr>
        <p:spPr>
          <a:xfrm>
            <a:off x="571499" y="948591"/>
            <a:ext cx="4425556" cy="2185214"/>
          </a:xfrm>
          <a:prstGeom prst="rect">
            <a:avLst/>
          </a:prstGeom>
          <a:noFill/>
        </p:spPr>
        <p:txBody>
          <a:bodyPr wrap="square">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Gathering Crowd Information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List Employee related data</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Task Related data</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Categorize as Expert and In Expert</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Mentorship Formation</a:t>
            </a:r>
          </a:p>
          <a:p>
            <a:pPr marL="742950" lvl="1"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Map In Expert to Expert</a:t>
            </a:r>
          </a:p>
          <a:p>
            <a:pPr marL="285750"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Task Allocation</a:t>
            </a:r>
          </a:p>
          <a:p>
            <a:pPr marL="742950" lvl="1"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Skill set Similarity Matching</a:t>
            </a:r>
          </a:p>
        </p:txBody>
      </p:sp>
      <p:cxnSp>
        <p:nvCxnSpPr>
          <p:cNvPr id="18" name="Straight Arrow Connector 17">
            <a:extLst>
              <a:ext uri="{FF2B5EF4-FFF2-40B4-BE49-F238E27FC236}">
                <a16:creationId xmlns:a16="http://schemas.microsoft.com/office/drawing/2014/main" id="{85AB85A9-4761-A2DB-87E9-A2B317B4219E}"/>
              </a:ext>
            </a:extLst>
          </p:cNvPr>
          <p:cNvCxnSpPr/>
          <p:nvPr/>
        </p:nvCxnSpPr>
        <p:spPr>
          <a:xfrm>
            <a:off x="8983852" y="1936099"/>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9F24031-2B2B-02A7-6BC8-A488E4F714A2}"/>
              </a:ext>
            </a:extLst>
          </p:cNvPr>
          <p:cNvSpPr txBox="1"/>
          <p:nvPr/>
        </p:nvSpPr>
        <p:spPr>
          <a:xfrm>
            <a:off x="9030480" y="2153145"/>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E09C808-702D-E006-312A-C43E76829214}"/>
              </a:ext>
            </a:extLst>
          </p:cNvPr>
          <p:cNvSpPr txBox="1"/>
          <p:nvPr/>
        </p:nvSpPr>
        <p:spPr>
          <a:xfrm>
            <a:off x="8088485" y="3912339"/>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37FD30D2-BD76-4D56-F338-730617B2C763}"/>
              </a:ext>
            </a:extLst>
          </p:cNvPr>
          <p:cNvCxnSpPr>
            <a:cxnSpLocks/>
            <a:endCxn id="9" idx="0"/>
          </p:cNvCxnSpPr>
          <p:nvPr/>
        </p:nvCxnSpPr>
        <p:spPr>
          <a:xfrm>
            <a:off x="6984290" y="1928031"/>
            <a:ext cx="0" cy="3517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B1B9116-AFE6-2240-CD0F-4FEED4130341}"/>
              </a:ext>
            </a:extLst>
          </p:cNvPr>
          <p:cNvCxnSpPr>
            <a:cxnSpLocks/>
            <a:stCxn id="10" idx="2"/>
            <a:endCxn id="8" idx="0"/>
          </p:cNvCxnSpPr>
          <p:nvPr/>
        </p:nvCxnSpPr>
        <p:spPr>
          <a:xfrm>
            <a:off x="6984290" y="3575552"/>
            <a:ext cx="0" cy="31096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4" name="Connector: Curved 83">
            <a:extLst>
              <a:ext uri="{FF2B5EF4-FFF2-40B4-BE49-F238E27FC236}">
                <a16:creationId xmlns:a16="http://schemas.microsoft.com/office/drawing/2014/main" id="{FFB31927-BC62-6CB1-AB4F-D77366FA6954}"/>
              </a:ext>
            </a:extLst>
          </p:cNvPr>
          <p:cNvCxnSpPr>
            <a:cxnSpLocks/>
          </p:cNvCxnSpPr>
          <p:nvPr/>
        </p:nvCxnSpPr>
        <p:spPr>
          <a:xfrm rot="5400000" flipH="1" flipV="1">
            <a:off x="7675343" y="2889243"/>
            <a:ext cx="664082" cy="2046191"/>
          </a:xfrm>
          <a:prstGeom prst="curvedConnector3">
            <a:avLst>
              <a:gd name="adj1" fmla="val -28501"/>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2FBF2BAA-4E7A-F8D6-89C9-130E7503F92C}"/>
              </a:ext>
            </a:extLst>
          </p:cNvPr>
          <p:cNvCxnSpPr>
            <a:stCxn id="11" idx="3"/>
            <a:endCxn id="7" idx="1"/>
          </p:cNvCxnSpPr>
          <p:nvPr/>
        </p:nvCxnSpPr>
        <p:spPr>
          <a:xfrm flipV="1">
            <a:off x="9735890" y="3106148"/>
            <a:ext cx="541416" cy="31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8FC7437D-9857-724F-BC1F-0D6D06E6D3E4}"/>
              </a:ext>
            </a:extLst>
          </p:cNvPr>
          <p:cNvCxnSpPr>
            <a:cxnSpLocks/>
            <a:stCxn id="7" idx="2"/>
            <a:endCxn id="15" idx="0"/>
          </p:cNvCxnSpPr>
          <p:nvPr/>
        </p:nvCxnSpPr>
        <p:spPr>
          <a:xfrm>
            <a:off x="10800308" y="3407192"/>
            <a:ext cx="0" cy="7738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06E7AFD-8B5B-164E-5F84-8C5DD75DCFAE}"/>
              </a:ext>
            </a:extLst>
          </p:cNvPr>
          <p:cNvSpPr txBox="1"/>
          <p:nvPr/>
        </p:nvSpPr>
        <p:spPr>
          <a:xfrm>
            <a:off x="5639394" y="6355976"/>
            <a:ext cx="241454" cy="261610"/>
          </a:xfrm>
          <a:prstGeom prst="rect">
            <a:avLst/>
          </a:prstGeom>
          <a:noFill/>
        </p:spPr>
        <p:txBody>
          <a:bodyPr wrap="square" rtlCol="0">
            <a:spAutoFit/>
          </a:bodyPr>
          <a:lstStyle/>
          <a:p>
            <a:r>
              <a:rPr lang="en-US" sz="1100" dirty="0"/>
              <a:t>5</a:t>
            </a:r>
            <a:endParaRPr lang="en-IN" sz="1100" dirty="0"/>
          </a:p>
        </p:txBody>
      </p:sp>
    </p:spTree>
    <p:extLst>
      <p:ext uri="{BB962C8B-B14F-4D97-AF65-F5344CB8AC3E}">
        <p14:creationId xmlns:p14="http://schemas.microsoft.com/office/powerpoint/2010/main" val="250756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wipe(up)">
                                      <p:cBhvr>
                                        <p:cTn id="7" dur="500"/>
                                        <p:tgtEl>
                                          <p:spTgt spid="12">
                                            <p:txEl>
                                              <p:pRg st="6" end="6"/>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2">
                                            <p:txEl>
                                              <p:pRg st="7" end="7"/>
                                            </p:txEl>
                                          </p:spTgt>
                                        </p:tgtEl>
                                        <p:attrNameLst>
                                          <p:attrName>style.visibility</p:attrName>
                                        </p:attrNameLst>
                                      </p:cBhvr>
                                      <p:to>
                                        <p:strVal val="visible"/>
                                      </p:to>
                                    </p:set>
                                    <p:animEffect transition="in" filter="wipe(up)">
                                      <p:cBhvr>
                                        <p:cTn id="10" dur="500"/>
                                        <p:tgtEl>
                                          <p:spTgt spid="12">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up)">
                                      <p:cBhvr>
                                        <p:cTn id="18" dur="500"/>
                                        <p:tgtEl>
                                          <p:spTgt spid="4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wipe(down)">
                                      <p:cBhvr>
                                        <p:cTn id="24" dur="500"/>
                                        <p:tgtEl>
                                          <p:spTgt spid="8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par>
                                <p:cTn id="28" presetID="22" presetClass="entr" presetSubtype="4" fill="hold"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down)">
                                      <p:cBhvr>
                                        <p:cTn id="30" dur="500"/>
                                        <p:tgtEl>
                                          <p:spTgt spid="8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22" presetClass="entr" presetSubtype="4"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wipe(down)">
                                      <p:cBhvr>
                                        <p:cTn id="36" dur="500"/>
                                        <p:tgtEl>
                                          <p:spTgt spid="8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41"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a:xfrm>
            <a:off x="571499" y="206405"/>
            <a:ext cx="10515600" cy="421441"/>
          </a:xfrm>
        </p:spPr>
        <p:txBody>
          <a:bodyPr>
            <a:normAutofit fontScale="90000"/>
          </a:bodyPr>
          <a:lstStyle/>
          <a:p>
            <a:r>
              <a:rPr lang="en-US" dirty="0"/>
              <a:t>Modules                                    High Level Design</a:t>
            </a:r>
            <a:endParaRPr lang="en-IN" dirty="0"/>
          </a:p>
        </p:txBody>
      </p:sp>
      <p:sp>
        <p:nvSpPr>
          <p:cNvPr id="3" name="Rectangle: Rounded Corners 2">
            <a:extLst>
              <a:ext uri="{FF2B5EF4-FFF2-40B4-BE49-F238E27FC236}">
                <a16:creationId xmlns:a16="http://schemas.microsoft.com/office/drawing/2014/main" id="{C89C9EE7-D6D3-B674-AC50-95CB93685BE7}"/>
              </a:ext>
            </a:extLst>
          </p:cNvPr>
          <p:cNvSpPr/>
          <p:nvPr/>
        </p:nvSpPr>
        <p:spPr>
          <a:xfrm>
            <a:off x="6499633" y="1508366"/>
            <a:ext cx="1046049" cy="331852"/>
          </a:xfrm>
          <a:prstGeom prst="roundRect">
            <a:avLst/>
          </a:prstGeom>
          <a:solidFill>
            <a:srgbClr val="0070C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341F9DD-D4B9-9A5D-84E1-BEB8B4F533DC}"/>
              </a:ext>
            </a:extLst>
          </p:cNvPr>
          <p:cNvSpPr/>
          <p:nvPr/>
        </p:nvSpPr>
        <p:spPr>
          <a:xfrm>
            <a:off x="7480765" y="875839"/>
            <a:ext cx="947537" cy="4323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07E151C-BEA2-663C-B539-750EFF111ABD}"/>
              </a:ext>
            </a:extLst>
          </p:cNvPr>
          <p:cNvSpPr/>
          <p:nvPr/>
        </p:nvSpPr>
        <p:spPr>
          <a:xfrm>
            <a:off x="8465573" y="1523427"/>
            <a:ext cx="1046049" cy="3318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88D627CD-AB9E-82B9-AC65-2BB5E0B11DB6}"/>
              </a:ext>
            </a:extLst>
          </p:cNvPr>
          <p:cNvSpPr/>
          <p:nvPr/>
        </p:nvSpPr>
        <p:spPr>
          <a:xfrm>
            <a:off x="10181890" y="2736177"/>
            <a:ext cx="860290" cy="4214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Ranking Workers</a:t>
            </a:r>
            <a:endParaRPr lang="en-IN" sz="12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B9D30DF-F4A6-CCBD-0D62-396FA0553460}"/>
              </a:ext>
            </a:extLst>
          </p:cNvPr>
          <p:cNvSpPr/>
          <p:nvPr/>
        </p:nvSpPr>
        <p:spPr>
          <a:xfrm>
            <a:off x="6353663" y="3813765"/>
            <a:ext cx="1270743" cy="33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9AA21B8-552C-10CF-49E7-E552EDFB8E56}"/>
              </a:ext>
            </a:extLst>
          </p:cNvPr>
          <p:cNvSpPr/>
          <p:nvPr/>
        </p:nvSpPr>
        <p:spPr>
          <a:xfrm>
            <a:off x="6353663" y="2207067"/>
            <a:ext cx="1270743" cy="5136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Algorithms for classifying of employees</a:t>
            </a: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F07B94D-C71F-04A2-F075-0A910F11CDB4}"/>
              </a:ext>
            </a:extLst>
          </p:cNvPr>
          <p:cNvSpPr/>
          <p:nvPr/>
        </p:nvSpPr>
        <p:spPr>
          <a:xfrm>
            <a:off x="6283625" y="3081359"/>
            <a:ext cx="1410819" cy="4214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D77231A-944E-CD69-0994-9B04FAE81C53}"/>
              </a:ext>
            </a:extLst>
          </p:cNvPr>
          <p:cNvSpPr/>
          <p:nvPr/>
        </p:nvSpPr>
        <p:spPr>
          <a:xfrm>
            <a:off x="8329816" y="2586857"/>
            <a:ext cx="1389370" cy="7184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Find Similar Workers(Compute Similarity Measures)</a:t>
            </a:r>
            <a:endParaRPr lang="en-IN" sz="12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13F8B139-5E2D-731E-881C-138652A82F73}"/>
              </a:ext>
            </a:extLst>
          </p:cNvPr>
          <p:cNvSpPr/>
          <p:nvPr/>
        </p:nvSpPr>
        <p:spPr>
          <a:xfrm>
            <a:off x="10104319" y="3646460"/>
            <a:ext cx="1015432" cy="502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8EEFD6D-9A28-409D-0369-EFC69E7BF85D}"/>
              </a:ext>
            </a:extLst>
          </p:cNvPr>
          <p:cNvCxnSpPr>
            <a:cxnSpLocks/>
            <a:stCxn id="4" idx="1"/>
            <a:endCxn id="3" idx="0"/>
          </p:cNvCxnSpPr>
          <p:nvPr/>
        </p:nvCxnSpPr>
        <p:spPr>
          <a:xfrm flipH="1">
            <a:off x="7022658" y="1092026"/>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2CFF7EE-B020-E78E-0F25-A592554F26E5}"/>
              </a:ext>
            </a:extLst>
          </p:cNvPr>
          <p:cNvCxnSpPr>
            <a:cxnSpLocks/>
            <a:stCxn id="4" idx="3"/>
            <a:endCxn id="6" idx="0"/>
          </p:cNvCxnSpPr>
          <p:nvPr/>
        </p:nvCxnSpPr>
        <p:spPr>
          <a:xfrm>
            <a:off x="8428302" y="1092026"/>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4904220-C2DA-0166-99EF-3163578DE3F9}"/>
              </a:ext>
            </a:extLst>
          </p:cNvPr>
          <p:cNvCxnSpPr>
            <a:cxnSpLocks/>
            <a:stCxn id="9" idx="2"/>
            <a:endCxn id="10" idx="0"/>
          </p:cNvCxnSpPr>
          <p:nvPr/>
        </p:nvCxnSpPr>
        <p:spPr>
          <a:xfrm>
            <a:off x="6989035" y="2720747"/>
            <a:ext cx="0" cy="3606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69D1E84-4991-CD05-14ED-2D7461C7BE98}"/>
              </a:ext>
            </a:extLst>
          </p:cNvPr>
          <p:cNvSpPr txBox="1"/>
          <p:nvPr/>
        </p:nvSpPr>
        <p:spPr>
          <a:xfrm>
            <a:off x="571499" y="898743"/>
            <a:ext cx="4425556" cy="2985433"/>
          </a:xfrm>
          <a:prstGeom prst="rect">
            <a:avLst/>
          </a:prstGeom>
          <a:noFill/>
        </p:spPr>
        <p:txBody>
          <a:bodyPr wrap="square">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Gathering Crowd Information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List Employee related data</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Task Related data</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Categorize as Expert and In Expert</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Mentorship Formation</a:t>
            </a:r>
          </a:p>
          <a:p>
            <a:pPr marL="742950" lvl="1"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Map In Expert to Expert</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Task Allocation</a:t>
            </a:r>
          </a:p>
          <a:p>
            <a:pPr marL="742950" lvl="1"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Skill set Similarity Matching</a:t>
            </a:r>
          </a:p>
          <a:p>
            <a:pPr marL="285750"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Failure Detection</a:t>
            </a:r>
          </a:p>
          <a:p>
            <a:pPr marL="742950" lvl="1"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Detect the task failed</a:t>
            </a:r>
          </a:p>
          <a:p>
            <a:pPr marL="742950" lvl="1" indent="-285750">
              <a:buFont typeface="Wingdings" panose="05000000000000000000" pitchFamily="2" charset="2"/>
              <a:buChar char="Ø"/>
            </a:pPr>
            <a:r>
              <a:rPr lang="en-IN" sz="2000" dirty="0">
                <a:solidFill>
                  <a:srgbClr val="B6114D"/>
                </a:solidFill>
                <a:latin typeface="Times New Roman" panose="02020603050405020304" pitchFamily="18" charset="0"/>
                <a:cs typeface="Times New Roman" panose="02020603050405020304" pitchFamily="18" charset="0"/>
              </a:rPr>
              <a:t>Reallocate the Task</a:t>
            </a:r>
          </a:p>
        </p:txBody>
      </p:sp>
      <p:cxnSp>
        <p:nvCxnSpPr>
          <p:cNvPr id="18" name="Straight Arrow Connector 17">
            <a:extLst>
              <a:ext uri="{FF2B5EF4-FFF2-40B4-BE49-F238E27FC236}">
                <a16:creationId xmlns:a16="http://schemas.microsoft.com/office/drawing/2014/main" id="{85AB85A9-4761-A2DB-87E9-A2B317B4219E}"/>
              </a:ext>
            </a:extLst>
          </p:cNvPr>
          <p:cNvCxnSpPr/>
          <p:nvPr/>
        </p:nvCxnSpPr>
        <p:spPr>
          <a:xfrm>
            <a:off x="8988597" y="1863347"/>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9F24031-2B2B-02A7-6BC8-A488E4F714A2}"/>
              </a:ext>
            </a:extLst>
          </p:cNvPr>
          <p:cNvSpPr txBox="1"/>
          <p:nvPr/>
        </p:nvSpPr>
        <p:spPr>
          <a:xfrm>
            <a:off x="9035225" y="2080393"/>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E09C808-702D-E006-312A-C43E76829214}"/>
              </a:ext>
            </a:extLst>
          </p:cNvPr>
          <p:cNvSpPr txBox="1"/>
          <p:nvPr/>
        </p:nvSpPr>
        <p:spPr>
          <a:xfrm>
            <a:off x="7953488" y="3576200"/>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37FD30D2-BD76-4D56-F338-730617B2C763}"/>
              </a:ext>
            </a:extLst>
          </p:cNvPr>
          <p:cNvCxnSpPr>
            <a:cxnSpLocks/>
            <a:endCxn id="9" idx="0"/>
          </p:cNvCxnSpPr>
          <p:nvPr/>
        </p:nvCxnSpPr>
        <p:spPr>
          <a:xfrm>
            <a:off x="6989035" y="1855279"/>
            <a:ext cx="0" cy="3517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B1B9116-AFE6-2240-CD0F-4FEED4130341}"/>
              </a:ext>
            </a:extLst>
          </p:cNvPr>
          <p:cNvCxnSpPr>
            <a:cxnSpLocks/>
            <a:stCxn id="10" idx="2"/>
            <a:endCxn id="8" idx="0"/>
          </p:cNvCxnSpPr>
          <p:nvPr/>
        </p:nvCxnSpPr>
        <p:spPr>
          <a:xfrm>
            <a:off x="6989035" y="3502800"/>
            <a:ext cx="0" cy="31096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4" name="Connector: Curved 83">
            <a:extLst>
              <a:ext uri="{FF2B5EF4-FFF2-40B4-BE49-F238E27FC236}">
                <a16:creationId xmlns:a16="http://schemas.microsoft.com/office/drawing/2014/main" id="{FFB31927-BC62-6CB1-AB4F-D77366FA6954}"/>
              </a:ext>
            </a:extLst>
          </p:cNvPr>
          <p:cNvCxnSpPr>
            <a:cxnSpLocks/>
            <a:stCxn id="8" idx="2"/>
            <a:endCxn id="11" idx="2"/>
          </p:cNvCxnSpPr>
          <p:nvPr/>
        </p:nvCxnSpPr>
        <p:spPr>
          <a:xfrm rot="5400000" flipH="1" flipV="1">
            <a:off x="7584261" y="2710057"/>
            <a:ext cx="845013" cy="2035466"/>
          </a:xfrm>
          <a:prstGeom prst="curvedConnector3">
            <a:avLst>
              <a:gd name="adj1" fmla="val -27053"/>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2FBF2BAA-4E7A-F8D6-89C9-130E7503F92C}"/>
              </a:ext>
            </a:extLst>
          </p:cNvPr>
          <p:cNvCxnSpPr>
            <a:cxnSpLocks/>
            <a:stCxn id="11" idx="3"/>
            <a:endCxn id="7" idx="1"/>
          </p:cNvCxnSpPr>
          <p:nvPr/>
        </p:nvCxnSpPr>
        <p:spPr>
          <a:xfrm>
            <a:off x="9719186" y="2946070"/>
            <a:ext cx="462704" cy="8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8FC7437D-9857-724F-BC1F-0D6D06E6D3E4}"/>
              </a:ext>
            </a:extLst>
          </p:cNvPr>
          <p:cNvCxnSpPr>
            <a:cxnSpLocks/>
            <a:stCxn id="7" idx="2"/>
            <a:endCxn id="15" idx="0"/>
          </p:cNvCxnSpPr>
          <p:nvPr/>
        </p:nvCxnSpPr>
        <p:spPr>
          <a:xfrm>
            <a:off x="10612035" y="3157618"/>
            <a:ext cx="0" cy="4888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0DC6E241-58B2-48BC-EB25-D714939D25C7}"/>
              </a:ext>
            </a:extLst>
          </p:cNvPr>
          <p:cNvSpPr/>
          <p:nvPr/>
        </p:nvSpPr>
        <p:spPr>
          <a:xfrm>
            <a:off x="10043522" y="4972668"/>
            <a:ext cx="1137026" cy="7194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Failure Detection</a:t>
            </a:r>
            <a:endParaRPr lang="en-IN" sz="15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3B0C3A3-4264-AE43-8F87-50EA7254F530}"/>
              </a:ext>
            </a:extLst>
          </p:cNvPr>
          <p:cNvSpPr/>
          <p:nvPr/>
        </p:nvSpPr>
        <p:spPr>
          <a:xfrm>
            <a:off x="8189841" y="4943968"/>
            <a:ext cx="1597512" cy="7865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Detected Tasks Removal from Assigned Worker</a:t>
            </a:r>
            <a:endParaRPr lang="en-IN" sz="1500"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C8C7892B-C035-C820-74FE-38EADE793C4C}"/>
              </a:ext>
            </a:extLst>
          </p:cNvPr>
          <p:cNvCxnSpPr>
            <a:stCxn id="15" idx="2"/>
            <a:endCxn id="2" idx="0"/>
          </p:cNvCxnSpPr>
          <p:nvPr/>
        </p:nvCxnSpPr>
        <p:spPr>
          <a:xfrm>
            <a:off x="10612035" y="4148849"/>
            <a:ext cx="0" cy="8238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20971CC-151F-88A3-438B-60F0F812D9F2}"/>
              </a:ext>
            </a:extLst>
          </p:cNvPr>
          <p:cNvCxnSpPr>
            <a:stCxn id="2" idx="1"/>
            <a:endCxn id="13" idx="3"/>
          </p:cNvCxnSpPr>
          <p:nvPr/>
        </p:nvCxnSpPr>
        <p:spPr>
          <a:xfrm flipH="1">
            <a:off x="9787353" y="5332407"/>
            <a:ext cx="256169" cy="482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7755CE8B-EBC2-0822-D2B2-698E73DD8728}"/>
              </a:ext>
            </a:extLst>
          </p:cNvPr>
          <p:cNvCxnSpPr>
            <a:stCxn id="13" idx="0"/>
            <a:endCxn id="11" idx="2"/>
          </p:cNvCxnSpPr>
          <p:nvPr/>
        </p:nvCxnSpPr>
        <p:spPr>
          <a:xfrm flipV="1">
            <a:off x="8988597" y="3305283"/>
            <a:ext cx="35904" cy="163868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3A65D098-4CE8-6E1D-B79B-AB0B17AB42C3}"/>
              </a:ext>
            </a:extLst>
          </p:cNvPr>
          <p:cNvSpPr txBox="1"/>
          <p:nvPr/>
        </p:nvSpPr>
        <p:spPr>
          <a:xfrm>
            <a:off x="5639394" y="6355976"/>
            <a:ext cx="241454" cy="261610"/>
          </a:xfrm>
          <a:prstGeom prst="rect">
            <a:avLst/>
          </a:prstGeom>
          <a:noFill/>
        </p:spPr>
        <p:txBody>
          <a:bodyPr wrap="square" rtlCol="0">
            <a:spAutoFit/>
          </a:bodyPr>
          <a:lstStyle/>
          <a:p>
            <a:r>
              <a:rPr lang="en-US" sz="1100" dirty="0"/>
              <a:t>5</a:t>
            </a:r>
            <a:endParaRPr lang="en-IN" sz="1100" dirty="0"/>
          </a:p>
        </p:txBody>
      </p:sp>
    </p:spTree>
    <p:extLst>
      <p:ext uri="{BB962C8B-B14F-4D97-AF65-F5344CB8AC3E}">
        <p14:creationId xmlns:p14="http://schemas.microsoft.com/office/powerpoint/2010/main" val="19408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animEffect transition="in" filter="wipe(up)">
                                      <p:cBhvr>
                                        <p:cTn id="7" dur="500"/>
                                        <p:tgtEl>
                                          <p:spTgt spid="12">
                                            <p:txEl>
                                              <p:pRg st="8" end="8"/>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2">
                                            <p:txEl>
                                              <p:pRg st="9" end="9"/>
                                            </p:txEl>
                                          </p:spTgt>
                                        </p:tgtEl>
                                        <p:attrNameLst>
                                          <p:attrName>style.visibility</p:attrName>
                                        </p:attrNameLst>
                                      </p:cBhvr>
                                      <p:to>
                                        <p:strVal val="visible"/>
                                      </p:to>
                                    </p:set>
                                    <p:animEffect transition="in" filter="wipe(up)">
                                      <p:cBhvr>
                                        <p:cTn id="10" dur="500"/>
                                        <p:tgtEl>
                                          <p:spTgt spid="12">
                                            <p:txEl>
                                              <p:pRg st="9" end="9"/>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xEl>
                                              <p:pRg st="10" end="10"/>
                                            </p:txEl>
                                          </p:spTgt>
                                        </p:tgtEl>
                                        <p:attrNameLst>
                                          <p:attrName>style.visibility</p:attrName>
                                        </p:attrNameLst>
                                      </p:cBhvr>
                                      <p:to>
                                        <p:strVal val="visible"/>
                                      </p:to>
                                    </p:set>
                                    <p:animEffect transition="in" filter="wipe(up)">
                                      <p:cBhvr>
                                        <p:cTn id="13" dur="500"/>
                                        <p:tgtEl>
                                          <p:spTgt spid="12">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534A8A9-2B21-E1F9-D0E7-3C97E13B5F89}"/>
              </a:ext>
            </a:extLst>
          </p:cNvPr>
          <p:cNvSpPr txBox="1"/>
          <p:nvPr/>
        </p:nvSpPr>
        <p:spPr>
          <a:xfrm>
            <a:off x="5669964" y="1782130"/>
            <a:ext cx="6154920" cy="2800767"/>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Get the Experience, Skills and Successful Completions Percentage of the Employees</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Check For the Experience Criteria &lt;3 is Inexpert and &gt;3 is Expert.</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Also Check if the skills are in the Expert Skill Set if it is a intersection then Expert else Inexpert</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Assign for all the Employees in a new column Employee Type according to the Parameters check</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anim calcmode="lin" valueType="num">
                                      <p:cBhvr>
                                        <p:cTn id="48" dur="500" fill="hold"/>
                                        <p:tgtEl>
                                          <p:spTgt spid="12"/>
                                        </p:tgtEl>
                                        <p:attrNameLst>
                                          <p:attrName>ppt_x</p:attrName>
                                        </p:attrNameLst>
                                      </p:cBhvr>
                                      <p:tavLst>
                                        <p:tav tm="0">
                                          <p:val>
                                            <p:strVal val="#ppt_x"/>
                                          </p:val>
                                        </p:tav>
                                        <p:tav tm="100000">
                                          <p:val>
                                            <p:strVal val="#ppt_x"/>
                                          </p:val>
                                        </p:tav>
                                      </p:tavLst>
                                    </p:anim>
                                    <p:anim calcmode="lin" valueType="num">
                                      <p:cBhvr>
                                        <p:cTn id="49" dur="5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5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anim calcmode="lin" valueType="num">
                                      <p:cBhvr>
                                        <p:cTn id="63" dur="500" fill="hold"/>
                                        <p:tgtEl>
                                          <p:spTgt spid="15"/>
                                        </p:tgtEl>
                                        <p:attrNameLst>
                                          <p:attrName>ppt_x</p:attrName>
                                        </p:attrNameLst>
                                      </p:cBhvr>
                                      <p:tavLst>
                                        <p:tav tm="0">
                                          <p:val>
                                            <p:strVal val="#ppt_x"/>
                                          </p:val>
                                        </p:tav>
                                        <p:tav tm="100000">
                                          <p:val>
                                            <p:strVal val="#ppt_x"/>
                                          </p:val>
                                        </p:tav>
                                      </p:tavLst>
                                    </p:anim>
                                    <p:anim calcmode="lin" valueType="num">
                                      <p:cBhvr>
                                        <p:cTn id="64" dur="5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anim calcmode="lin" valueType="num">
                                      <p:cBhvr>
                                        <p:cTn id="73" dur="500" fill="hold"/>
                                        <p:tgtEl>
                                          <p:spTgt spid="17"/>
                                        </p:tgtEl>
                                        <p:attrNameLst>
                                          <p:attrName>ppt_x</p:attrName>
                                        </p:attrNameLst>
                                      </p:cBhvr>
                                      <p:tavLst>
                                        <p:tav tm="0">
                                          <p:val>
                                            <p:strVal val="#ppt_x"/>
                                          </p:val>
                                        </p:tav>
                                        <p:tav tm="100000">
                                          <p:val>
                                            <p:strVal val="#ppt_x"/>
                                          </p:val>
                                        </p:tav>
                                      </p:tavLst>
                                    </p:anim>
                                    <p:anim calcmode="lin" valueType="num">
                                      <p:cBhvr>
                                        <p:cTn id="74" dur="5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anim calcmode="lin" valueType="num">
                                      <p:cBhvr>
                                        <p:cTn id="78" dur="500" fill="hold"/>
                                        <p:tgtEl>
                                          <p:spTgt spid="18"/>
                                        </p:tgtEl>
                                        <p:attrNameLst>
                                          <p:attrName>ppt_x</p:attrName>
                                        </p:attrNameLst>
                                      </p:cBhvr>
                                      <p:tavLst>
                                        <p:tav tm="0">
                                          <p:val>
                                            <p:strVal val="#ppt_x"/>
                                          </p:val>
                                        </p:tav>
                                        <p:tav tm="100000">
                                          <p:val>
                                            <p:strVal val="#ppt_x"/>
                                          </p:val>
                                        </p:tav>
                                      </p:tavLst>
                                    </p:anim>
                                    <p:anim calcmode="lin" valueType="num">
                                      <p:cBhvr>
                                        <p:cTn id="79" dur="5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anim calcmode="lin" valueType="num">
                                      <p:cBhvr>
                                        <p:cTn id="83" dur="500" fill="hold"/>
                                        <p:tgtEl>
                                          <p:spTgt spid="19"/>
                                        </p:tgtEl>
                                        <p:attrNameLst>
                                          <p:attrName>ppt_x</p:attrName>
                                        </p:attrNameLst>
                                      </p:cBhvr>
                                      <p:tavLst>
                                        <p:tav tm="0">
                                          <p:val>
                                            <p:strVal val="#ppt_x"/>
                                          </p:val>
                                        </p:tav>
                                        <p:tav tm="100000">
                                          <p:val>
                                            <p:strVal val="#ppt_x"/>
                                          </p:val>
                                        </p:tav>
                                      </p:tavLst>
                                    </p:anim>
                                    <p:anim calcmode="lin" valueType="num">
                                      <p:cBhvr>
                                        <p:cTn id="84" dur="5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anim calcmode="lin" valueType="num">
                                      <p:cBhvr>
                                        <p:cTn id="88" dur="500" fill="hold"/>
                                        <p:tgtEl>
                                          <p:spTgt spid="20"/>
                                        </p:tgtEl>
                                        <p:attrNameLst>
                                          <p:attrName>ppt_x</p:attrName>
                                        </p:attrNameLst>
                                      </p:cBhvr>
                                      <p:tavLst>
                                        <p:tav tm="0">
                                          <p:val>
                                            <p:strVal val="#ppt_x"/>
                                          </p:val>
                                        </p:tav>
                                        <p:tav tm="100000">
                                          <p:val>
                                            <p:strVal val="#ppt_x"/>
                                          </p:val>
                                        </p:tav>
                                      </p:tavLst>
                                    </p:anim>
                                    <p:anim calcmode="lin" valueType="num">
                                      <p:cBhvr>
                                        <p:cTn id="89" dur="5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anim calcmode="lin" valueType="num">
                                      <p:cBhvr>
                                        <p:cTn id="98" dur="500" fill="hold"/>
                                        <p:tgtEl>
                                          <p:spTgt spid="22"/>
                                        </p:tgtEl>
                                        <p:attrNameLst>
                                          <p:attrName>ppt_x</p:attrName>
                                        </p:attrNameLst>
                                      </p:cBhvr>
                                      <p:tavLst>
                                        <p:tav tm="0">
                                          <p:val>
                                            <p:strVal val="#ppt_x"/>
                                          </p:val>
                                        </p:tav>
                                        <p:tav tm="100000">
                                          <p:val>
                                            <p:strVal val="#ppt_x"/>
                                          </p:val>
                                        </p:tav>
                                      </p:tavLst>
                                    </p:anim>
                                    <p:anim calcmode="lin" valueType="num">
                                      <p:cBhvr>
                                        <p:cTn id="99" dur="5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6">
                                            <p:txEl>
                                              <p:pRg st="0" end="0"/>
                                            </p:txEl>
                                          </p:spTgt>
                                        </p:tgtEl>
                                        <p:attrNameLst>
                                          <p:attrName>style.visibility</p:attrName>
                                        </p:attrNameLst>
                                      </p:cBhvr>
                                      <p:to>
                                        <p:strVal val="visible"/>
                                      </p:to>
                                    </p:set>
                                    <p:animEffect transition="in" filter="wipe(down)">
                                      <p:cBhvr>
                                        <p:cTn id="109" dur="500"/>
                                        <p:tgtEl>
                                          <p:spTgt spid="46">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46">
                                            <p:txEl>
                                              <p:pRg st="1" end="1"/>
                                            </p:txEl>
                                          </p:spTgt>
                                        </p:tgtEl>
                                        <p:attrNameLst>
                                          <p:attrName>style.visibility</p:attrName>
                                        </p:attrNameLst>
                                      </p:cBhvr>
                                      <p:to>
                                        <p:strVal val="visible"/>
                                      </p:to>
                                    </p:set>
                                    <p:animEffect transition="in" filter="wipe(down)">
                                      <p:cBhvr>
                                        <p:cTn id="114" dur="500"/>
                                        <p:tgtEl>
                                          <p:spTgt spid="46">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46">
                                            <p:txEl>
                                              <p:pRg st="2" end="2"/>
                                            </p:txEl>
                                          </p:spTgt>
                                        </p:tgtEl>
                                        <p:attrNameLst>
                                          <p:attrName>style.visibility</p:attrName>
                                        </p:attrNameLst>
                                      </p:cBhvr>
                                      <p:to>
                                        <p:strVal val="visible"/>
                                      </p:to>
                                    </p:set>
                                    <p:animEffect transition="in" filter="wipe(down)">
                                      <p:cBhvr>
                                        <p:cTn id="119" dur="500"/>
                                        <p:tgtEl>
                                          <p:spTgt spid="46">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6">
                                            <p:txEl>
                                              <p:pRg st="3" end="3"/>
                                            </p:txEl>
                                          </p:spTgt>
                                        </p:tgtEl>
                                        <p:attrNameLst>
                                          <p:attrName>style.visibility</p:attrName>
                                        </p:attrNameLst>
                                      </p:cBhvr>
                                      <p:to>
                                        <p:strVal val="visible"/>
                                      </p:to>
                                    </p:set>
                                    <p:animEffect transition="in" filter="wipe(down)">
                                      <p:cBhvr>
                                        <p:cTn id="124" dur="500"/>
                                        <p:tgtEl>
                                          <p:spTgt spid="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animBg="1"/>
      <p:bldP spid="9" grpId="0" animBg="1"/>
      <p:bldP spid="10" grpId="0" animBg="1"/>
      <p:bldP spid="11" grpId="0" animBg="1"/>
      <p:bldP spid="12" grpId="0" animBg="1"/>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 name="Content Placeholder 4">
            <a:extLst>
              <a:ext uri="{FF2B5EF4-FFF2-40B4-BE49-F238E27FC236}">
                <a16:creationId xmlns:a16="http://schemas.microsoft.com/office/drawing/2014/main" id="{71B4D917-CADE-2B33-346D-70EA4CD85D67}"/>
              </a:ext>
            </a:extLst>
          </p:cNvPr>
          <p:cNvPicPr>
            <a:picLocks noGrp="1" noChangeAspect="1"/>
          </p:cNvPicPr>
          <p:nvPr>
            <p:ph idx="1"/>
          </p:nvPr>
        </p:nvPicPr>
        <p:blipFill>
          <a:blip r:embed="rId2"/>
          <a:stretch>
            <a:fillRect/>
          </a:stretch>
        </p:blipFill>
        <p:spPr>
          <a:xfrm>
            <a:off x="6014132" y="899311"/>
            <a:ext cx="5819817" cy="4249417"/>
          </a:xfrm>
        </p:spPr>
      </p:pic>
    </p:spTree>
    <p:extLst>
      <p:ext uri="{BB962C8B-B14F-4D97-AF65-F5344CB8AC3E}">
        <p14:creationId xmlns:p14="http://schemas.microsoft.com/office/powerpoint/2010/main" val="85098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473922" y="2151996"/>
            <a:ext cx="10515600" cy="421441"/>
          </a:xfrm>
        </p:spPr>
        <p:txBody>
          <a:bodyPr>
            <a:noAutofit/>
          </a:bodyPr>
          <a:lstStyle/>
          <a:p>
            <a:r>
              <a:rPr lang="en-US" sz="3000" dirty="0">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476492" y="2657965"/>
            <a:ext cx="11118477" cy="1591757"/>
          </a:xfrm>
        </p:spPr>
        <p:txBody>
          <a:bodyPr>
            <a:normAutofit/>
          </a:bodyPr>
          <a:lstStyle/>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Project Focus: </a:t>
            </a:r>
            <a:r>
              <a:rPr lang="en-GB" sz="2000" dirty="0">
                <a:solidFill>
                  <a:srgbClr val="B6114D"/>
                </a:solidFill>
                <a:latin typeface="Times New Roman" panose="02020603050405020304" pitchFamily="18" charset="0"/>
                <a:cs typeface="Times New Roman" panose="02020603050405020304" pitchFamily="18" charset="0"/>
              </a:rPr>
              <a:t>Task allocation </a:t>
            </a:r>
            <a:r>
              <a:rPr lang="en-GB" sz="2000" dirty="0">
                <a:latin typeface="Times New Roman" panose="02020603050405020304" pitchFamily="18" charset="0"/>
                <a:cs typeface="Times New Roman" panose="02020603050405020304" pitchFamily="18" charset="0"/>
              </a:rPr>
              <a:t>challenges in crowdsourcing.</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Goal: Optimize worker-task matching for productivity.</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Solution: </a:t>
            </a:r>
            <a:r>
              <a:rPr lang="en-GB" sz="2000" dirty="0">
                <a:solidFill>
                  <a:srgbClr val="B6114D"/>
                </a:solidFill>
                <a:latin typeface="Times New Roman" panose="02020603050405020304" pitchFamily="18" charset="0"/>
                <a:cs typeface="Times New Roman" panose="02020603050405020304" pitchFamily="18" charset="0"/>
              </a:rPr>
              <a:t>Mentorship mapping</a:t>
            </a:r>
            <a:r>
              <a:rPr lang="en-GB"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Benefits: </a:t>
            </a:r>
            <a:r>
              <a:rPr lang="en-GB" sz="2000" dirty="0">
                <a:solidFill>
                  <a:srgbClr val="B6114D"/>
                </a:solidFill>
                <a:latin typeface="Times New Roman" panose="02020603050405020304" pitchFamily="18" charset="0"/>
                <a:cs typeface="Times New Roman" panose="02020603050405020304" pitchFamily="18" charset="0"/>
              </a:rPr>
              <a:t>Efficient workforce utilization </a:t>
            </a:r>
            <a:r>
              <a:rPr lang="en-GB" sz="2000" dirty="0">
                <a:latin typeface="Times New Roman" panose="02020603050405020304" pitchFamily="18" charset="0"/>
                <a:cs typeface="Times New Roman" panose="02020603050405020304" pitchFamily="18" charset="0"/>
              </a:rPr>
              <a:t>and task completion.</a:t>
            </a:r>
          </a:p>
        </p:txBody>
      </p:sp>
      <p:sp>
        <p:nvSpPr>
          <p:cNvPr id="3" name="TextBox 2">
            <a:extLst>
              <a:ext uri="{FF2B5EF4-FFF2-40B4-BE49-F238E27FC236}">
                <a16:creationId xmlns:a16="http://schemas.microsoft.com/office/drawing/2014/main" id="{7C3ACDC0-CA8D-CA96-79FA-F1F6C323DC3D}"/>
              </a:ext>
            </a:extLst>
          </p:cNvPr>
          <p:cNvSpPr txBox="1"/>
          <p:nvPr/>
        </p:nvSpPr>
        <p:spPr>
          <a:xfrm>
            <a:off x="429042" y="4907833"/>
            <a:ext cx="11118477" cy="1015663"/>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Motivation: Enhance platform efficiency, client satisfaction</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Challenges: Develop accurate task allocation algorithm, reduce errors, prevent task failures.</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Goals: Improve efficiency and quality in task allocation.</a:t>
            </a:r>
          </a:p>
        </p:txBody>
      </p:sp>
      <p:sp>
        <p:nvSpPr>
          <p:cNvPr id="6" name="TextBox 5">
            <a:extLst>
              <a:ext uri="{FF2B5EF4-FFF2-40B4-BE49-F238E27FC236}">
                <a16:creationId xmlns:a16="http://schemas.microsoft.com/office/drawing/2014/main" id="{58FB4500-17B0-2A54-7272-32D1A1B537C2}"/>
              </a:ext>
            </a:extLst>
          </p:cNvPr>
          <p:cNvSpPr txBox="1"/>
          <p:nvPr/>
        </p:nvSpPr>
        <p:spPr>
          <a:xfrm>
            <a:off x="381593" y="1286423"/>
            <a:ext cx="11213376"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Gathering content, services, or solutions from a wide range of individuals or the public for specific purposes or goals.</a:t>
            </a:r>
          </a:p>
        </p:txBody>
      </p:sp>
      <p:sp>
        <p:nvSpPr>
          <p:cNvPr id="5" name="Title 6">
            <a:extLst>
              <a:ext uri="{FF2B5EF4-FFF2-40B4-BE49-F238E27FC236}">
                <a16:creationId xmlns:a16="http://schemas.microsoft.com/office/drawing/2014/main" id="{CF1ABCAD-1974-975D-086C-37AF9C1FBDED}"/>
              </a:ext>
            </a:extLst>
          </p:cNvPr>
          <p:cNvSpPr txBox="1">
            <a:spLocks/>
          </p:cNvSpPr>
          <p:nvPr/>
        </p:nvSpPr>
        <p:spPr>
          <a:xfrm>
            <a:off x="381593" y="687127"/>
            <a:ext cx="10515600"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0" kern="1200">
                <a:solidFill>
                  <a:srgbClr val="A4123F"/>
                </a:solidFill>
                <a:latin typeface="Georgia" panose="02040502050405020303" pitchFamily="18" charset="0"/>
                <a:ea typeface="+mj-ea"/>
                <a:cs typeface="+mj-cs"/>
              </a:defRPr>
            </a:lvl1pPr>
          </a:lstStyle>
          <a:p>
            <a:r>
              <a:rPr lang="en-US" sz="3200" dirty="0">
                <a:latin typeface="Times New Roman" panose="02020603050405020304" pitchFamily="18" charset="0"/>
                <a:cs typeface="Times New Roman" panose="02020603050405020304" pitchFamily="18" charset="0"/>
              </a:rPr>
              <a:t>Domain: Crowdsourcing</a:t>
            </a:r>
            <a:endParaRPr lang="en-IN" sz="3200" dirty="0">
              <a:latin typeface="Times New Roman" panose="02020603050405020304" pitchFamily="18" charset="0"/>
              <a:cs typeface="Times New Roman" panose="02020603050405020304" pitchFamily="18" charset="0"/>
            </a:endParaRPr>
          </a:p>
        </p:txBody>
      </p:sp>
      <p:sp>
        <p:nvSpPr>
          <p:cNvPr id="8" name="Title 6">
            <a:extLst>
              <a:ext uri="{FF2B5EF4-FFF2-40B4-BE49-F238E27FC236}">
                <a16:creationId xmlns:a16="http://schemas.microsoft.com/office/drawing/2014/main" id="{391E9700-AD3E-FC03-C985-E4BECEEE2B3E}"/>
              </a:ext>
            </a:extLst>
          </p:cNvPr>
          <p:cNvSpPr txBox="1">
            <a:spLocks/>
          </p:cNvSpPr>
          <p:nvPr/>
        </p:nvSpPr>
        <p:spPr>
          <a:xfrm>
            <a:off x="473922" y="4408104"/>
            <a:ext cx="10515600"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0" kern="1200">
                <a:solidFill>
                  <a:srgbClr val="A4123F"/>
                </a:solidFill>
                <a:latin typeface="Georgia" panose="02040502050405020303" pitchFamily="18" charset="0"/>
                <a:ea typeface="+mj-ea"/>
                <a:cs typeface="+mj-cs"/>
              </a:defRPr>
            </a:lvl1pPr>
          </a:lstStyle>
          <a:p>
            <a:r>
              <a:rPr lang="en-US" sz="3000" dirty="0">
                <a:latin typeface="Times New Roman" panose="02020603050405020304" pitchFamily="18" charset="0"/>
                <a:cs typeface="Times New Roman" panose="02020603050405020304" pitchFamily="18" charset="0"/>
              </a:rPr>
              <a:t>Motivation</a:t>
            </a:r>
            <a:endParaRPr lang="en-IN" sz="3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6F5C0F-DE03-87B3-B39C-C36B7EAD8381}"/>
              </a:ext>
            </a:extLst>
          </p:cNvPr>
          <p:cNvSpPr txBox="1"/>
          <p:nvPr/>
        </p:nvSpPr>
        <p:spPr>
          <a:xfrm>
            <a:off x="5639394" y="6355976"/>
            <a:ext cx="241454" cy="261610"/>
          </a:xfrm>
          <a:prstGeom prst="rect">
            <a:avLst/>
          </a:prstGeom>
          <a:noFill/>
        </p:spPr>
        <p:txBody>
          <a:bodyPr wrap="square" rtlCol="0">
            <a:spAutoFit/>
          </a:bodyPr>
          <a:lstStyle/>
          <a:p>
            <a:r>
              <a:rPr lang="en-US" sz="1100" dirty="0"/>
              <a:t>1</a:t>
            </a:r>
            <a:endParaRPr lang="en-IN" sz="1100" dirty="0"/>
          </a:p>
        </p:txBody>
      </p:sp>
    </p:spTree>
    <p:extLst>
      <p:ext uri="{BB962C8B-B14F-4D97-AF65-F5344CB8AC3E}">
        <p14:creationId xmlns:p14="http://schemas.microsoft.com/office/powerpoint/2010/main" val="583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P spid="3" grpId="0"/>
      <p:bldP spid="6" grpId="0"/>
      <p:bldP spid="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B90AE87-D0E4-0C18-F17E-3700E3904615}"/>
              </a:ext>
            </a:extLst>
          </p:cNvPr>
          <p:cNvSpPr txBox="1"/>
          <p:nvPr/>
        </p:nvSpPr>
        <p:spPr>
          <a:xfrm>
            <a:off x="5585429" y="1388521"/>
            <a:ext cx="6026435" cy="3816429"/>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Experts Consider the Parameters Successful Submissions and Approved on time and take out only the Eligible Mentorship Candidates</a:t>
            </a:r>
            <a:r>
              <a:rPr lang="en-IN" sz="22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Vectorize the Skill Sets of Both </a:t>
            </a:r>
            <a:r>
              <a:rPr lang="en-IN" sz="2200" dirty="0" err="1">
                <a:latin typeface="Times New Roman" panose="02020603050405020304" pitchFamily="18" charset="0"/>
                <a:cs typeface="Times New Roman" panose="02020603050405020304" pitchFamily="18" charset="0"/>
              </a:rPr>
              <a:t>Inexperts</a:t>
            </a:r>
            <a:r>
              <a:rPr lang="en-IN" sz="2200" dirty="0">
                <a:latin typeface="Times New Roman" panose="02020603050405020304" pitchFamily="18" charset="0"/>
                <a:cs typeface="Times New Roman" panose="02020603050405020304" pitchFamily="18" charset="0"/>
              </a:rPr>
              <a:t> and Experts.</a:t>
            </a: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Calculate the Cosine Similarity among the skill sets of the Experts and </a:t>
            </a:r>
            <a:r>
              <a:rPr lang="en-IN" sz="2200" dirty="0" err="1">
                <a:latin typeface="Times New Roman" panose="02020603050405020304" pitchFamily="18" charset="0"/>
                <a:cs typeface="Times New Roman" panose="02020603050405020304" pitchFamily="18" charset="0"/>
              </a:rPr>
              <a:t>Inexperts</a:t>
            </a:r>
            <a:r>
              <a:rPr lang="en-IN" sz="22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Assign Mentor for the </a:t>
            </a:r>
            <a:r>
              <a:rPr lang="en-US" sz="2200" dirty="0" err="1">
                <a:latin typeface="Times New Roman" panose="02020603050405020304" pitchFamily="18" charset="0"/>
                <a:cs typeface="Times New Roman" panose="02020603050405020304" pitchFamily="18" charset="0"/>
              </a:rPr>
              <a:t>Inexperts</a:t>
            </a:r>
            <a:r>
              <a:rPr lang="en-US" sz="2200" dirty="0">
                <a:latin typeface="Times New Roman" panose="02020603050405020304" pitchFamily="18" charset="0"/>
                <a:cs typeface="Times New Roman" panose="02020603050405020304" pitchFamily="18" charset="0"/>
              </a:rPr>
              <a:t> according to their Similarity scores and check the condition that a Mentor can have only two Mentees.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Map for all the </a:t>
            </a:r>
            <a:r>
              <a:rPr lang="en-US" sz="2200" dirty="0" err="1">
                <a:latin typeface="Times New Roman" panose="02020603050405020304" pitchFamily="18" charset="0"/>
                <a:cs typeface="Times New Roman" panose="02020603050405020304" pitchFamily="18" charset="0"/>
              </a:rPr>
              <a:t>Inexperts</a:t>
            </a:r>
            <a:r>
              <a:rPr lang="en-US" sz="2200" dirty="0">
                <a:latin typeface="Times New Roman" panose="02020603050405020304" pitchFamily="18" charset="0"/>
                <a:cs typeface="Times New Roman" panose="02020603050405020304" pitchFamily="18" charset="0"/>
              </a:rPr>
              <a:t> and save the Results.</a:t>
            </a:r>
          </a:p>
        </p:txBody>
      </p:sp>
    </p:spTree>
    <p:extLst>
      <p:ext uri="{BB962C8B-B14F-4D97-AF65-F5344CB8AC3E}">
        <p14:creationId xmlns:p14="http://schemas.microsoft.com/office/powerpoint/2010/main" val="473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4" name="Content Placeholder 4">
            <a:extLst>
              <a:ext uri="{FF2B5EF4-FFF2-40B4-BE49-F238E27FC236}">
                <a16:creationId xmlns:a16="http://schemas.microsoft.com/office/drawing/2014/main" id="{A0945AAA-6493-F5B9-CF29-D8A890AFF009}"/>
              </a:ext>
            </a:extLst>
          </p:cNvPr>
          <p:cNvPicPr>
            <a:picLocks noGrp="1" noChangeAspect="1"/>
          </p:cNvPicPr>
          <p:nvPr>
            <p:ph idx="1"/>
          </p:nvPr>
        </p:nvPicPr>
        <p:blipFill>
          <a:blip r:embed="rId2"/>
          <a:stretch>
            <a:fillRect/>
          </a:stretch>
        </p:blipFill>
        <p:spPr>
          <a:xfrm>
            <a:off x="6096000" y="348661"/>
            <a:ext cx="5725936" cy="5720059"/>
          </a:xfrm>
        </p:spPr>
      </p:pic>
    </p:spTree>
    <p:extLst>
      <p:ext uri="{BB962C8B-B14F-4D97-AF65-F5344CB8AC3E}">
        <p14:creationId xmlns:p14="http://schemas.microsoft.com/office/powerpoint/2010/main" val="11798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2C94B1D-38DA-86E6-7AF9-0A0E650E7DA4}"/>
              </a:ext>
            </a:extLst>
          </p:cNvPr>
          <p:cNvSpPr txBox="1"/>
          <p:nvPr/>
        </p:nvSpPr>
        <p:spPr>
          <a:xfrm>
            <a:off x="5745546" y="1278045"/>
            <a:ext cx="5883652" cy="3816429"/>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Calculate the Similarity Scores between the Employee skill sets and Task required skill sets.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Assign the each Task according to the similarity scores.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Prioritized to give the low level difficulty task to the Inexpert.</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Prioritized to give High level difficulty task to the Expert</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Prioritized to give the Medium level difficulty task according to the Due days for that particular Task</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11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wipe(down)">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wipe(down)">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wipe(down)">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wipe(down)">
                                      <p:cBhvr>
                                        <p:cTn id="27"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644887CC-1E5C-E569-9168-A63E78FD46B1}"/>
              </a:ext>
            </a:extLst>
          </p:cNvPr>
          <p:cNvPicPr>
            <a:picLocks noChangeAspect="1"/>
          </p:cNvPicPr>
          <p:nvPr/>
        </p:nvPicPr>
        <p:blipFill>
          <a:blip r:embed="rId2"/>
          <a:stretch>
            <a:fillRect/>
          </a:stretch>
        </p:blipFill>
        <p:spPr>
          <a:xfrm>
            <a:off x="5923198" y="608029"/>
            <a:ext cx="5847761" cy="5156462"/>
          </a:xfrm>
          <a:prstGeom prst="rect">
            <a:avLst/>
          </a:prstGeom>
        </p:spPr>
      </p:pic>
    </p:spTree>
    <p:extLst>
      <p:ext uri="{BB962C8B-B14F-4D97-AF65-F5344CB8AC3E}">
        <p14:creationId xmlns:p14="http://schemas.microsoft.com/office/powerpoint/2010/main" val="346156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59CF37D-9F41-900F-CB7D-CD7C3E88EC6D}"/>
              </a:ext>
            </a:extLst>
          </p:cNvPr>
          <p:cNvSpPr txBox="1"/>
          <p:nvPr/>
        </p:nvSpPr>
        <p:spPr>
          <a:xfrm>
            <a:off x="5545711" y="1250022"/>
            <a:ext cx="6353831" cy="4093428"/>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Calculate the Similarity Scores between the Employee skill sets and Task required skill sets.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Assign the each Task according to the similarity scores.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Prioritized to give the low level difficulty task to the Inexpert.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Check a Inexpert can have maximum of 2 or 3 tasks.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Prioritized to give High level difficulty task to the Expert.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Check a Expert can have maximum of 3 or 4 tasks.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Prioritized to give the Medium level difficulty task according to the Due days for that particular task.</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Check Inexpert getting maximum  of 3 and Expert getting 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20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wipe(down)">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wipe(down)">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wipe(down)">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wipe(down)">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wipe(down)">
                                      <p:cBhvr>
                                        <p:cTn id="32" dur="500"/>
                                        <p:tgtEl>
                                          <p:spTgt spid="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xEl>
                                              <p:pRg st="6" end="6"/>
                                            </p:txEl>
                                          </p:spTgt>
                                        </p:tgtEl>
                                        <p:attrNameLst>
                                          <p:attrName>style.visibility</p:attrName>
                                        </p:attrNameLst>
                                      </p:cBhvr>
                                      <p:to>
                                        <p:strVal val="visible"/>
                                      </p:to>
                                    </p:set>
                                    <p:animEffect transition="in" filter="wipe(down)">
                                      <p:cBhvr>
                                        <p:cTn id="37" dur="500"/>
                                        <p:tgtEl>
                                          <p:spTgt spid="2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xEl>
                                              <p:pRg st="7" end="7"/>
                                            </p:txEl>
                                          </p:spTgt>
                                        </p:tgtEl>
                                        <p:attrNameLst>
                                          <p:attrName>style.visibility</p:attrName>
                                        </p:attrNameLst>
                                      </p:cBhvr>
                                      <p:to>
                                        <p:strVal val="visible"/>
                                      </p:to>
                                    </p:set>
                                    <p:animEffect transition="in" filter="wipe(down)">
                                      <p:cBhvr>
                                        <p:cTn id="42" dur="500"/>
                                        <p:tgtEl>
                                          <p:spTgt spid="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a:xfrm>
            <a:off x="212551" y="258634"/>
            <a:ext cx="5339668" cy="421441"/>
          </a:xfrm>
        </p:spPr>
        <p:txBody>
          <a:bodyPr>
            <a:normAutofit fontScale="90000"/>
          </a:bodyPr>
          <a:lstStyle/>
          <a:p>
            <a:r>
              <a:rPr lang="en-US" dirty="0"/>
              <a:t>Algorithms/Methodology </a:t>
            </a:r>
            <a:endParaRPr lang="en-IN" dirty="0"/>
          </a:p>
        </p:txBody>
      </p:sp>
      <p:sp>
        <p:nvSpPr>
          <p:cNvPr id="2" name="Rectangle: Rounded Corners 1">
            <a:extLst>
              <a:ext uri="{FF2B5EF4-FFF2-40B4-BE49-F238E27FC236}">
                <a16:creationId xmlns:a16="http://schemas.microsoft.com/office/drawing/2014/main" id="{A14F4853-1076-9EB7-5869-95633429ADD3}"/>
              </a:ext>
            </a:extLst>
          </p:cNvPr>
          <p:cNvSpPr/>
          <p:nvPr/>
        </p:nvSpPr>
        <p:spPr>
          <a:xfrm>
            <a:off x="716257" y="1826215"/>
            <a:ext cx="1046049" cy="421440"/>
          </a:xfrm>
          <a:prstGeom prst="roundRect">
            <a:avLst/>
          </a:prstGeom>
          <a:solidFill>
            <a:schemeClr val="accent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50" dirty="0">
                <a:latin typeface="Times New Roman" panose="02020603050405020304" pitchFamily="18" charset="0"/>
                <a:cs typeface="Times New Roman" panose="02020603050405020304" pitchFamily="18" charset="0"/>
              </a:rPr>
              <a:t>Employee Data</a:t>
            </a:r>
            <a:endParaRPr lang="en-IN" sz="145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EE6A2BE-1A8D-6A04-E2D8-2C700EF8E5FF}"/>
              </a:ext>
            </a:extLst>
          </p:cNvPr>
          <p:cNvSpPr/>
          <p:nvPr/>
        </p:nvSpPr>
        <p:spPr>
          <a:xfrm>
            <a:off x="1697389" y="1193688"/>
            <a:ext cx="947537" cy="432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Datasets</a:t>
            </a:r>
            <a:endParaRPr lang="en-IN" sz="15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C53B777-36CC-F24E-F5F2-CBF175C5952A}"/>
              </a:ext>
            </a:extLst>
          </p:cNvPr>
          <p:cNvSpPr/>
          <p:nvPr/>
        </p:nvSpPr>
        <p:spPr>
          <a:xfrm>
            <a:off x="2682197" y="1841276"/>
            <a:ext cx="1046049" cy="33185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Task Data</a:t>
            </a:r>
            <a:endParaRPr lang="en-IN" sz="15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E7A4A54-BCAC-BC28-DABA-5862B43A98CA}"/>
              </a:ext>
            </a:extLst>
          </p:cNvPr>
          <p:cNvSpPr/>
          <p:nvPr/>
        </p:nvSpPr>
        <p:spPr>
          <a:xfrm>
            <a:off x="4280366" y="3053340"/>
            <a:ext cx="1046004" cy="602089"/>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Ranking Workers</a:t>
            </a:r>
            <a:endParaRPr lang="en-IN" sz="15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A36E54E-9F77-E5EE-BD1A-BDD9C0DA2FFD}"/>
              </a:ext>
            </a:extLst>
          </p:cNvPr>
          <p:cNvSpPr/>
          <p:nvPr/>
        </p:nvSpPr>
        <p:spPr>
          <a:xfrm>
            <a:off x="603909" y="4131614"/>
            <a:ext cx="1270743" cy="506374"/>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Modified Dataset</a:t>
            </a:r>
            <a:endParaRPr lang="en-IN" sz="15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4700B11-0B96-A00B-245C-F38157A90FD0}"/>
              </a:ext>
            </a:extLst>
          </p:cNvPr>
          <p:cNvSpPr/>
          <p:nvPr/>
        </p:nvSpPr>
        <p:spPr>
          <a:xfrm>
            <a:off x="603909" y="2530552"/>
            <a:ext cx="1270743" cy="65570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Algorithms for classifying of employees</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DF5E7AF-CBEC-4799-8F46-C04C81306E8C}"/>
              </a:ext>
            </a:extLst>
          </p:cNvPr>
          <p:cNvSpPr/>
          <p:nvPr/>
        </p:nvSpPr>
        <p:spPr>
          <a:xfrm>
            <a:off x="529717" y="3407213"/>
            <a:ext cx="1410819" cy="42144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Mapping for Mentorship</a:t>
            </a:r>
            <a:endParaRPr lang="en-IN" sz="1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AF10CA1-06B9-8248-7586-9609571435E4}"/>
              </a:ext>
            </a:extLst>
          </p:cNvPr>
          <p:cNvSpPr/>
          <p:nvPr/>
        </p:nvSpPr>
        <p:spPr>
          <a:xfrm>
            <a:off x="2546440" y="2904707"/>
            <a:ext cx="1410819" cy="899356"/>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Find Similar Workers(Compute Similarity Measures)</a:t>
            </a:r>
            <a:endParaRPr lang="en-IN" sz="15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74034090-BEE3-00A9-1F9C-0A04B2F9DB98}"/>
              </a:ext>
            </a:extLst>
          </p:cNvPr>
          <p:cNvSpPr/>
          <p:nvPr/>
        </p:nvSpPr>
        <p:spPr>
          <a:xfrm>
            <a:off x="4280366" y="4131614"/>
            <a:ext cx="1086978" cy="506374"/>
          </a:xfrm>
          <a:prstGeom prst="roundRect">
            <a:avLst/>
          </a:prstGeom>
          <a:solidFill>
            <a:srgbClr val="C602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Assign Task</a:t>
            </a:r>
            <a:endParaRPr lang="en-IN" sz="15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2624436-9316-88B9-3023-BA41B1B50F42}"/>
              </a:ext>
            </a:extLst>
          </p:cNvPr>
          <p:cNvCxnSpPr>
            <a:cxnSpLocks/>
            <a:stCxn id="4" idx="1"/>
            <a:endCxn id="2" idx="0"/>
          </p:cNvCxnSpPr>
          <p:nvPr/>
        </p:nvCxnSpPr>
        <p:spPr>
          <a:xfrm flipH="1">
            <a:off x="1239282" y="1409875"/>
            <a:ext cx="458107" cy="416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69FCCD-3D65-4F91-CBCF-F17F5DEC61D3}"/>
              </a:ext>
            </a:extLst>
          </p:cNvPr>
          <p:cNvCxnSpPr>
            <a:cxnSpLocks/>
            <a:stCxn id="4" idx="3"/>
            <a:endCxn id="6" idx="0"/>
          </p:cNvCxnSpPr>
          <p:nvPr/>
        </p:nvCxnSpPr>
        <p:spPr>
          <a:xfrm>
            <a:off x="2644926" y="1409875"/>
            <a:ext cx="560296" cy="431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73370CA-953C-C184-8203-EFC310E6C54B}"/>
              </a:ext>
            </a:extLst>
          </p:cNvPr>
          <p:cNvCxnSpPr>
            <a:cxnSpLocks/>
            <a:stCxn id="9" idx="2"/>
            <a:endCxn id="10" idx="0"/>
          </p:cNvCxnSpPr>
          <p:nvPr/>
        </p:nvCxnSpPr>
        <p:spPr>
          <a:xfrm flipH="1">
            <a:off x="1235127" y="3186260"/>
            <a:ext cx="4154" cy="220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956F-D512-0C6F-B17D-1C2F2F057245}"/>
              </a:ext>
            </a:extLst>
          </p:cNvPr>
          <p:cNvCxnSpPr>
            <a:cxnSpLocks/>
          </p:cNvCxnSpPr>
          <p:nvPr/>
        </p:nvCxnSpPr>
        <p:spPr>
          <a:xfrm>
            <a:off x="3205221" y="2181196"/>
            <a:ext cx="1" cy="7329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0DF3A67-0C2A-FF9D-E4DB-09AB3AE5EA58}"/>
              </a:ext>
            </a:extLst>
          </p:cNvPr>
          <p:cNvSpPr txBox="1"/>
          <p:nvPr/>
        </p:nvSpPr>
        <p:spPr>
          <a:xfrm>
            <a:off x="3251849" y="2398242"/>
            <a:ext cx="824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29A5EED-A926-8F09-A9A2-CCA2F445E0D6}"/>
              </a:ext>
            </a:extLst>
          </p:cNvPr>
          <p:cNvSpPr txBox="1"/>
          <p:nvPr/>
        </p:nvSpPr>
        <p:spPr>
          <a:xfrm>
            <a:off x="2546440" y="4131614"/>
            <a:ext cx="94199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Skills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E8898A9C-605E-657E-3EF3-C109B02473C8}"/>
              </a:ext>
            </a:extLst>
          </p:cNvPr>
          <p:cNvCxnSpPr>
            <a:cxnSpLocks/>
            <a:stCxn id="2" idx="2"/>
            <a:endCxn id="9" idx="0"/>
          </p:cNvCxnSpPr>
          <p:nvPr/>
        </p:nvCxnSpPr>
        <p:spPr>
          <a:xfrm flipH="1">
            <a:off x="1239281" y="2247655"/>
            <a:ext cx="1" cy="2828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8AB0FD-8D16-6518-8734-42E8E2137A57}"/>
              </a:ext>
            </a:extLst>
          </p:cNvPr>
          <p:cNvCxnSpPr>
            <a:cxnSpLocks/>
            <a:stCxn id="10" idx="2"/>
            <a:endCxn id="8" idx="0"/>
          </p:cNvCxnSpPr>
          <p:nvPr/>
        </p:nvCxnSpPr>
        <p:spPr>
          <a:xfrm>
            <a:off x="1235127" y="3828654"/>
            <a:ext cx="4154" cy="3029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AD3A6BED-D467-7C87-9B08-16BA88ACF122}"/>
              </a:ext>
            </a:extLst>
          </p:cNvPr>
          <p:cNvCxnSpPr>
            <a:cxnSpLocks/>
            <a:stCxn id="8" idx="2"/>
          </p:cNvCxnSpPr>
          <p:nvPr/>
        </p:nvCxnSpPr>
        <p:spPr>
          <a:xfrm rot="5400000" flipH="1" flipV="1">
            <a:off x="1856077" y="3208597"/>
            <a:ext cx="812595" cy="2046188"/>
          </a:xfrm>
          <a:prstGeom prst="curvedConnector4">
            <a:avLst>
              <a:gd name="adj1" fmla="val -28132"/>
              <a:gd name="adj2" fmla="val 65526"/>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121762-B033-FB3C-F1DC-0F20ABDA80EF}"/>
              </a:ext>
            </a:extLst>
          </p:cNvPr>
          <p:cNvCxnSpPr>
            <a:stCxn id="11" idx="3"/>
            <a:endCxn id="7" idx="1"/>
          </p:cNvCxnSpPr>
          <p:nvPr/>
        </p:nvCxnSpPr>
        <p:spPr>
          <a:xfrm>
            <a:off x="3957259" y="3354385"/>
            <a:ext cx="3231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E0592ED-5539-9D02-0127-A2E76ACF7B8A}"/>
              </a:ext>
            </a:extLst>
          </p:cNvPr>
          <p:cNvCxnSpPr>
            <a:cxnSpLocks/>
            <a:stCxn id="7" idx="2"/>
            <a:endCxn id="12" idx="0"/>
          </p:cNvCxnSpPr>
          <p:nvPr/>
        </p:nvCxnSpPr>
        <p:spPr>
          <a:xfrm>
            <a:off x="4803368" y="3655429"/>
            <a:ext cx="20487" cy="476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 name="Content Placeholder 4">
            <a:extLst>
              <a:ext uri="{FF2B5EF4-FFF2-40B4-BE49-F238E27FC236}">
                <a16:creationId xmlns:a16="http://schemas.microsoft.com/office/drawing/2014/main" id="{7E7E1B45-7137-B763-AC10-00294DFA0473}"/>
              </a:ext>
            </a:extLst>
          </p:cNvPr>
          <p:cNvPicPr>
            <a:picLocks noGrp="1" noChangeAspect="1"/>
          </p:cNvPicPr>
          <p:nvPr>
            <p:ph idx="1"/>
          </p:nvPr>
        </p:nvPicPr>
        <p:blipFill>
          <a:blip r:embed="rId2"/>
          <a:stretch>
            <a:fillRect/>
          </a:stretch>
        </p:blipFill>
        <p:spPr>
          <a:xfrm>
            <a:off x="5890346" y="378065"/>
            <a:ext cx="5867400" cy="5616389"/>
          </a:xfrm>
        </p:spPr>
      </p:pic>
    </p:spTree>
    <p:extLst>
      <p:ext uri="{BB962C8B-B14F-4D97-AF65-F5344CB8AC3E}">
        <p14:creationId xmlns:p14="http://schemas.microsoft.com/office/powerpoint/2010/main" val="269466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748145"/>
            <a:ext cx="10515600" cy="540327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Dataset used</a:t>
            </a: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Gathered data from diverse online crowdsourcing platforms to ensure a comprehensive representation of employee engagement and task completion dynamics.</a:t>
            </a: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Included critical employee attributes such as Employee ID, Role, Experience, Skill Sets, Number of tasks completed, Average time for Task completion, Successful completion tasks on Time percentage, and metrics like approved on time for a detailed analysis.</a:t>
            </a: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Compiled essential information for task allocation optimization, including Task ID, Task Requirement Skills, Level of Urgency, and Due Days Left, to gain insights into task nature, urgency levels, and specific skill sets required for successful completion.</a:t>
            </a: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Acknowledged the dynamic nature of crowdsourcing platforms, aiming to develop algorithms that adapt to the ever-changing dynamics, optimizing the utilization of skills and resources.</a:t>
            </a:r>
          </a:p>
          <a:p>
            <a:pPr>
              <a:buFont typeface="Wingdings" panose="05000000000000000000" pitchFamily="2" charset="2"/>
              <a:buChar char="ü"/>
            </a:pPr>
            <a:r>
              <a:rPr lang="en-GB" sz="2200" dirty="0">
                <a:latin typeface="Times New Roman" panose="02020603050405020304" pitchFamily="18" charset="0"/>
                <a:cs typeface="Times New Roman" panose="02020603050405020304" pitchFamily="18" charset="0"/>
              </a:rPr>
              <a:t>Paid special attention to the urgency levels of tasks and the days left for their completion, recognizing their significance in the development and evaluation of task allocation algorithms.</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a:xfrm>
            <a:off x="571499" y="210116"/>
            <a:ext cx="10515600" cy="421441"/>
          </a:xfrm>
        </p:spPr>
        <p:txBody>
          <a:bodyPr>
            <a:normAutofit fontScale="90000"/>
          </a:bodyPr>
          <a:lstStyle/>
          <a:p>
            <a:r>
              <a:rPr lang="en-US" dirty="0"/>
              <a:t>Experimental Setup</a:t>
            </a:r>
            <a:endParaRPr lang="en-IN" dirty="0"/>
          </a:p>
        </p:txBody>
      </p:sp>
    </p:spTree>
    <p:extLst>
      <p:ext uri="{BB962C8B-B14F-4D97-AF65-F5344CB8AC3E}">
        <p14:creationId xmlns:p14="http://schemas.microsoft.com/office/powerpoint/2010/main" val="40777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974959"/>
            <a:ext cx="10515600" cy="4908082"/>
          </a:xfrm>
        </p:spPr>
        <p:txBody>
          <a:bodyPr>
            <a:normAutofit fontScale="25000" lnSpcReduction="20000"/>
          </a:bodyPr>
          <a:lstStyle/>
          <a:p>
            <a:pPr marL="0" indent="0">
              <a:buNone/>
            </a:pPr>
            <a:r>
              <a:rPr lang="en-US" sz="8800" b="1" dirty="0">
                <a:latin typeface="Times New Roman" panose="02020603050405020304" pitchFamily="18" charset="0"/>
                <a:cs typeface="Times New Roman" panose="02020603050405020304" pitchFamily="18" charset="0"/>
              </a:rPr>
              <a:t>Module – Mentorship Mapping </a:t>
            </a:r>
          </a:p>
          <a:p>
            <a:pPr marL="0" indent="0">
              <a:buNone/>
            </a:pPr>
            <a:r>
              <a:rPr lang="en-US" sz="8800" u="sng" dirty="0">
                <a:latin typeface="Times New Roman" panose="02020603050405020304" pitchFamily="18" charset="0"/>
                <a:cs typeface="Times New Roman" panose="02020603050405020304" pitchFamily="18" charset="0"/>
              </a:rPr>
              <a:t>Approach 1</a:t>
            </a:r>
          </a:p>
          <a:p>
            <a:pPr marL="0" indent="0">
              <a:buNone/>
            </a:pPr>
            <a:r>
              <a:rPr lang="en-GB" sz="8800" dirty="0">
                <a:latin typeface="Times New Roman" panose="02020603050405020304" pitchFamily="18" charset="0"/>
                <a:cs typeface="Times New Roman" panose="02020603050405020304" pitchFamily="18" charset="0"/>
              </a:rPr>
              <a:t>Here, expert skills are totally at the intersection of inexpert skills. </a:t>
            </a:r>
          </a:p>
          <a:p>
            <a:pPr marL="0" indent="0">
              <a:buNone/>
            </a:pPr>
            <a:r>
              <a:rPr lang="en-US" sz="8800" u="sng" dirty="0">
                <a:latin typeface="Times New Roman" panose="02020603050405020304" pitchFamily="18" charset="0"/>
                <a:cs typeface="Times New Roman" panose="02020603050405020304" pitchFamily="18" charset="0"/>
              </a:rPr>
              <a:t>Approach 2</a:t>
            </a:r>
          </a:p>
          <a:p>
            <a:pPr marL="0" indent="0">
              <a:buNone/>
            </a:pPr>
            <a:r>
              <a:rPr lang="en-US" sz="8800" dirty="0">
                <a:latin typeface="Times New Roman" panose="02020603050405020304" pitchFamily="18" charset="0"/>
                <a:cs typeface="Times New Roman" panose="02020603050405020304" pitchFamily="18" charset="0"/>
              </a:rPr>
              <a:t>Here we are assigning two inexpert workers to expect workers. </a:t>
            </a:r>
          </a:p>
          <a:p>
            <a:pPr marL="0" indent="0">
              <a:buNone/>
            </a:pPr>
            <a:r>
              <a:rPr lang="en-US" sz="8800" u="sng" dirty="0">
                <a:latin typeface="Times New Roman" panose="02020603050405020304" pitchFamily="18" charset="0"/>
                <a:cs typeface="Times New Roman" panose="02020603050405020304" pitchFamily="18" charset="0"/>
              </a:rPr>
              <a:t>Approach 3</a:t>
            </a:r>
          </a:p>
          <a:p>
            <a:pPr marL="0" indent="0">
              <a:buNone/>
            </a:pPr>
            <a:r>
              <a:rPr lang="en-GB" sz="8800" dirty="0">
                <a:latin typeface="Times New Roman" panose="02020603050405020304" pitchFamily="18" charset="0"/>
                <a:cs typeface="Times New Roman" panose="02020603050405020304" pitchFamily="18" charset="0"/>
              </a:rPr>
              <a:t>We will be considering successful submissions, approved on-time submissions, and mapping workers based on similarity scores.</a:t>
            </a:r>
          </a:p>
          <a:p>
            <a:pPr marL="0" indent="0">
              <a:buNone/>
            </a:pPr>
            <a:r>
              <a:rPr lang="en-US" sz="8800" b="1" dirty="0">
                <a:latin typeface="Times New Roman" panose="02020603050405020304" pitchFamily="18" charset="0"/>
                <a:cs typeface="Times New Roman" panose="02020603050405020304" pitchFamily="18" charset="0"/>
              </a:rPr>
              <a:t>Module – Task Allocation </a:t>
            </a:r>
          </a:p>
          <a:p>
            <a:pPr marL="0" indent="0">
              <a:buNone/>
            </a:pPr>
            <a:r>
              <a:rPr lang="en-US" sz="8800" u="sng" dirty="0">
                <a:latin typeface="Times New Roman" panose="02020603050405020304" pitchFamily="18" charset="0"/>
                <a:cs typeface="Times New Roman" panose="02020603050405020304" pitchFamily="18" charset="0"/>
              </a:rPr>
              <a:t>Approach 1</a:t>
            </a:r>
          </a:p>
          <a:p>
            <a:pPr marL="0" indent="0">
              <a:buNone/>
            </a:pPr>
            <a:r>
              <a:rPr lang="en-GB" sz="8800" dirty="0">
                <a:latin typeface="Times New Roman" panose="02020603050405020304" pitchFamily="18" charset="0"/>
                <a:cs typeface="Times New Roman" panose="02020603050405020304" pitchFamily="18" charset="0"/>
              </a:rPr>
              <a:t>By considering similarity scores, we will be assigning tasks to employees without considering the limit on the number of tasks assigned.</a:t>
            </a:r>
          </a:p>
          <a:p>
            <a:pPr marL="0" indent="0">
              <a:buNone/>
            </a:pPr>
            <a:r>
              <a:rPr lang="en-GB" sz="8800" u="sng" dirty="0">
                <a:latin typeface="Times New Roman" panose="02020603050405020304" pitchFamily="18" charset="0"/>
                <a:cs typeface="Times New Roman" panose="02020603050405020304" pitchFamily="18" charset="0"/>
              </a:rPr>
              <a:t>Approach 2</a:t>
            </a:r>
          </a:p>
          <a:p>
            <a:pPr marL="0" indent="0">
              <a:buNone/>
            </a:pPr>
            <a:r>
              <a:rPr lang="en-GB" sz="8800" dirty="0">
                <a:latin typeface="Times New Roman" panose="02020603050405020304" pitchFamily="18" charset="0"/>
                <a:cs typeface="Times New Roman" panose="02020603050405020304" pitchFamily="18" charset="0"/>
              </a:rPr>
              <a:t>By considering similarity scores, we will be assigning tasks to employees considering the limit on the number of tasks assigned to employees.</a:t>
            </a:r>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dirty="0"/>
              <a:t>Experimental Setup</a:t>
            </a:r>
            <a:endParaRPr lang="en-IN" dirty="0"/>
          </a:p>
        </p:txBody>
      </p:sp>
    </p:spTree>
    <p:extLst>
      <p:ext uri="{BB962C8B-B14F-4D97-AF65-F5344CB8AC3E}">
        <p14:creationId xmlns:p14="http://schemas.microsoft.com/office/powerpoint/2010/main" val="356080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down)">
                                      <p:cBhvr>
                                        <p:cTn id="36" dur="500"/>
                                        <p:tgtEl>
                                          <p:spTgt spid="2">
                                            <p:txEl>
                                              <p:pRg st="7" end="7"/>
                                            </p:txEl>
                                          </p:spTgt>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down)">
                                      <p:cBhvr>
                                        <p:cTn id="44" dur="500"/>
                                        <p:tgtEl>
                                          <p:spTgt spid="2">
                                            <p:txEl>
                                              <p:pRg st="9" end="9"/>
                                            </p:txEl>
                                          </p:spTgt>
                                        </p:tgtEl>
                                      </p:cBhvr>
                                    </p:animEffect>
                                  </p:childTnLst>
                                </p:cTn>
                              </p:par>
                            </p:childTnLst>
                          </p:cTn>
                        </p:par>
                        <p:par>
                          <p:cTn id="45" fill="hold">
                            <p:stCondLst>
                              <p:cond delay="1500"/>
                            </p:stCondLst>
                            <p:childTnLst>
                              <p:par>
                                <p:cTn id="46" presetID="22" presetClass="entr" presetSubtype="4" fill="hold" nodeType="after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wipe(down)">
                                      <p:cBhvr>
                                        <p:cTn id="48" dur="500"/>
                                        <p:tgtEl>
                                          <p:spTgt spid="2">
                                            <p:txEl>
                                              <p:pRg st="10" end="10"/>
                                            </p:txEl>
                                          </p:spTgt>
                                        </p:tgtEl>
                                      </p:cBhvr>
                                    </p:animEffect>
                                  </p:childTnLst>
                                </p:cTn>
                              </p:par>
                            </p:childTnLst>
                          </p:cTn>
                        </p:par>
                        <p:par>
                          <p:cTn id="49" fill="hold">
                            <p:stCondLst>
                              <p:cond delay="2000"/>
                            </p:stCondLst>
                            <p:childTnLst>
                              <p:par>
                                <p:cTn id="50" presetID="22" presetClass="entr" presetSubtype="4" fill="hold" nodeType="after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Module – Mentorship Mapping (Expert skill totally in Inexpert and Successful submissions)</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 Results</a:t>
            </a:r>
          </a:p>
        </p:txBody>
      </p:sp>
      <p:pic>
        <p:nvPicPr>
          <p:cNvPr id="7" name="Picture 6">
            <a:extLst>
              <a:ext uri="{FF2B5EF4-FFF2-40B4-BE49-F238E27FC236}">
                <a16:creationId xmlns:a16="http://schemas.microsoft.com/office/drawing/2014/main" id="{84D0B80B-DE2C-5A20-6C37-1817119EC75E}"/>
              </a:ext>
            </a:extLst>
          </p:cNvPr>
          <p:cNvPicPr>
            <a:picLocks noChangeAspect="1"/>
          </p:cNvPicPr>
          <p:nvPr/>
        </p:nvPicPr>
        <p:blipFill>
          <a:blip r:embed="rId2"/>
          <a:stretch>
            <a:fillRect/>
          </a:stretch>
        </p:blipFill>
        <p:spPr>
          <a:xfrm>
            <a:off x="9030879" y="2235996"/>
            <a:ext cx="2467602" cy="2788729"/>
          </a:xfrm>
          <a:prstGeom prst="rect">
            <a:avLst/>
          </a:prstGeom>
        </p:spPr>
      </p:pic>
      <p:pic>
        <p:nvPicPr>
          <p:cNvPr id="9" name="Picture 8">
            <a:extLst>
              <a:ext uri="{FF2B5EF4-FFF2-40B4-BE49-F238E27FC236}">
                <a16:creationId xmlns:a16="http://schemas.microsoft.com/office/drawing/2014/main" id="{45FB2F95-127B-D47A-C831-CD6F57BD3ED6}"/>
              </a:ext>
            </a:extLst>
          </p:cNvPr>
          <p:cNvPicPr>
            <a:picLocks noChangeAspect="1"/>
          </p:cNvPicPr>
          <p:nvPr/>
        </p:nvPicPr>
        <p:blipFill>
          <a:blip r:embed="rId3"/>
          <a:stretch>
            <a:fillRect/>
          </a:stretch>
        </p:blipFill>
        <p:spPr>
          <a:xfrm>
            <a:off x="571499" y="2623688"/>
            <a:ext cx="8094516" cy="1935218"/>
          </a:xfrm>
          <a:prstGeom prst="rect">
            <a:avLst/>
          </a:prstGeom>
        </p:spPr>
      </p:pic>
    </p:spTree>
    <p:extLst>
      <p:ext uri="{BB962C8B-B14F-4D97-AF65-F5344CB8AC3E}">
        <p14:creationId xmlns:p14="http://schemas.microsoft.com/office/powerpoint/2010/main" val="108471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Module – Mentorship Mapping (Assign two Inexpert to Expert)</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 Results</a:t>
            </a:r>
          </a:p>
        </p:txBody>
      </p:sp>
      <p:pic>
        <p:nvPicPr>
          <p:cNvPr id="5" name="Picture 4">
            <a:extLst>
              <a:ext uri="{FF2B5EF4-FFF2-40B4-BE49-F238E27FC236}">
                <a16:creationId xmlns:a16="http://schemas.microsoft.com/office/drawing/2014/main" id="{70920151-C114-D606-BC3B-1D52705D219D}"/>
              </a:ext>
            </a:extLst>
          </p:cNvPr>
          <p:cNvPicPr>
            <a:picLocks noChangeAspect="1"/>
          </p:cNvPicPr>
          <p:nvPr/>
        </p:nvPicPr>
        <p:blipFill>
          <a:blip r:embed="rId2"/>
          <a:stretch>
            <a:fillRect/>
          </a:stretch>
        </p:blipFill>
        <p:spPr>
          <a:xfrm>
            <a:off x="1943350" y="1940373"/>
            <a:ext cx="2385267" cy="3109229"/>
          </a:xfrm>
          <a:prstGeom prst="rect">
            <a:avLst/>
          </a:prstGeom>
        </p:spPr>
      </p:pic>
      <p:pic>
        <p:nvPicPr>
          <p:cNvPr id="8" name="Picture 7">
            <a:extLst>
              <a:ext uri="{FF2B5EF4-FFF2-40B4-BE49-F238E27FC236}">
                <a16:creationId xmlns:a16="http://schemas.microsoft.com/office/drawing/2014/main" id="{289DC857-7D06-5EC4-DFDB-C1512ED9C99B}"/>
              </a:ext>
            </a:extLst>
          </p:cNvPr>
          <p:cNvPicPr>
            <a:picLocks noChangeAspect="1"/>
          </p:cNvPicPr>
          <p:nvPr/>
        </p:nvPicPr>
        <p:blipFill>
          <a:blip r:embed="rId3"/>
          <a:stretch>
            <a:fillRect/>
          </a:stretch>
        </p:blipFill>
        <p:spPr>
          <a:xfrm>
            <a:off x="4574096" y="1940373"/>
            <a:ext cx="2331922" cy="2651990"/>
          </a:xfrm>
          <a:prstGeom prst="rect">
            <a:avLst/>
          </a:prstGeom>
        </p:spPr>
      </p:pic>
      <p:pic>
        <p:nvPicPr>
          <p:cNvPr id="11" name="Picture 10">
            <a:extLst>
              <a:ext uri="{FF2B5EF4-FFF2-40B4-BE49-F238E27FC236}">
                <a16:creationId xmlns:a16="http://schemas.microsoft.com/office/drawing/2014/main" id="{BDFC2D4D-1A44-5F3C-8234-39DF23E79D38}"/>
              </a:ext>
            </a:extLst>
          </p:cNvPr>
          <p:cNvPicPr>
            <a:picLocks noChangeAspect="1"/>
          </p:cNvPicPr>
          <p:nvPr/>
        </p:nvPicPr>
        <p:blipFill>
          <a:blip r:embed="rId4"/>
          <a:stretch>
            <a:fillRect/>
          </a:stretch>
        </p:blipFill>
        <p:spPr>
          <a:xfrm>
            <a:off x="7064721" y="1940373"/>
            <a:ext cx="2697714" cy="3116850"/>
          </a:xfrm>
          <a:prstGeom prst="rect">
            <a:avLst/>
          </a:prstGeom>
        </p:spPr>
      </p:pic>
    </p:spTree>
    <p:extLst>
      <p:ext uri="{BB962C8B-B14F-4D97-AF65-F5344CB8AC3E}">
        <p14:creationId xmlns:p14="http://schemas.microsoft.com/office/powerpoint/2010/main" val="233636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0345" y="65314"/>
            <a:ext cx="10912283" cy="995481"/>
          </a:xfrm>
        </p:spPr>
        <p:txBody>
          <a:bodyPr>
            <a:normAutofit/>
          </a:bodyPr>
          <a:lstStyle/>
          <a:p>
            <a:r>
              <a:rPr lang="en-US" sz="3600" dirty="0">
                <a:latin typeface="Georgia"/>
              </a:rPr>
              <a:t>Background Study/Related Work</a:t>
            </a:r>
            <a:endParaRPr lang="en-GB" sz="3600"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nvGraphicFramePr>
        <p:xfrm>
          <a:off x="292270" y="579073"/>
          <a:ext cx="11594929" cy="5394960"/>
        </p:xfrm>
        <a:graphic>
          <a:graphicData uri="http://schemas.openxmlformats.org/drawingml/2006/table">
            <a:tbl>
              <a:tblPr/>
              <a:tblGrid>
                <a:gridCol w="2079662">
                  <a:extLst>
                    <a:ext uri="{9D8B030D-6E8A-4147-A177-3AD203B41FA5}">
                      <a16:colId xmlns:a16="http://schemas.microsoft.com/office/drawing/2014/main" val="1337618479"/>
                    </a:ext>
                  </a:extLst>
                </a:gridCol>
                <a:gridCol w="2520680">
                  <a:extLst>
                    <a:ext uri="{9D8B030D-6E8A-4147-A177-3AD203B41FA5}">
                      <a16:colId xmlns:a16="http://schemas.microsoft.com/office/drawing/2014/main" val="2786992942"/>
                    </a:ext>
                  </a:extLst>
                </a:gridCol>
                <a:gridCol w="2297813">
                  <a:extLst>
                    <a:ext uri="{9D8B030D-6E8A-4147-A177-3AD203B41FA5}">
                      <a16:colId xmlns:a16="http://schemas.microsoft.com/office/drawing/2014/main" val="3853498532"/>
                    </a:ext>
                  </a:extLst>
                </a:gridCol>
                <a:gridCol w="2129681">
                  <a:extLst>
                    <a:ext uri="{9D8B030D-6E8A-4147-A177-3AD203B41FA5}">
                      <a16:colId xmlns:a16="http://schemas.microsoft.com/office/drawing/2014/main" val="2150754490"/>
                    </a:ext>
                  </a:extLst>
                </a:gridCol>
                <a:gridCol w="2567093">
                  <a:extLst>
                    <a:ext uri="{9D8B030D-6E8A-4147-A177-3AD203B41FA5}">
                      <a16:colId xmlns:a16="http://schemas.microsoft.com/office/drawing/2014/main" val="2118826406"/>
                    </a:ext>
                  </a:extLst>
                </a:gridCol>
              </a:tblGrid>
              <a:tr h="524557">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1436412">
                <a:tc>
                  <a:txBody>
                    <a:bodyPr/>
                    <a:lstStyle/>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Task Personalization for In expertise Workers in Incentive Based Crowdsourcing Platforms(2023)</a:t>
                      </a:r>
                    </a:p>
                    <a:p>
                      <a:pPr algn="l" rtl="0" fontAlgn="base"/>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Task recommendation model for inexpert workers in crowdsourcing.</a:t>
                      </a:r>
                    </a:p>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Emphasis on </a:t>
                      </a:r>
                      <a:r>
                        <a:rPr lang="en-GB" sz="1600" b="0" i="0" dirty="0">
                          <a:solidFill>
                            <a:srgbClr val="B6114D"/>
                          </a:solidFill>
                          <a:effectLst/>
                          <a:latin typeface="Times New Roman" panose="02020603050405020304" pitchFamily="18" charset="0"/>
                          <a:cs typeface="Times New Roman" panose="02020603050405020304" pitchFamily="18" charset="0"/>
                        </a:rPr>
                        <a:t>handling multiple skills </a:t>
                      </a:r>
                      <a:r>
                        <a:rPr lang="en-GB" sz="1600" b="0" i="0" dirty="0">
                          <a:effectLst/>
                          <a:latin typeface="Times New Roman" panose="02020603050405020304" pitchFamily="18" charset="0"/>
                          <a:cs typeface="Times New Roman" panose="02020603050405020304" pitchFamily="18" charset="0"/>
                        </a:rPr>
                        <a:t>and enhancing recommendation accuracy.</a:t>
                      </a:r>
                    </a:p>
                    <a:p>
                      <a:pPr algn="l" rtl="0" fontAlgn="base"/>
                      <a:endParaRPr lang="en-GB"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Task recommendation model for inexpert and new workers in crowdsourcing.</a:t>
                      </a:r>
                    </a:p>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Utilizes skill taxonomy and participation probability of expert workers.</a:t>
                      </a:r>
                    </a:p>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No Accuracy Mentioned</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Assessing workers and tasks with skills may overlook real-world complexity.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Expand model to multi-skills, boost accuracy, and explore advanced recommendation algorithms for enhanced crowdsource task assignments.</a:t>
                      </a:r>
                    </a:p>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No Reassigning Tasks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1628889">
                <a:tc>
                  <a:txBody>
                    <a:bodyPr/>
                    <a:lstStyle/>
                    <a:p>
                      <a:pPr algn="l" rtl="0" fontAlgn="base"/>
                      <a:r>
                        <a:rPr lang="en-GB" sz="1600" dirty="0">
                          <a:latin typeface="Times New Roman" panose="02020603050405020304" pitchFamily="18" charset="0"/>
                          <a:cs typeface="Times New Roman" panose="02020603050405020304" pitchFamily="18" charset="0"/>
                        </a:rPr>
                        <a:t>Outlier Detection for Streaming Task Assignment in Crowdsourcing (2022)</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solidFill>
                            <a:srgbClr val="B6114D"/>
                          </a:solidFill>
                          <a:effectLst/>
                          <a:latin typeface="Times New Roman" panose="02020603050405020304" pitchFamily="18" charset="0"/>
                          <a:cs typeface="Times New Roman" panose="02020603050405020304" pitchFamily="18" charset="0"/>
                        </a:rPr>
                        <a:t>Insufficient real-world validation </a:t>
                      </a:r>
                      <a:r>
                        <a:rPr lang="en-GB" sz="1600" b="0" i="0" dirty="0">
                          <a:effectLst/>
                          <a:latin typeface="Times New Roman" panose="02020603050405020304" pitchFamily="18" charset="0"/>
                          <a:cs typeface="Times New Roman" panose="02020603050405020304" pitchFamily="18" charset="0"/>
                        </a:rPr>
                        <a:t>hinders practicality in dynamic, diverse crowdsourcing environments, limiting applicability and relevance.</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Enhance task assignment detection, targeting malicious workers and invalid tasks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dirty="0">
                          <a:solidFill>
                            <a:srgbClr val="B6114D"/>
                          </a:solidFill>
                          <a:latin typeface="Times New Roman" panose="02020603050405020304" pitchFamily="18" charset="0"/>
                          <a:cs typeface="Times New Roman" panose="02020603050405020304" pitchFamily="18" charset="0"/>
                        </a:rPr>
                        <a:t>No-real-world deployment</a:t>
                      </a:r>
                      <a:r>
                        <a:rPr lang="en-GB" sz="1600" dirty="0">
                          <a:latin typeface="Times New Roman" panose="02020603050405020304" pitchFamily="18" charset="0"/>
                          <a:cs typeface="Times New Roman" panose="02020603050405020304" pitchFamily="18" charset="0"/>
                        </a:rPr>
                        <a:t>, narrow anomaly exploration, scalability, adaptability, task impact.</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600" b="0" i="0" dirty="0">
                          <a:effectLst/>
                          <a:latin typeface="Times New Roman" panose="02020603050405020304" pitchFamily="18" charset="0"/>
                          <a:cs typeface="Times New Roman" panose="02020603050405020304" pitchFamily="18" charset="0"/>
                        </a:rPr>
                        <a:t>Real-world validation, semi-supervised learning, </a:t>
                      </a:r>
                      <a:r>
                        <a:rPr lang="en-GB" sz="1600" b="0" i="0" dirty="0">
                          <a:solidFill>
                            <a:srgbClr val="B6114D"/>
                          </a:solidFill>
                          <a:effectLst/>
                          <a:latin typeface="Times New Roman" panose="02020603050405020304" pitchFamily="18" charset="0"/>
                          <a:cs typeface="Times New Roman" panose="02020603050405020304" pitchFamily="18" charset="0"/>
                        </a:rPr>
                        <a:t>diverse streaming </a:t>
                      </a:r>
                      <a:r>
                        <a:rPr lang="en-GB" sz="1600" b="0" i="0" dirty="0">
                          <a:effectLst/>
                          <a:latin typeface="Times New Roman" panose="02020603050405020304" pitchFamily="18" charset="0"/>
                          <a:cs typeface="Times New Roman" panose="02020603050405020304" pitchFamily="18" charset="0"/>
                        </a:rPr>
                        <a:t>scenarios, contextual </a:t>
                      </a:r>
                      <a:r>
                        <a:rPr lang="en-GB" sz="1600" b="0" i="0" dirty="0">
                          <a:solidFill>
                            <a:srgbClr val="B6114D"/>
                          </a:solidFill>
                          <a:effectLst/>
                          <a:latin typeface="Times New Roman" panose="02020603050405020304" pitchFamily="18" charset="0"/>
                          <a:cs typeface="Times New Roman" panose="02020603050405020304" pitchFamily="18" charset="0"/>
                        </a:rPr>
                        <a:t>information integration</a:t>
                      </a:r>
                      <a:r>
                        <a:rPr lang="en-GB" sz="1600" b="0" i="0" dirty="0">
                          <a:effectLst/>
                          <a:latin typeface="Times New Roman" panose="02020603050405020304" pitchFamily="18" charset="0"/>
                          <a:cs typeface="Times New Roman" panose="02020603050405020304" pitchFamily="18" charset="0"/>
                        </a:rPr>
                        <a:t>, task assignment efficiency enhancement.</a:t>
                      </a:r>
                    </a:p>
                    <a:p>
                      <a:pPr marL="285750" indent="-285750" algn="l" rtl="0" fontAlgn="base">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930284"/>
                  </a:ext>
                </a:extLst>
              </a:tr>
            </a:tbl>
          </a:graphicData>
        </a:graphic>
      </p:graphicFrame>
      <p:sp>
        <p:nvSpPr>
          <p:cNvPr id="7" name="TextBox 6">
            <a:extLst>
              <a:ext uri="{FF2B5EF4-FFF2-40B4-BE49-F238E27FC236}">
                <a16:creationId xmlns:a16="http://schemas.microsoft.com/office/drawing/2014/main" id="{152B021C-7444-56DA-C59C-B8DAF00F6702}"/>
              </a:ext>
            </a:extLst>
          </p:cNvPr>
          <p:cNvSpPr txBox="1"/>
          <p:nvPr/>
        </p:nvSpPr>
        <p:spPr>
          <a:xfrm>
            <a:off x="5639394" y="6355976"/>
            <a:ext cx="241454" cy="261610"/>
          </a:xfrm>
          <a:prstGeom prst="rect">
            <a:avLst/>
          </a:prstGeom>
          <a:noFill/>
        </p:spPr>
        <p:txBody>
          <a:bodyPr wrap="square" rtlCol="0">
            <a:spAutoFit/>
          </a:bodyPr>
          <a:lstStyle/>
          <a:p>
            <a:r>
              <a:rPr lang="en-US" sz="1100" dirty="0"/>
              <a:t>2</a:t>
            </a:r>
            <a:endParaRPr lang="en-IN" sz="1100" dirty="0"/>
          </a:p>
        </p:txBody>
      </p:sp>
    </p:spTree>
    <p:extLst>
      <p:ext uri="{BB962C8B-B14F-4D97-AF65-F5344CB8AC3E}">
        <p14:creationId xmlns:p14="http://schemas.microsoft.com/office/powerpoint/2010/main" val="38066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Module – Mentorship Mapping (Similarity scores ,Successful submissions, On time approvals)</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 Results</a:t>
            </a:r>
          </a:p>
        </p:txBody>
      </p:sp>
      <p:pic>
        <p:nvPicPr>
          <p:cNvPr id="6" name="Picture 5">
            <a:extLst>
              <a:ext uri="{FF2B5EF4-FFF2-40B4-BE49-F238E27FC236}">
                <a16:creationId xmlns:a16="http://schemas.microsoft.com/office/drawing/2014/main" id="{89CC867F-BF66-747F-687F-5DDC58AAC66D}"/>
              </a:ext>
            </a:extLst>
          </p:cNvPr>
          <p:cNvPicPr>
            <a:picLocks noChangeAspect="1"/>
          </p:cNvPicPr>
          <p:nvPr/>
        </p:nvPicPr>
        <p:blipFill>
          <a:blip r:embed="rId2"/>
          <a:stretch>
            <a:fillRect/>
          </a:stretch>
        </p:blipFill>
        <p:spPr>
          <a:xfrm>
            <a:off x="4458891" y="5062273"/>
            <a:ext cx="2621507" cy="983065"/>
          </a:xfrm>
          <a:prstGeom prst="rect">
            <a:avLst/>
          </a:prstGeom>
        </p:spPr>
      </p:pic>
      <p:pic>
        <p:nvPicPr>
          <p:cNvPr id="9" name="Picture 8">
            <a:extLst>
              <a:ext uri="{FF2B5EF4-FFF2-40B4-BE49-F238E27FC236}">
                <a16:creationId xmlns:a16="http://schemas.microsoft.com/office/drawing/2014/main" id="{D7BFA0AB-843E-580F-2FBD-83080BC4EA8A}"/>
              </a:ext>
            </a:extLst>
          </p:cNvPr>
          <p:cNvPicPr>
            <a:picLocks noChangeAspect="1"/>
          </p:cNvPicPr>
          <p:nvPr/>
        </p:nvPicPr>
        <p:blipFill>
          <a:blip r:embed="rId3"/>
          <a:stretch>
            <a:fillRect/>
          </a:stretch>
        </p:blipFill>
        <p:spPr>
          <a:xfrm>
            <a:off x="3926688" y="2279491"/>
            <a:ext cx="7948349" cy="2430991"/>
          </a:xfrm>
          <a:prstGeom prst="rect">
            <a:avLst/>
          </a:prstGeom>
        </p:spPr>
      </p:pic>
      <p:pic>
        <p:nvPicPr>
          <p:cNvPr id="12" name="Picture 11">
            <a:extLst>
              <a:ext uri="{FF2B5EF4-FFF2-40B4-BE49-F238E27FC236}">
                <a16:creationId xmlns:a16="http://schemas.microsoft.com/office/drawing/2014/main" id="{14F8E82A-A753-3844-4BB8-28CB4F870019}"/>
              </a:ext>
            </a:extLst>
          </p:cNvPr>
          <p:cNvPicPr>
            <a:picLocks noChangeAspect="1"/>
          </p:cNvPicPr>
          <p:nvPr/>
        </p:nvPicPr>
        <p:blipFill>
          <a:blip r:embed="rId4"/>
          <a:stretch>
            <a:fillRect/>
          </a:stretch>
        </p:blipFill>
        <p:spPr>
          <a:xfrm>
            <a:off x="39296" y="2096063"/>
            <a:ext cx="3887392" cy="2966210"/>
          </a:xfrm>
          <a:prstGeom prst="rect">
            <a:avLst/>
          </a:prstGeom>
        </p:spPr>
      </p:pic>
    </p:spTree>
    <p:extLst>
      <p:ext uri="{BB962C8B-B14F-4D97-AF65-F5344CB8AC3E}">
        <p14:creationId xmlns:p14="http://schemas.microsoft.com/office/powerpoint/2010/main" val="223587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Module – Task Allocation (Similarity scores ,No limit in tasks assigning to a Employee)</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 Results</a:t>
            </a:r>
          </a:p>
        </p:txBody>
      </p:sp>
      <p:pic>
        <p:nvPicPr>
          <p:cNvPr id="5" name="Picture 4">
            <a:extLst>
              <a:ext uri="{FF2B5EF4-FFF2-40B4-BE49-F238E27FC236}">
                <a16:creationId xmlns:a16="http://schemas.microsoft.com/office/drawing/2014/main" id="{48D5CE36-23A9-57A9-D371-1415ADC92DD1}"/>
              </a:ext>
            </a:extLst>
          </p:cNvPr>
          <p:cNvPicPr>
            <a:picLocks noChangeAspect="1"/>
          </p:cNvPicPr>
          <p:nvPr/>
        </p:nvPicPr>
        <p:blipFill>
          <a:blip r:embed="rId2"/>
          <a:stretch>
            <a:fillRect/>
          </a:stretch>
        </p:blipFill>
        <p:spPr>
          <a:xfrm>
            <a:off x="3181119" y="1672985"/>
            <a:ext cx="5296359" cy="4160881"/>
          </a:xfrm>
          <a:prstGeom prst="rect">
            <a:avLst/>
          </a:prstGeom>
        </p:spPr>
      </p:pic>
    </p:spTree>
    <p:extLst>
      <p:ext uri="{BB962C8B-B14F-4D97-AF65-F5344CB8AC3E}">
        <p14:creationId xmlns:p14="http://schemas.microsoft.com/office/powerpoint/2010/main" val="40121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2018B-F889-4DCB-3997-4CE0599FF0C9}"/>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Module – Task Allocation (Similarity scores ,limit in tasks assigning to a Employee)</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A0AFA79-30A4-D92E-1940-394A9232CF80}"/>
              </a:ext>
            </a:extLst>
          </p:cNvPr>
          <p:cNvSpPr>
            <a:spLocks noGrp="1"/>
          </p:cNvSpPr>
          <p:nvPr>
            <p:ph type="title"/>
          </p:nvPr>
        </p:nvSpPr>
        <p:spPr/>
        <p:txBody>
          <a:bodyPr>
            <a:normAutofit fontScale="90000"/>
          </a:bodyPr>
          <a:lstStyle/>
          <a:p>
            <a:r>
              <a:rPr lang="en-IN" dirty="0"/>
              <a:t>Experiment Results</a:t>
            </a:r>
          </a:p>
        </p:txBody>
      </p:sp>
      <p:pic>
        <p:nvPicPr>
          <p:cNvPr id="5" name="Picture 4">
            <a:extLst>
              <a:ext uri="{FF2B5EF4-FFF2-40B4-BE49-F238E27FC236}">
                <a16:creationId xmlns:a16="http://schemas.microsoft.com/office/drawing/2014/main" id="{FB9D570C-F93B-1DB1-012C-369B4D4602D7}"/>
              </a:ext>
            </a:extLst>
          </p:cNvPr>
          <p:cNvPicPr>
            <a:picLocks noChangeAspect="1"/>
          </p:cNvPicPr>
          <p:nvPr/>
        </p:nvPicPr>
        <p:blipFill>
          <a:blip r:embed="rId2"/>
          <a:stretch>
            <a:fillRect/>
          </a:stretch>
        </p:blipFill>
        <p:spPr>
          <a:xfrm>
            <a:off x="4511077" y="1593621"/>
            <a:ext cx="3169845" cy="4451717"/>
          </a:xfrm>
          <a:prstGeom prst="rect">
            <a:avLst/>
          </a:prstGeom>
        </p:spPr>
      </p:pic>
    </p:spTree>
    <p:extLst>
      <p:ext uri="{BB962C8B-B14F-4D97-AF65-F5344CB8AC3E}">
        <p14:creationId xmlns:p14="http://schemas.microsoft.com/office/powerpoint/2010/main" val="190143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a:xfrm>
            <a:off x="838200" y="1890737"/>
            <a:ext cx="10515600" cy="3076525"/>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the first module (Mentorship Mapping) we approached with three different methods. </a:t>
            </a:r>
          </a:p>
          <a:p>
            <a:pPr lvl="1">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Where the method which is considering the parameters similarity scores and considering </a:t>
            </a:r>
            <a:r>
              <a:rPr lang="en-US" sz="2200" dirty="0">
                <a:solidFill>
                  <a:srgbClr val="C60269"/>
                </a:solidFill>
                <a:latin typeface="Times New Roman" panose="02020603050405020304" pitchFamily="18" charset="0"/>
                <a:cs typeface="Times New Roman" panose="02020603050405020304" pitchFamily="18" charset="0"/>
              </a:rPr>
              <a:t>only the Eligible expert employee for the mentorship </a:t>
            </a:r>
            <a:r>
              <a:rPr lang="en-US" sz="2200" dirty="0">
                <a:latin typeface="Times New Roman" panose="02020603050405020304" pitchFamily="18" charset="0"/>
                <a:cs typeface="Times New Roman" panose="02020603050405020304" pitchFamily="18" charset="0"/>
              </a:rPr>
              <a:t>mapping gives more significant outcome than other approaches.</a:t>
            </a:r>
          </a:p>
          <a:p>
            <a:pPr lvl="1">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For the first approach we cant say that the exact all the skills will be present in a inexpert in which the expert is possessing so </a:t>
            </a:r>
            <a:r>
              <a:rPr lang="en-US" sz="2200" dirty="0">
                <a:solidFill>
                  <a:srgbClr val="C60269"/>
                </a:solidFill>
                <a:latin typeface="Times New Roman" panose="02020603050405020304" pitchFamily="18" charset="0"/>
                <a:cs typeface="Times New Roman" panose="02020603050405020304" pitchFamily="18" charset="0"/>
              </a:rPr>
              <a:t>very few gets mapped </a:t>
            </a:r>
            <a:r>
              <a:rPr lang="en-US" sz="2200" dirty="0">
                <a:latin typeface="Times New Roman" panose="02020603050405020304" pitchFamily="18" charset="0"/>
                <a:cs typeface="Times New Roman" panose="02020603050405020304" pitchFamily="18" charset="0"/>
              </a:rPr>
              <a:t>and the main goal is to get maximum work done will not be satisfied.</a:t>
            </a:r>
          </a:p>
          <a:p>
            <a:pPr lvl="1">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For the second approach we cant simply assign the two inexpert to a expert as there is a chance that their skills are totally different that expert </a:t>
            </a:r>
            <a:r>
              <a:rPr lang="en-US" sz="2200" dirty="0">
                <a:solidFill>
                  <a:srgbClr val="C60269"/>
                </a:solidFill>
                <a:latin typeface="Times New Roman" panose="02020603050405020304" pitchFamily="18" charset="0"/>
                <a:cs typeface="Times New Roman" panose="02020603050405020304" pitchFamily="18" charset="0"/>
              </a:rPr>
              <a:t>cant mentor their mentee.</a:t>
            </a:r>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p:txBody>
          <a:bodyPr>
            <a:normAutofit fontScale="90000"/>
          </a:bodyPr>
          <a:lstStyle/>
          <a:p>
            <a:r>
              <a:rPr lang="en-IN" dirty="0"/>
              <a:t>Findings</a:t>
            </a:r>
          </a:p>
        </p:txBody>
      </p:sp>
    </p:spTree>
    <p:extLst>
      <p:ext uri="{BB962C8B-B14F-4D97-AF65-F5344CB8AC3E}">
        <p14:creationId xmlns:p14="http://schemas.microsoft.com/office/powerpoint/2010/main" val="13682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a:xfrm>
            <a:off x="838200" y="2102840"/>
            <a:ext cx="10515600" cy="2652319"/>
          </a:xfrm>
        </p:spPr>
        <p:txBody>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the second module (Task Allocation) we approached with two different methods.</a:t>
            </a:r>
          </a:p>
          <a:p>
            <a:pPr marL="0" indent="0" algn="just">
              <a:buNone/>
            </a:pPr>
            <a:endParaRPr lang="en-US" sz="2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Where the method which is considering to assign a </a:t>
            </a:r>
            <a:r>
              <a:rPr lang="en-US" sz="2200" dirty="0">
                <a:solidFill>
                  <a:srgbClr val="C60269"/>
                </a:solidFill>
                <a:latin typeface="Times New Roman" panose="02020603050405020304" pitchFamily="18" charset="0"/>
                <a:cs typeface="Times New Roman" panose="02020603050405020304" pitchFamily="18" charset="0"/>
              </a:rPr>
              <a:t>limited tasks to a employee is providing a better outcome</a:t>
            </a:r>
            <a:r>
              <a:rPr lang="en-US" sz="2200" dirty="0">
                <a:latin typeface="Times New Roman" panose="02020603050405020304" pitchFamily="18" charset="0"/>
                <a:cs typeface="Times New Roman" panose="02020603050405020304" pitchFamily="18" charset="0"/>
              </a:rPr>
              <a:t> when compared to the unlimited assigned tasks approach. As it can make more employees utilization it </a:t>
            </a:r>
            <a:r>
              <a:rPr lang="en-US" sz="2200" dirty="0">
                <a:solidFill>
                  <a:srgbClr val="C60269"/>
                </a:solidFill>
                <a:latin typeface="Times New Roman" panose="02020603050405020304" pitchFamily="18" charset="0"/>
                <a:cs typeface="Times New Roman" panose="02020603050405020304" pitchFamily="18" charset="0"/>
              </a:rPr>
              <a:t>improves overall growth</a:t>
            </a:r>
            <a:r>
              <a:rPr lang="en-US" sz="22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For the unlimited tasks assign method , </a:t>
            </a:r>
            <a:r>
              <a:rPr lang="en-US" sz="2200" dirty="0">
                <a:solidFill>
                  <a:srgbClr val="C60269"/>
                </a:solidFill>
                <a:latin typeface="Times New Roman" panose="02020603050405020304" pitchFamily="18" charset="0"/>
                <a:cs typeface="Times New Roman" panose="02020603050405020304" pitchFamily="18" charset="0"/>
              </a:rPr>
              <a:t>complicated</a:t>
            </a:r>
            <a:r>
              <a:rPr lang="en-US" sz="2200" dirty="0">
                <a:latin typeface="Times New Roman" panose="02020603050405020304" pitchFamily="18" charset="0"/>
                <a:cs typeface="Times New Roman" panose="02020603050405020304" pitchFamily="18" charset="0"/>
              </a:rPr>
              <a:t> and less due tasks all may get assigned to a single employee.</a:t>
            </a:r>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p:txBody>
          <a:bodyPr>
            <a:normAutofit fontScale="90000"/>
          </a:bodyPr>
          <a:lstStyle/>
          <a:p>
            <a:r>
              <a:rPr lang="en-IN" dirty="0"/>
              <a:t>Findings</a:t>
            </a:r>
          </a:p>
        </p:txBody>
      </p:sp>
    </p:spTree>
    <p:extLst>
      <p:ext uri="{BB962C8B-B14F-4D97-AF65-F5344CB8AC3E}">
        <p14:creationId xmlns:p14="http://schemas.microsoft.com/office/powerpoint/2010/main" val="100959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70BF68-238F-11BD-61EA-AC27FEA20825}"/>
              </a:ext>
            </a:extLst>
          </p:cNvPr>
          <p:cNvSpPr>
            <a:spLocks noGrp="1"/>
          </p:cNvSpPr>
          <p:nvPr>
            <p:ph idx="1"/>
          </p:nvPr>
        </p:nvSpPr>
        <p:spPr>
          <a:xfrm>
            <a:off x="2519705" y="2498764"/>
            <a:ext cx="3903482" cy="63093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Drafted the Conference Paper </a:t>
            </a:r>
          </a:p>
        </p:txBody>
      </p:sp>
      <p:sp>
        <p:nvSpPr>
          <p:cNvPr id="3" name="Title 2">
            <a:extLst>
              <a:ext uri="{FF2B5EF4-FFF2-40B4-BE49-F238E27FC236}">
                <a16:creationId xmlns:a16="http://schemas.microsoft.com/office/drawing/2014/main" id="{38D5245E-5106-AC1D-8A5C-ACAF43D2A071}"/>
              </a:ext>
            </a:extLst>
          </p:cNvPr>
          <p:cNvSpPr>
            <a:spLocks noGrp="1"/>
          </p:cNvSpPr>
          <p:nvPr>
            <p:ph type="title"/>
          </p:nvPr>
        </p:nvSpPr>
        <p:spPr>
          <a:xfrm>
            <a:off x="590353" y="1215927"/>
            <a:ext cx="3708270" cy="421441"/>
          </a:xfrm>
        </p:spPr>
        <p:txBody>
          <a:bodyPr>
            <a:normAutofit fontScale="90000"/>
          </a:bodyPr>
          <a:lstStyle/>
          <a:p>
            <a:r>
              <a:rPr lang="en-IN" dirty="0"/>
              <a:t>Paper Status</a:t>
            </a:r>
          </a:p>
        </p:txBody>
      </p:sp>
    </p:spTree>
    <p:extLst>
      <p:ext uri="{BB962C8B-B14F-4D97-AF65-F5344CB8AC3E}">
        <p14:creationId xmlns:p14="http://schemas.microsoft.com/office/powerpoint/2010/main" val="2265845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855C8-39BC-DE99-1E12-E8BCD821CB70}"/>
              </a:ext>
            </a:extLst>
          </p:cNvPr>
          <p:cNvSpPr>
            <a:spLocks noGrp="1"/>
          </p:cNvSpPr>
          <p:nvPr>
            <p:ph idx="1"/>
          </p:nvPr>
        </p:nvSpPr>
        <p:spPr>
          <a:xfrm>
            <a:off x="571499" y="1428824"/>
            <a:ext cx="11155445" cy="4000352"/>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introduced a pioneering task recommendation model tailored for crowdsourcing systems, specifically addressing the requirements of newly hired and inexperienced workers.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innovates mentorship mapping and dynamic task allocation, which contribute to a more efficient and productive crowdsourcing ecosystem.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algorithms involves such as TF-IDF,  Count Vectorizer  and Cosine Similarity to assess skill similarity between experienced and inexperienced workers.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Our findings show that this technique is effective in task recommendations for greater collaboration and knowledge transfer inside crowdsourcing platforms.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Work Remaining – Extending for doing the Failure Detection of the tasks and then Reassigning to the Employees.</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1BE65CD-615B-52A3-74D9-504C973194E4}"/>
              </a:ext>
            </a:extLst>
          </p:cNvPr>
          <p:cNvSpPr>
            <a:spLocks noGrp="1"/>
          </p:cNvSpPr>
          <p:nvPr>
            <p:ph type="title"/>
          </p:nvPr>
        </p:nvSpPr>
        <p:spPr/>
        <p:txBody>
          <a:bodyPr>
            <a:normAutofit fontScale="90000"/>
          </a:bodyPr>
          <a:lstStyle/>
          <a:p>
            <a:r>
              <a:rPr lang="en-IN" dirty="0"/>
              <a:t>Conclusion</a:t>
            </a:r>
          </a:p>
        </p:txBody>
      </p:sp>
    </p:spTree>
    <p:extLst>
      <p:ext uri="{BB962C8B-B14F-4D97-AF65-F5344CB8AC3E}">
        <p14:creationId xmlns:p14="http://schemas.microsoft.com/office/powerpoint/2010/main" val="73282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a:xfrm>
            <a:off x="547144" y="1219975"/>
            <a:ext cx="10515600" cy="4908082"/>
          </a:xfrm>
        </p:spPr>
        <p:txBody>
          <a:bodyPr>
            <a:noAutofit/>
          </a:bodyPr>
          <a:lstStyle/>
          <a:p>
            <a:pPr algn="just"/>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Ayswarya</a:t>
            </a:r>
            <a:r>
              <a:rPr lang="en-IN" sz="1800" dirty="0">
                <a:latin typeface="Times New Roman" panose="02020603050405020304" pitchFamily="18" charset="0"/>
                <a:cs typeface="Times New Roman" panose="02020603050405020304" pitchFamily="18" charset="0"/>
              </a:rPr>
              <a:t> R Kurup and G P Sajeev, “</a:t>
            </a:r>
            <a:r>
              <a:rPr lang="en-US" sz="1800" dirty="0">
                <a:latin typeface="Times New Roman" panose="02020603050405020304" pitchFamily="18" charset="0"/>
                <a:cs typeface="Times New Roman" panose="02020603050405020304" pitchFamily="18" charset="0"/>
              </a:rPr>
              <a:t>Task Personalization for In expertise Workers in Incentive Based Crowdsourcing Platforms, </a:t>
            </a:r>
            <a:r>
              <a:rPr lang="en-IN" sz="1800" dirty="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2018 International Conference on Advances in Computing, Communications and Informatics (ICACCI), Bangalore, India, Sep. 2018.</a:t>
            </a:r>
          </a:p>
          <a:p>
            <a:pPr algn="just"/>
            <a:r>
              <a:rPr lang="en-US" sz="1800" dirty="0">
                <a:latin typeface="Times New Roman" panose="02020603050405020304" pitchFamily="18" charset="0"/>
                <a:cs typeface="Times New Roman" panose="02020603050405020304" pitchFamily="18" charset="0"/>
              </a:rPr>
              <a:t>[2] K. Li, J. Xiao, Y. Wang, and Q. Wang, “Analysis of the key factors for software quality in crowdsourcing development: An empirical study on top coder. com,” in Computer Software and Applications Conference (COMPSAC), 2013 IEEE 37th Annual. IEEE, 2013, pp. 812–817.</a:t>
            </a:r>
          </a:p>
          <a:p>
            <a:pPr algn="just"/>
            <a:r>
              <a:rPr lang="en-US" sz="1800" dirty="0">
                <a:latin typeface="Times New Roman" panose="02020603050405020304" pitchFamily="18" charset="0"/>
                <a:cs typeface="Times New Roman" panose="02020603050405020304" pitchFamily="18" charset="0"/>
              </a:rPr>
              <a:t>[3] A. R. Kurup and G. P. Sajeev, “Task recommendation in Reward-Based crowdsourcing systems,” in Fifth International Symposium on Women in Computing and Informatics (WCI-2017), Manipal, Mangalore, India, Sep. 2017, pp. 1511–1518.</a:t>
            </a:r>
          </a:p>
          <a:p>
            <a:pPr algn="just"/>
            <a:r>
              <a:rPr lang="en-US" sz="1800" dirty="0">
                <a:latin typeface="Times New Roman" panose="02020603050405020304" pitchFamily="18" charset="0"/>
                <a:cs typeface="Times New Roman" panose="02020603050405020304" pitchFamily="18" charset="0"/>
              </a:rPr>
              <a:t>[4] A. R. Kurup and G. P. Sajeev, ‘‘A task recommendation scheme for crowdsourcing based on expertise estimation,’’ Electron. Commerce Res. Appl., vol. 41, May 2020, Art. no. 100946</a:t>
            </a:r>
          </a:p>
          <a:p>
            <a:pPr algn="just"/>
            <a:r>
              <a:rPr lang="en-US" sz="1800" dirty="0">
                <a:latin typeface="Times New Roman" panose="02020603050405020304" pitchFamily="18" charset="0"/>
                <a:cs typeface="Times New Roman" panose="02020603050405020304" pitchFamily="18" charset="0"/>
              </a:rPr>
              <a:t>[5] Wei Dai, </a:t>
            </a:r>
            <a:r>
              <a:rPr lang="en-US" sz="1800" dirty="0" err="1">
                <a:latin typeface="Times New Roman" panose="02020603050405020304" pitchFamily="18" charset="0"/>
                <a:cs typeface="Times New Roman" panose="02020603050405020304" pitchFamily="18" charset="0"/>
              </a:rPr>
              <a:t>Yufeng</a:t>
            </a:r>
            <a:r>
              <a:rPr lang="en-US" sz="1800" dirty="0">
                <a:latin typeface="Times New Roman" panose="02020603050405020304" pitchFamily="18" charset="0"/>
                <a:cs typeface="Times New Roman" panose="02020603050405020304" pitchFamily="18" charset="0"/>
              </a:rPr>
              <a:t> Wang, Jianhua Ma, and </a:t>
            </a:r>
            <a:r>
              <a:rPr lang="en-US" sz="1800" dirty="0" err="1">
                <a:latin typeface="Times New Roman" panose="02020603050405020304" pitchFamily="18" charset="0"/>
                <a:cs typeface="Times New Roman" panose="02020603050405020304" pitchFamily="18" charset="0"/>
              </a:rPr>
              <a:t>Qun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Jin.Btr</a:t>
            </a:r>
            <a:r>
              <a:rPr lang="en-US" sz="1800" dirty="0">
                <a:latin typeface="Times New Roman" panose="02020603050405020304" pitchFamily="18" charset="0"/>
                <a:cs typeface="Times New Roman" panose="02020603050405020304" pitchFamily="18" charset="0"/>
              </a:rPr>
              <a:t>: A feature-based </a:t>
            </a:r>
            <a:r>
              <a:rPr lang="en-US" sz="1800" dirty="0" err="1">
                <a:latin typeface="Times New Roman" panose="02020603050405020304" pitchFamily="18" charset="0"/>
                <a:cs typeface="Times New Roman" panose="02020603050405020304" pitchFamily="18" charset="0"/>
              </a:rPr>
              <a:t>bayesian</a:t>
            </a:r>
            <a:r>
              <a:rPr lang="en-US" sz="1800" dirty="0">
                <a:latin typeface="Times New Roman" panose="02020603050405020304" pitchFamily="18" charset="0"/>
                <a:cs typeface="Times New Roman" panose="02020603050405020304" pitchFamily="18" charset="0"/>
              </a:rPr>
              <a:t> task recommendation scheme for crowdsourcing system. IEEE Transactions on Computational Social Systems, 7(3):780–789, 2020. doi:10.1109/TCSS.2020.2986836.</a:t>
            </a:r>
          </a:p>
          <a:p>
            <a:pPr algn="just"/>
            <a:r>
              <a:rPr lang="en-US" sz="1800" dirty="0">
                <a:latin typeface="Times New Roman" panose="02020603050405020304" pitchFamily="18" charset="0"/>
                <a:cs typeface="Times New Roman" panose="02020603050405020304" pitchFamily="18" charset="0"/>
              </a:rPr>
              <a:t>[6] Salma Imtiaz and Naveed Ikram. Framework for task allocation in global software development. IEEE Access, 8:206235–206247, 2020. doi:10.1109/ACCESS.2020.3035410</a:t>
            </a: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a:xfrm>
            <a:off x="454957" y="570615"/>
            <a:ext cx="10515600" cy="421441"/>
          </a:xfrm>
        </p:spPr>
        <p:txBody>
          <a:bodyPr>
            <a:normAutofit fontScale="90000"/>
          </a:bodyPr>
          <a:lstStyle/>
          <a:p>
            <a:r>
              <a:rPr lang="en-US" dirty="0"/>
              <a:t>References</a:t>
            </a:r>
            <a:endParaRPr lang="en-IN" dirty="0"/>
          </a:p>
        </p:txBody>
      </p:sp>
      <p:sp>
        <p:nvSpPr>
          <p:cNvPr id="4" name="TextBox 3">
            <a:extLst>
              <a:ext uri="{FF2B5EF4-FFF2-40B4-BE49-F238E27FC236}">
                <a16:creationId xmlns:a16="http://schemas.microsoft.com/office/drawing/2014/main" id="{B4441B0F-5E72-910D-C98D-FA091648DAF0}"/>
              </a:ext>
            </a:extLst>
          </p:cNvPr>
          <p:cNvSpPr txBox="1"/>
          <p:nvPr/>
        </p:nvSpPr>
        <p:spPr>
          <a:xfrm>
            <a:off x="5639394" y="6355976"/>
            <a:ext cx="331100" cy="261610"/>
          </a:xfrm>
          <a:prstGeom prst="rect">
            <a:avLst/>
          </a:prstGeom>
          <a:noFill/>
        </p:spPr>
        <p:txBody>
          <a:bodyPr wrap="square" rtlCol="0">
            <a:spAutoFit/>
          </a:bodyPr>
          <a:lstStyle/>
          <a:p>
            <a:r>
              <a:rPr lang="en-US" sz="1100" dirty="0"/>
              <a:t>11</a:t>
            </a:r>
            <a:endParaRPr lang="en-IN" sz="1100" dirty="0"/>
          </a:p>
        </p:txBody>
      </p:sp>
    </p:spTree>
    <p:extLst>
      <p:ext uri="{BB962C8B-B14F-4D97-AF65-F5344CB8AC3E}">
        <p14:creationId xmlns:p14="http://schemas.microsoft.com/office/powerpoint/2010/main" val="309722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E5865-A443-DB0E-9627-3780E7EE773C}"/>
              </a:ext>
            </a:extLst>
          </p:cNvPr>
          <p:cNvSpPr txBox="1"/>
          <p:nvPr/>
        </p:nvSpPr>
        <p:spPr>
          <a:xfrm>
            <a:off x="1140643" y="2064469"/>
            <a:ext cx="9709609" cy="2308324"/>
          </a:xfrm>
          <a:prstGeom prst="rect">
            <a:avLst/>
          </a:prstGeom>
          <a:noFill/>
        </p:spPr>
        <p:txBody>
          <a:bodyPr wrap="square">
            <a:spAutoFit/>
          </a:bodyPr>
          <a:lstStyle/>
          <a:p>
            <a:r>
              <a:rPr lang="en-US" sz="1800" dirty="0"/>
              <a:t>Link to the Project Demo</a:t>
            </a:r>
            <a:br>
              <a:rPr lang="en-US" sz="1800" dirty="0"/>
            </a:br>
            <a:br>
              <a:rPr lang="en-US" sz="1800" dirty="0"/>
            </a:br>
            <a:r>
              <a:rPr lang="en-US" sz="1800" dirty="0"/>
              <a:t>The code is uploaded in GitHub.</a:t>
            </a:r>
          </a:p>
          <a:p>
            <a:endParaRPr lang="en-US" dirty="0"/>
          </a:p>
          <a:p>
            <a:r>
              <a:rPr lang="en-US" sz="1800" dirty="0"/>
              <a:t>				</a:t>
            </a:r>
            <a:r>
              <a:rPr lang="en-US" sz="1800" dirty="0">
                <a:hlinkClick r:id="rId2"/>
              </a:rPr>
              <a:t>Link to Repo</a:t>
            </a:r>
            <a:br>
              <a:rPr lang="en-US" sz="1800" dirty="0"/>
            </a:br>
            <a:br>
              <a:rPr lang="en-US" sz="1800" dirty="0"/>
            </a:br>
            <a:br>
              <a:rPr lang="en-US" sz="1800" dirty="0"/>
            </a:br>
            <a:endParaRPr lang="en-IN" dirty="0"/>
          </a:p>
        </p:txBody>
      </p:sp>
    </p:spTree>
    <p:extLst>
      <p:ext uri="{BB962C8B-B14F-4D97-AF65-F5344CB8AC3E}">
        <p14:creationId xmlns:p14="http://schemas.microsoft.com/office/powerpoint/2010/main" val="2252013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3744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91796" y="365543"/>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nvGraphicFramePr>
        <p:xfrm>
          <a:off x="214604" y="609817"/>
          <a:ext cx="11672595" cy="5612983"/>
        </p:xfrm>
        <a:graphic>
          <a:graphicData uri="http://schemas.openxmlformats.org/drawingml/2006/table">
            <a:tbl>
              <a:tblPr/>
              <a:tblGrid>
                <a:gridCol w="1919466">
                  <a:extLst>
                    <a:ext uri="{9D8B030D-6E8A-4147-A177-3AD203B41FA5}">
                      <a16:colId xmlns:a16="http://schemas.microsoft.com/office/drawing/2014/main" val="1337618479"/>
                    </a:ext>
                  </a:extLst>
                </a:gridCol>
                <a:gridCol w="2554470">
                  <a:extLst>
                    <a:ext uri="{9D8B030D-6E8A-4147-A177-3AD203B41FA5}">
                      <a16:colId xmlns:a16="http://schemas.microsoft.com/office/drawing/2014/main" val="2786992942"/>
                    </a:ext>
                  </a:extLst>
                </a:gridCol>
                <a:gridCol w="2468720">
                  <a:extLst>
                    <a:ext uri="{9D8B030D-6E8A-4147-A177-3AD203B41FA5}">
                      <a16:colId xmlns:a16="http://schemas.microsoft.com/office/drawing/2014/main" val="3853498532"/>
                    </a:ext>
                  </a:extLst>
                </a:gridCol>
                <a:gridCol w="2428016">
                  <a:extLst>
                    <a:ext uri="{9D8B030D-6E8A-4147-A177-3AD203B41FA5}">
                      <a16:colId xmlns:a16="http://schemas.microsoft.com/office/drawing/2014/main" val="2150754490"/>
                    </a:ext>
                  </a:extLst>
                </a:gridCol>
                <a:gridCol w="2301923">
                  <a:extLst>
                    <a:ext uri="{9D8B030D-6E8A-4147-A177-3AD203B41FA5}">
                      <a16:colId xmlns:a16="http://schemas.microsoft.com/office/drawing/2014/main" val="2118826406"/>
                    </a:ext>
                  </a:extLst>
                </a:gridCol>
              </a:tblGrid>
              <a:tr h="481475">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2273745">
                <a:tc>
                  <a:txBody>
                    <a:bodyPr/>
                    <a:lstStyle/>
                    <a:p>
                      <a:pPr algn="l" rtl="0" fontAlgn="base"/>
                      <a:r>
                        <a:rPr lang="en-US" sz="1500" dirty="0">
                          <a:latin typeface="Times New Roman" panose="02020603050405020304" pitchFamily="18" charset="0"/>
                          <a:cs typeface="Times New Roman" panose="02020603050405020304" pitchFamily="18" charset="0"/>
                        </a:rPr>
                        <a:t>Task Recommendation in Reward Based</a:t>
                      </a:r>
                    </a:p>
                    <a:p>
                      <a:pPr algn="l" rtl="0" fontAlgn="base"/>
                      <a:r>
                        <a:rPr lang="en-IN" sz="1500" dirty="0">
                          <a:latin typeface="Times New Roman" panose="02020603050405020304" pitchFamily="18" charset="0"/>
                          <a:cs typeface="Times New Roman" panose="02020603050405020304" pitchFamily="18" charset="0"/>
                        </a:rPr>
                        <a:t>(2023)</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Dynamic crowdsourcing task recommendations with </a:t>
                      </a:r>
                      <a:r>
                        <a:rPr lang="en-GB" sz="1500" b="0" i="0" dirty="0">
                          <a:solidFill>
                            <a:srgbClr val="B6114D"/>
                          </a:solidFill>
                          <a:effectLst/>
                          <a:latin typeface="Times New Roman" panose="02020603050405020304" pitchFamily="18" charset="0"/>
                          <a:cs typeface="Times New Roman" panose="02020603050405020304" pitchFamily="18" charset="0"/>
                        </a:rPr>
                        <a:t>hybrid models </a:t>
                      </a:r>
                      <a:r>
                        <a:rPr lang="en-GB" sz="1500" b="0" i="0" dirty="0">
                          <a:effectLst/>
                          <a:latin typeface="Times New Roman" panose="02020603050405020304" pitchFamily="18" charset="0"/>
                          <a:cs typeface="Times New Roman" panose="02020603050405020304" pitchFamily="18" charset="0"/>
                        </a:rPr>
                        <a:t>for improved accuracy.</a:t>
                      </a:r>
                    </a:p>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Exploration of user-friendly enhancements to encourage worker engagement in </a:t>
                      </a:r>
                      <a:r>
                        <a:rPr lang="en-GB" sz="1500" b="0" i="0" dirty="0">
                          <a:solidFill>
                            <a:srgbClr val="B6114D"/>
                          </a:solidFill>
                          <a:effectLst/>
                          <a:latin typeface="Times New Roman" panose="02020603050405020304" pitchFamily="18" charset="0"/>
                          <a:cs typeface="Times New Roman" panose="02020603050405020304" pitchFamily="18" charset="0"/>
                        </a:rPr>
                        <a:t>dynamic environments</a:t>
                      </a:r>
                      <a:r>
                        <a:rPr lang="en-GB" sz="1500" b="0" i="0" dirty="0">
                          <a:effectLst/>
                          <a:latin typeface="Times New Roman" panose="02020603050405020304" pitchFamily="18" charset="0"/>
                          <a:cs typeface="Times New Roman" panose="02020603050405020304" pitchFamily="18" charset="0"/>
                        </a:rPr>
                        <a:t>.</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IN" sz="1500" b="0" i="0" dirty="0">
                          <a:effectLst/>
                          <a:latin typeface="Times New Roman" panose="02020603050405020304" pitchFamily="18" charset="0"/>
                          <a:cs typeface="Times New Roman" panose="02020603050405020304" pitchFamily="18" charset="0"/>
                        </a:rPr>
                        <a:t>Introduces reward-based task recommendation model, combines implicit feedback, explicit features, </a:t>
                      </a:r>
                      <a:r>
                        <a:rPr lang="en-IN" sz="1500" b="0" i="0" dirty="0">
                          <a:solidFill>
                            <a:srgbClr val="B6114D"/>
                          </a:solidFill>
                          <a:effectLst/>
                          <a:latin typeface="Times New Roman" panose="02020603050405020304" pitchFamily="18" charset="0"/>
                          <a:cs typeface="Times New Roman" panose="02020603050405020304" pitchFamily="18" charset="0"/>
                        </a:rPr>
                        <a:t>outperforms matrix</a:t>
                      </a:r>
                      <a:r>
                        <a:rPr lang="en-IN" sz="1500" b="0" i="0" dirty="0">
                          <a:effectLst/>
                          <a:latin typeface="Times New Roman" panose="02020603050405020304" pitchFamily="18" charset="0"/>
                          <a:cs typeface="Times New Roman" panose="02020603050405020304" pitchFamily="18" charset="0"/>
                        </a:rPr>
                        <a:t> factorization, reduces data sparsity</a:t>
                      </a:r>
                    </a:p>
                    <a:p>
                      <a:pPr marL="285750" indent="-285750" algn="l" rtl="0" fontAlgn="base">
                        <a:buFont typeface="Arial" panose="020B0604020202020204" pitchFamily="34" charset="0"/>
                        <a:buChar char="•"/>
                      </a:pPr>
                      <a:r>
                        <a:rPr lang="en-IN" sz="1500" b="0" i="0" dirty="0">
                          <a:effectLst/>
                          <a:latin typeface="Times New Roman" panose="02020603050405020304" pitchFamily="18" charset="0"/>
                          <a:cs typeface="Times New Roman" panose="02020603050405020304" pitchFamily="18" charset="0"/>
                        </a:rPr>
                        <a:t>No Accuracy Mentioned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dirty="0">
                          <a:latin typeface="Times New Roman" panose="02020603050405020304" pitchFamily="18" charset="0"/>
                          <a:cs typeface="Times New Roman" panose="02020603050405020304" pitchFamily="18" charset="0"/>
                        </a:rPr>
                        <a:t>Scalability, generalization across platforms, and comparison with state-of-the-art methods warrant further exploration. </a:t>
                      </a:r>
                      <a:r>
                        <a:rPr lang="en-GB" sz="1500" dirty="0">
                          <a:solidFill>
                            <a:srgbClr val="B6114D"/>
                          </a:solidFill>
                          <a:latin typeface="Times New Roman" panose="02020603050405020304" pitchFamily="18" charset="0"/>
                          <a:cs typeface="Times New Roman" panose="02020603050405020304" pitchFamily="18" charset="0"/>
                        </a:rPr>
                        <a:t>Larger dataset </a:t>
                      </a:r>
                      <a:r>
                        <a:rPr lang="en-GB" sz="1500" dirty="0">
                          <a:latin typeface="Times New Roman" panose="02020603050405020304" pitchFamily="18" charset="0"/>
                          <a:cs typeface="Times New Roman" panose="02020603050405020304" pitchFamily="18" charset="0"/>
                        </a:rPr>
                        <a:t>evaluation needed.</a:t>
                      </a:r>
                      <a:endParaRPr lang="en-US" sz="15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Advanced set of Algorithms can be implemented, Considering different Parameters.</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2516278">
                <a:tc>
                  <a:txBody>
                    <a:bodyPr/>
                    <a:lstStyle/>
                    <a:p>
                      <a:pPr algn="l" rtl="0" fontAlgn="base"/>
                      <a:r>
                        <a:rPr lang="en-GB" sz="1500" b="0" i="0" dirty="0">
                          <a:effectLst/>
                          <a:latin typeface="Times New Roman" panose="02020603050405020304" pitchFamily="18" charset="0"/>
                          <a:cs typeface="Times New Roman" panose="02020603050405020304" pitchFamily="18" charset="0"/>
                        </a:rPr>
                        <a:t>Failure Prediction in Crowdsourced Software Development (2017)</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Emphasizes </a:t>
                      </a:r>
                      <a:r>
                        <a:rPr lang="en-GB" sz="1500" b="0" i="0" dirty="0">
                          <a:solidFill>
                            <a:srgbClr val="B6114D"/>
                          </a:solidFill>
                          <a:effectLst/>
                          <a:latin typeface="Times New Roman" panose="02020603050405020304" pitchFamily="18" charset="0"/>
                          <a:cs typeface="Times New Roman" panose="02020603050405020304" pitchFamily="18" charset="0"/>
                        </a:rPr>
                        <a:t>non-competitive tasks</a:t>
                      </a:r>
                      <a:r>
                        <a:rPr lang="en-GB" sz="1500" b="0" i="0" dirty="0">
                          <a:effectLst/>
                          <a:latin typeface="Times New Roman" panose="02020603050405020304" pitchFamily="18" charset="0"/>
                          <a:cs typeface="Times New Roman" panose="02020603050405020304" pitchFamily="18" charset="0"/>
                        </a:rPr>
                        <a:t>, additional failure </a:t>
                      </a:r>
                      <a:r>
                        <a:rPr lang="en-GB" sz="1500" b="0" i="0" dirty="0">
                          <a:solidFill>
                            <a:srgbClr val="B6114D"/>
                          </a:solidFill>
                          <a:effectLst/>
                          <a:latin typeface="Times New Roman" panose="02020603050405020304" pitchFamily="18" charset="0"/>
                          <a:cs typeface="Times New Roman" panose="02020603050405020304" pitchFamily="18" charset="0"/>
                        </a:rPr>
                        <a:t>prediction metrics</a:t>
                      </a:r>
                      <a:r>
                        <a:rPr lang="en-GB" sz="1500" b="0" i="0" dirty="0">
                          <a:effectLst/>
                          <a:latin typeface="Times New Roman" panose="02020603050405020304" pitchFamily="18" charset="0"/>
                          <a:cs typeface="Times New Roman" panose="02020603050405020304" pitchFamily="18" charset="0"/>
                        </a:rPr>
                        <a:t>, and internal threat consideration in evaluation</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Proposes software crowdsourcing failure prediction framework with high accuracy, identifies key factors, offers risk management recommendations.</a:t>
                      </a:r>
                    </a:p>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Accuracy of 85%</a:t>
                      </a:r>
                    </a:p>
                    <a:p>
                      <a:pPr marL="285750" indent="-285750" algn="l" rtl="0" fontAlgn="base">
                        <a:buFont typeface="Arial" panose="020B0604020202020204" pitchFamily="34" charset="0"/>
                        <a:buChar char="•"/>
                      </a:pP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dirty="0">
                          <a:latin typeface="Times New Roman" panose="02020603050405020304" pitchFamily="18" charset="0"/>
                          <a:cs typeface="Times New Roman" panose="02020603050405020304" pitchFamily="18" charset="0"/>
                        </a:rPr>
                        <a:t>Study limits to competitive tasks on Top Coder, neglecting non-competitive or collaborative ones.</a:t>
                      </a:r>
                    </a:p>
                    <a:p>
                      <a:pPr marL="285750" indent="-285750" algn="l" rtl="0" fontAlgn="base">
                        <a:buFont typeface="Arial" panose="020B0604020202020204" pitchFamily="34" charset="0"/>
                        <a:buChar char="•"/>
                      </a:pPr>
                      <a:r>
                        <a:rPr lang="en-GB" sz="1500" dirty="0">
                          <a:latin typeface="Times New Roman" panose="02020603050405020304" pitchFamily="18" charset="0"/>
                          <a:cs typeface="Times New Roman" panose="02020603050405020304" pitchFamily="18" charset="0"/>
                        </a:rPr>
                        <a:t>Further investigate competition factors, metrics, and internal threat considerations</a:t>
                      </a:r>
                    </a:p>
                    <a:p>
                      <a:pPr marL="285750" indent="-285750" algn="l" rtl="0"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GB" sz="1500" b="0" i="0" dirty="0">
                          <a:effectLst/>
                          <a:latin typeface="Times New Roman" panose="02020603050405020304" pitchFamily="18" charset="0"/>
                          <a:cs typeface="Times New Roman" panose="02020603050405020304" pitchFamily="18" charset="0"/>
                        </a:rPr>
                        <a:t>Involves tech and worker supply-demand, social network analysis, text mining, and expanded data collection</a:t>
                      </a:r>
                      <a:endParaRPr lang="en-IN" sz="15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2418831"/>
                  </a:ext>
                </a:extLst>
              </a:tr>
            </a:tbl>
          </a:graphicData>
        </a:graphic>
      </p:graphicFrame>
      <p:sp>
        <p:nvSpPr>
          <p:cNvPr id="5" name="TextBox 4">
            <a:extLst>
              <a:ext uri="{FF2B5EF4-FFF2-40B4-BE49-F238E27FC236}">
                <a16:creationId xmlns:a16="http://schemas.microsoft.com/office/drawing/2014/main" id="{7058A81C-12D8-F0F2-DEFB-3BF9CFC17D61}"/>
              </a:ext>
            </a:extLst>
          </p:cNvPr>
          <p:cNvSpPr txBox="1"/>
          <p:nvPr/>
        </p:nvSpPr>
        <p:spPr>
          <a:xfrm>
            <a:off x="5639394" y="6355976"/>
            <a:ext cx="241454" cy="261610"/>
          </a:xfrm>
          <a:prstGeom prst="rect">
            <a:avLst/>
          </a:prstGeom>
          <a:noFill/>
        </p:spPr>
        <p:txBody>
          <a:bodyPr wrap="square" rtlCol="0">
            <a:spAutoFit/>
          </a:bodyPr>
          <a:lstStyle/>
          <a:p>
            <a:r>
              <a:rPr lang="en-US" sz="1100" dirty="0"/>
              <a:t>3</a:t>
            </a:r>
          </a:p>
        </p:txBody>
      </p:sp>
    </p:spTree>
    <p:extLst>
      <p:ext uri="{BB962C8B-B14F-4D97-AF65-F5344CB8AC3E}">
        <p14:creationId xmlns:p14="http://schemas.microsoft.com/office/powerpoint/2010/main" val="11233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3D3B62-B194-B6C3-F695-C247060CEA9C}"/>
              </a:ext>
            </a:extLst>
          </p:cNvPr>
          <p:cNvPicPr>
            <a:picLocks noChangeAspect="1"/>
          </p:cNvPicPr>
          <p:nvPr/>
        </p:nvPicPr>
        <p:blipFill>
          <a:blip r:embed="rId2"/>
          <a:stretch>
            <a:fillRect/>
          </a:stretch>
        </p:blipFill>
        <p:spPr>
          <a:xfrm>
            <a:off x="367532" y="1811903"/>
            <a:ext cx="11526021" cy="4084080"/>
          </a:xfrm>
          <a:prstGeom prst="rect">
            <a:avLst/>
          </a:prstGeom>
        </p:spPr>
      </p:pic>
      <p:pic>
        <p:nvPicPr>
          <p:cNvPr id="8" name="Picture 7">
            <a:extLst>
              <a:ext uri="{FF2B5EF4-FFF2-40B4-BE49-F238E27FC236}">
                <a16:creationId xmlns:a16="http://schemas.microsoft.com/office/drawing/2014/main" id="{71D8BFB4-9209-EFE4-6E16-43955371F896}"/>
              </a:ext>
            </a:extLst>
          </p:cNvPr>
          <p:cNvPicPr>
            <a:picLocks noChangeAspect="1"/>
          </p:cNvPicPr>
          <p:nvPr/>
        </p:nvPicPr>
        <p:blipFill>
          <a:blip r:embed="rId3"/>
          <a:stretch>
            <a:fillRect/>
          </a:stretch>
        </p:blipFill>
        <p:spPr>
          <a:xfrm>
            <a:off x="163566" y="2503090"/>
            <a:ext cx="11933954" cy="1851820"/>
          </a:xfrm>
          <a:prstGeom prst="rect">
            <a:avLst/>
          </a:prstGeom>
        </p:spPr>
      </p:pic>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303322"/>
            <a:ext cx="10515600" cy="510124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Dataset Generation – Built our own Dataset</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
        <p:nvSpPr>
          <p:cNvPr id="4" name="TextBox 3">
            <a:extLst>
              <a:ext uri="{FF2B5EF4-FFF2-40B4-BE49-F238E27FC236}">
                <a16:creationId xmlns:a16="http://schemas.microsoft.com/office/drawing/2014/main" id="{F4873C27-7258-84E0-5215-EE6408CDCE80}"/>
              </a:ext>
            </a:extLst>
          </p:cNvPr>
          <p:cNvSpPr txBox="1"/>
          <p:nvPr/>
        </p:nvSpPr>
        <p:spPr>
          <a:xfrm>
            <a:off x="5639394" y="6355976"/>
            <a:ext cx="241454" cy="261610"/>
          </a:xfrm>
          <a:prstGeom prst="rect">
            <a:avLst/>
          </a:prstGeom>
          <a:noFill/>
        </p:spPr>
        <p:txBody>
          <a:bodyPr wrap="square" rtlCol="0">
            <a:spAutoFit/>
          </a:bodyPr>
          <a:lstStyle/>
          <a:p>
            <a:r>
              <a:rPr lang="en-US" sz="1100" dirty="0"/>
              <a:t>6</a:t>
            </a:r>
            <a:endParaRPr lang="en-IN" sz="1100" dirty="0"/>
          </a:p>
        </p:txBody>
      </p:sp>
    </p:spTree>
    <p:extLst>
      <p:ext uri="{BB962C8B-B14F-4D97-AF65-F5344CB8AC3E}">
        <p14:creationId xmlns:p14="http://schemas.microsoft.com/office/powerpoint/2010/main" val="146444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subTnLst>
                                    <p:animClr clrSpc="rgb" dir="cw">
                                      <p:cBhvr override="childStyle">
                                        <p:cTn dur="1" fill="hold" display="0" masterRel="nextClick" afterEffect="1"/>
                                        <p:tgtEl>
                                          <p:spTgt spid="6"/>
                                        </p:tgtEl>
                                        <p:attrNameLst>
                                          <p:attrName>ppt_c</p:attrName>
                                        </p:attrNameLst>
                                      </p:cBhvr>
                                      <p:to>
                                        <a:schemeClr val="bg1"/>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293797"/>
            <a:ext cx="10753726" cy="510124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Dataset Generation</a:t>
            </a:r>
            <a:endParaRPr lang="en-US" sz="10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Firstly, it aims to </a:t>
            </a:r>
            <a:r>
              <a:rPr lang="en-US" sz="2200" dirty="0">
                <a:solidFill>
                  <a:srgbClr val="B6114D"/>
                </a:solidFill>
                <a:latin typeface="Times New Roman" panose="02020603050405020304" pitchFamily="18" charset="0"/>
                <a:cs typeface="Times New Roman" panose="02020603050405020304" pitchFamily="18" charset="0"/>
              </a:rPr>
              <a:t>optimize the utilization of the workforce </a:t>
            </a:r>
            <a:r>
              <a:rPr lang="en-US" sz="2200" dirty="0">
                <a:latin typeface="Times New Roman" panose="02020603050405020304" pitchFamily="18" charset="0"/>
                <a:cs typeface="Times New Roman" panose="02020603050405020304" pitchFamily="18" charset="0"/>
              </a:rPr>
              <a:t>by efficiently channeling their skills and knowledge.</a:t>
            </a:r>
          </a:p>
          <a:p>
            <a:pPr lvl="1"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primary objective is to establish a </a:t>
            </a:r>
            <a:r>
              <a:rPr lang="en-US" sz="2200" dirty="0">
                <a:solidFill>
                  <a:srgbClr val="B6114D"/>
                </a:solidFill>
                <a:latin typeface="Times New Roman" panose="02020603050405020304" pitchFamily="18" charset="0"/>
                <a:cs typeface="Times New Roman" panose="02020603050405020304" pitchFamily="18" charset="0"/>
              </a:rPr>
              <a:t>structured mentorship </a:t>
            </a:r>
            <a:r>
              <a:rPr lang="en-US" sz="2200" dirty="0">
                <a:latin typeface="Times New Roman" panose="02020603050405020304" pitchFamily="18" charset="0"/>
                <a:cs typeface="Times New Roman" panose="02020603050405020304" pitchFamily="18" charset="0"/>
              </a:rPr>
              <a:t>program where experienced workers are paired with less experienced counterparts.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Secondly, it strives to </a:t>
            </a:r>
            <a:r>
              <a:rPr lang="en-US" sz="2200" dirty="0">
                <a:solidFill>
                  <a:srgbClr val="B6114D"/>
                </a:solidFill>
                <a:latin typeface="Times New Roman" panose="02020603050405020304" pitchFamily="18" charset="0"/>
                <a:cs typeface="Times New Roman" panose="02020603050405020304" pitchFamily="18" charset="0"/>
              </a:rPr>
              <a:t>enhance task completion rates </a:t>
            </a:r>
            <a:r>
              <a:rPr lang="en-US" sz="2200" dirty="0">
                <a:latin typeface="Times New Roman" panose="02020603050405020304" pitchFamily="18" charset="0"/>
                <a:cs typeface="Times New Roman" panose="02020603050405020304" pitchFamily="18" charset="0"/>
              </a:rPr>
              <a:t>by streamlining the workflow through the introduction of this mentorship-based approach.</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a:t>
            </a:r>
            <a:r>
              <a:rPr lang="en-US" sz="2200" dirty="0">
                <a:solidFill>
                  <a:srgbClr val="B6114D"/>
                </a:solidFill>
                <a:latin typeface="Times New Roman" panose="02020603050405020304" pitchFamily="18" charset="0"/>
                <a:cs typeface="Times New Roman" panose="02020603050405020304" pitchFamily="18" charset="0"/>
              </a:rPr>
              <a:t>mentorship arrangement aims to harness the expertise of the seasoned workers</a:t>
            </a:r>
            <a:r>
              <a:rPr lang="en-US" sz="2200" dirty="0">
                <a:latin typeface="Times New Roman" panose="02020603050405020304" pitchFamily="18" charset="0"/>
                <a:cs typeface="Times New Roman" panose="02020603050405020304" pitchFamily="18" charset="0"/>
              </a:rPr>
              <a:t>, who will assume the role of mentors, guiding and delegating tasks to their less experienced counterparts. </a:t>
            </a:r>
          </a:p>
          <a:p>
            <a:pPr marL="0" indent="0" algn="just">
              <a:buNone/>
            </a:pPr>
            <a:r>
              <a:rPr lang="en-US" sz="2200" dirty="0">
                <a:latin typeface="Times New Roman" panose="02020603050405020304" pitchFamily="18" charset="0"/>
                <a:cs typeface="Times New Roman" panose="02020603050405020304" pitchFamily="18" charset="0"/>
              </a:rPr>
              <a:t>	</a:t>
            </a:r>
          </a:p>
          <a:p>
            <a:pPr marL="514350" indent="-514350">
              <a:buAutoNum type="arabicPeriod"/>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
        <p:nvSpPr>
          <p:cNvPr id="4" name="TextBox 3">
            <a:extLst>
              <a:ext uri="{FF2B5EF4-FFF2-40B4-BE49-F238E27FC236}">
                <a16:creationId xmlns:a16="http://schemas.microsoft.com/office/drawing/2014/main" id="{98925F98-707F-333A-F644-E24542D90BC9}"/>
              </a:ext>
            </a:extLst>
          </p:cNvPr>
          <p:cNvSpPr txBox="1"/>
          <p:nvPr/>
        </p:nvSpPr>
        <p:spPr>
          <a:xfrm>
            <a:off x="5639394" y="6355976"/>
            <a:ext cx="241454" cy="261610"/>
          </a:xfrm>
          <a:prstGeom prst="rect">
            <a:avLst/>
          </a:prstGeom>
          <a:noFill/>
        </p:spPr>
        <p:txBody>
          <a:bodyPr wrap="square" rtlCol="0">
            <a:spAutoFit/>
          </a:bodyPr>
          <a:lstStyle/>
          <a:p>
            <a:r>
              <a:rPr lang="en-US" sz="1100" dirty="0"/>
              <a:t>6</a:t>
            </a:r>
            <a:endParaRPr lang="en-IN" sz="1100" dirty="0"/>
          </a:p>
        </p:txBody>
      </p:sp>
    </p:spTree>
    <p:extLst>
      <p:ext uri="{BB962C8B-B14F-4D97-AF65-F5344CB8AC3E}">
        <p14:creationId xmlns:p14="http://schemas.microsoft.com/office/powerpoint/2010/main" val="233711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up)">
                                      <p:cBhvr>
                                        <p:cTn id="7" dur="500"/>
                                        <p:tgtEl>
                                          <p:spTgt spid="2">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up)">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up)">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293797"/>
            <a:ext cx="10753726" cy="4192603"/>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Dataset Generation</a:t>
            </a:r>
            <a:endParaRPr lang="en-US" sz="10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marL="457200" indent="-457200">
              <a:buAutoNum type="arabicPeriod"/>
            </a:pPr>
            <a:r>
              <a:rPr lang="en-US" sz="2200" dirty="0">
                <a:latin typeface="Times New Roman" panose="02020603050405020304" pitchFamily="18" charset="0"/>
                <a:cs typeface="Times New Roman" panose="02020603050405020304" pitchFamily="18" charset="0"/>
              </a:rPr>
              <a:t>Allocation of the New Tasks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Tasks that arise will be meticulously assigned to workers based on a comprehensive evaluation of several key factors.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These factors include the </a:t>
            </a:r>
            <a:r>
              <a:rPr lang="en-US" sz="2200" dirty="0">
                <a:solidFill>
                  <a:srgbClr val="B6114D"/>
                </a:solidFill>
                <a:latin typeface="Times New Roman" panose="02020603050405020304" pitchFamily="18" charset="0"/>
                <a:cs typeface="Times New Roman" panose="02020603050405020304" pitchFamily="18" charset="0"/>
              </a:rPr>
              <a:t>specific skill sets possessed by the workers, the precise requirements of the tasks at hand</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Subsequently, a judicious matching process will ensue, ensuring that the </a:t>
            </a:r>
            <a:r>
              <a:rPr lang="en-US" sz="2200" dirty="0">
                <a:solidFill>
                  <a:srgbClr val="B6114D"/>
                </a:solidFill>
                <a:latin typeface="Times New Roman" panose="02020603050405020304" pitchFamily="18" charset="0"/>
                <a:cs typeface="Times New Roman" panose="02020603050405020304" pitchFamily="18" charset="0"/>
              </a:rPr>
              <a:t>forthcoming tasks are allocated to workers </a:t>
            </a:r>
            <a:r>
              <a:rPr lang="en-US" sz="2200" dirty="0">
                <a:latin typeface="Times New Roman" panose="02020603050405020304" pitchFamily="18" charset="0"/>
                <a:cs typeface="Times New Roman" panose="02020603050405020304" pitchFamily="18" charset="0"/>
              </a:rPr>
              <a:t>in a manner that aligns seamlessly with these aforementioned criteria.</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
        <p:nvSpPr>
          <p:cNvPr id="4" name="TextBox 3">
            <a:extLst>
              <a:ext uri="{FF2B5EF4-FFF2-40B4-BE49-F238E27FC236}">
                <a16:creationId xmlns:a16="http://schemas.microsoft.com/office/drawing/2014/main" id="{6AF4DA5A-CAF9-B1C4-70DE-945CD19B78EB}"/>
              </a:ext>
            </a:extLst>
          </p:cNvPr>
          <p:cNvSpPr txBox="1"/>
          <p:nvPr/>
        </p:nvSpPr>
        <p:spPr>
          <a:xfrm>
            <a:off x="5639394" y="6355976"/>
            <a:ext cx="241454" cy="261610"/>
          </a:xfrm>
          <a:prstGeom prst="rect">
            <a:avLst/>
          </a:prstGeom>
          <a:noFill/>
        </p:spPr>
        <p:txBody>
          <a:bodyPr wrap="square" rtlCol="0">
            <a:spAutoFit/>
          </a:bodyPr>
          <a:lstStyle/>
          <a:p>
            <a:r>
              <a:rPr lang="en-US" sz="1100" dirty="0"/>
              <a:t>6</a:t>
            </a:r>
            <a:endParaRPr lang="en-IN" sz="1100" dirty="0"/>
          </a:p>
        </p:txBody>
      </p:sp>
    </p:spTree>
    <p:extLst>
      <p:ext uri="{BB962C8B-B14F-4D97-AF65-F5344CB8AC3E}">
        <p14:creationId xmlns:p14="http://schemas.microsoft.com/office/powerpoint/2010/main" val="30799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up)">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up)">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up)">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293797"/>
            <a:ext cx="10753726" cy="510124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Dataset Generation</a:t>
            </a:r>
            <a:endParaRPr lang="en-US" sz="10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marL="457200" indent="-457200">
              <a:buAutoNum type="arabicPeriod"/>
            </a:pPr>
            <a:r>
              <a:rPr lang="en-US" sz="2200" dirty="0">
                <a:latin typeface="Times New Roman" panose="02020603050405020304" pitchFamily="18" charset="0"/>
                <a:cs typeface="Times New Roman" panose="02020603050405020304" pitchFamily="18" charset="0"/>
              </a:rPr>
              <a:t>Allocation of the New Tasks</a:t>
            </a:r>
          </a:p>
          <a:p>
            <a:pPr marL="457200" indent="-457200">
              <a:buAutoNum type="arabicPeriod"/>
            </a:pPr>
            <a:r>
              <a:rPr lang="en-US" sz="2200" dirty="0">
                <a:latin typeface="Times New Roman" panose="02020603050405020304" pitchFamily="18" charset="0"/>
                <a:cs typeface="Times New Roman" panose="02020603050405020304" pitchFamily="18" charset="0"/>
              </a:rPr>
              <a:t>Failure Detection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system is designed to identify potential task failures stemming from a variety of factors, such as </a:t>
            </a:r>
            <a:r>
              <a:rPr lang="en-US" sz="2200" dirty="0">
                <a:solidFill>
                  <a:srgbClr val="B6114D"/>
                </a:solidFill>
                <a:latin typeface="Times New Roman" panose="02020603050405020304" pitchFamily="18" charset="0"/>
                <a:cs typeface="Times New Roman" panose="02020603050405020304" pitchFamily="18" charset="0"/>
              </a:rPr>
              <a:t>task overlap, impending deadlines, or the increased urgency of subsequently assigned tasks</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 task is flagged as at risk, it is </a:t>
            </a:r>
            <a:r>
              <a:rPr lang="en-US" sz="2200" dirty="0">
                <a:solidFill>
                  <a:srgbClr val="B6114D"/>
                </a:solidFill>
                <a:latin typeface="Times New Roman" panose="02020603050405020304" pitchFamily="18" charset="0"/>
                <a:cs typeface="Times New Roman" panose="02020603050405020304" pitchFamily="18" charset="0"/>
              </a:rPr>
              <a:t>swiftly and strategically reassigned to another employee</a:t>
            </a:r>
            <a:r>
              <a:rPr lang="en-US" sz="2200" dirty="0">
                <a:latin typeface="Times New Roman" panose="02020603050405020304" pitchFamily="18" charset="0"/>
                <a:cs typeface="Times New Roman" panose="02020603050405020304" pitchFamily="18" charset="0"/>
              </a:rPr>
              <a:t> who possesses the necessary skills and capacity to ensure its successful completion.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enhances our ability to </a:t>
            </a:r>
            <a:r>
              <a:rPr lang="en-US" sz="2200" dirty="0">
                <a:solidFill>
                  <a:srgbClr val="B6114D"/>
                </a:solidFill>
                <a:latin typeface="Times New Roman" panose="02020603050405020304" pitchFamily="18" charset="0"/>
                <a:cs typeface="Times New Roman" panose="02020603050405020304" pitchFamily="18" charset="0"/>
              </a:rPr>
              <a:t>meet urgent demands, ultimately bolstering our overall efficiency </a:t>
            </a:r>
            <a:r>
              <a:rPr lang="en-US" sz="2200" dirty="0">
                <a:solidFill>
                  <a:srgbClr val="000000"/>
                </a:solidFill>
                <a:latin typeface="Times New Roman" panose="02020603050405020304" pitchFamily="18" charset="0"/>
                <a:cs typeface="Times New Roman" panose="02020603050405020304" pitchFamily="18" charset="0"/>
              </a:rPr>
              <a:t>and</a:t>
            </a:r>
            <a:r>
              <a:rPr lang="en-US" sz="2200" dirty="0">
                <a:solidFill>
                  <a:srgbClr val="B6114D"/>
                </a:solidFill>
                <a:latin typeface="Times New Roman" panose="02020603050405020304" pitchFamily="18" charset="0"/>
                <a:cs typeface="Times New Roman" panose="02020603050405020304" pitchFamily="18" charset="0"/>
              </a:rPr>
              <a:t> ensuring that no task is left unattended or unfinished</a:t>
            </a:r>
            <a:r>
              <a:rPr lang="en-US" sz="22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
        <p:nvSpPr>
          <p:cNvPr id="4" name="TextBox 3">
            <a:extLst>
              <a:ext uri="{FF2B5EF4-FFF2-40B4-BE49-F238E27FC236}">
                <a16:creationId xmlns:a16="http://schemas.microsoft.com/office/drawing/2014/main" id="{44D55F68-A7EC-C805-D281-92980BBC7A4F}"/>
              </a:ext>
            </a:extLst>
          </p:cNvPr>
          <p:cNvSpPr txBox="1"/>
          <p:nvPr/>
        </p:nvSpPr>
        <p:spPr>
          <a:xfrm>
            <a:off x="5639394" y="6355976"/>
            <a:ext cx="241454" cy="261610"/>
          </a:xfrm>
          <a:prstGeom prst="rect">
            <a:avLst/>
          </a:prstGeom>
          <a:noFill/>
        </p:spPr>
        <p:txBody>
          <a:bodyPr wrap="square" rtlCol="0">
            <a:spAutoFit/>
          </a:bodyPr>
          <a:lstStyle/>
          <a:p>
            <a:r>
              <a:rPr lang="en-US" sz="1100" dirty="0"/>
              <a:t>6</a:t>
            </a:r>
            <a:endParaRPr lang="en-IN" sz="1100" dirty="0"/>
          </a:p>
        </p:txBody>
      </p:sp>
    </p:spTree>
    <p:extLst>
      <p:ext uri="{BB962C8B-B14F-4D97-AF65-F5344CB8AC3E}">
        <p14:creationId xmlns:p14="http://schemas.microsoft.com/office/powerpoint/2010/main" val="249856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up)">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ipe(up)">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up)">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A17AD24-12F7-E3A1-F71D-CC6842995CFA}"/>
              </a:ext>
            </a:extLst>
          </p:cNvPr>
          <p:cNvGraphicFramePr>
            <a:graphicFrameLocks noGrp="1"/>
          </p:cNvGraphicFramePr>
          <p:nvPr>
            <p:ph idx="1"/>
            <p:extLst>
              <p:ext uri="{D42A27DB-BD31-4B8C-83A1-F6EECF244321}">
                <p14:modId xmlns:p14="http://schemas.microsoft.com/office/powerpoint/2010/main" val="4194803542"/>
              </p:ext>
            </p:extLst>
          </p:nvPr>
        </p:nvGraphicFramePr>
        <p:xfrm>
          <a:off x="838200" y="1164930"/>
          <a:ext cx="10515600" cy="41974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42778955"/>
                    </a:ext>
                  </a:extLst>
                </a:gridCol>
                <a:gridCol w="5257800">
                  <a:extLst>
                    <a:ext uri="{9D8B030D-6E8A-4147-A177-3AD203B41FA5}">
                      <a16:colId xmlns:a16="http://schemas.microsoft.com/office/drawing/2014/main" val="1690443947"/>
                    </a:ext>
                  </a:extLst>
                </a:gridCol>
              </a:tblGrid>
              <a:tr h="833552">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What were the comments by the reviewers?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0269"/>
                    </a:solidFill>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How are those addressed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0269"/>
                    </a:solidFill>
                  </a:tcPr>
                </a:tc>
                <a:extLst>
                  <a:ext uri="{0D108BD9-81ED-4DB2-BD59-A6C34878D82A}">
                    <a16:rowId xmlns:a16="http://schemas.microsoft.com/office/drawing/2014/main" val="798337923"/>
                  </a:ext>
                </a:extLst>
              </a:tr>
              <a:tr h="1443632">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Suggested Columns for the Task Dataset</a:t>
                      </a:r>
                      <a:endParaRPr lang="en-IN" sz="2000" dirty="0">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300000"/>
                        </a:lnSpc>
                      </a:pPr>
                      <a:r>
                        <a:rPr lang="en-IN" sz="2000" kern="1200" dirty="0">
                          <a:solidFill>
                            <a:schemeClr val="dk1"/>
                          </a:solidFill>
                          <a:effectLst/>
                          <a:latin typeface="Times New Roman" panose="02020603050405020304" pitchFamily="18" charset="0"/>
                          <a:ea typeface="+mn-ea"/>
                          <a:cs typeface="Times New Roman" panose="02020603050405020304" pitchFamily="18" charset="0"/>
                        </a:rPr>
                        <a:t>Added a new column – level of difficulty</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6834376"/>
                  </a:ext>
                </a:extLst>
              </a:tr>
              <a:tr h="1751500">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60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60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Change in the Mentorship Mapping Workflow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2000" dirty="0">
                          <a:latin typeface="Times New Roman" panose="02020603050405020304" pitchFamily="18" charset="0"/>
                          <a:cs typeface="Times New Roman" panose="02020603050405020304" pitchFamily="18" charset="0"/>
                        </a:rPr>
                        <a:t>Mapping will be done according to the Similarity check as well has only to the Experts who are eligible for Mentorship. Taken a parameter consideration of the Successful completion of tasks percentage and also Approved on time submission percentage.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366929"/>
                  </a:ext>
                </a:extLst>
              </a:tr>
            </a:tbl>
          </a:graphicData>
        </a:graphic>
      </p:graphicFrame>
      <p:sp>
        <p:nvSpPr>
          <p:cNvPr id="3" name="Title 2">
            <a:extLst>
              <a:ext uri="{FF2B5EF4-FFF2-40B4-BE49-F238E27FC236}">
                <a16:creationId xmlns:a16="http://schemas.microsoft.com/office/drawing/2014/main" id="{67CF205A-7C65-9DD6-E6CB-C655DF6DBC56}"/>
              </a:ext>
            </a:extLst>
          </p:cNvPr>
          <p:cNvSpPr>
            <a:spLocks noGrp="1"/>
          </p:cNvSpPr>
          <p:nvPr>
            <p:ph type="title"/>
          </p:nvPr>
        </p:nvSpPr>
        <p:spPr/>
        <p:txBody>
          <a:bodyPr>
            <a:normAutofit fontScale="90000"/>
          </a:bodyPr>
          <a:lstStyle/>
          <a:p>
            <a:r>
              <a:rPr lang="en-IN" dirty="0"/>
              <a:t>Improvements Based on First Review(If any)</a:t>
            </a:r>
          </a:p>
        </p:txBody>
      </p:sp>
    </p:spTree>
    <p:extLst>
      <p:ext uri="{BB962C8B-B14F-4D97-AF65-F5344CB8AC3E}">
        <p14:creationId xmlns:p14="http://schemas.microsoft.com/office/powerpoint/2010/main" val="1739942208"/>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1324</TotalTime>
  <Words>3041</Words>
  <Application>Microsoft Office PowerPoint</Application>
  <PresentationFormat>Widescreen</PresentationFormat>
  <Paragraphs>408</Paragraphs>
  <Slides>39</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39</vt:i4>
      </vt:variant>
    </vt:vector>
  </HeadingPairs>
  <TitlesOfParts>
    <vt:vector size="54"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Wingdings</vt:lpstr>
      <vt:lpstr>Presentation Cover page</vt:lpstr>
      <vt:lpstr>Presentation slides</vt:lpstr>
      <vt:lpstr>Office Theme</vt:lpstr>
      <vt:lpstr>PowerPoint Presentation</vt:lpstr>
      <vt:lpstr>Introduction</vt:lpstr>
      <vt:lpstr>Background Study/Related Work </vt:lpstr>
      <vt:lpstr>Background Study/Related Work </vt:lpstr>
      <vt:lpstr>Project Contributions</vt:lpstr>
      <vt:lpstr>Project Contributions</vt:lpstr>
      <vt:lpstr>Project Contributions</vt:lpstr>
      <vt:lpstr>Project Contributions</vt:lpstr>
      <vt:lpstr>Improvements Based on First Review(If any)</vt:lpstr>
      <vt:lpstr>Progress After First Review</vt:lpstr>
      <vt:lpstr>Progress After First Review</vt:lpstr>
      <vt:lpstr>Progress After First Review</vt:lpstr>
      <vt:lpstr>Persisting Challenges</vt:lpstr>
      <vt:lpstr>Modules                                    High Level Design</vt:lpstr>
      <vt:lpstr>Modules                                    High Level Design</vt:lpstr>
      <vt:lpstr>Modules                                    High Level Design</vt:lpstr>
      <vt:lpstr>Modules                                    High Level Design</vt:lpstr>
      <vt:lpstr>Algorithms/Methodology </vt:lpstr>
      <vt:lpstr>Algorithms/Methodology </vt:lpstr>
      <vt:lpstr>Algorithms/Methodology </vt:lpstr>
      <vt:lpstr>Algorithms/Methodology </vt:lpstr>
      <vt:lpstr>Algorithms/Methodology </vt:lpstr>
      <vt:lpstr>Algorithms/Methodology </vt:lpstr>
      <vt:lpstr>Algorithms/Methodology </vt:lpstr>
      <vt:lpstr>Algorithms/Methodology </vt:lpstr>
      <vt:lpstr>Experimental Setup</vt:lpstr>
      <vt:lpstr>Experimental Setup</vt:lpstr>
      <vt:lpstr>Experiment Results</vt:lpstr>
      <vt:lpstr>Experiment Results</vt:lpstr>
      <vt:lpstr>Experiment Results</vt:lpstr>
      <vt:lpstr>Experiment Results</vt:lpstr>
      <vt:lpstr>Experiment Results</vt:lpstr>
      <vt:lpstr>Findings</vt:lpstr>
      <vt:lpstr>Findings</vt:lpstr>
      <vt:lpstr>Paper Status</vt:lpstr>
      <vt:lpstr>Conclusion</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Manikanta Thota</cp:lastModifiedBy>
  <cp:revision>82</cp:revision>
  <dcterms:created xsi:type="dcterms:W3CDTF">2020-07-03T08:40:50Z</dcterms:created>
  <dcterms:modified xsi:type="dcterms:W3CDTF">2023-11-15T11:04:19Z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