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702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467" r:id="rId7"/>
    <p:sldId id="950" r:id="rId8"/>
    <p:sldId id="982" r:id="rId9"/>
    <p:sldId id="983" r:id="rId10"/>
    <p:sldId id="984" r:id="rId11"/>
    <p:sldId id="986" r:id="rId12"/>
    <p:sldId id="987" r:id="rId13"/>
    <p:sldId id="985" r:id="rId14"/>
    <p:sldId id="988" r:id="rId15"/>
    <p:sldId id="990" r:id="rId16"/>
    <p:sldId id="971" r:id="rId17"/>
    <p:sldId id="978" r:id="rId18"/>
    <p:sldId id="979" r:id="rId19"/>
    <p:sldId id="980" r:id="rId20"/>
    <p:sldId id="975" r:id="rId21"/>
    <p:sldId id="991" r:id="rId22"/>
    <p:sldId id="992" r:id="rId23"/>
    <p:sldId id="968" r:id="rId24"/>
    <p:sldId id="969" r:id="rId25"/>
    <p:sldId id="970" r:id="rId26"/>
    <p:sldId id="9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14D"/>
    <a:srgbClr val="000000"/>
    <a:srgbClr val="FF7C80"/>
    <a:srgbClr val="C6026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93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22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B985-8404-473A-A297-1E33D8BC29AD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2B8ED-2479-4BFE-A0EA-F4DF44790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7832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85CDB-4198-450F-B6D3-048A14B96D4C}" type="datetimeFigureOut">
              <a:rPr lang="en-IN" smtClean="0"/>
              <a:pPr/>
              <a:t>21-09-2023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04008-3433-43AD-8483-BD8A804A26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393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82340" y="3911285"/>
            <a:ext cx="9144000" cy="1277937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1873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>
            <a:lvl1pPr marL="609570" lvl="0" indent="-450510" rtl="0">
              <a:spcBef>
                <a:spcPts val="675"/>
              </a:spcBef>
              <a:spcAft>
                <a:spcPts val="0"/>
              </a:spcAft>
              <a:buSzPts val="1721"/>
              <a:buChar char="⚫"/>
              <a:defRPr/>
            </a:lvl1pPr>
            <a:lvl2pPr marL="1219140" lvl="1" indent="-402569" rtl="0">
              <a:spcBef>
                <a:spcPts val="551"/>
              </a:spcBef>
              <a:spcAft>
                <a:spcPts val="0"/>
              </a:spcAft>
              <a:buSzPts val="1155"/>
              <a:buChar char="⚪"/>
              <a:defRPr/>
            </a:lvl2pPr>
            <a:lvl3pPr marL="1828709" lvl="2" indent="-400029" rtl="0">
              <a:spcBef>
                <a:spcPts val="500"/>
              </a:spcBef>
              <a:spcAft>
                <a:spcPts val="0"/>
              </a:spcAft>
              <a:buSzPts val="1125"/>
              <a:buChar char="⯍"/>
              <a:defRPr/>
            </a:lvl3pPr>
            <a:lvl4pPr marL="2438278" lvl="3" indent="-393681" rtl="0">
              <a:spcBef>
                <a:spcPts val="500"/>
              </a:spcBef>
              <a:spcAft>
                <a:spcPts val="0"/>
              </a:spcAft>
              <a:buSzPts val="1050"/>
              <a:buChar char="🞆"/>
              <a:defRPr/>
            </a:lvl4pPr>
            <a:lvl5pPr marL="3047848" lvl="4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3657418" lvl="5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6pPr>
            <a:lvl7pPr marL="4266987" lvl="6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7pPr>
            <a:lvl8pPr marL="4876557" lvl="7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8pPr>
            <a:lvl9pPr marL="5486126" lvl="8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48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0515600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1"/>
            <a:ext cx="10515600" cy="421441"/>
          </a:xfrm>
        </p:spPr>
        <p:txBody>
          <a:bodyPr>
            <a:normAutofit/>
          </a:bodyPr>
          <a:lstStyle>
            <a:lvl1pPr>
              <a:defRPr sz="40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186885"/>
            <a:ext cx="12218977" cy="704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26" y="6284782"/>
            <a:ext cx="2066548" cy="4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E6A8-22BE-224B-A61F-8897E3C9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AADCE-8FC1-D544-A866-6E780760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C6062-9F19-9249-BC01-E5FD77C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4E8D9-DEED-DE40-9219-E81C090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1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C673-4F62-304E-AD41-18B59C45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58BDE-0B6A-AC4D-9B03-1200FB25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4A3DD-67A6-4D4A-A35F-01A4D4D7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37883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721"/>
              <a:buChar char="⚫"/>
              <a:defRPr/>
            </a:lvl1pPr>
            <a:lvl2pPr marL="914400" lvl="1" indent="-301942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55"/>
              <a:buChar char="⚪"/>
              <a:defRPr/>
            </a:lvl2pPr>
            <a:lvl3pPr marL="1371600" lvl="2" indent="-3000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Char char="⯍"/>
              <a:defRPr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?"/>
              <a:defRPr/>
            </a:lvl4pPr>
            <a:lvl5pPr marL="2286000" lvl="4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253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2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Raleway SemiBold"/>
              <a:buNone/>
              <a:defRPr sz="4399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marR="0" lvl="0" indent="-29206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457200" marR="0" lvl="1" indent="-2666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685800" marR="0" lvl="2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914400" marR="0" lvl="3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1143000" marR="0" lvl="4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1371600" marR="0" lvl="5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1600200" marR="0" lvl="6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1828800" marR="0" lvl="7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2057400" marR="0" lvl="8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ftr" idx="11"/>
          </p:nvPr>
        </p:nvSpPr>
        <p:spPr>
          <a:xfrm>
            <a:off x="151388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>
            <a:spLocks noGrp="1"/>
          </p:cNvSpPr>
          <p:nvPr>
            <p:ph type="sldNum" idx="12"/>
          </p:nvPr>
        </p:nvSpPr>
        <p:spPr>
          <a:xfrm>
            <a:off x="-231349" y="255588"/>
            <a:ext cx="838200" cy="365125"/>
          </a:xfrm>
          <a:prstGeom prst="roundRect">
            <a:avLst>
              <a:gd name="adj" fmla="val 10797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 LT Pro"/>
              </a:defRPr>
            </a:lvl1pPr>
            <a:lvl2pPr>
              <a:defRPr>
                <a:latin typeface="Avenir Next LT Pro"/>
              </a:defRPr>
            </a:lvl2pPr>
            <a:lvl3pPr>
              <a:defRPr>
                <a:latin typeface="Avenir Next LT Pro"/>
              </a:defRPr>
            </a:lvl3pPr>
            <a:lvl4pPr>
              <a:defRPr>
                <a:latin typeface="Avenir Next LT Pro"/>
              </a:defRPr>
            </a:lvl4pPr>
            <a:lvl5pPr>
              <a:defRPr>
                <a:latin typeface="Avenir Next LT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335280"/>
            <a:ext cx="12192000" cy="7193280"/>
          </a:xfrm>
          <a:prstGeom prst="rect">
            <a:avLst/>
          </a:prstGeom>
          <a:solidFill>
            <a:srgbClr val="B6114D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45180" y="2707281"/>
            <a:ext cx="0" cy="2283821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2" y="2544174"/>
            <a:ext cx="4801940" cy="15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9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096000"/>
            <a:ext cx="12192000" cy="771800"/>
          </a:xfrm>
          <a:prstGeom prst="rect">
            <a:avLst/>
          </a:prstGeom>
          <a:solidFill>
            <a:srgbClr val="000000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40361"/>
            <a:ext cx="12192000" cy="705028"/>
          </a:xfrm>
          <a:prstGeom prst="rect">
            <a:avLst/>
          </a:prstGeom>
          <a:solidFill>
            <a:srgbClr val="B6114D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62" y="6165912"/>
            <a:ext cx="1935479" cy="6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04" r:id="rId2"/>
    <p:sldLayoutId id="2147483705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1" r:id="rId12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6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7" r:id="rId5"/>
    <p:sldLayoutId id="214748370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2000" cy="72136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2257378" y="2349530"/>
            <a:ext cx="7677243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Task Allocation and Failure Detection in Crowdsourcing Platforms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Number: D6</a:t>
            </a:r>
          </a:p>
        </p:txBody>
      </p:sp>
      <p:pic>
        <p:nvPicPr>
          <p:cNvPr id="11" name="Google Shape;154;p22" descr="A picture containing person, white&#10;&#10;Description automatically generated">
            <a:extLst>
              <a:ext uri="{FF2B5EF4-FFF2-40B4-BE49-F238E27FC236}">
                <a16:creationId xmlns:a16="http://schemas.microsoft.com/office/drawing/2014/main" id="{8B1E97CD-116B-7461-F600-62BBBFA559B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0568" t="1834" r="17645" b="33811"/>
          <a:stretch/>
        </p:blipFill>
        <p:spPr>
          <a:xfrm>
            <a:off x="5050621" y="303958"/>
            <a:ext cx="1614626" cy="1494417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890;p24">
            <a:extLst>
              <a:ext uri="{FF2B5EF4-FFF2-40B4-BE49-F238E27FC236}">
                <a16:creationId xmlns:a16="http://schemas.microsoft.com/office/drawing/2014/main" id="{D350A223-BAD9-4EAB-F348-A9D801421B4A}"/>
              </a:ext>
            </a:extLst>
          </p:cNvPr>
          <p:cNvSpPr txBox="1"/>
          <p:nvPr/>
        </p:nvSpPr>
        <p:spPr>
          <a:xfrm>
            <a:off x="335525" y="6501048"/>
            <a:ext cx="11937157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Amrita School of Computing | Amrita Vishwa Vidyapeetham | </a:t>
            </a:r>
            <a:r>
              <a:rPr lang="en-U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Amritapuri</a:t>
            </a: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DD83A-000F-C7C5-2C3F-D1193742B3FC}"/>
              </a:ext>
            </a:extLst>
          </p:cNvPr>
          <p:cNvSpPr txBox="1"/>
          <p:nvPr/>
        </p:nvSpPr>
        <p:spPr>
          <a:xfrm>
            <a:off x="4017144" y="3606800"/>
            <a:ext cx="41577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- Ms.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Lekshmi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Nair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498995A-8B50-D1B2-FC1F-3A00F1897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4069"/>
              </p:ext>
            </p:extLst>
          </p:nvPr>
        </p:nvGraphicFramePr>
        <p:xfrm>
          <a:off x="3852472" y="4790612"/>
          <a:ext cx="490326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1631">
                  <a:extLst>
                    <a:ext uri="{9D8B030D-6E8A-4147-A177-3AD203B41FA5}">
                      <a16:colId xmlns:a16="http://schemas.microsoft.com/office/drawing/2014/main" val="3685357652"/>
                    </a:ext>
                  </a:extLst>
                </a:gridCol>
                <a:gridCol w="2451631">
                  <a:extLst>
                    <a:ext uri="{9D8B030D-6E8A-4147-A177-3AD203B41FA5}">
                      <a16:colId xmlns:a16="http://schemas.microsoft.com/office/drawing/2014/main" val="2622350480"/>
                    </a:ext>
                  </a:extLst>
                </a:gridCol>
              </a:tblGrid>
              <a:tr h="347839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Sindhu Sahithi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AM.EN.U4CSE20326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29294"/>
                  </a:ext>
                </a:extLst>
              </a:tr>
              <a:tr h="347839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Manikanta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AM.EN.U4CSE20370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8973"/>
                  </a:ext>
                </a:extLst>
              </a:tr>
              <a:tr h="347839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Surya Teja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AM.EN.U4CSE20371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2571"/>
                  </a:ext>
                </a:extLst>
              </a:tr>
              <a:tr h="34783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Anushree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AM.EN.U4CSE20375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1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19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B9AD2-3321-4280-1FB4-43BD84CE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206405"/>
            <a:ext cx="10515600" cy="421441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                                   High Level Design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9C9EE7-D6D3-B674-AC50-95CB93685BE7}"/>
              </a:ext>
            </a:extLst>
          </p:cNvPr>
          <p:cNvSpPr/>
          <p:nvPr/>
        </p:nvSpPr>
        <p:spPr>
          <a:xfrm>
            <a:off x="6499633" y="1508366"/>
            <a:ext cx="1046049" cy="33185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</a:t>
            </a:r>
            <a:endParaRPr lang="en-IN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41F9DD-D4B9-9A5D-84E1-BEB8B4F533DC}"/>
              </a:ext>
            </a:extLst>
          </p:cNvPr>
          <p:cNvSpPr/>
          <p:nvPr/>
        </p:nvSpPr>
        <p:spPr>
          <a:xfrm>
            <a:off x="7480765" y="875839"/>
            <a:ext cx="947537" cy="432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E151C-BEA2-663C-B539-750EFF111ABD}"/>
              </a:ext>
            </a:extLst>
          </p:cNvPr>
          <p:cNvSpPr/>
          <p:nvPr/>
        </p:nvSpPr>
        <p:spPr>
          <a:xfrm>
            <a:off x="8465573" y="1523427"/>
            <a:ext cx="1046049" cy="3318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D627CD-AB9E-82B9-AC65-2BB5E0B11DB6}"/>
              </a:ext>
            </a:extLst>
          </p:cNvPr>
          <p:cNvSpPr/>
          <p:nvPr/>
        </p:nvSpPr>
        <p:spPr>
          <a:xfrm>
            <a:off x="10181890" y="2736177"/>
            <a:ext cx="860290" cy="421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Workers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9D30DF-F4A6-CCBD-0D62-396FA0553460}"/>
              </a:ext>
            </a:extLst>
          </p:cNvPr>
          <p:cNvSpPr/>
          <p:nvPr/>
        </p:nvSpPr>
        <p:spPr>
          <a:xfrm>
            <a:off x="6353663" y="3813765"/>
            <a:ext cx="1270743" cy="336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Dataset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AA21B8-552C-10CF-49E7-E552EDFB8E56}"/>
              </a:ext>
            </a:extLst>
          </p:cNvPr>
          <p:cNvSpPr/>
          <p:nvPr/>
        </p:nvSpPr>
        <p:spPr>
          <a:xfrm>
            <a:off x="6353663" y="2207067"/>
            <a:ext cx="1270743" cy="513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classifying of employees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07B94D-C71F-04A2-F075-0A910F11CDB4}"/>
              </a:ext>
            </a:extLst>
          </p:cNvPr>
          <p:cNvSpPr/>
          <p:nvPr/>
        </p:nvSpPr>
        <p:spPr>
          <a:xfrm>
            <a:off x="6283625" y="3081359"/>
            <a:ext cx="1410819" cy="421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for Mentorship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77231A-944E-CD69-0994-9B04FAE81C53}"/>
              </a:ext>
            </a:extLst>
          </p:cNvPr>
          <p:cNvSpPr/>
          <p:nvPr/>
        </p:nvSpPr>
        <p:spPr>
          <a:xfrm>
            <a:off x="8329816" y="2586857"/>
            <a:ext cx="1389370" cy="71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Similar Workers(Compute Similarity Measures)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F8B139-5E2D-731E-881C-138652A82F73}"/>
              </a:ext>
            </a:extLst>
          </p:cNvPr>
          <p:cNvSpPr/>
          <p:nvPr/>
        </p:nvSpPr>
        <p:spPr>
          <a:xfrm>
            <a:off x="10104319" y="3646460"/>
            <a:ext cx="1015432" cy="5023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Task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EFD6D-9A28-409D-0369-EFC69E7BF85D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flipH="1">
            <a:off x="7022658" y="1092026"/>
            <a:ext cx="458107" cy="416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CFF7EE-B020-E78E-0F25-A592554F26E5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8428302" y="1092026"/>
            <a:ext cx="560296" cy="431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904220-C2DA-0166-99EF-3163578DE3F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989035" y="2720747"/>
            <a:ext cx="0" cy="3606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9D1E84-4991-CD05-14ED-2D7461C7BE98}"/>
              </a:ext>
            </a:extLst>
          </p:cNvPr>
          <p:cNvSpPr txBox="1"/>
          <p:nvPr/>
        </p:nvSpPr>
        <p:spPr>
          <a:xfrm>
            <a:off x="571499" y="898743"/>
            <a:ext cx="442555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Crowd Information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Employee related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Related data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as Expert and In Expert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Mentorship Formation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In Expert to Expert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Allocation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set Similarity Matching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Detection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the task failed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Reallocate the Task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AB85A9-4761-A2DB-87E9-A2B317B4219E}"/>
              </a:ext>
            </a:extLst>
          </p:cNvPr>
          <p:cNvCxnSpPr/>
          <p:nvPr/>
        </p:nvCxnSpPr>
        <p:spPr>
          <a:xfrm>
            <a:off x="8988597" y="1863347"/>
            <a:ext cx="1" cy="732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F24031-2B2B-02A7-6BC8-A488E4F714A2}"/>
              </a:ext>
            </a:extLst>
          </p:cNvPr>
          <p:cNvSpPr txBox="1"/>
          <p:nvPr/>
        </p:nvSpPr>
        <p:spPr>
          <a:xfrm>
            <a:off x="9035225" y="2080393"/>
            <a:ext cx="824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09C808-702D-E006-312A-C43E76829214}"/>
              </a:ext>
            </a:extLst>
          </p:cNvPr>
          <p:cNvSpPr txBox="1"/>
          <p:nvPr/>
        </p:nvSpPr>
        <p:spPr>
          <a:xfrm>
            <a:off x="7953488" y="3576200"/>
            <a:ext cx="941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FD30D2-BD76-4D56-F338-730617B2C76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89035" y="1855279"/>
            <a:ext cx="0" cy="351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1B9116-AFE6-2240-CD0F-4FEED4130341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6989035" y="3502800"/>
            <a:ext cx="0" cy="310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FFB31927-BC62-6CB1-AB4F-D77366FA6954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rot="5400000" flipH="1" flipV="1">
            <a:off x="7584261" y="2710057"/>
            <a:ext cx="845013" cy="2035466"/>
          </a:xfrm>
          <a:prstGeom prst="curvedConnector3">
            <a:avLst>
              <a:gd name="adj1" fmla="val -270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BF2BAA-4E7A-F8D6-89C9-130E7503F92C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9719186" y="2946070"/>
            <a:ext cx="462704" cy="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FC7437D-9857-724F-BC1F-0D6D06E6D3E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10612035" y="3157618"/>
            <a:ext cx="0" cy="4888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C6E241-58B2-48BC-EB25-D714939D25C7}"/>
              </a:ext>
            </a:extLst>
          </p:cNvPr>
          <p:cNvSpPr/>
          <p:nvPr/>
        </p:nvSpPr>
        <p:spPr>
          <a:xfrm>
            <a:off x="10043522" y="4972668"/>
            <a:ext cx="1137026" cy="7194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Detection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B0C3A3-4264-AE43-8F87-50EA7254F530}"/>
              </a:ext>
            </a:extLst>
          </p:cNvPr>
          <p:cNvSpPr/>
          <p:nvPr/>
        </p:nvSpPr>
        <p:spPr>
          <a:xfrm>
            <a:off x="8189841" y="4943968"/>
            <a:ext cx="1597512" cy="7865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Tasks Removal from Assigned Worker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C7892B-C035-C820-74FE-38EADE793C4C}"/>
              </a:ext>
            </a:extLst>
          </p:cNvPr>
          <p:cNvCxnSpPr>
            <a:stCxn id="15" idx="2"/>
            <a:endCxn id="2" idx="0"/>
          </p:cNvCxnSpPr>
          <p:nvPr/>
        </p:nvCxnSpPr>
        <p:spPr>
          <a:xfrm>
            <a:off x="10612035" y="4148849"/>
            <a:ext cx="0" cy="8238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0971CC-151F-88A3-438B-60F0F812D9F2}"/>
              </a:ext>
            </a:extLst>
          </p:cNvPr>
          <p:cNvCxnSpPr>
            <a:stCxn id="2" idx="1"/>
            <a:endCxn id="13" idx="3"/>
          </p:cNvCxnSpPr>
          <p:nvPr/>
        </p:nvCxnSpPr>
        <p:spPr>
          <a:xfrm flipH="1">
            <a:off x="9787353" y="5332407"/>
            <a:ext cx="256169" cy="48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55CE8B-EBC2-0822-D2B2-698E73DD8728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8988597" y="3305283"/>
            <a:ext cx="35904" cy="1638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65D098-4CE8-6E1D-B79B-AB0B17AB42C3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4081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3D3B62-B194-B6C3-F695-C247060C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2" y="1811903"/>
            <a:ext cx="11526021" cy="4084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D8BFB4-9209-EFE4-6E16-43955371F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6" y="2503090"/>
            <a:ext cx="11933954" cy="185182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85855-5737-3352-5779-89055A79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303322"/>
            <a:ext cx="10515600" cy="51012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Generation – Built our own Dataset 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B46FB-4901-B833-3BF9-E37CE415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Contributions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73C27-7258-84E0-5215-EE6408CDCE80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644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85855-5737-3352-5779-89055A79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293797"/>
            <a:ext cx="10753726" cy="51012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Generation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In Expert Workers to the Expert Workers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it aims to </a:t>
            </a:r>
            <a:r>
              <a:rPr lang="en-US" sz="22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utilization of the workforce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efficiently channeling their skills and knowledge.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is to establish a </a:t>
            </a:r>
            <a:r>
              <a:rPr lang="en-US" sz="22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mentorship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where experienced workers are paired with less experienced counterparts.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Secondly, it strives to </a:t>
            </a:r>
            <a:r>
              <a:rPr lang="en-US" sz="22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task completion rates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streamlining the workflow through the introduction of this mentorship-based approach.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mentorship arrangement aims to harness the expertise of the seasoned workers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who will assume the role of mentors, guiding and delegating tasks to their less experienced counterparts.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B46FB-4901-B833-3BF9-E37CE415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Contributions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25F98-707F-333A-F644-E24542D90BC9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371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85855-5737-3352-5779-89055A79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293797"/>
            <a:ext cx="10753726" cy="41926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Generation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In Expert Workers to the Expert Workers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the New Tasks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that arise will be meticulously assigned to workers based on a comprehensive evaluation of several key factors.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factors include the </a:t>
            </a:r>
            <a:r>
              <a:rPr lang="en-US" sz="22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skill sets possessed by the workers, the precise requirements of the tasks at hand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Subsequently, a judicious matching process will ensue, ensuring that the </a:t>
            </a:r>
            <a:r>
              <a:rPr lang="en-US" sz="22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forthcoming tasks are allocated to workers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manner that aligns seamlessly with these aforementioned criteria.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B46FB-4901-B833-3BF9-E37CE415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Contributions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4DA5A-CAF9-B1C4-70DE-945CD19B78EB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79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85855-5737-3352-5779-89055A79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293797"/>
            <a:ext cx="10753726" cy="51012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Generation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In Expert Workers to the Expert Workers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the New Tasks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Detection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designed to identify potential task failures stemming from a variety of factors, such as </a:t>
            </a:r>
            <a:r>
              <a:rPr lang="en-US" sz="22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overlap, impending deadlines, or the increased urgency of subsequently assigned tasks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task is flagged as at risk, it is </a:t>
            </a:r>
            <a:r>
              <a:rPr lang="en-US" sz="22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swiftly and strategically reassigned to another employee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possesses the necessary skills and capacity to ensure its successful completion.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enhances our ability to </a:t>
            </a:r>
            <a:r>
              <a:rPr lang="en-US" sz="22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 urgent demands, ultimately bolstering our overall efficiency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ensuring that no task is left unattended or unfinished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B46FB-4901-B833-3BF9-E37CE415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Contributions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55F68-A7EC-C805-D281-92980BBC7A4F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9856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3E7B2-C592-3425-E71B-ED25DDB6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074509"/>
            <a:ext cx="11058526" cy="49080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Used to Allocate the Tasks For the Employee (Input: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set of tasks T, skill()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Match(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← 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set of workers</a:t>
            </a:r>
            <a:endParaRPr lang="en-I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0A416-DC55-3B37-C414-ECD06B0C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DC755-E1A5-7503-6200-6CCE2AE0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75" y="2083946"/>
            <a:ext cx="6000604" cy="3699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041D4F-6CB0-5156-4513-C9F843417447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228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181A50-1D0C-F3D9-32A9-FA274C81D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3" y="2016170"/>
            <a:ext cx="3989990" cy="31053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57DB19-A78C-F630-D34D-D2C4D6FE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F3465-A9CD-4678-EABB-82ED4A3F7399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  <a:endParaRPr lang="en-IN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B320F-C468-C88D-6BBB-18ED3D07A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17" y="2016170"/>
            <a:ext cx="3788847" cy="3015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D54937-9C18-2BD8-F132-BCDFA6C12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785" y="2155687"/>
            <a:ext cx="3049116" cy="29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7DB19-A78C-F630-D34D-D2C4D6FE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F3465-A9CD-4678-EABB-82ED4A3F7399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  <a:endParaRPr lang="en-IN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B7F8F-5958-A687-EC04-C44D48BA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05" y="770102"/>
            <a:ext cx="6487485" cy="2126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682C5A-423C-65A5-8C46-6A1AEEE34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47" y="3392770"/>
            <a:ext cx="5286999" cy="17836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479D8B-5B39-B79D-C40C-1EC3903FF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54" y="3392770"/>
            <a:ext cx="4528793" cy="1783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0B018A-71C9-0BDA-1EA0-D36478277F9F}"/>
              </a:ext>
            </a:extLst>
          </p:cNvPr>
          <p:cNvSpPr txBox="1"/>
          <p:nvPr/>
        </p:nvSpPr>
        <p:spPr>
          <a:xfrm>
            <a:off x="4841539" y="5518872"/>
            <a:ext cx="2078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Allocated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9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3E7B2-C592-3425-E71B-ED25DDB6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1090269"/>
            <a:ext cx="11029951" cy="49080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to Categorize the Employees and Mentorship Mapping ( Input: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of inexpert workers and W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of expert workers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Match(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←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I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0A416-DC55-3B37-C414-ECD06B0C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581B4-005F-D493-A4EF-6E648439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36" y="1935325"/>
            <a:ext cx="5743720" cy="39796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DD913-76DC-89C2-FCDC-4451183C57F3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25739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DE5E60-184F-C507-B5E5-4A62823DB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15797"/>
            <a:ext cx="10515600" cy="2291744"/>
          </a:xfrm>
        </p:spPr>
        <p:txBody>
          <a:bodyPr/>
          <a:lstStyle/>
          <a:p>
            <a:r>
              <a:rPr lang="en-US" dirty="0"/>
              <a:t>Identifying the Attributes of the dataset</a:t>
            </a:r>
          </a:p>
          <a:p>
            <a:r>
              <a:rPr lang="en-US" dirty="0"/>
              <a:t>Creating the dataset</a:t>
            </a:r>
          </a:p>
          <a:p>
            <a:r>
              <a:rPr lang="en-US" dirty="0"/>
              <a:t>Implementing an algorithm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4266F-EC5D-621B-8760-C5ECACFA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958261"/>
            <a:ext cx="10515600" cy="421441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status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E5AFB-46D0-AA79-F4EF-CB8E368B1155}"/>
              </a:ext>
            </a:extLst>
          </p:cNvPr>
          <p:cNvSpPr txBox="1"/>
          <p:nvPr/>
        </p:nvSpPr>
        <p:spPr>
          <a:xfrm>
            <a:off x="5639394" y="6355976"/>
            <a:ext cx="33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75357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6CCA71-8852-C51B-0B11-A7AB22D9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2345967"/>
            <a:ext cx="10515600" cy="421441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1AFE66-B1D3-9ED9-5540-26F2CC84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3" y="2888863"/>
            <a:ext cx="11118477" cy="159175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Focus: </a:t>
            </a:r>
            <a:r>
              <a:rPr lang="en-GB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allocation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crowdsourcing.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Optimize worker-task matching for productivity.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GB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Mentorship mapping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</a:t>
            </a:r>
            <a:r>
              <a:rPr lang="en-GB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workforce utilization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task completion.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ACDC0-CA8D-CA96-79FA-F1F6C323DC3D}"/>
              </a:ext>
            </a:extLst>
          </p:cNvPr>
          <p:cNvSpPr txBox="1"/>
          <p:nvPr/>
        </p:nvSpPr>
        <p:spPr>
          <a:xfrm>
            <a:off x="381592" y="5084929"/>
            <a:ext cx="11118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Enhance platform efficiency, client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Develop accurate task allocation algorithm, reduce errors, prevent task failures.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 Improve efficiency and quality in task allocation.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B4500-17B0-2A54-7272-32D1A1B537C2}"/>
              </a:ext>
            </a:extLst>
          </p:cNvPr>
          <p:cNvSpPr txBox="1"/>
          <p:nvPr/>
        </p:nvSpPr>
        <p:spPr>
          <a:xfrm>
            <a:off x="381593" y="1286423"/>
            <a:ext cx="11118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ideas, content, services, or solutions from a wide range of individuals or the public for specific purposes or goals.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CF1ABCAD-1974-975D-086C-37AF9C1FBDED}"/>
              </a:ext>
            </a:extLst>
          </p:cNvPr>
          <p:cNvSpPr txBox="1">
            <a:spLocks/>
          </p:cNvSpPr>
          <p:nvPr/>
        </p:nvSpPr>
        <p:spPr>
          <a:xfrm>
            <a:off x="381593" y="687127"/>
            <a:ext cx="10515600" cy="421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Crowdsourcing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91E9700-AD3E-FC03-C985-E4BECEEE2B3E}"/>
              </a:ext>
            </a:extLst>
          </p:cNvPr>
          <p:cNvSpPr txBox="1">
            <a:spLocks/>
          </p:cNvSpPr>
          <p:nvPr/>
        </p:nvSpPr>
        <p:spPr>
          <a:xfrm>
            <a:off x="511629" y="4602075"/>
            <a:ext cx="10515600" cy="421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F5C0F-DE03-87B3-B39C-C36B7EAD8381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5833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  <p:bldP spid="3" grpId="0"/>
      <p:bldP spid="6" grpId="0"/>
      <p:bldP spid="5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80D22F-8881-378B-D731-088B85AF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379303"/>
            <a:ext cx="10515600" cy="4908082"/>
          </a:xfrm>
        </p:spPr>
        <p:txBody>
          <a:bodyPr>
            <a:noAutofit/>
          </a:bodyPr>
          <a:lstStyle/>
          <a:p>
            <a:pPr algn="just"/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Ayswarya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Kurup and G P Sajeev, “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Personalization for In expertise Workers in Incentive Based Crowdsourcing Platforms,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International Conference on Advances in Computing, Communications and Informatics (ICACCI), Bangalore, India, Sep. 2018.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K. Li, J. Xiao, Y. Wang, and Q. Wang, “Analysis of the key factors for software quality in crowdsourcing development: An empirical study on top coder. com,” in Computer Software and Applications Conference (COMPSAC), 2013 IEEE 37th Annual. IEEE, 2013, pp. 812–817.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A. R. Kurup and G. P. Sajeev, “Task recommendation in Reward-Based crowdsourcing systems,” in Fifth International Symposium on Women in Computing and Informatics (WCI-2017), Manipal, Mangalore, India, Sep. 2017, pp. 1511–1518.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A. R. Kurup and G. P. Sajeev, ‘‘A task recommendation scheme for crowdsourcing based on expertise estimation,’’ Electron. Commerce Res. Appl., vol. 41, May 2020, Art. no. 100946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EEF86-278A-9475-5530-05B891D5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57" y="570615"/>
            <a:ext cx="10515600" cy="42144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41B0F-5E72-910D-C98D-FA091648DAF0}"/>
              </a:ext>
            </a:extLst>
          </p:cNvPr>
          <p:cNvSpPr txBox="1"/>
          <p:nvPr/>
        </p:nvSpPr>
        <p:spPr>
          <a:xfrm>
            <a:off x="5639394" y="6355976"/>
            <a:ext cx="33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058461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3CA20-833D-DEF8-E939-A15764AF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01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697CAA-920D-27FA-2389-90BC3C50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1137256"/>
            <a:ext cx="11315701" cy="4933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1BB9B5-4E4C-C5FF-36B7-632BDFB2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5" y="65314"/>
            <a:ext cx="10912283" cy="99548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eorgia"/>
              </a:rPr>
              <a:t>Background Study/Related Work</a:t>
            </a:r>
            <a:endParaRPr lang="en-GB" sz="3600" dirty="0">
              <a:latin typeface="Georgia"/>
            </a:endParaRP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8970E5-DC4B-BE23-4EE6-33DE1A9CC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82189"/>
              </p:ext>
            </p:extLst>
          </p:nvPr>
        </p:nvGraphicFramePr>
        <p:xfrm>
          <a:off x="292270" y="579073"/>
          <a:ext cx="11594929" cy="5394960"/>
        </p:xfrm>
        <a:graphic>
          <a:graphicData uri="http://schemas.openxmlformats.org/drawingml/2006/table">
            <a:tbl>
              <a:tblPr/>
              <a:tblGrid>
                <a:gridCol w="2079662">
                  <a:extLst>
                    <a:ext uri="{9D8B030D-6E8A-4147-A177-3AD203B41FA5}">
                      <a16:colId xmlns:a16="http://schemas.microsoft.com/office/drawing/2014/main" val="1337618479"/>
                    </a:ext>
                  </a:extLst>
                </a:gridCol>
                <a:gridCol w="2520680">
                  <a:extLst>
                    <a:ext uri="{9D8B030D-6E8A-4147-A177-3AD203B41FA5}">
                      <a16:colId xmlns:a16="http://schemas.microsoft.com/office/drawing/2014/main" val="2786992942"/>
                    </a:ext>
                  </a:extLst>
                </a:gridCol>
                <a:gridCol w="2297813">
                  <a:extLst>
                    <a:ext uri="{9D8B030D-6E8A-4147-A177-3AD203B41FA5}">
                      <a16:colId xmlns:a16="http://schemas.microsoft.com/office/drawing/2014/main" val="3853498532"/>
                    </a:ext>
                  </a:extLst>
                </a:gridCol>
                <a:gridCol w="2129681">
                  <a:extLst>
                    <a:ext uri="{9D8B030D-6E8A-4147-A177-3AD203B41FA5}">
                      <a16:colId xmlns:a16="http://schemas.microsoft.com/office/drawing/2014/main" val="2150754490"/>
                    </a:ext>
                  </a:extLst>
                </a:gridCol>
                <a:gridCol w="2567093">
                  <a:extLst>
                    <a:ext uri="{9D8B030D-6E8A-4147-A177-3AD203B41FA5}">
                      <a16:colId xmlns:a16="http://schemas.microsoft.com/office/drawing/2014/main" val="2118826406"/>
                    </a:ext>
                  </a:extLst>
                </a:gridCol>
              </a:tblGrid>
              <a:tr h="524557">
                <a:tc>
                  <a:txBody>
                    <a:bodyPr/>
                    <a:lstStyle/>
                    <a:p>
                      <a:pPr fontAlgn="ctr"/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IN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&amp;year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IN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IN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IN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IN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problems/Future work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97066"/>
                  </a:ext>
                </a:extLst>
              </a:tr>
              <a:tr h="1436412">
                <a:tc>
                  <a:txBody>
                    <a:bodyPr/>
                    <a:lstStyle/>
                    <a:p>
                      <a:pPr algn="l" rtl="0" fontAlgn="base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Personalization for In expertise Workers in Incentive Based Crowdsourcing Platforms(2023)</a:t>
                      </a:r>
                    </a:p>
                    <a:p>
                      <a:pPr algn="l" rtl="0" fontAlgn="base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recommendation model for inexpert workers in crowdsourcing.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Emphasis on </a:t>
                      </a:r>
                      <a:r>
                        <a:rPr lang="en-GB" sz="1600" b="0" i="0" dirty="0">
                          <a:solidFill>
                            <a:srgbClr val="B6114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multiple skills </a:t>
                      </a: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enhancing recommendation accuracy.</a:t>
                      </a:r>
                    </a:p>
                    <a:p>
                      <a:pPr algn="l" rtl="0" fontAlgn="base"/>
                      <a:endParaRPr lang="en-GB" sz="16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recommendation model for inexpert and new workers in crowdsourcing.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skill taxonomy and participation probability of expert workers.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Accuracy Mentioned</a:t>
                      </a:r>
                      <a:endParaRPr lang="en-IN" sz="16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Assessing workers and tasks with skills may overlook real-world complexity.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 model to multi-skills, boost accuracy, and explore advanced recommendation algorithms for enhanced crowdsource task assignments.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Reassigning Tasks</a:t>
                      </a:r>
                      <a:endParaRPr lang="en-IN" sz="16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62805"/>
                  </a:ext>
                </a:extLst>
              </a:tr>
              <a:tr h="162888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 Detection for Streaming Task Assignment in Crowdsourcing (2022)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>
                          <a:solidFill>
                            <a:srgbClr val="B6114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Insufficient real-world validation </a:t>
                      </a: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hinders practicality in dynamic, diverse crowdsourcing environments, limiting applicability and relevance.</a:t>
                      </a:r>
                      <a:endParaRPr lang="en-IN" sz="16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 task assignment detection, targeting malicious workers and invalid tasks</a:t>
                      </a:r>
                      <a:endParaRPr lang="en-IN" sz="16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rgbClr val="B6114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No-real-world deployment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narrow anomaly exploration, scalability, adaptability, task impact.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Real-world validation, semi-supervised learning, </a:t>
                      </a:r>
                      <a:r>
                        <a:rPr lang="en-GB" sz="1600" b="0" i="0" dirty="0">
                          <a:solidFill>
                            <a:srgbClr val="B6114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streaming </a:t>
                      </a: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scenarios, contextual </a:t>
                      </a:r>
                      <a:r>
                        <a:rPr lang="en-GB" sz="1600" b="0" i="0" dirty="0">
                          <a:solidFill>
                            <a:srgbClr val="B6114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integration</a:t>
                      </a:r>
                      <a:r>
                        <a:rPr lang="en-GB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task assignment efficiency enhancement.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endParaRPr lang="en-IN" sz="16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930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2B021C-7444-56DA-C59C-B8DAF00F6702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0662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697CAA-920D-27FA-2389-90BC3C50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1137256"/>
            <a:ext cx="11315701" cy="4933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1BB9B5-4E4C-C5FF-36B7-632BDFB2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96" y="365543"/>
            <a:ext cx="10515600" cy="4214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/>
              </a:rPr>
              <a:t>Background Study/Related Work</a:t>
            </a:r>
            <a:endParaRPr lang="en-GB" dirty="0">
              <a:latin typeface="Georgia"/>
            </a:endParaRP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8970E5-DC4B-BE23-4EE6-33DE1A9CC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96289"/>
              </p:ext>
            </p:extLst>
          </p:nvPr>
        </p:nvGraphicFramePr>
        <p:xfrm>
          <a:off x="214604" y="609817"/>
          <a:ext cx="11672595" cy="5612983"/>
        </p:xfrm>
        <a:graphic>
          <a:graphicData uri="http://schemas.openxmlformats.org/drawingml/2006/table">
            <a:tbl>
              <a:tblPr/>
              <a:tblGrid>
                <a:gridCol w="1919466">
                  <a:extLst>
                    <a:ext uri="{9D8B030D-6E8A-4147-A177-3AD203B41FA5}">
                      <a16:colId xmlns:a16="http://schemas.microsoft.com/office/drawing/2014/main" val="1337618479"/>
                    </a:ext>
                  </a:extLst>
                </a:gridCol>
                <a:gridCol w="2554470">
                  <a:extLst>
                    <a:ext uri="{9D8B030D-6E8A-4147-A177-3AD203B41FA5}">
                      <a16:colId xmlns:a16="http://schemas.microsoft.com/office/drawing/2014/main" val="2786992942"/>
                    </a:ext>
                  </a:extLst>
                </a:gridCol>
                <a:gridCol w="2468720">
                  <a:extLst>
                    <a:ext uri="{9D8B030D-6E8A-4147-A177-3AD203B41FA5}">
                      <a16:colId xmlns:a16="http://schemas.microsoft.com/office/drawing/2014/main" val="3853498532"/>
                    </a:ext>
                  </a:extLst>
                </a:gridCol>
                <a:gridCol w="2428016">
                  <a:extLst>
                    <a:ext uri="{9D8B030D-6E8A-4147-A177-3AD203B41FA5}">
                      <a16:colId xmlns:a16="http://schemas.microsoft.com/office/drawing/2014/main" val="2150754490"/>
                    </a:ext>
                  </a:extLst>
                </a:gridCol>
                <a:gridCol w="2301923">
                  <a:extLst>
                    <a:ext uri="{9D8B030D-6E8A-4147-A177-3AD203B41FA5}">
                      <a16:colId xmlns:a16="http://schemas.microsoft.com/office/drawing/2014/main" val="2118826406"/>
                    </a:ext>
                  </a:extLst>
                </a:gridCol>
              </a:tblGrid>
              <a:tr h="481475">
                <a:tc>
                  <a:txBody>
                    <a:bodyPr/>
                    <a:lstStyle/>
                    <a:p>
                      <a:pPr fontAlgn="ctr"/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IN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&amp;year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IN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IN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IN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IN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problems/Future work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97066"/>
                  </a:ext>
                </a:extLst>
              </a:tr>
              <a:tr h="227374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Recommendation in Reward Based</a:t>
                      </a:r>
                    </a:p>
                    <a:p>
                      <a:pPr algn="l" rtl="0" fontAlgn="base"/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(2023)</a:t>
                      </a:r>
                      <a:endParaRPr lang="en-IN" sz="15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crowdsourcing task recommendations with </a:t>
                      </a:r>
                      <a:r>
                        <a:rPr lang="en-GB" sz="1500" b="0" i="0" dirty="0">
                          <a:solidFill>
                            <a:srgbClr val="B6114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models </a:t>
                      </a:r>
                      <a:r>
                        <a:rPr lang="en-GB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improved accuracy.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Exploration of user-friendly enhancements to encourage worker engagement in </a:t>
                      </a:r>
                      <a:r>
                        <a:rPr lang="en-GB" sz="1500" b="0" i="0" dirty="0">
                          <a:solidFill>
                            <a:srgbClr val="B6114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environments</a:t>
                      </a:r>
                      <a:r>
                        <a:rPr lang="en-GB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5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Introduces reward-based task recommendation model, combines implicit feedback, explicit features, </a:t>
                      </a:r>
                      <a:r>
                        <a:rPr lang="en-IN" sz="1500" b="0" i="0" dirty="0">
                          <a:solidFill>
                            <a:srgbClr val="B6114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outperforms matrix</a:t>
                      </a:r>
                      <a:r>
                        <a:rPr lang="en-IN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factorization, reduces data sparsity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Accuracy Mentioned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Scalability, generalization across platforms, and comparison with state-of-the-art methods warrant further exploration. </a:t>
                      </a:r>
                      <a:r>
                        <a:rPr lang="en-GB" sz="1500" dirty="0">
                          <a:solidFill>
                            <a:srgbClr val="B6114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Larger dataset </a:t>
                      </a:r>
                      <a:r>
                        <a:rPr lang="en-GB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needed.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set of Algorithms can be implemented, Considering different Parameters.</a:t>
                      </a:r>
                      <a:endParaRPr lang="en-IN" sz="15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62805"/>
                  </a:ext>
                </a:extLst>
              </a:tr>
              <a:tr h="251627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Prediction in Crowdsourced Software Development (2017)</a:t>
                      </a:r>
                      <a:endParaRPr lang="en-IN" sz="15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Emphasizes </a:t>
                      </a:r>
                      <a:r>
                        <a:rPr lang="en-GB" sz="1500" b="0" i="0" dirty="0">
                          <a:solidFill>
                            <a:srgbClr val="B6114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non-competitive tasks</a:t>
                      </a:r>
                      <a:r>
                        <a:rPr lang="en-GB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additional failure </a:t>
                      </a:r>
                      <a:r>
                        <a:rPr lang="en-GB" sz="1500" b="0" i="0" dirty="0">
                          <a:solidFill>
                            <a:srgbClr val="B6114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metrics</a:t>
                      </a:r>
                      <a:r>
                        <a:rPr lang="en-GB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internal threat consideration in evaluation</a:t>
                      </a:r>
                      <a:endParaRPr lang="en-IN" sz="15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Proposes software crowdsourcing failure prediction framework with high accuracy, identifies key factors, offers risk management recommendations.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of 85%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endParaRPr lang="en-IN" sz="15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limits to competitive tasks on Top Coder, neglecting non-competitive or collaborative ones.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Further investigate competition factors, metrics, and internal threat considerations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5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Involves tech and worker supply-demand, social network analysis, text mining, and expanded data collection</a:t>
                      </a:r>
                      <a:endParaRPr lang="en-IN" sz="15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188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58A81C-12D8-F0F2-DEFB-3BF9CFC17D61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33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C3C4DE-D87F-11B0-9148-7D5846E3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48" y="1306116"/>
            <a:ext cx="6013351" cy="5385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skills change over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Faced assigning Mentor Mapping.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update task allocation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accurate task-worker matching.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may have dependencies.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advanced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smooth workflow distribution.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Task Not Assigned again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C292F-69AB-6307-6EEF-22A06CB5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01" y="310979"/>
            <a:ext cx="4623823" cy="421441"/>
          </a:xfrm>
        </p:spPr>
        <p:txBody>
          <a:bodyPr>
            <a:normAutofit fontScale="90000"/>
          </a:bodyPr>
          <a:lstStyle/>
          <a:p>
            <a:r>
              <a:rPr lang="en-US" dirty="0"/>
              <a:t>Persisting Challenges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A187100-C0D3-3D3F-9E17-57A2809A89E9}"/>
              </a:ext>
            </a:extLst>
          </p:cNvPr>
          <p:cNvSpPr/>
          <p:nvPr/>
        </p:nvSpPr>
        <p:spPr>
          <a:xfrm>
            <a:off x="6167717" y="2626656"/>
            <a:ext cx="1676399" cy="119115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EA052-05C3-D3CE-5EFF-8246CCFC77C9}"/>
              </a:ext>
            </a:extLst>
          </p:cNvPr>
          <p:cNvSpPr txBox="1"/>
          <p:nvPr/>
        </p:nvSpPr>
        <p:spPr>
          <a:xfrm>
            <a:off x="6203576" y="2899072"/>
            <a:ext cx="160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aiming to solve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505B95-4EF5-397C-577E-7761D4EC2FFE}"/>
              </a:ext>
            </a:extLst>
          </p:cNvPr>
          <p:cNvSpPr/>
          <p:nvPr/>
        </p:nvSpPr>
        <p:spPr>
          <a:xfrm>
            <a:off x="7935228" y="1515036"/>
            <a:ext cx="3423055" cy="36108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05094-A14F-3F49-5687-B69CB18AB50C}"/>
              </a:ext>
            </a:extLst>
          </p:cNvPr>
          <p:cNvSpPr txBox="1"/>
          <p:nvPr/>
        </p:nvSpPr>
        <p:spPr>
          <a:xfrm>
            <a:off x="7935228" y="1612282"/>
            <a:ext cx="3423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Previous History of Tasks done for Mentorship Mapping.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Factors of Successful submissions: Average Submission days for the Task Allocation.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the Failure detection considers : Urgency level, Due days , Assigned Tasks , Approved percentages, Average Submission days for the Task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Reallocate the Task</a:t>
            </a:r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1A152FE5-9FC9-0C0D-4F00-D7BCC5D53522}"/>
              </a:ext>
            </a:extLst>
          </p:cNvPr>
          <p:cNvSpPr txBox="1">
            <a:spLocks/>
          </p:cNvSpPr>
          <p:nvPr/>
        </p:nvSpPr>
        <p:spPr>
          <a:xfrm>
            <a:off x="8184775" y="884675"/>
            <a:ext cx="2796990" cy="421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Goals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50EA6-9D7E-4A59-A5C1-E80ACB24B4F0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39678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B9AD2-3321-4280-1FB4-43BD84CE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206405"/>
            <a:ext cx="10515600" cy="421441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                                   High Level Design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9C9EE7-D6D3-B674-AC50-95CB93685BE7}"/>
              </a:ext>
            </a:extLst>
          </p:cNvPr>
          <p:cNvSpPr/>
          <p:nvPr/>
        </p:nvSpPr>
        <p:spPr>
          <a:xfrm>
            <a:off x="6319977" y="2159186"/>
            <a:ext cx="1441076" cy="52417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41F9DD-D4B9-9A5D-84E1-BEB8B4F533DC}"/>
              </a:ext>
            </a:extLst>
          </p:cNvPr>
          <p:cNvSpPr/>
          <p:nvPr/>
        </p:nvSpPr>
        <p:spPr>
          <a:xfrm>
            <a:off x="7982510" y="1096367"/>
            <a:ext cx="1270745" cy="588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E151C-BEA2-663C-B539-750EFF111ABD}"/>
              </a:ext>
            </a:extLst>
          </p:cNvPr>
          <p:cNvSpPr/>
          <p:nvPr/>
        </p:nvSpPr>
        <p:spPr>
          <a:xfrm>
            <a:off x="9814111" y="2169678"/>
            <a:ext cx="1272988" cy="513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EFD6D-9A28-409D-0369-EFC69E7BF85D}"/>
              </a:ext>
            </a:extLst>
          </p:cNvPr>
          <p:cNvCxnSpPr>
            <a:stCxn id="4" idx="1"/>
            <a:endCxn id="3" idx="0"/>
          </p:cNvCxnSpPr>
          <p:nvPr/>
        </p:nvCxnSpPr>
        <p:spPr>
          <a:xfrm flipH="1">
            <a:off x="7040515" y="1390550"/>
            <a:ext cx="941995" cy="768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CFF7EE-B020-E78E-0F25-A592554F26E5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9253255" y="1390550"/>
            <a:ext cx="1197350" cy="779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78B161-D251-EF06-F1D5-9A039C698A9E}"/>
              </a:ext>
            </a:extLst>
          </p:cNvPr>
          <p:cNvSpPr txBox="1"/>
          <p:nvPr/>
        </p:nvSpPr>
        <p:spPr>
          <a:xfrm>
            <a:off x="571499" y="882717"/>
            <a:ext cx="44532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Gathering Crowd Information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Employee related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Related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E7A285-B1AD-7F7C-41B9-29460E5CAA6B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93182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B9AD2-3321-4280-1FB4-43BD84CE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206405"/>
            <a:ext cx="10515600" cy="421441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                                   High Level Design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9C9EE7-D6D3-B674-AC50-95CB93685BE7}"/>
              </a:ext>
            </a:extLst>
          </p:cNvPr>
          <p:cNvSpPr/>
          <p:nvPr/>
        </p:nvSpPr>
        <p:spPr>
          <a:xfrm>
            <a:off x="6508954" y="1448749"/>
            <a:ext cx="1042220" cy="38940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41F9DD-D4B9-9A5D-84E1-BEB8B4F533DC}"/>
              </a:ext>
            </a:extLst>
          </p:cNvPr>
          <p:cNvSpPr/>
          <p:nvPr/>
        </p:nvSpPr>
        <p:spPr>
          <a:xfrm>
            <a:off x="7551174" y="796932"/>
            <a:ext cx="973396" cy="421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AA21B8-552C-10CF-49E7-E552EDFB8E56}"/>
              </a:ext>
            </a:extLst>
          </p:cNvPr>
          <p:cNvSpPr/>
          <p:nvPr/>
        </p:nvSpPr>
        <p:spPr>
          <a:xfrm>
            <a:off x="5371304" y="2659059"/>
            <a:ext cx="1882588" cy="703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classifying of employees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EFD6D-9A28-409D-0369-EFC69E7BF85D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flipH="1">
            <a:off x="7030064" y="1007653"/>
            <a:ext cx="521110" cy="441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CFF7EE-B020-E78E-0F25-A592554F26E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524570" y="1007653"/>
            <a:ext cx="729249" cy="43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9B14E19-6965-49E5-F9C9-FB5DF093DFFD}"/>
              </a:ext>
            </a:extLst>
          </p:cNvPr>
          <p:cNvSpPr txBox="1"/>
          <p:nvPr/>
        </p:nvSpPr>
        <p:spPr>
          <a:xfrm>
            <a:off x="568081" y="872783"/>
            <a:ext cx="433093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Crowd Information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Employee related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Related data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 as Expert and In Expert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A18ABE-8AF8-074F-55F9-A6137C76EFD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6312598" y="1838156"/>
            <a:ext cx="717466" cy="8209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46EB27-6BD2-6AB8-73CA-5D1B2CB16D5A}"/>
              </a:ext>
            </a:extLst>
          </p:cNvPr>
          <p:cNvSpPr/>
          <p:nvPr/>
        </p:nvSpPr>
        <p:spPr>
          <a:xfrm>
            <a:off x="8633010" y="1458187"/>
            <a:ext cx="1042220" cy="38940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13E7B-9665-6631-68C4-2D73AE50B2D4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60916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B9AD2-3321-4280-1FB4-43BD84CE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206405"/>
            <a:ext cx="10515600" cy="421441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                                   High Level Design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9C9EE7-D6D3-B674-AC50-95CB93685BE7}"/>
              </a:ext>
            </a:extLst>
          </p:cNvPr>
          <p:cNvSpPr/>
          <p:nvPr/>
        </p:nvSpPr>
        <p:spPr>
          <a:xfrm>
            <a:off x="7257144" y="1325259"/>
            <a:ext cx="1042221" cy="4214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41F9DD-D4B9-9A5D-84E1-BEB8B4F533DC}"/>
              </a:ext>
            </a:extLst>
          </p:cNvPr>
          <p:cNvSpPr/>
          <p:nvPr/>
        </p:nvSpPr>
        <p:spPr>
          <a:xfrm>
            <a:off x="8345692" y="741972"/>
            <a:ext cx="932651" cy="421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E151C-BEA2-663C-B539-750EFF111ABD}"/>
              </a:ext>
            </a:extLst>
          </p:cNvPr>
          <p:cNvSpPr/>
          <p:nvPr/>
        </p:nvSpPr>
        <p:spPr>
          <a:xfrm>
            <a:off x="9367713" y="1325258"/>
            <a:ext cx="1042221" cy="3958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9D30DF-F4A6-CCBD-0D62-396FA0553460}"/>
              </a:ext>
            </a:extLst>
          </p:cNvPr>
          <p:cNvSpPr/>
          <p:nvPr/>
        </p:nvSpPr>
        <p:spPr>
          <a:xfrm>
            <a:off x="6193607" y="4744276"/>
            <a:ext cx="1550895" cy="513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Dataset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AA21B8-552C-10CF-49E7-E552EDFB8E56}"/>
              </a:ext>
            </a:extLst>
          </p:cNvPr>
          <p:cNvSpPr/>
          <p:nvPr/>
        </p:nvSpPr>
        <p:spPr>
          <a:xfrm>
            <a:off x="6868303" y="2201171"/>
            <a:ext cx="1351465" cy="5136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classifying of employees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07B94D-C71F-04A2-F075-0A910F11CDB4}"/>
              </a:ext>
            </a:extLst>
          </p:cNvPr>
          <p:cNvSpPr/>
          <p:nvPr/>
        </p:nvSpPr>
        <p:spPr>
          <a:xfrm>
            <a:off x="6176608" y="3427791"/>
            <a:ext cx="1550895" cy="6448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for Mentorship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EFD6D-9A28-409D-0369-EFC69E7BF85D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flipH="1">
            <a:off x="7778255" y="952693"/>
            <a:ext cx="567437" cy="372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CFF7EE-B020-E78E-0F25-A592554F26E5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9278343" y="952693"/>
            <a:ext cx="610481" cy="37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904220-C2DA-0166-99EF-3163578DE3F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952056" y="2714852"/>
            <a:ext cx="591980" cy="712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F2F8A1-5DE2-18FB-724D-5087A78498D8}"/>
              </a:ext>
            </a:extLst>
          </p:cNvPr>
          <p:cNvSpPr txBox="1"/>
          <p:nvPr/>
        </p:nvSpPr>
        <p:spPr>
          <a:xfrm>
            <a:off x="571499" y="952692"/>
            <a:ext cx="3645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Crowd Information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Employee related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Related data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as Expert and In Expert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Mentorship Formation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In Expert to Expert</a:t>
            </a:r>
            <a:endParaRPr lang="en-IN" sz="1600" dirty="0">
              <a:solidFill>
                <a:srgbClr val="B6114D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8BA105D-6FFD-D7B2-8D74-AA3B68842765}"/>
              </a:ext>
            </a:extLst>
          </p:cNvPr>
          <p:cNvCxnSpPr>
            <a:cxnSpLocks/>
          </p:cNvCxnSpPr>
          <p:nvPr/>
        </p:nvCxnSpPr>
        <p:spPr>
          <a:xfrm flipH="1">
            <a:off x="7482348" y="1753018"/>
            <a:ext cx="262154" cy="448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632730-07C5-B86C-DC30-FB39F96F8C97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6952056" y="4072613"/>
            <a:ext cx="16999" cy="671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4CB04A-B58F-DD2A-A51D-364A527E6466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62727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B9AD2-3321-4280-1FB4-43BD84CE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206405"/>
            <a:ext cx="10515600" cy="421441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                                   High Level Design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9C9EE7-D6D3-B674-AC50-95CB93685BE7}"/>
              </a:ext>
            </a:extLst>
          </p:cNvPr>
          <p:cNvSpPr/>
          <p:nvPr/>
        </p:nvSpPr>
        <p:spPr>
          <a:xfrm>
            <a:off x="6494888" y="1581118"/>
            <a:ext cx="1046049" cy="33185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</a:t>
            </a:r>
            <a:endParaRPr lang="en-IN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41F9DD-D4B9-9A5D-84E1-BEB8B4F533DC}"/>
              </a:ext>
            </a:extLst>
          </p:cNvPr>
          <p:cNvSpPr/>
          <p:nvPr/>
        </p:nvSpPr>
        <p:spPr>
          <a:xfrm>
            <a:off x="7476020" y="948591"/>
            <a:ext cx="947537" cy="432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E151C-BEA2-663C-B539-750EFF111ABD}"/>
              </a:ext>
            </a:extLst>
          </p:cNvPr>
          <p:cNvSpPr/>
          <p:nvPr/>
        </p:nvSpPr>
        <p:spPr>
          <a:xfrm>
            <a:off x="8460828" y="1596179"/>
            <a:ext cx="1046049" cy="3318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D627CD-AB9E-82B9-AC65-2BB5E0B11DB6}"/>
              </a:ext>
            </a:extLst>
          </p:cNvPr>
          <p:cNvSpPr/>
          <p:nvPr/>
        </p:nvSpPr>
        <p:spPr>
          <a:xfrm>
            <a:off x="10277306" y="2805103"/>
            <a:ext cx="1046004" cy="602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Workers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9D30DF-F4A6-CCBD-0D62-396FA0553460}"/>
              </a:ext>
            </a:extLst>
          </p:cNvPr>
          <p:cNvSpPr/>
          <p:nvPr/>
        </p:nvSpPr>
        <p:spPr>
          <a:xfrm>
            <a:off x="6348918" y="3886517"/>
            <a:ext cx="1270743" cy="336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Dataset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AA21B8-552C-10CF-49E7-E552EDFB8E56}"/>
              </a:ext>
            </a:extLst>
          </p:cNvPr>
          <p:cNvSpPr/>
          <p:nvPr/>
        </p:nvSpPr>
        <p:spPr>
          <a:xfrm>
            <a:off x="6348918" y="2279819"/>
            <a:ext cx="1270743" cy="513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classifying of employees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07B94D-C71F-04A2-F075-0A910F11CDB4}"/>
              </a:ext>
            </a:extLst>
          </p:cNvPr>
          <p:cNvSpPr/>
          <p:nvPr/>
        </p:nvSpPr>
        <p:spPr>
          <a:xfrm>
            <a:off x="6278880" y="3154111"/>
            <a:ext cx="1410819" cy="421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for Mentorship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77231A-944E-CD69-0994-9B04FAE81C53}"/>
              </a:ext>
            </a:extLst>
          </p:cNvPr>
          <p:cNvSpPr/>
          <p:nvPr/>
        </p:nvSpPr>
        <p:spPr>
          <a:xfrm>
            <a:off x="8325071" y="2659610"/>
            <a:ext cx="1410819" cy="8993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Similar Workers(Compute Similarity Measures)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F8B139-5E2D-731E-881C-138652A82F73}"/>
              </a:ext>
            </a:extLst>
          </p:cNvPr>
          <p:cNvSpPr/>
          <p:nvPr/>
        </p:nvSpPr>
        <p:spPr>
          <a:xfrm>
            <a:off x="10116348" y="4181087"/>
            <a:ext cx="1367919" cy="5883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Task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EFD6D-9A28-409D-0369-EFC69E7BF85D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flipH="1">
            <a:off x="7017913" y="1164778"/>
            <a:ext cx="458107" cy="416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CFF7EE-B020-E78E-0F25-A592554F26E5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8423557" y="1164778"/>
            <a:ext cx="560296" cy="431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904220-C2DA-0166-99EF-3163578DE3F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984290" y="2793499"/>
            <a:ext cx="0" cy="3606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9D1E84-4991-CD05-14ED-2D7461C7BE98}"/>
              </a:ext>
            </a:extLst>
          </p:cNvPr>
          <p:cNvSpPr txBox="1"/>
          <p:nvPr/>
        </p:nvSpPr>
        <p:spPr>
          <a:xfrm>
            <a:off x="571499" y="948591"/>
            <a:ext cx="442555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Crowd Information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Employee related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Related data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as Expert and In Expert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Mentorship Formation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In Expert to Expert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Allocation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B611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set Similarity Matching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AB85A9-4761-A2DB-87E9-A2B317B4219E}"/>
              </a:ext>
            </a:extLst>
          </p:cNvPr>
          <p:cNvCxnSpPr/>
          <p:nvPr/>
        </p:nvCxnSpPr>
        <p:spPr>
          <a:xfrm>
            <a:off x="8983852" y="1936099"/>
            <a:ext cx="1" cy="732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F24031-2B2B-02A7-6BC8-A488E4F714A2}"/>
              </a:ext>
            </a:extLst>
          </p:cNvPr>
          <p:cNvSpPr txBox="1"/>
          <p:nvPr/>
        </p:nvSpPr>
        <p:spPr>
          <a:xfrm>
            <a:off x="9030480" y="2153145"/>
            <a:ext cx="824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09C808-702D-E006-312A-C43E76829214}"/>
              </a:ext>
            </a:extLst>
          </p:cNvPr>
          <p:cNvSpPr txBox="1"/>
          <p:nvPr/>
        </p:nvSpPr>
        <p:spPr>
          <a:xfrm>
            <a:off x="8088485" y="3912339"/>
            <a:ext cx="941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FD30D2-BD76-4D56-F338-730617B2C76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84290" y="1928031"/>
            <a:ext cx="0" cy="351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1B9116-AFE6-2240-CD0F-4FEED4130341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6984290" y="3575552"/>
            <a:ext cx="0" cy="310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FFB31927-BC62-6CB1-AB4F-D77366FA69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75343" y="2889243"/>
            <a:ext cx="664082" cy="2046191"/>
          </a:xfrm>
          <a:prstGeom prst="curvedConnector3">
            <a:avLst>
              <a:gd name="adj1" fmla="val -2850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BF2BAA-4E7A-F8D6-89C9-130E7503F92C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9735890" y="3106148"/>
            <a:ext cx="541416" cy="31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FC7437D-9857-724F-BC1F-0D6D06E6D3E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10800308" y="3407192"/>
            <a:ext cx="0" cy="773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6E7AFD-8B5B-164E-5F84-8C5DD75DCFAE}"/>
              </a:ext>
            </a:extLst>
          </p:cNvPr>
          <p:cNvSpPr txBox="1"/>
          <p:nvPr/>
        </p:nvSpPr>
        <p:spPr>
          <a:xfrm>
            <a:off x="5639394" y="6355976"/>
            <a:ext cx="2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0756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 animBg="1"/>
      <p:bldP spid="41" grpId="0"/>
      <p:bldP spid="43" grpId="0"/>
    </p:bldLst>
  </p:timing>
</p:sld>
</file>

<file path=ppt/theme/theme1.xml><?xml version="1.0" encoding="utf-8"?>
<a:theme xmlns:a="http://schemas.openxmlformats.org/drawingml/2006/main" name="Presentation Cover pa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CD6CE29747349A5A94DA81629FDC5" ma:contentTypeVersion="11" ma:contentTypeDescription="Create a new document." ma:contentTypeScope="" ma:versionID="dc06cc9d132ff9dbfd94d33746a170bc">
  <xsd:schema xmlns:xsd="http://www.w3.org/2001/XMLSchema" xmlns:xs="http://www.w3.org/2001/XMLSchema" xmlns:p="http://schemas.microsoft.com/office/2006/metadata/properties" xmlns:ns2="288a120d-550d-410d-8e83-3a0debd8f61a" xmlns:ns3="b2fc7224-56e7-4a56-81e9-64380d6fda13" targetNamespace="http://schemas.microsoft.com/office/2006/metadata/properties" ma:root="true" ma:fieldsID="3e4d2b7f430bf8adbb47ab8b4dbba55a" ns2:_="" ns3:_="">
    <xsd:import namespace="288a120d-550d-410d-8e83-3a0debd8f61a"/>
    <xsd:import namespace="b2fc7224-56e7-4a56-81e9-64380d6fda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a120d-550d-410d-8e83-3a0debd8f6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c7224-56e7-4a56-81e9-64380d6fda1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6A51D3-70D6-4C59-A5F9-E965D4778D21}">
  <ds:schemaRefs>
    <ds:schemaRef ds:uri="288a120d-550d-410d-8e83-3a0debd8f61a"/>
    <ds:schemaRef ds:uri="b2fc7224-56e7-4a56-81e9-64380d6fda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4EAF80-A9B1-4397-8673-948369AFEF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86E6DA-5186-4C2D-B67F-DA1E8DD817FC}">
  <ds:schemaRefs>
    <ds:schemaRef ds:uri="http://schemas.microsoft.com/office/infopath/2007/PartnerControls"/>
    <ds:schemaRef ds:uri="b2fc7224-56e7-4a56-81e9-64380d6fda13"/>
    <ds:schemaRef ds:uri="http://schemas.microsoft.com/office/2006/documentManagement/types"/>
    <ds:schemaRef ds:uri="http://purl.org/dc/terms/"/>
    <ds:schemaRef ds:uri="http://purl.org/dc/elements/1.1/"/>
    <ds:schemaRef ds:uri="288a120d-550d-410d-8e83-3a0debd8f61a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</TotalTime>
  <Words>1480</Words>
  <Application>Microsoft Office PowerPoint</Application>
  <PresentationFormat>Widescreen</PresentationFormat>
  <Paragraphs>233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Avenir Next LT Pro</vt:lpstr>
      <vt:lpstr>Calibri</vt:lpstr>
      <vt:lpstr>Calibri Light</vt:lpstr>
      <vt:lpstr>Futura</vt:lpstr>
      <vt:lpstr>Garamond</vt:lpstr>
      <vt:lpstr>Georgia</vt:lpstr>
      <vt:lpstr>Poppins</vt:lpstr>
      <vt:lpstr>Raleway Medium</vt:lpstr>
      <vt:lpstr>Raleway SemiBold</vt:lpstr>
      <vt:lpstr>Times New Roman</vt:lpstr>
      <vt:lpstr>Wingdings</vt:lpstr>
      <vt:lpstr>Presentation Cover page</vt:lpstr>
      <vt:lpstr>Presentation slides</vt:lpstr>
      <vt:lpstr>Office Theme</vt:lpstr>
      <vt:lpstr>PowerPoint Presentation</vt:lpstr>
      <vt:lpstr>Introduction</vt:lpstr>
      <vt:lpstr>Background Study/Related Work </vt:lpstr>
      <vt:lpstr>Background Study/Related Work </vt:lpstr>
      <vt:lpstr>Persisting Challenges</vt:lpstr>
      <vt:lpstr>Modules                                    High Level Design</vt:lpstr>
      <vt:lpstr>Modules                                    High Level Design</vt:lpstr>
      <vt:lpstr>Modules                                    High Level Design</vt:lpstr>
      <vt:lpstr>Modules                                    High Level Design</vt:lpstr>
      <vt:lpstr>Modules                                    High Level Design</vt:lpstr>
      <vt:lpstr>Project Contributions</vt:lpstr>
      <vt:lpstr>Project Contributions</vt:lpstr>
      <vt:lpstr>Project Contributions</vt:lpstr>
      <vt:lpstr>Project Contributions</vt:lpstr>
      <vt:lpstr>Algorithms </vt:lpstr>
      <vt:lpstr>Sample Output</vt:lpstr>
      <vt:lpstr>Sample Output</vt:lpstr>
      <vt:lpstr>Algorithms </vt:lpstr>
      <vt:lpstr>Current status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KSUM-SB2-XPS-35</dc:creator>
  <cp:lastModifiedBy>Manikanta Thota</cp:lastModifiedBy>
  <cp:revision>147</cp:revision>
  <dcterms:created xsi:type="dcterms:W3CDTF">2020-07-03T08:40:50Z</dcterms:created>
  <dcterms:modified xsi:type="dcterms:W3CDTF">2023-09-21T09:03:49Z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0x010100643CD6CE29747349A5A94DA81629FDC5</vt:lpwstr>
  </property>
</Properties>
</file>