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yriad Pro" panose="020B0503030403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Reddy Pendyala" initials="SRP" lastIdx="1" clrIdx="0">
    <p:extLst>
      <p:ext uri="{19B8F6BF-5375-455C-9EA6-DF929625EA0E}">
        <p15:presenceInfo xmlns:p15="http://schemas.microsoft.com/office/powerpoint/2012/main" userId="S::Z1859176@students.niu.edu::32656f30-1009-4db4-8854-4382da2f4d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86218" autoAdjust="0"/>
  </p:normalViewPr>
  <p:slideViewPr>
    <p:cSldViewPr>
      <p:cViewPr varScale="1">
        <p:scale>
          <a:sx n="85" d="100"/>
          <a:sy n="85" d="100"/>
        </p:scale>
        <p:origin x="797" y="7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1:33:47.858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2"/>
          <a:stretch/>
        </p:blipFill>
        <p:spPr>
          <a:xfrm>
            <a:off x="2922055" y="289525"/>
            <a:ext cx="3299890" cy="26822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81998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819400"/>
            <a:ext cx="7848600" cy="1905000"/>
          </a:xfrm>
        </p:spPr>
        <p:txBody>
          <a:bodyPr>
            <a:normAutofit/>
          </a:bodyPr>
          <a:lstStyle/>
          <a:p>
            <a:r>
              <a:rPr lang="en-US" dirty="0"/>
              <a:t>Predicting the Conditions using RNN and Semantic Relationship between texts.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553200" cy="9099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Sandesh Reddy Pendyala        </a:t>
            </a:r>
            <a:r>
              <a:rPr lang="en-US" dirty="0" err="1"/>
              <a:t>Sindhusha</a:t>
            </a:r>
            <a:r>
              <a:rPr lang="en-US" dirty="0"/>
              <a:t> Devi </a:t>
            </a:r>
            <a:r>
              <a:rPr lang="en-US" dirty="0" err="1"/>
              <a:t>Parimi</a:t>
            </a:r>
            <a:br>
              <a:rPr lang="en-US" dirty="0"/>
            </a:br>
            <a:r>
              <a:rPr lang="en-US" sz="1800" dirty="0"/>
              <a:t>Z1859176</a:t>
            </a:r>
            <a:r>
              <a:rPr lang="en-US" sz="1600" dirty="0"/>
              <a:t>  </a:t>
            </a:r>
            <a:r>
              <a:rPr lang="en-US" dirty="0"/>
              <a:t>                                         </a:t>
            </a:r>
            <a:r>
              <a:rPr lang="en-US" sz="1800" dirty="0"/>
              <a:t>Z1855951 </a:t>
            </a:r>
          </a:p>
          <a:p>
            <a:r>
              <a:rPr lang="en-US" sz="1800" b="0" dirty="0"/>
              <a:t>12/05/2019</a:t>
            </a: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13742A-173D-476E-9982-BC74B120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Consider the three sentences below.</a:t>
            </a:r>
          </a:p>
          <a:p>
            <a:pPr lvl="1"/>
            <a:r>
              <a:rPr lang="en-US" dirty="0"/>
              <a:t>How old are you?</a:t>
            </a:r>
          </a:p>
          <a:p>
            <a:pPr lvl="1"/>
            <a:r>
              <a:rPr lang="en-US" dirty="0"/>
              <a:t>What is your age?</a:t>
            </a:r>
          </a:p>
          <a:p>
            <a:pPr lvl="1"/>
            <a:r>
              <a:rPr lang="en-US" dirty="0"/>
              <a:t>How are you?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1BEBC-A6A2-4411-B488-186C69CF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91833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122A67-4F1B-4E02-920B-0970C9ECB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703169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487865-282D-4343-8668-BAA13721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data in such a way that all the classes are present in both train and testing data sets.</a:t>
            </a:r>
          </a:p>
          <a:p>
            <a:r>
              <a:rPr lang="en-US" dirty="0"/>
              <a:t>This meant removing those classes which are too few to be split evenly after stratifying the data set.</a:t>
            </a:r>
          </a:p>
          <a:p>
            <a:r>
              <a:rPr lang="en-US" dirty="0"/>
              <a:t>1-Hot encoding for the classes after the train and test split.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D1EE7F-649E-4D0F-816C-718797EF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02037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1C86C4-4A0B-4D3B-91FD-5274FC11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data is ready, we can now pass it onto USE’s embedder which vectorizes it.</a:t>
            </a:r>
          </a:p>
          <a:p>
            <a:r>
              <a:rPr lang="en-US" dirty="0"/>
              <a:t> This vector is then passed onto the model which takes it as an input while training.</a:t>
            </a:r>
          </a:p>
          <a:p>
            <a:r>
              <a:rPr lang="en-US" dirty="0"/>
              <a:t>Used </a:t>
            </a:r>
            <a:r>
              <a:rPr lang="en-US" dirty="0" err="1"/>
              <a:t>Softmax</a:t>
            </a:r>
            <a:r>
              <a:rPr lang="en-US" dirty="0"/>
              <a:t> activation function since the classes are categorical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3AA7A5-B675-490F-AD35-5016500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02370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4C83F0-C0F6-407E-891A-C8AA9D934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1447800"/>
            <a:ext cx="4020271" cy="4648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2986A9-A4C6-4C33-A781-C401FE5F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86FAE-932D-457F-938F-A6A1C926A784}"/>
              </a:ext>
            </a:extLst>
          </p:cNvPr>
          <p:cNvSpPr txBox="1"/>
          <p:nvPr/>
        </p:nvSpPr>
        <p:spPr>
          <a:xfrm flipH="1">
            <a:off x="533400" y="16764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resulted in a training accuracy of 74% while the validation accuracy had plateaued at 68%</a:t>
            </a:r>
          </a:p>
        </p:txBody>
      </p:sp>
    </p:spTree>
    <p:extLst>
      <p:ext uri="{BB962C8B-B14F-4D97-AF65-F5344CB8AC3E}">
        <p14:creationId xmlns:p14="http://schemas.microsoft.com/office/powerpoint/2010/main" val="401287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459F08-8EC9-4005-B2DD-C4ECAE5D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accuracy because of severe imbalance in data.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Increase the training duration.</a:t>
            </a:r>
          </a:p>
          <a:p>
            <a:pPr lvl="1"/>
            <a:r>
              <a:rPr lang="en-US" dirty="0"/>
              <a:t>Fix imbalance with oversampling of minority classes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3EC66D-A108-4828-8C72-18A579F3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77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Clinical Trials Dataset </a:t>
            </a:r>
          </a:p>
          <a:p>
            <a:r>
              <a:rPr lang="en-US" dirty="0"/>
              <a:t>Taken from ClinicalTrials.gov Registry which is a resource provided by the U.S. National Library of Medicine.</a:t>
            </a:r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r>
              <a:rPr lang="en-US" dirty="0"/>
              <a:t>To predict the disease/condition given the Title by using a model based on RNN and another model using USE.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F4BA46-5377-48D1-A2E3-67711AC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Dataset consists of 32729 rows and 57 columns/attributes.</a:t>
            </a:r>
          </a:p>
          <a:p>
            <a:r>
              <a:rPr lang="en-US" dirty="0"/>
              <a:t>Feature Selection : Title</a:t>
            </a:r>
          </a:p>
          <a:p>
            <a:r>
              <a:rPr lang="en-US" dirty="0"/>
              <a:t>Class Label : 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C1F88-83CF-4CA0-A194-FCBB9FEF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Dataset(Continued..)</a:t>
            </a:r>
          </a:p>
        </p:txBody>
      </p:sp>
    </p:spTree>
    <p:extLst>
      <p:ext uri="{BB962C8B-B14F-4D97-AF65-F5344CB8AC3E}">
        <p14:creationId xmlns:p14="http://schemas.microsoft.com/office/powerpoint/2010/main" val="12730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61FB60-B0B7-4A5D-ACF4-464C8A50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028" y="2057400"/>
            <a:ext cx="4684944" cy="3886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D8B8689-638C-4A3D-9D0B-7368A5B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Conditions</a:t>
            </a:r>
          </a:p>
        </p:txBody>
      </p:sp>
    </p:spTree>
    <p:extLst>
      <p:ext uri="{BB962C8B-B14F-4D97-AF65-F5344CB8AC3E}">
        <p14:creationId xmlns:p14="http://schemas.microsoft.com/office/powerpoint/2010/main" val="264548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510191-D1EB-45A5-BAE8-367200C5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(Splitting data into </a:t>
            </a:r>
            <a:r>
              <a:rPr lang="en-US" dirty="0" err="1"/>
              <a:t>train,test</a:t>
            </a:r>
            <a:r>
              <a:rPr lang="en-US" dirty="0"/>
              <a:t>)</a:t>
            </a:r>
          </a:p>
          <a:p>
            <a:r>
              <a:rPr lang="en-US" dirty="0" err="1"/>
              <a:t>fastai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Universal Sentence Encoder</a:t>
            </a:r>
          </a:p>
          <a:p>
            <a:r>
              <a:rPr lang="en-US" dirty="0"/>
              <a:t>Seaborn(for Visualization)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E4C8C-B727-4F4B-A6FA-22CADC3C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 </a:t>
            </a:r>
          </a:p>
        </p:txBody>
      </p:sp>
    </p:spTree>
    <p:extLst>
      <p:ext uri="{BB962C8B-B14F-4D97-AF65-F5344CB8AC3E}">
        <p14:creationId xmlns:p14="http://schemas.microsoft.com/office/powerpoint/2010/main" val="14379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DF709-5BDF-4834-B1A8-C9225E1A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ULMFiT</a:t>
            </a:r>
            <a:r>
              <a:rPr lang="en-US" dirty="0"/>
              <a:t> from fast.ai – classify text using language modelling and transfer learning.</a:t>
            </a:r>
          </a:p>
          <a:p>
            <a:r>
              <a:rPr lang="en-US" dirty="0"/>
              <a:t>The </a:t>
            </a:r>
            <a:r>
              <a:rPr lang="en-US" dirty="0" err="1"/>
              <a:t>ULMFiT</a:t>
            </a:r>
            <a:r>
              <a:rPr lang="en-US" dirty="0"/>
              <a:t> model uses multiple LSTM layers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Import the Data</a:t>
            </a:r>
          </a:p>
          <a:p>
            <a:pPr lvl="1"/>
            <a:r>
              <a:rPr lang="en-US" dirty="0"/>
              <a:t>Create train &amp; validation datasets and </a:t>
            </a:r>
            <a:r>
              <a:rPr lang="en-US" dirty="0" err="1"/>
              <a:t>FastAI</a:t>
            </a:r>
            <a:r>
              <a:rPr lang="en-US" dirty="0"/>
              <a:t> data bunch</a:t>
            </a:r>
          </a:p>
          <a:p>
            <a:pPr lvl="1"/>
            <a:r>
              <a:rPr lang="en-US" dirty="0"/>
              <a:t>Create and Train the Language Model</a:t>
            </a:r>
          </a:p>
          <a:p>
            <a:pPr lvl="1"/>
            <a:r>
              <a:rPr lang="en-US" dirty="0"/>
              <a:t>Using the Language Model to Train the Classifier</a:t>
            </a:r>
          </a:p>
          <a:p>
            <a:pPr lvl="1"/>
            <a:r>
              <a:rPr lang="en-US" dirty="0"/>
              <a:t>Predictions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E2386-8095-4D1C-88DD-25A31110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09486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E70BF-D8B0-487F-9A17-7501A5EA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FastAI</a:t>
            </a:r>
            <a:r>
              <a:rPr lang="en-US" dirty="0"/>
              <a:t> provides two functions </a:t>
            </a:r>
            <a:r>
              <a:rPr lang="en-US" b="1" dirty="0" err="1"/>
              <a:t>TextLMDataBunch</a:t>
            </a:r>
            <a:r>
              <a:rPr lang="en-US" b="1" dirty="0"/>
              <a:t>, </a:t>
            </a:r>
            <a:r>
              <a:rPr lang="en-US" dirty="0"/>
              <a:t>which creates data bunch for language modelling  </a:t>
            </a:r>
            <a:r>
              <a:rPr lang="en-US" b="1" dirty="0"/>
              <a:t>and </a:t>
            </a:r>
            <a:r>
              <a:rPr lang="en-US" b="1" dirty="0" err="1"/>
              <a:t>TextClasDataBunch</a:t>
            </a:r>
            <a:r>
              <a:rPr lang="en-US" b="1" dirty="0"/>
              <a:t>, </a:t>
            </a:r>
            <a:r>
              <a:rPr lang="en-US" dirty="0"/>
              <a:t>which creates data bunch for classification.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3D487-5FC6-410D-8C00-F73495D4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0273C-07ED-40D6-9644-DA2D559F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1" y="1371601"/>
            <a:ext cx="4114799" cy="26959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B78F3F-78FE-4E7E-9CE8-1F422EA4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E2E63-257C-43D7-A062-1B84E1E7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14800"/>
            <a:ext cx="4876800" cy="18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F0126E-E27C-468D-8236-37E2E306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Vectorizes any given text input into a vector of dimension 512</a:t>
            </a:r>
          </a:p>
          <a:p>
            <a:r>
              <a:rPr lang="en-US" dirty="0"/>
              <a:t>Vectors are encoded such that the vectors are closer to each other based on their semantic meaning rather than just the Euclidean distance.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C021B-E191-442C-8BDB-17F0EE75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Sentence Encoder</a:t>
            </a:r>
          </a:p>
        </p:txBody>
      </p:sp>
    </p:spTree>
    <p:extLst>
      <p:ext uri="{BB962C8B-B14F-4D97-AF65-F5344CB8AC3E}">
        <p14:creationId xmlns:p14="http://schemas.microsoft.com/office/powerpoint/2010/main" val="18001080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406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Myriad Pro</vt:lpstr>
      <vt:lpstr>1_Office Theme</vt:lpstr>
      <vt:lpstr>Predicting the Conditions using RNN and Semantic Relationship between texts.</vt:lpstr>
      <vt:lpstr>Dataset</vt:lpstr>
      <vt:lpstr>Dataset(Continued..)</vt:lpstr>
      <vt:lpstr>Distribution of Conditions</vt:lpstr>
      <vt:lpstr>Tools and Libraries </vt:lpstr>
      <vt:lpstr>Text Classification Model</vt:lpstr>
      <vt:lpstr>PowerPoint Presentation</vt:lpstr>
      <vt:lpstr>Loss and Accuracy</vt:lpstr>
      <vt:lpstr>Universal Sentence Encoder</vt:lpstr>
      <vt:lpstr>Example:</vt:lpstr>
      <vt:lpstr>PowerPoint Presentation</vt:lpstr>
      <vt:lpstr>Data Processing</vt:lpstr>
      <vt:lpstr>Model Building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Sandesh Reddy Pendyala</cp:lastModifiedBy>
  <cp:revision>118</cp:revision>
  <dcterms:created xsi:type="dcterms:W3CDTF">2010-05-18T23:17:18Z</dcterms:created>
  <dcterms:modified xsi:type="dcterms:W3CDTF">2019-12-05T17:36:49Z</dcterms:modified>
</cp:coreProperties>
</file>