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7"/>
  </p:notesMasterIdLst>
  <p:sldIdLst>
    <p:sldId id="256" r:id="rId3"/>
    <p:sldId id="257"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6" r:id="rId23"/>
    <p:sldId id="287" r:id="rId24"/>
    <p:sldId id="288"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5" autoAdjust="0"/>
    <p:restoredTop sz="89606" autoAdjust="0"/>
  </p:normalViewPr>
  <p:slideViewPr>
    <p:cSldViewPr>
      <p:cViewPr varScale="1">
        <p:scale>
          <a:sx n="65" d="100"/>
          <a:sy n="65" d="100"/>
        </p:scale>
        <p:origin x="-15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CC79D-DDAF-4D84-A793-E54A8B6A89BF}" type="doc">
      <dgm:prSet loTypeId="urn:microsoft.com/office/officeart/2005/8/layout/vList3" loCatId="list" qsTypeId="urn:microsoft.com/office/officeart/2005/8/quickstyle/simple1" qsCatId="simple" csTypeId="urn:microsoft.com/office/officeart/2005/8/colors/accent1_2" csCatId="accent1" phldr="1"/>
      <dgm:spPr/>
    </dgm:pt>
    <dgm:pt modelId="{6EF3D4ED-8A72-460A-B6BB-334A7EAA3AE9}">
      <dgm:prSet phldrT="[Text]" custT="1"/>
      <dgm:spPr>
        <a:noFill/>
      </dgm:spPr>
      <dgm:t>
        <a:bodyPr/>
        <a:lstStyle/>
        <a:p>
          <a:pPr algn="l"/>
          <a:r>
            <a:rPr lang="en-IN" sz="1800" b="1" u="sng" dirty="0" smtClean="0">
              <a:solidFill>
                <a:schemeClr val="tx1"/>
              </a:solidFill>
            </a:rPr>
            <a:t>DAVIDE FALESSEI :</a:t>
          </a:r>
          <a:r>
            <a:rPr lang="en-IN" sz="1800" dirty="0" smtClean="0">
              <a:solidFill>
                <a:schemeClr val="tx1"/>
              </a:solidFill>
            </a:rPr>
            <a:t>  Prof of CS</a:t>
          </a:r>
        </a:p>
        <a:p>
          <a:pPr algn="l"/>
          <a:r>
            <a:rPr lang="en-IN" sz="1800" dirty="0" err="1" smtClean="0">
              <a:solidFill>
                <a:schemeClr val="tx1"/>
              </a:solidFill>
            </a:rPr>
            <a:t>Simula</a:t>
          </a:r>
          <a:r>
            <a:rPr lang="en-IN" sz="1800" dirty="0" smtClean="0">
              <a:solidFill>
                <a:schemeClr val="tx1"/>
              </a:solidFill>
            </a:rPr>
            <a:t> Research Laboratory (Norway)</a:t>
          </a:r>
          <a:endParaRPr lang="en-IN" sz="1800" dirty="0">
            <a:solidFill>
              <a:schemeClr val="tx1"/>
            </a:solidFill>
          </a:endParaRPr>
        </a:p>
      </dgm:t>
    </dgm:pt>
    <dgm:pt modelId="{74B90B95-D50C-4234-9FC0-49BF78DFA01F}" type="parTrans" cxnId="{328066C8-BFC7-461E-89B1-84A7B952E022}">
      <dgm:prSet/>
      <dgm:spPr/>
      <dgm:t>
        <a:bodyPr/>
        <a:lstStyle/>
        <a:p>
          <a:endParaRPr lang="en-IN"/>
        </a:p>
      </dgm:t>
    </dgm:pt>
    <dgm:pt modelId="{0B4A20EA-42B4-426F-B880-2E2393C9104C}" type="sibTrans" cxnId="{328066C8-BFC7-461E-89B1-84A7B952E022}">
      <dgm:prSet/>
      <dgm:spPr/>
      <dgm:t>
        <a:bodyPr/>
        <a:lstStyle/>
        <a:p>
          <a:endParaRPr lang="en-IN"/>
        </a:p>
      </dgm:t>
    </dgm:pt>
    <dgm:pt modelId="{ABD66B2F-237D-4714-BAA9-49016B694382}">
      <dgm:prSet phldrT="[Text]" custT="1"/>
      <dgm:spPr>
        <a:noFill/>
      </dgm:spPr>
      <dgm:t>
        <a:bodyPr/>
        <a:lstStyle/>
        <a:p>
          <a:pPr algn="l"/>
          <a:r>
            <a:rPr lang="en-IN" sz="1800" b="1" u="sng" dirty="0" smtClean="0">
              <a:solidFill>
                <a:schemeClr val="tx1"/>
              </a:solidFill>
            </a:rPr>
            <a:t>GIOVANNI CANTONE :</a:t>
          </a:r>
          <a:r>
            <a:rPr lang="en-IN" sz="1800" dirty="0" smtClean="0">
              <a:solidFill>
                <a:schemeClr val="tx1"/>
              </a:solidFill>
            </a:rPr>
            <a:t>  Prof of software intensive-system analysis and design</a:t>
          </a:r>
          <a:endParaRPr lang="en-IN" sz="1800" dirty="0">
            <a:solidFill>
              <a:schemeClr val="tx1"/>
            </a:solidFill>
          </a:endParaRPr>
        </a:p>
      </dgm:t>
    </dgm:pt>
    <dgm:pt modelId="{3DB7EA07-D329-4DCD-BBC3-CBF53E056D26}" type="parTrans" cxnId="{48AC35D6-00BC-4D1B-95B6-B60BD3488F26}">
      <dgm:prSet/>
      <dgm:spPr/>
      <dgm:t>
        <a:bodyPr/>
        <a:lstStyle/>
        <a:p>
          <a:endParaRPr lang="en-IN"/>
        </a:p>
      </dgm:t>
    </dgm:pt>
    <dgm:pt modelId="{7F265AD6-65D7-4C83-8EFE-5FCE54AC9299}" type="sibTrans" cxnId="{48AC35D6-00BC-4D1B-95B6-B60BD3488F26}">
      <dgm:prSet/>
      <dgm:spPr/>
      <dgm:t>
        <a:bodyPr/>
        <a:lstStyle/>
        <a:p>
          <a:endParaRPr lang="en-IN"/>
        </a:p>
      </dgm:t>
    </dgm:pt>
    <dgm:pt modelId="{98E2CBB0-A252-4C55-B81F-1551AC80C070}" type="pres">
      <dgm:prSet presAssocID="{BF4CC79D-DDAF-4D84-A793-E54A8B6A89BF}" presName="linearFlow" presStyleCnt="0">
        <dgm:presLayoutVars>
          <dgm:dir/>
          <dgm:resizeHandles val="exact"/>
        </dgm:presLayoutVars>
      </dgm:prSet>
      <dgm:spPr/>
    </dgm:pt>
    <dgm:pt modelId="{575507C2-F0D9-4B3D-9998-D1DD2AF9BB4A}" type="pres">
      <dgm:prSet presAssocID="{6EF3D4ED-8A72-460A-B6BB-334A7EAA3AE9}" presName="composite" presStyleCnt="0"/>
      <dgm:spPr/>
    </dgm:pt>
    <dgm:pt modelId="{2A632EA6-2EBB-43CE-A126-0AB4F7942B15}" type="pres">
      <dgm:prSet presAssocID="{6EF3D4ED-8A72-460A-B6BB-334A7EAA3AE9}" presName="imgShp" presStyleLbl="fgImgPlace1" presStyleIdx="0" presStyleCnt="2"/>
      <dgm:spPr>
        <a:blipFill rotWithShape="0">
          <a:blip xmlns:r="http://schemas.openxmlformats.org/officeDocument/2006/relationships" r:embed="rId1"/>
          <a:stretch>
            <a:fillRect/>
          </a:stretch>
        </a:blipFill>
      </dgm:spPr>
    </dgm:pt>
    <dgm:pt modelId="{3A4E3E80-3C12-4E10-A8C5-8037AF98E69B}" type="pres">
      <dgm:prSet presAssocID="{6EF3D4ED-8A72-460A-B6BB-334A7EAA3AE9}" presName="txShp" presStyleLbl="node1" presStyleIdx="0" presStyleCnt="2" custLinFactNeighborX="1574" custLinFactNeighborY="-27">
        <dgm:presLayoutVars>
          <dgm:bulletEnabled val="1"/>
        </dgm:presLayoutVars>
      </dgm:prSet>
      <dgm:spPr/>
      <dgm:t>
        <a:bodyPr/>
        <a:lstStyle/>
        <a:p>
          <a:endParaRPr lang="en-IN"/>
        </a:p>
      </dgm:t>
    </dgm:pt>
    <dgm:pt modelId="{C55CDA01-7CF8-440B-9F22-0821DAED7F59}" type="pres">
      <dgm:prSet presAssocID="{0B4A20EA-42B4-426F-B880-2E2393C9104C}" presName="spacing" presStyleCnt="0"/>
      <dgm:spPr/>
    </dgm:pt>
    <dgm:pt modelId="{22540B29-1C8D-44B7-B18E-1E1A3CD5567B}" type="pres">
      <dgm:prSet presAssocID="{ABD66B2F-237D-4714-BAA9-49016B694382}" presName="composite" presStyleCnt="0"/>
      <dgm:spPr/>
    </dgm:pt>
    <dgm:pt modelId="{EF2C34AA-94EC-44CF-A1D6-8D91B0F7AE17}" type="pres">
      <dgm:prSet presAssocID="{ABD66B2F-237D-4714-BAA9-49016B694382}" presName="imgShp" presStyleLbl="fgImgPlace1" presStyleIdx="1" presStyleCnt="2"/>
      <dgm:spPr>
        <a:blipFill rotWithShape="0">
          <a:blip xmlns:r="http://schemas.openxmlformats.org/officeDocument/2006/relationships" r:embed="rId2"/>
          <a:stretch>
            <a:fillRect/>
          </a:stretch>
        </a:blipFill>
      </dgm:spPr>
    </dgm:pt>
    <dgm:pt modelId="{23A1D1A2-600C-410F-903E-B27CFBBB7578}" type="pres">
      <dgm:prSet presAssocID="{ABD66B2F-237D-4714-BAA9-49016B694382}" presName="txShp" presStyleLbl="node1" presStyleIdx="1" presStyleCnt="2" custLinFactNeighborX="1574" custLinFactNeighborY="-4462">
        <dgm:presLayoutVars>
          <dgm:bulletEnabled val="1"/>
        </dgm:presLayoutVars>
      </dgm:prSet>
      <dgm:spPr/>
      <dgm:t>
        <a:bodyPr/>
        <a:lstStyle/>
        <a:p>
          <a:endParaRPr lang="en-IN"/>
        </a:p>
      </dgm:t>
    </dgm:pt>
  </dgm:ptLst>
  <dgm:cxnLst>
    <dgm:cxn modelId="{48AC35D6-00BC-4D1B-95B6-B60BD3488F26}" srcId="{BF4CC79D-DDAF-4D84-A793-E54A8B6A89BF}" destId="{ABD66B2F-237D-4714-BAA9-49016B694382}" srcOrd="1" destOrd="0" parTransId="{3DB7EA07-D329-4DCD-BBC3-CBF53E056D26}" sibTransId="{7F265AD6-65D7-4C83-8EFE-5FCE54AC9299}"/>
    <dgm:cxn modelId="{BEDCC941-C98F-47BB-960A-8DCB415850F3}" type="presOf" srcId="{6EF3D4ED-8A72-460A-B6BB-334A7EAA3AE9}" destId="{3A4E3E80-3C12-4E10-A8C5-8037AF98E69B}" srcOrd="0" destOrd="0" presId="urn:microsoft.com/office/officeart/2005/8/layout/vList3"/>
    <dgm:cxn modelId="{328066C8-BFC7-461E-89B1-84A7B952E022}" srcId="{BF4CC79D-DDAF-4D84-A793-E54A8B6A89BF}" destId="{6EF3D4ED-8A72-460A-B6BB-334A7EAA3AE9}" srcOrd="0" destOrd="0" parTransId="{74B90B95-D50C-4234-9FC0-49BF78DFA01F}" sibTransId="{0B4A20EA-42B4-426F-B880-2E2393C9104C}"/>
    <dgm:cxn modelId="{963D5CB4-7C46-428E-9587-1D802332ADE3}" type="presOf" srcId="{ABD66B2F-237D-4714-BAA9-49016B694382}" destId="{23A1D1A2-600C-410F-903E-B27CFBBB7578}" srcOrd="0" destOrd="0" presId="urn:microsoft.com/office/officeart/2005/8/layout/vList3"/>
    <dgm:cxn modelId="{904AA0E6-C9ED-4874-9479-E3DFCCEB705F}" type="presOf" srcId="{BF4CC79D-DDAF-4D84-A793-E54A8B6A89BF}" destId="{98E2CBB0-A252-4C55-B81F-1551AC80C070}" srcOrd="0" destOrd="0" presId="urn:microsoft.com/office/officeart/2005/8/layout/vList3"/>
    <dgm:cxn modelId="{7C495523-17D0-4310-A73B-601C1DE79D99}" type="presParOf" srcId="{98E2CBB0-A252-4C55-B81F-1551AC80C070}" destId="{575507C2-F0D9-4B3D-9998-D1DD2AF9BB4A}" srcOrd="0" destOrd="0" presId="urn:microsoft.com/office/officeart/2005/8/layout/vList3"/>
    <dgm:cxn modelId="{C87D1AFA-0E5A-4424-AFBB-76EA5F03C98E}" type="presParOf" srcId="{575507C2-F0D9-4B3D-9998-D1DD2AF9BB4A}" destId="{2A632EA6-2EBB-43CE-A126-0AB4F7942B15}" srcOrd="0" destOrd="0" presId="urn:microsoft.com/office/officeart/2005/8/layout/vList3"/>
    <dgm:cxn modelId="{85150FE5-6636-48B9-A3D3-6AE6DDFFEA02}" type="presParOf" srcId="{575507C2-F0D9-4B3D-9998-D1DD2AF9BB4A}" destId="{3A4E3E80-3C12-4E10-A8C5-8037AF98E69B}" srcOrd="1" destOrd="0" presId="urn:microsoft.com/office/officeart/2005/8/layout/vList3"/>
    <dgm:cxn modelId="{E158439C-BE90-4FA4-9784-4741E9B56B63}" type="presParOf" srcId="{98E2CBB0-A252-4C55-B81F-1551AC80C070}" destId="{C55CDA01-7CF8-440B-9F22-0821DAED7F59}" srcOrd="1" destOrd="0" presId="urn:microsoft.com/office/officeart/2005/8/layout/vList3"/>
    <dgm:cxn modelId="{080BA07A-8CB6-499F-BA74-34E19AEC26D5}" type="presParOf" srcId="{98E2CBB0-A252-4C55-B81F-1551AC80C070}" destId="{22540B29-1C8D-44B7-B18E-1E1A3CD5567B}" srcOrd="2" destOrd="0" presId="urn:microsoft.com/office/officeart/2005/8/layout/vList3"/>
    <dgm:cxn modelId="{175D116B-85F8-4D8E-98F7-9B2C0C6A1244}" type="presParOf" srcId="{22540B29-1C8D-44B7-B18E-1E1A3CD5567B}" destId="{EF2C34AA-94EC-44CF-A1D6-8D91B0F7AE17}" srcOrd="0" destOrd="0" presId="urn:microsoft.com/office/officeart/2005/8/layout/vList3"/>
    <dgm:cxn modelId="{6CF5A508-532E-447C-9CCB-0EC2F57687E1}" type="presParOf" srcId="{22540B29-1C8D-44B7-B18E-1E1A3CD5567B}" destId="{23A1D1A2-600C-410F-903E-B27CFBBB7578}" srcOrd="1" destOrd="0" presId="urn:microsoft.com/office/officeart/2005/8/layout/vList3"/>
  </dgm:cxnLst>
  <dgm:bg/>
  <dgm:whole>
    <a:ln w="9525" cap="flat" cmpd="sng" algn="ctr">
      <a:solidFill>
        <a:schemeClr val="lt1">
          <a:hueOff val="0"/>
          <a:satOff val="0"/>
          <a:lumOff val="0"/>
        </a:schemeClr>
      </a:solidFill>
      <a:prstDash val="solid"/>
      <a:round/>
      <a:headEnd type="none" w="med" len="med"/>
      <a:tailEnd type="none" w="med" len="med"/>
    </a:ln>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3/13/2019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Figure</a:t>
            </a:r>
            <a:r>
              <a:rPr lang="en-IN" baseline="0" dirty="0" smtClean="0"/>
              <a:t> 3 = figure 1 </a:t>
            </a:r>
            <a:r>
              <a:rPr lang="en-IN" baseline="0" smtClean="0"/>
              <a:t>+ figure 2</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discussions of classifications ensued until complete agreement among experts was reached.</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To detect more number of</a:t>
            </a:r>
            <a:r>
              <a:rPr lang="en-IN" baseline="0" dirty="0" smtClean="0"/>
              <a:t> equivalent </a:t>
            </a:r>
            <a:r>
              <a:rPr lang="en-IN" baseline="0" dirty="0" err="1" smtClean="0"/>
              <a:t>req</a:t>
            </a:r>
            <a:r>
              <a:rPr lang="en-IN" baseline="0" dirty="0" smtClean="0"/>
              <a:t> pairs from the 3 million sets</a:t>
            </a:r>
          </a:p>
          <a:p>
            <a:r>
              <a:rPr lang="en-IN" baseline="0" dirty="0" smtClean="0"/>
              <a:t>Help experts reduce their effort</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3/13/2019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3/13/2019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3/13/2019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3/13/2019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3/13/2019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p14="http://schemas.microsoft.com/office/powerpoint/2010/main" xmlns=""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3/13/2019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p14="http://schemas.microsoft.com/office/powerpoint/2010/main" xmlns=""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The</a:t>
            </a:r>
            <a:r>
              <a:rPr lang="en-IN" sz="4800" b="1" dirty="0" smtClean="0">
                <a:latin typeface="Calibri" pitchFamily="34" charset="0"/>
              </a:rPr>
              <a:t> Effort Savings from Us</a:t>
            </a:r>
            <a:r>
              <a:rPr lang="en-IN" sz="4800" b="1" dirty="0" smtClean="0">
                <a:latin typeface="Calibri" pitchFamily="34" charset="0"/>
              </a:rPr>
              <a:t>ing NLP to Classify </a:t>
            </a:r>
            <a:r>
              <a:rPr lang="en-IN" sz="4800" b="1" dirty="0" smtClean="0">
                <a:latin typeface="Calibri" pitchFamily="34" charset="0"/>
              </a:rPr>
              <a:t>E</a:t>
            </a:r>
            <a:r>
              <a:rPr lang="en-IN" sz="4800" b="1" dirty="0" smtClean="0">
                <a:latin typeface="Calibri" pitchFamily="34" charset="0"/>
              </a:rPr>
              <a:t>quivalent </a:t>
            </a:r>
            <a:r>
              <a:rPr lang="en-IN" sz="4800" b="1" dirty="0" smtClean="0">
                <a:latin typeface="Calibri" pitchFamily="34" charset="0"/>
              </a:rPr>
              <a:t>R</a:t>
            </a:r>
            <a:r>
              <a:rPr lang="en-IN" sz="4800" b="1" dirty="0" smtClean="0">
                <a:latin typeface="Calibri" pitchFamily="34" charset="0"/>
              </a:rPr>
              <a:t>equirements</a:t>
            </a:r>
            <a:endParaRPr lang="en-IN" sz="4800" b="1" dirty="0">
              <a:latin typeface="Calibri" pitchFamily="34" charset="0"/>
            </a:endParaRPr>
          </a:p>
        </p:txBody>
      </p:sp>
      <p:sp>
        <p:nvSpPr>
          <p:cNvPr id="3" name="Subtitle 2"/>
          <p:cNvSpPr>
            <a:spLocks noGrp="1"/>
          </p:cNvSpPr>
          <p:nvPr>
            <p:ph type="subTitle" idx="1"/>
          </p:nvPr>
        </p:nvSpPr>
        <p:spPr>
          <a:xfrm>
            <a:off x="357158" y="5105400"/>
            <a:ext cx="6400800" cy="1752600"/>
          </a:xfrm>
        </p:spPr>
        <p:txBody>
          <a:bodyPr>
            <a:normAutofit/>
          </a:bodyPr>
          <a:lstStyle/>
          <a:p>
            <a:pPr algn="l"/>
            <a:r>
              <a:rPr lang="en-IN" sz="1200" b="1" dirty="0" smtClean="0">
                <a:solidFill>
                  <a:schemeClr val="tx1"/>
                </a:solidFill>
                <a:latin typeface="Calibri" pitchFamily="34" charset="0"/>
              </a:rPr>
              <a:t>Presented by</a:t>
            </a:r>
            <a:r>
              <a:rPr lang="en-IN" sz="1200" b="1" dirty="0" smtClean="0">
                <a:solidFill>
                  <a:schemeClr val="tx1"/>
                </a:solidFill>
                <a:latin typeface="Calibri" pitchFamily="34" charset="0"/>
              </a:rPr>
              <a:t>:</a:t>
            </a:r>
            <a:endParaRPr lang="en-IN" sz="1200" b="1" dirty="0" smtClean="0">
              <a:solidFill>
                <a:schemeClr val="tx1"/>
              </a:solidFill>
              <a:latin typeface="Calibri" pitchFamily="34" charset="0"/>
            </a:endParaRPr>
          </a:p>
          <a:p>
            <a:pPr algn="l"/>
            <a:r>
              <a:rPr lang="en-IN" sz="1200" dirty="0" err="1" smtClean="0">
                <a:solidFill>
                  <a:schemeClr val="tx1"/>
                </a:solidFill>
                <a:latin typeface="Calibri" pitchFamily="34" charset="0"/>
              </a:rPr>
              <a:t>Sindhusha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Tiyyagura</a:t>
            </a:r>
            <a:r>
              <a:rPr lang="en-IN" sz="1200" dirty="0" smtClean="0">
                <a:solidFill>
                  <a:schemeClr val="tx1"/>
                </a:solidFill>
                <a:latin typeface="Calibri" pitchFamily="34" charset="0"/>
              </a:rPr>
              <a:t> (16280708)</a:t>
            </a:r>
            <a:endParaRPr lang="en-IN" sz="1200" dirty="0" smtClean="0">
              <a:solidFill>
                <a:schemeClr val="tx1"/>
              </a:solidFill>
              <a:latin typeface="Calibri" pitchFamily="34" charset="0"/>
            </a:endParaRPr>
          </a:p>
          <a:p>
            <a:pPr algn="l"/>
            <a:r>
              <a:rPr lang="en-IN" sz="1200" dirty="0" err="1" smtClean="0">
                <a:solidFill>
                  <a:schemeClr val="tx1"/>
                </a:solidFill>
                <a:latin typeface="Calibri" pitchFamily="34" charset="0"/>
              </a:rPr>
              <a:t>Pradeepika</a:t>
            </a:r>
            <a:r>
              <a:rPr lang="en-IN" sz="1200" dirty="0" smtClean="0">
                <a:solidFill>
                  <a:schemeClr val="tx1"/>
                </a:solidFill>
                <a:latin typeface="Calibri" pitchFamily="34" charset="0"/>
              </a:rPr>
              <a:t> </a:t>
            </a:r>
            <a:r>
              <a:rPr lang="en-IN" sz="1200" dirty="0" err="1" smtClean="0">
                <a:solidFill>
                  <a:schemeClr val="tx1"/>
                </a:solidFill>
                <a:latin typeface="Calibri" pitchFamily="34" charset="0"/>
              </a:rPr>
              <a:t>Kolluru</a:t>
            </a:r>
            <a:r>
              <a:rPr lang="en-IN" sz="1200" dirty="0" smtClean="0">
                <a:solidFill>
                  <a:schemeClr val="tx1"/>
                </a:solidFill>
                <a:latin typeface="Calibri" pitchFamily="34" charset="0"/>
              </a:rPr>
              <a:t> (16283597)</a:t>
            </a:r>
            <a:endParaRPr lang="en-IN" sz="1200" dirty="0">
              <a:solidFill>
                <a:schemeClr val="tx1"/>
              </a:solidFill>
              <a:latin typeface="Calibri" pitchFamily="34" charset="0"/>
            </a:endParaRPr>
          </a:p>
        </p:txBody>
      </p:sp>
      <p:graphicFrame>
        <p:nvGraphicFramePr>
          <p:cNvPr id="6" name="Diagram 5"/>
          <p:cNvGraphicFramePr/>
          <p:nvPr/>
        </p:nvGraphicFramePr>
        <p:xfrm>
          <a:off x="714348" y="2643182"/>
          <a:ext cx="8786842" cy="200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4"/>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500034" y="1785926"/>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NPL techniques are not perfect and not completely reliable.</a:t>
            </a:r>
          </a:p>
          <a:p>
            <a:pPr lvl="2" indent="-457200" algn="l">
              <a:buFont typeface="Arial" pitchFamily="34" charset="0"/>
              <a:buChar char="•"/>
            </a:pPr>
            <a:r>
              <a:rPr lang="en-IN" sz="2000" dirty="0" smtClean="0">
                <a:solidFill>
                  <a:schemeClr val="tx1"/>
                </a:solidFill>
                <a:latin typeface="Calibri" pitchFamily="34" charset="0"/>
              </a:rPr>
              <a:t>So, they decided to measure the reliability of different NLP techniques from the industrial data set of 983 requirement pairs</a:t>
            </a:r>
            <a:r>
              <a:rPr lang="en-IN" sz="2000" dirty="0" smtClean="0">
                <a:solidFill>
                  <a:schemeClr val="tx1"/>
                </a:solidFill>
                <a:latin typeface="Calibri" pitchFamily="34" charset="0"/>
              </a:rPr>
              <a:t>.</a:t>
            </a:r>
            <a:endParaRPr lang="en-IN" sz="1800" dirty="0" smtClean="0">
              <a:solidFill>
                <a:schemeClr val="tx1"/>
              </a:solidFill>
              <a:latin typeface="Calibri" pitchFamily="34" charset="0"/>
            </a:endParaRPr>
          </a:p>
          <a:p>
            <a:pPr lvl="1" indent="-457200" algn="l">
              <a:buAutoNum type="arabicParenR"/>
            </a:pP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Plotted the graph for reliability distributions of 10 different NLP techniques ( chooses from 242 )</a:t>
            </a:r>
            <a:endParaRPr lang="en-IN" sz="2200" dirty="0" smtClean="0">
              <a:solidFill>
                <a:schemeClr val="tx1"/>
              </a:solidFill>
              <a:latin typeface="Calibri" pitchFamily="34" charset="0"/>
            </a:endParaRPr>
          </a:p>
          <a:p>
            <a:pPr lvl="1" indent="-457200" algn="l">
              <a:buAutoNum type="arabicParenR"/>
            </a:pPr>
            <a:r>
              <a:rPr lang="en-IN" sz="2200" dirty="0" smtClean="0">
                <a:solidFill>
                  <a:schemeClr val="tx1"/>
                </a:solidFill>
                <a:latin typeface="Calibri" pitchFamily="34" charset="0"/>
              </a:rPr>
              <a:t> 6 out of 10 NLP techniques showed more agreement </a:t>
            </a:r>
          </a:p>
          <a:p>
            <a:pPr lvl="1" indent="-457200" algn="l"/>
            <a:r>
              <a:rPr lang="en-IN" sz="2200" dirty="0" smtClean="0">
                <a:solidFill>
                  <a:schemeClr val="tx1"/>
                </a:solidFill>
                <a:latin typeface="Calibri" pitchFamily="34" charset="0"/>
              </a:rPr>
              <a:t>	</a:t>
            </a:r>
            <a:r>
              <a:rPr lang="en-IN" sz="2200" dirty="0" smtClean="0">
                <a:solidFill>
                  <a:schemeClr val="tx1"/>
                </a:solidFill>
                <a:latin typeface="Calibri" pitchFamily="34" charset="0"/>
              </a:rPr>
              <a:t>		( with average reliability &gt; 0.5)</a:t>
            </a:r>
          </a:p>
          <a:p>
            <a:pPr lvl="1" indent="-457200" algn="l">
              <a:buAutoNum type="arabicParenR"/>
            </a:pPr>
            <a:endParaRPr lang="en-IN" sz="22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338"/>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case study graph.PNG"/>
          <p:cNvPicPr>
            <a:picLocks noChangeAspect="1"/>
          </p:cNvPicPr>
          <p:nvPr/>
        </p:nvPicPr>
        <p:blipFill>
          <a:blip r:embed="rId3"/>
          <a:stretch>
            <a:fillRect/>
          </a:stretch>
        </p:blipFill>
        <p:spPr>
          <a:xfrm>
            <a:off x="571472" y="785794"/>
            <a:ext cx="7858180" cy="585791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Experiment</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to assess </a:t>
            </a:r>
            <a:r>
              <a:rPr lang="en-IN" sz="2400" dirty="0" smtClean="0">
                <a:solidFill>
                  <a:schemeClr val="tx1"/>
                </a:solidFill>
                <a:latin typeface="Calibri" pitchFamily="34" charset="0"/>
              </a:rPr>
              <a:t>and model the </a:t>
            </a:r>
            <a:r>
              <a:rPr lang="en-IN" sz="2400" dirty="0" smtClean="0">
                <a:solidFill>
                  <a:schemeClr val="tx1"/>
                </a:solidFill>
                <a:latin typeface="Calibri" pitchFamily="34" charset="0"/>
              </a:rPr>
              <a:t>impact of </a:t>
            </a:r>
            <a:r>
              <a:rPr lang="en-IN" sz="2400" dirty="0" smtClean="0">
                <a:solidFill>
                  <a:schemeClr val="tx1"/>
                </a:solidFill>
                <a:latin typeface="Calibri" pitchFamily="34" charset="0"/>
              </a:rPr>
              <a:t>using the similarity </a:t>
            </a:r>
            <a:r>
              <a:rPr lang="en-IN" sz="2400" dirty="0" smtClean="0">
                <a:solidFill>
                  <a:schemeClr val="tx1"/>
                </a:solidFill>
                <a:latin typeface="Calibri" pitchFamily="34" charset="0"/>
              </a:rPr>
              <a:t>measurement and </a:t>
            </a:r>
            <a:r>
              <a:rPr lang="en-IN" sz="2400" dirty="0" smtClean="0">
                <a:solidFill>
                  <a:schemeClr val="tx1"/>
                </a:solidFill>
                <a:latin typeface="Calibri" pitchFamily="34" charset="0"/>
              </a:rPr>
              <a:t>its reliability on the </a:t>
            </a:r>
            <a:r>
              <a:rPr lang="en-IN" sz="2400" dirty="0" smtClean="0">
                <a:solidFill>
                  <a:schemeClr val="tx1"/>
                </a:solidFill>
                <a:latin typeface="Calibri" pitchFamily="34" charset="0"/>
              </a:rPr>
              <a:t>effort of </a:t>
            </a:r>
            <a:r>
              <a:rPr lang="en-IN" sz="2400" dirty="0" smtClean="0">
                <a:solidFill>
                  <a:schemeClr val="tx1"/>
                </a:solidFill>
                <a:latin typeface="Calibri" pitchFamily="34" charset="0"/>
              </a:rPr>
              <a:t>analysts in classifying </a:t>
            </a:r>
            <a:r>
              <a:rPr lang="en-IN" sz="2000" dirty="0" smtClean="0">
                <a:solidFill>
                  <a:schemeClr val="tx1"/>
                </a:solidFill>
                <a:latin typeface="Calibri" pitchFamily="34" charset="0"/>
              </a:rPr>
              <a:t>equivalent</a:t>
            </a:r>
            <a:r>
              <a:rPr lang="en-IN" sz="2400" dirty="0" smtClean="0">
                <a:solidFill>
                  <a:schemeClr val="tx1"/>
                </a:solidFill>
                <a:latin typeface="Calibri" pitchFamily="34" charset="0"/>
              </a:rPr>
              <a:t> requirements</a:t>
            </a:r>
            <a:r>
              <a:rPr lang="en-IN" sz="2400" dirty="0" smtClean="0">
                <a:solidFill>
                  <a:schemeClr val="tx1"/>
                </a:solidFill>
                <a:latin typeface="Calibri" pitchFamily="34" charset="0"/>
              </a:rPr>
              <a:t>.</a:t>
            </a:r>
            <a:endParaRPr lang="en-IN" sz="24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Experiment Design</a:t>
            </a:r>
            <a:endParaRPr lang="en-IN" sz="4800" b="1" dirty="0">
              <a:latin typeface="Calibri" pitchFamily="34" charset="0"/>
            </a:endParaRPr>
          </a:p>
        </p:txBody>
      </p:sp>
      <p:sp>
        <p:nvSpPr>
          <p:cNvPr id="3" name="Subtitle 2"/>
          <p:cNvSpPr>
            <a:spLocks noGrp="1"/>
          </p:cNvSpPr>
          <p:nvPr>
            <p:ph type="subTitle" idx="1"/>
          </p:nvPr>
        </p:nvSpPr>
        <p:spPr>
          <a:xfrm>
            <a:off x="428596" y="1928802"/>
            <a:ext cx="8358246" cy="3857652"/>
          </a:xfrm>
          <a:noFill/>
        </p:spPr>
        <p:txBody>
          <a:bodyPr>
            <a:normAutofit/>
          </a:bodyPr>
          <a:lstStyle/>
          <a:p>
            <a:pPr lvl="1" indent="-457200" algn="l">
              <a:buFont typeface="Arial"/>
              <a:buAutoNum type="arabicParenR"/>
            </a:pPr>
            <a:r>
              <a:rPr lang="en-IN" sz="2400" dirty="0" smtClean="0">
                <a:solidFill>
                  <a:schemeClr val="tx1"/>
                </a:solidFill>
                <a:latin typeface="Calibri" pitchFamily="34" charset="0"/>
              </a:rPr>
              <a:t>Experiment subjects were 32 master’s students taking graduate course in empirical software engineering.</a:t>
            </a:r>
          </a:p>
          <a:p>
            <a:pPr lvl="1" indent="-457200" algn="l">
              <a:buFont typeface="Arial"/>
              <a:buAutoNum type="arabicParenR"/>
            </a:pPr>
            <a:r>
              <a:rPr lang="en-IN" sz="2400" dirty="0" smtClean="0">
                <a:solidFill>
                  <a:schemeClr val="tx1"/>
                </a:solidFill>
                <a:latin typeface="Calibri" pitchFamily="34" charset="0"/>
              </a:rPr>
              <a:t>Subjects classify the requirement pairs.</a:t>
            </a:r>
          </a:p>
          <a:p>
            <a:pPr lvl="1" indent="-457200" algn="l">
              <a:buFont typeface="Arial"/>
              <a:buAutoNum type="arabicParenR"/>
            </a:pPr>
            <a:r>
              <a:rPr lang="en-IN" sz="2400" dirty="0" smtClean="0">
                <a:solidFill>
                  <a:schemeClr val="tx1"/>
                </a:solidFill>
                <a:latin typeface="Calibri" pitchFamily="34" charset="0"/>
              </a:rPr>
              <a:t>Using Linear Regression method ...</a:t>
            </a:r>
          </a:p>
          <a:p>
            <a:pPr lvl="2" indent="-457200" algn="l">
              <a:buFont typeface="Arial"/>
              <a:buAutoNum type="arabicParenR"/>
            </a:pPr>
            <a:r>
              <a:rPr lang="en-IN" sz="2000" dirty="0" smtClean="0">
                <a:solidFill>
                  <a:schemeClr val="tx1"/>
                </a:solidFill>
                <a:latin typeface="Calibri" pitchFamily="34" charset="0"/>
              </a:rPr>
              <a:t>Independent Variable:  two classification methods ( with and without similarity measure )</a:t>
            </a:r>
          </a:p>
          <a:p>
            <a:pPr lvl="2" indent="-457200" algn="l">
              <a:buFont typeface="Arial"/>
              <a:buAutoNum type="arabicParenR"/>
            </a:pPr>
            <a:r>
              <a:rPr lang="en-IN" sz="2000" dirty="0" smtClean="0">
                <a:solidFill>
                  <a:schemeClr val="tx1"/>
                </a:solidFill>
                <a:latin typeface="Calibri" pitchFamily="34" charset="0"/>
              </a:rPr>
              <a:t>Dependent variable: effort ( seconds per classification )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428604"/>
            <a:ext cx="7772400" cy="1470025"/>
          </a:xfrm>
        </p:spPr>
        <p:txBody>
          <a:bodyPr>
            <a:normAutofit/>
          </a:bodyPr>
          <a:lstStyle/>
          <a:p>
            <a:pPr algn="l"/>
            <a:r>
              <a:rPr lang="en-IN" sz="4800" b="1" dirty="0" smtClean="0">
                <a:latin typeface="Calibri" pitchFamily="34" charset="0"/>
              </a:rPr>
              <a:t>Experiment Design</a:t>
            </a:r>
            <a:endParaRPr lang="en-IN" sz="4800" b="1" dirty="0">
              <a:latin typeface="Calibri" pitchFamily="34" charset="0"/>
            </a:endParaRPr>
          </a:p>
        </p:txBody>
      </p:sp>
      <p:sp>
        <p:nvSpPr>
          <p:cNvPr id="3" name="Subtitle 2"/>
          <p:cNvSpPr>
            <a:spLocks noGrp="1"/>
          </p:cNvSpPr>
          <p:nvPr>
            <p:ph type="subTitle" idx="1"/>
          </p:nvPr>
        </p:nvSpPr>
        <p:spPr>
          <a:xfrm>
            <a:off x="500034" y="1785926"/>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Cross randomised design of two rounds</a:t>
            </a:r>
          </a:p>
          <a:p>
            <a:pPr lvl="1" indent="-457200" algn="l">
              <a:buFont typeface="Arial"/>
              <a:buAutoNum type="arabicParenR"/>
            </a:pPr>
            <a:r>
              <a:rPr lang="en-IN" sz="2000" dirty="0" smtClean="0">
                <a:solidFill>
                  <a:schemeClr val="tx1"/>
                </a:solidFill>
                <a:latin typeface="Calibri" pitchFamily="34" charset="0"/>
              </a:rPr>
              <a:t>2 sets of 72 requirement pairs are sampled from the industrial set for each round.</a:t>
            </a:r>
          </a:p>
          <a:p>
            <a:pPr lvl="1" indent="-457200" algn="l">
              <a:buFont typeface="Arial"/>
              <a:buAutoNum type="arabicParenR"/>
            </a:pPr>
            <a:r>
              <a:rPr lang="en-IN" sz="2000" dirty="0" smtClean="0">
                <a:solidFill>
                  <a:schemeClr val="tx1"/>
                </a:solidFill>
                <a:latin typeface="Calibri" pitchFamily="34" charset="0"/>
              </a:rPr>
              <a:t>Subjects classify 72 requirement pairs within a nominal duration of 45min for each round.</a:t>
            </a:r>
          </a:p>
          <a:p>
            <a:pPr lvl="1" indent="-457200" algn="l">
              <a:buFont typeface="Arial"/>
              <a:buAutoNum type="arabicParenR"/>
            </a:pPr>
            <a:r>
              <a:rPr lang="en-IN" sz="2000" dirty="0" smtClean="0">
                <a:solidFill>
                  <a:schemeClr val="tx1"/>
                </a:solidFill>
                <a:latin typeface="Calibri" pitchFamily="34" charset="0"/>
              </a:rPr>
              <a:t>Subjects were assigned randomly to one of the two groups</a:t>
            </a: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So experiment design ensured that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same number of requirement pairs classified by same number of subjects,</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with same proportion using or not using the similarity measure.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1470025"/>
          </a:xfrm>
        </p:spPr>
        <p:txBody>
          <a:bodyPr>
            <a:normAutofit/>
          </a:bodyPr>
          <a:lstStyle/>
          <a:p>
            <a:pPr algn="l"/>
            <a:r>
              <a:rPr lang="en-IN" sz="4800" b="1" dirty="0" smtClean="0">
                <a:latin typeface="Calibri" pitchFamily="34" charset="0"/>
              </a:rPr>
              <a:t>Experiment Results</a:t>
            </a:r>
            <a:endParaRPr lang="en-IN" sz="4800" b="1" dirty="0">
              <a:latin typeface="Calibri" pitchFamily="34" charset="0"/>
            </a:endParaRPr>
          </a:p>
        </p:txBody>
      </p:sp>
      <p:sp>
        <p:nvSpPr>
          <p:cNvPr id="3" name="Subtitle 2"/>
          <p:cNvSpPr>
            <a:spLocks noGrp="1"/>
          </p:cNvSpPr>
          <p:nvPr>
            <p:ph type="subTitle" idx="1"/>
          </p:nvPr>
        </p:nvSpPr>
        <p:spPr>
          <a:xfrm>
            <a:off x="500034" y="200024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Standard Least squares Regression method Equation:</a:t>
            </a: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Speed </a:t>
            </a:r>
            <a:r>
              <a:rPr lang="en-IN" sz="2000" dirty="0" smtClean="0">
                <a:solidFill>
                  <a:schemeClr val="tx1"/>
                </a:solidFill>
                <a:latin typeface="Calibri" pitchFamily="34" charset="0"/>
              </a:rPr>
              <a:t>= b0 + b1M + b2MR</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Average effort without similarity measure  = 19.95 sec/classification</a:t>
            </a:r>
          </a:p>
          <a:p>
            <a:pPr lvl="1" indent="-457200" algn="l"/>
            <a:r>
              <a:rPr lang="en-IN" sz="2000" dirty="0" smtClean="0">
                <a:solidFill>
                  <a:schemeClr val="tx1"/>
                </a:solidFill>
                <a:latin typeface="Calibri" pitchFamily="34" charset="0"/>
              </a:rPr>
              <a:t>Effort varied from 17s to 23s per classification based on the reliability</a:t>
            </a:r>
          </a:p>
          <a:p>
            <a:pPr lvl="1" indent="-457200" algn="l"/>
            <a:r>
              <a:rPr lang="en-IN" sz="2000" dirty="0" smtClean="0">
                <a:solidFill>
                  <a:schemeClr val="tx1"/>
                </a:solidFill>
                <a:latin typeface="Calibri" pitchFamily="34" charset="0"/>
              </a:rPr>
              <a:t>Using similarity measure was beneficial above 0.6 of reliability.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5" name="Picture 4" descr="reliability vs effort.PNG"/>
          <p:cNvPicPr>
            <a:picLocks noChangeAspect="1"/>
          </p:cNvPicPr>
          <p:nvPr/>
        </p:nvPicPr>
        <p:blipFill>
          <a:blip r:embed="rId3"/>
          <a:stretch>
            <a:fillRect/>
          </a:stretch>
        </p:blipFill>
        <p:spPr>
          <a:xfrm>
            <a:off x="500034" y="1071546"/>
            <a:ext cx="8215370" cy="56856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pPr algn="l"/>
            <a:r>
              <a:rPr lang="en-IN" sz="4800" b="1" dirty="0" smtClean="0">
                <a:latin typeface="Calibri" pitchFamily="34" charset="0"/>
              </a:rPr>
              <a:t>Experiment Results</a:t>
            </a:r>
            <a:endParaRPr lang="en-IN" sz="4800" b="1" dirty="0">
              <a:latin typeface="Calibri" pitchFamily="34" charset="0"/>
            </a:endParaRPr>
          </a:p>
        </p:txBody>
      </p:sp>
      <p:sp>
        <p:nvSpPr>
          <p:cNvPr id="3" name="Subtitle 2"/>
          <p:cNvSpPr>
            <a:spLocks noGrp="1"/>
          </p:cNvSpPr>
          <p:nvPr>
            <p:ph type="subTitle" idx="1"/>
          </p:nvPr>
        </p:nvSpPr>
        <p:spPr>
          <a:xfrm>
            <a:off x="500034" y="1785926"/>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Statistical details of least squares regression method.</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Interaction effect between the classification method and reliability  on effort is statistically significant ( p-value &lt; 0.001 ) </a:t>
            </a:r>
          </a:p>
          <a:p>
            <a:pPr lvl="1" indent="-457200" algn="l"/>
            <a:r>
              <a:rPr lang="en-IN" sz="2000" dirty="0" smtClean="0">
                <a:solidFill>
                  <a:schemeClr val="tx1"/>
                </a:solidFill>
                <a:latin typeface="Calibri" pitchFamily="34" charset="0"/>
              </a:rPr>
              <a:t> Main effect of method is not significant</a:t>
            </a:r>
            <a:r>
              <a:rPr lang="en-IN" sz="2000" dirty="0" smtClean="0">
                <a:solidFill>
                  <a:schemeClr val="tx1"/>
                </a:solidFill>
                <a:latin typeface="Calibri" pitchFamily="34" charset="0"/>
              </a:rPr>
              <a:t> </a:t>
            </a:r>
            <a:r>
              <a:rPr lang="en-IN" sz="2000" dirty="0" smtClean="0">
                <a:solidFill>
                  <a:schemeClr val="tx1"/>
                </a:solidFill>
                <a:latin typeface="Calibri" pitchFamily="34" charset="0"/>
              </a:rPr>
              <a:t>( p-value is 0.655)</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Low standard error of the model says that it is accurate</a:t>
            </a:r>
          </a:p>
          <a:p>
            <a:pPr lvl="1" indent="-457200" algn="l"/>
            <a:endParaRPr lang="en-IN" sz="2000" dirty="0" smtClean="0">
              <a:solidFill>
                <a:schemeClr val="tx1"/>
              </a:solidFill>
              <a:latin typeface="Calibri" pitchFamily="34" charset="0"/>
            </a:endParaRPr>
          </a:p>
          <a:p>
            <a:pPr lvl="1" indent="-457200" algn="l"/>
            <a:r>
              <a:rPr lang="en-IN" sz="2000" dirty="0" smtClean="0">
                <a:solidFill>
                  <a:schemeClr val="tx1"/>
                </a:solidFill>
                <a:latin typeface="Calibri" pitchFamily="34" charset="0"/>
              </a:rPr>
              <a:t>Conclusion: Effort spent by the analyst in classifying requirement pairs changes according to the specific NLP technique used.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470025"/>
          </a:xfrm>
        </p:spPr>
        <p:txBody>
          <a:bodyPr>
            <a:normAutofit/>
          </a:bodyPr>
          <a:lstStyle/>
          <a:p>
            <a:pPr algn="l"/>
            <a:r>
              <a:rPr lang="en-IN" sz="4800" b="1" dirty="0" smtClean="0">
                <a:latin typeface="Calibri" pitchFamily="34" charset="0"/>
              </a:rPr>
              <a:t>Results</a:t>
            </a:r>
            <a:endParaRPr lang="en-IN" sz="4800" b="1" dirty="0">
              <a:latin typeface="Calibri" pitchFamily="34" charset="0"/>
            </a:endParaRPr>
          </a:p>
        </p:txBody>
      </p:sp>
      <p:pic>
        <p:nvPicPr>
          <p:cNvPr id="4" name="Picture 3" descr="table LSR test.PNG"/>
          <p:cNvPicPr>
            <a:picLocks noChangeAspect="1"/>
          </p:cNvPicPr>
          <p:nvPr/>
        </p:nvPicPr>
        <p:blipFill>
          <a:blip r:embed="rId3"/>
          <a:stretch>
            <a:fillRect/>
          </a:stretch>
        </p:blipFill>
        <p:spPr>
          <a:xfrm>
            <a:off x="571471" y="1643051"/>
            <a:ext cx="7979351" cy="35816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2214554"/>
            <a:ext cx="8358246" cy="3857652"/>
          </a:xfrm>
          <a:noFill/>
        </p:spPr>
        <p:txBody>
          <a:bodyPr>
            <a:normAutofit/>
          </a:bodyPr>
          <a:lstStyle/>
          <a:p>
            <a:pPr lvl="1" indent="-457200" algn="l">
              <a:buFont typeface="Arial"/>
              <a:buAutoNum type="arabicParenR"/>
            </a:pPr>
            <a:r>
              <a:rPr lang="en-IN" sz="2200" b="1" dirty="0" smtClean="0">
                <a:solidFill>
                  <a:schemeClr val="tx1"/>
                </a:solidFill>
                <a:latin typeface="Calibri" pitchFamily="34" charset="0"/>
              </a:rPr>
              <a:t>Industrial case study: </a:t>
            </a:r>
            <a:r>
              <a:rPr lang="en-IN" sz="2200" dirty="0" smtClean="0">
                <a:solidFill>
                  <a:schemeClr val="tx1"/>
                </a:solidFill>
                <a:latin typeface="Calibri" pitchFamily="34" charset="0"/>
              </a:rPr>
              <a:t> reliability levels of different NLP techniques</a:t>
            </a:r>
          </a:p>
          <a:p>
            <a:pPr lvl="1" indent="-457200" algn="l">
              <a:buFont typeface="Arial"/>
              <a:buAutoNum type="arabicParenR"/>
            </a:pPr>
            <a:r>
              <a:rPr lang="en-IN" sz="2200" b="1" dirty="0" smtClean="0">
                <a:solidFill>
                  <a:schemeClr val="tx1"/>
                </a:solidFill>
                <a:latin typeface="Calibri" pitchFamily="34" charset="0"/>
              </a:rPr>
              <a:t>Experiment:</a:t>
            </a:r>
            <a:r>
              <a:rPr lang="en-IN" sz="2200" dirty="0" smtClean="0">
                <a:solidFill>
                  <a:schemeClr val="tx1"/>
                </a:solidFill>
                <a:latin typeface="Calibri" pitchFamily="34" charset="0"/>
              </a:rPr>
              <a:t> how subjects perform at different reliability levels.</a:t>
            </a:r>
          </a:p>
          <a:p>
            <a:pPr lvl="1" indent="-457200" algn="l">
              <a:buFont typeface="Arial"/>
              <a:buAutoNum type="arabicParenR"/>
            </a:pPr>
            <a:r>
              <a:rPr lang="en-IN" sz="2200" b="1" dirty="0" smtClean="0">
                <a:solidFill>
                  <a:schemeClr val="tx1"/>
                </a:solidFill>
                <a:latin typeface="Calibri" pitchFamily="34" charset="0"/>
              </a:rPr>
              <a:t>Combining Results: </a:t>
            </a:r>
            <a:r>
              <a:rPr lang="en-IN" sz="2200" dirty="0" smtClean="0">
                <a:solidFill>
                  <a:schemeClr val="tx1"/>
                </a:solidFill>
                <a:latin typeface="Calibri" pitchFamily="34" charset="0"/>
              </a:rPr>
              <a:t>effort savings by use of different NLP techniques</a:t>
            </a:r>
          </a:p>
          <a:p>
            <a:pPr lvl="1" indent="-457200" algn="l">
              <a:buFont typeface="Arial"/>
              <a:buAutoNum type="arabicParenR"/>
            </a:pPr>
            <a:endParaRPr lang="en-IN" sz="22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57166"/>
            <a:ext cx="7772400" cy="1470025"/>
          </a:xfrm>
        </p:spPr>
        <p:txBody>
          <a:bodyPr>
            <a:normAutofit/>
          </a:bodyPr>
          <a:lstStyle/>
          <a:p>
            <a:pPr algn="l"/>
            <a:r>
              <a:rPr lang="en-IN" sz="4800" b="1" dirty="0" smtClean="0">
                <a:latin typeface="Calibri" pitchFamily="34" charset="0"/>
              </a:rPr>
              <a:t>Main aim of research paper</a:t>
            </a:r>
            <a:endParaRPr lang="en-IN" sz="4800" b="1" dirty="0">
              <a:latin typeface="Calibri" pitchFamily="34" charset="0"/>
            </a:endParaRPr>
          </a:p>
        </p:txBody>
      </p:sp>
      <p:sp>
        <p:nvSpPr>
          <p:cNvPr id="3" name="Subtitle 2"/>
          <p:cNvSpPr>
            <a:spLocks noGrp="1"/>
          </p:cNvSpPr>
          <p:nvPr>
            <p:ph type="subTitle" idx="1"/>
          </p:nvPr>
        </p:nvSpPr>
        <p:spPr>
          <a:xfrm>
            <a:off x="571472" y="1857364"/>
            <a:ext cx="7858180" cy="3500462"/>
          </a:xfrm>
        </p:spPr>
        <p:txBody>
          <a:bodyPr>
            <a:normAutofit lnSpcReduction="10000"/>
          </a:bodyPr>
          <a:lstStyle/>
          <a:p>
            <a:r>
              <a:rPr lang="en-IN" sz="2000" dirty="0" smtClean="0">
                <a:solidFill>
                  <a:schemeClr val="tx1"/>
                </a:solidFill>
                <a:latin typeface="Calibri" pitchFamily="34" charset="0"/>
              </a:rPr>
              <a:t>“</a:t>
            </a:r>
            <a:r>
              <a:rPr lang="en-IN" sz="2400" i="1" dirty="0" smtClean="0">
                <a:solidFill>
                  <a:schemeClr val="tx1"/>
                </a:solidFill>
                <a:latin typeface="Calibri" pitchFamily="34" charset="0"/>
              </a:rPr>
              <a:t>This article concerns a study that </a:t>
            </a:r>
            <a:r>
              <a:rPr lang="en-IN" sz="2400" i="1" dirty="0" smtClean="0">
                <a:solidFill>
                  <a:schemeClr val="tx1"/>
                </a:solidFill>
                <a:latin typeface="Calibri" pitchFamily="34" charset="0"/>
              </a:rPr>
              <a:t>merges the </a:t>
            </a:r>
            <a:r>
              <a:rPr lang="en-IN" sz="2400" i="1" dirty="0" smtClean="0">
                <a:solidFill>
                  <a:schemeClr val="tx1"/>
                </a:solidFill>
                <a:latin typeface="Calibri" pitchFamily="34" charset="0"/>
              </a:rPr>
              <a:t>results of an </a:t>
            </a:r>
            <a:r>
              <a:rPr lang="en-IN" sz="2400" b="1" i="1" dirty="0" smtClean="0">
                <a:solidFill>
                  <a:schemeClr val="tx1"/>
                </a:solidFill>
                <a:latin typeface="Calibri" pitchFamily="34" charset="0"/>
              </a:rPr>
              <a:t>industrial case </a:t>
            </a:r>
            <a:r>
              <a:rPr lang="en-IN" sz="2400" b="1" i="1" dirty="0" smtClean="0">
                <a:solidFill>
                  <a:schemeClr val="tx1"/>
                </a:solidFill>
                <a:latin typeface="Calibri" pitchFamily="34" charset="0"/>
              </a:rPr>
              <a:t>study</a:t>
            </a:r>
            <a:r>
              <a:rPr lang="en-IN" sz="2400" i="1" dirty="0" smtClean="0">
                <a:solidFill>
                  <a:schemeClr val="tx1"/>
                </a:solidFill>
                <a:latin typeface="Calibri" pitchFamily="34" charset="0"/>
              </a:rPr>
              <a:t> and </a:t>
            </a:r>
            <a:r>
              <a:rPr lang="en-IN" sz="2400" i="1" dirty="0" smtClean="0">
                <a:solidFill>
                  <a:schemeClr val="tx1"/>
                </a:solidFill>
                <a:latin typeface="Calibri" pitchFamily="34" charset="0"/>
              </a:rPr>
              <a:t>a </a:t>
            </a:r>
            <a:r>
              <a:rPr lang="en-IN" sz="2400" b="1" i="1" dirty="0" smtClean="0">
                <a:solidFill>
                  <a:schemeClr val="tx1"/>
                </a:solidFill>
                <a:latin typeface="Calibri" pitchFamily="34" charset="0"/>
              </a:rPr>
              <a:t>controlled experiment </a:t>
            </a:r>
            <a:r>
              <a:rPr lang="en-IN" sz="2400" i="1" dirty="0" smtClean="0">
                <a:solidFill>
                  <a:schemeClr val="tx1"/>
                </a:solidFill>
                <a:latin typeface="Calibri" pitchFamily="34" charset="0"/>
              </a:rPr>
              <a:t>to </a:t>
            </a:r>
            <a:r>
              <a:rPr lang="en-IN" sz="2400" i="1" dirty="0" smtClean="0">
                <a:solidFill>
                  <a:schemeClr val="tx1"/>
                </a:solidFill>
                <a:latin typeface="Calibri" pitchFamily="34" charset="0"/>
              </a:rPr>
              <a:t>obtain control </a:t>
            </a:r>
            <a:r>
              <a:rPr lang="en-IN" sz="2400" i="1" dirty="0" smtClean="0">
                <a:solidFill>
                  <a:schemeClr val="tx1"/>
                </a:solidFill>
                <a:latin typeface="Calibri" pitchFamily="34" charset="0"/>
              </a:rPr>
              <a:t>and realism. The </a:t>
            </a:r>
            <a:r>
              <a:rPr lang="en-IN" sz="2400" i="1" dirty="0" smtClean="0">
                <a:solidFill>
                  <a:schemeClr val="tx1"/>
                </a:solidFill>
                <a:latin typeface="Calibri" pitchFamily="34" charset="0"/>
              </a:rPr>
              <a:t>natural-language processing (NLP</a:t>
            </a:r>
            <a:r>
              <a:rPr lang="en-IN" sz="2400" i="1" dirty="0" smtClean="0">
                <a:solidFill>
                  <a:schemeClr val="tx1"/>
                </a:solidFill>
                <a:latin typeface="Calibri" pitchFamily="34" charset="0"/>
              </a:rPr>
              <a:t>) technique employed </a:t>
            </a:r>
            <a:r>
              <a:rPr lang="en-IN" sz="2400" i="1" dirty="0" smtClean="0">
                <a:solidFill>
                  <a:schemeClr val="tx1"/>
                </a:solidFill>
                <a:latin typeface="Calibri" pitchFamily="34" charset="0"/>
              </a:rPr>
              <a:t>is expected </a:t>
            </a:r>
            <a:r>
              <a:rPr lang="en-IN" sz="2400" i="1" dirty="0" smtClean="0">
                <a:solidFill>
                  <a:schemeClr val="tx1"/>
                </a:solidFill>
                <a:latin typeface="Calibri" pitchFamily="34" charset="0"/>
              </a:rPr>
              <a:t>to </a:t>
            </a:r>
            <a:r>
              <a:rPr lang="en-IN" sz="2400" b="1" i="1" dirty="0" smtClean="0">
                <a:solidFill>
                  <a:schemeClr val="tx1"/>
                </a:solidFill>
                <a:latin typeface="Calibri" pitchFamily="34" charset="0"/>
              </a:rPr>
              <a:t>reduce effort</a:t>
            </a:r>
            <a:r>
              <a:rPr lang="en-IN" sz="2400" i="1" dirty="0" smtClean="0">
                <a:solidFill>
                  <a:schemeClr val="tx1"/>
                </a:solidFill>
                <a:latin typeface="Calibri" pitchFamily="34" charset="0"/>
              </a:rPr>
              <a:t> by an </a:t>
            </a:r>
            <a:r>
              <a:rPr lang="en-IN" sz="2400" i="1" dirty="0" smtClean="0">
                <a:solidFill>
                  <a:schemeClr val="tx1"/>
                </a:solidFill>
                <a:latin typeface="Calibri" pitchFamily="34" charset="0"/>
              </a:rPr>
              <a:t>average of </a:t>
            </a:r>
            <a:r>
              <a:rPr lang="en-IN" sz="2400" i="1" dirty="0" smtClean="0">
                <a:solidFill>
                  <a:schemeClr val="tx1"/>
                </a:solidFill>
                <a:latin typeface="Calibri" pitchFamily="34" charset="0"/>
              </a:rPr>
              <a:t>12%, compared to not using NLP</a:t>
            </a:r>
            <a:r>
              <a:rPr lang="en-IN" sz="2400" i="1" dirty="0" smtClean="0">
                <a:solidFill>
                  <a:schemeClr val="tx1"/>
                </a:solidFill>
                <a:latin typeface="Calibri" pitchFamily="34" charset="0"/>
              </a:rPr>
              <a:t>.</a:t>
            </a:r>
            <a:r>
              <a:rPr lang="en-IN" sz="2000" dirty="0" smtClean="0">
                <a:solidFill>
                  <a:schemeClr val="tx1"/>
                </a:solidFill>
                <a:latin typeface="Calibri" pitchFamily="34" charset="0"/>
              </a:rPr>
              <a:t>”</a:t>
            </a:r>
          </a:p>
          <a:p>
            <a:pPr algn="l"/>
            <a:endParaRPr lang="en-IN" sz="2000" dirty="0" smtClean="0">
              <a:solidFill>
                <a:schemeClr val="tx1"/>
              </a:solidFill>
              <a:latin typeface="Calibri" pitchFamily="34" charset="0"/>
            </a:endParaRPr>
          </a:p>
          <a:p>
            <a:pPr algn="l"/>
            <a:r>
              <a:rPr lang="en-IN" sz="2000" dirty="0" smtClean="0">
                <a:solidFill>
                  <a:schemeClr val="tx1"/>
                </a:solidFill>
                <a:latin typeface="Calibri" pitchFamily="34" charset="0"/>
              </a:rPr>
              <a:t>12%  effort reduced – using best NLP technique</a:t>
            </a:r>
          </a:p>
          <a:p>
            <a:pPr algn="l"/>
            <a:r>
              <a:rPr lang="en-IN" sz="2000" dirty="0" smtClean="0">
                <a:solidFill>
                  <a:schemeClr val="tx1"/>
                </a:solidFill>
                <a:latin typeface="Calibri" pitchFamily="34" charset="0"/>
              </a:rPr>
              <a:t>9% effort increased – using non-suitable NLP technique</a:t>
            </a:r>
          </a:p>
          <a:p>
            <a:pPr algn="l"/>
            <a:r>
              <a:rPr lang="en-IN" sz="2000" dirty="0" smtClean="0">
                <a:solidFill>
                  <a:schemeClr val="tx1"/>
                </a:solidFill>
                <a:latin typeface="Calibri" pitchFamily="34" charset="0"/>
              </a:rPr>
              <a:t>25% effort increased – using non-suitable NLP technique compared with best NLP</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pPr algn="l"/>
            <a:r>
              <a:rPr lang="en-IN" sz="4800" b="1" dirty="0" smtClean="0">
                <a:latin typeface="Calibri" pitchFamily="34" charset="0"/>
              </a:rPr>
              <a:t>Merging Results</a:t>
            </a:r>
            <a:endParaRPr lang="en-IN" sz="4800" b="1" dirty="0">
              <a:latin typeface="Calibri" pitchFamily="34" charset="0"/>
            </a:endParaRPr>
          </a:p>
        </p:txBody>
      </p:sp>
      <p:sp>
        <p:nvSpPr>
          <p:cNvPr id="3" name="Subtitle 2"/>
          <p:cNvSpPr>
            <a:spLocks noGrp="1"/>
          </p:cNvSpPr>
          <p:nvPr>
            <p:ph type="subTitle" idx="1"/>
          </p:nvPr>
        </p:nvSpPr>
        <p:spPr>
          <a:xfrm>
            <a:off x="500034" y="1714488"/>
            <a:ext cx="8358246" cy="3857652"/>
          </a:xfrm>
          <a:noFill/>
        </p:spPr>
        <p:txBody>
          <a:bodyPr>
            <a:normAutofit lnSpcReduction="10000"/>
          </a:bodyPr>
          <a:lstStyle/>
          <a:p>
            <a:pPr lvl="1" indent="-457200" algn="l"/>
            <a:r>
              <a:rPr lang="en-IN" sz="2000" b="1" dirty="0" smtClean="0">
                <a:solidFill>
                  <a:schemeClr val="tx1"/>
                </a:solidFill>
                <a:latin typeface="Calibri" pitchFamily="34" charset="0"/>
              </a:rPr>
              <a:t>1) From Best NLP Technique:</a:t>
            </a:r>
          </a:p>
          <a:p>
            <a:pPr lvl="1" indent="-457200" algn="l"/>
            <a:r>
              <a:rPr lang="en-IN" sz="2000" dirty="0" smtClean="0">
                <a:solidFill>
                  <a:schemeClr val="tx1"/>
                </a:solidFill>
                <a:latin typeface="Calibri" pitchFamily="34" charset="0"/>
              </a:rPr>
              <a:t>Average Expected effort savings using porter Stemmer NLP technique = 2.54s per  classification.</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effort decreases from 19.95s  </a:t>
            </a:r>
            <a:r>
              <a:rPr lang="en-IN" sz="2000" dirty="0" smtClean="0">
                <a:solidFill>
                  <a:schemeClr val="tx1"/>
                </a:solidFill>
                <a:latin typeface="Calibri" pitchFamily="34" charset="0"/>
                <a:sym typeface="Wingdings" pitchFamily="2" charset="2"/>
              </a:rPr>
              <a:t> 17.48s per classification</a:t>
            </a:r>
          </a:p>
          <a:p>
            <a:pPr lvl="1" indent="-457200" algn="l"/>
            <a:r>
              <a:rPr lang="en-IN" sz="2000" dirty="0" smtClean="0">
                <a:solidFill>
                  <a:schemeClr val="tx1"/>
                </a:solidFill>
                <a:latin typeface="Calibri" pitchFamily="34" charset="0"/>
                <a:sym typeface="Wingdings" pitchFamily="2" charset="2"/>
              </a:rPr>
              <a:t>	</a:t>
            </a:r>
            <a:r>
              <a:rPr lang="en-IN" sz="2000" dirty="0" smtClean="0">
                <a:solidFill>
                  <a:schemeClr val="tx1"/>
                </a:solidFill>
                <a:latin typeface="Calibri" pitchFamily="34" charset="0"/>
                <a:sym typeface="Wingdings" pitchFamily="2" charset="2"/>
              </a:rPr>
              <a:t>	</a:t>
            </a:r>
            <a:r>
              <a:rPr lang="en-IN" sz="2000" dirty="0" err="1" smtClean="0">
                <a:solidFill>
                  <a:schemeClr val="tx1"/>
                </a:solidFill>
                <a:latin typeface="Calibri" pitchFamily="34" charset="0"/>
                <a:sym typeface="Wingdings" pitchFamily="2" charset="2"/>
              </a:rPr>
              <a:t>i.e</a:t>
            </a:r>
            <a:r>
              <a:rPr lang="en-IN" sz="2000" dirty="0" smtClean="0">
                <a:solidFill>
                  <a:schemeClr val="tx1"/>
                </a:solidFill>
                <a:latin typeface="Calibri" pitchFamily="34" charset="0"/>
                <a:sym typeface="Wingdings" pitchFamily="2" charset="2"/>
              </a:rPr>
              <a:t> 12% ( 2.54/19.95 ) decrease in the effort</a:t>
            </a:r>
          </a:p>
          <a:p>
            <a:pPr lvl="1" indent="-457200" algn="l"/>
            <a:r>
              <a:rPr lang="en-IN" sz="2000" b="1" dirty="0" smtClean="0">
                <a:solidFill>
                  <a:schemeClr val="tx1"/>
                </a:solidFill>
                <a:latin typeface="Calibri" pitchFamily="34" charset="0"/>
                <a:sym typeface="Wingdings" pitchFamily="2" charset="2"/>
              </a:rPr>
              <a:t>2) From Worst NLP technique:</a:t>
            </a:r>
          </a:p>
          <a:p>
            <a:pPr lvl="1" indent="-457200" algn="l"/>
            <a:r>
              <a:rPr lang="en-IN" sz="2000" dirty="0" smtClean="0">
                <a:solidFill>
                  <a:schemeClr val="tx1"/>
                </a:solidFill>
                <a:latin typeface="Calibri" pitchFamily="34" charset="0"/>
              </a:rPr>
              <a:t>Average Expected effort savings using porter Stemmer NLP </a:t>
            </a:r>
            <a:r>
              <a:rPr lang="en-IN" sz="2000" dirty="0" smtClean="0">
                <a:solidFill>
                  <a:schemeClr val="tx1"/>
                </a:solidFill>
                <a:latin typeface="Calibri" pitchFamily="34" charset="0"/>
              </a:rPr>
              <a:t>technique =  -1.87s per  </a:t>
            </a:r>
            <a:r>
              <a:rPr lang="en-IN" sz="2000" dirty="0" smtClean="0">
                <a:solidFill>
                  <a:schemeClr val="tx1"/>
                </a:solidFill>
                <a:latin typeface="Calibri" pitchFamily="34" charset="0"/>
              </a:rPr>
              <a:t>classification.</a:t>
            </a:r>
          </a:p>
          <a:p>
            <a:pPr lvl="1" indent="-457200" algn="l"/>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9% (1.87/19.95 ) increase in the effort</a:t>
            </a:r>
          </a:p>
          <a:p>
            <a:pPr lvl="1" indent="-457200" algn="l"/>
            <a:r>
              <a:rPr lang="en-IN" sz="2000" dirty="0" smtClean="0">
                <a:solidFill>
                  <a:schemeClr val="tx1"/>
                </a:solidFill>
                <a:latin typeface="Calibri" pitchFamily="34" charset="0"/>
              </a:rPr>
              <a:t>	</a:t>
            </a:r>
            <a:r>
              <a:rPr lang="en-IN" sz="2000" dirty="0" smtClean="0">
                <a:solidFill>
                  <a:schemeClr val="tx1"/>
                </a:solidFill>
                <a:latin typeface="Calibri" pitchFamily="34" charset="0"/>
              </a:rPr>
              <a:t>	</a:t>
            </a:r>
            <a:r>
              <a:rPr lang="en-IN" sz="2000" dirty="0" err="1" smtClean="0">
                <a:solidFill>
                  <a:schemeClr val="tx1"/>
                </a:solidFill>
                <a:latin typeface="Calibri" pitchFamily="34" charset="0"/>
              </a:rPr>
              <a:t>i.e</a:t>
            </a:r>
            <a:r>
              <a:rPr lang="en-IN" sz="2000" dirty="0" smtClean="0">
                <a:solidFill>
                  <a:schemeClr val="tx1"/>
                </a:solidFill>
                <a:latin typeface="Calibri" pitchFamily="34" charset="0"/>
              </a:rPr>
              <a:t> 25% ( 1.87/17.48) increase in effort compared to best NLP technique</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Validity Threats:</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AutoNum type="arabicParenR"/>
            </a:pPr>
            <a:r>
              <a:rPr lang="en-IN" sz="2000" dirty="0" smtClean="0">
                <a:solidFill>
                  <a:schemeClr val="tx1"/>
                </a:solidFill>
                <a:latin typeface="Calibri" pitchFamily="34" charset="0"/>
              </a:rPr>
              <a:t>Cross randomised design enables subjects to apply or not apply the changes in random order.</a:t>
            </a:r>
          </a:p>
          <a:p>
            <a:pPr lvl="1" indent="-457200" algn="l">
              <a:buAutoNum type="arabicParenR"/>
            </a:pPr>
            <a:r>
              <a:rPr lang="en-IN" sz="2000" dirty="0" smtClean="0">
                <a:solidFill>
                  <a:schemeClr val="tx1"/>
                </a:solidFill>
                <a:latin typeface="Calibri" pitchFamily="34" charset="0"/>
              </a:rPr>
              <a:t>Forces subjects to analyse the entire sets within specific amount of time.</a:t>
            </a:r>
          </a:p>
          <a:p>
            <a:pPr lvl="1" indent="-457200" algn="l">
              <a:buAutoNum type="arabicParenR"/>
            </a:pPr>
            <a:r>
              <a:rPr lang="en-IN" sz="2000" dirty="0" smtClean="0">
                <a:solidFill>
                  <a:schemeClr val="tx1"/>
                </a:solidFill>
                <a:latin typeface="Calibri" pitchFamily="34" charset="0"/>
              </a:rPr>
              <a:t>Used Balanced proportion of non-equivalent requirements</a:t>
            </a:r>
          </a:p>
          <a:p>
            <a:pPr lvl="1" indent="-457200" algn="l">
              <a:buAutoNum type="arabicParenR"/>
            </a:pPr>
            <a:r>
              <a:rPr lang="en-IN" sz="2000" dirty="0" smtClean="0">
                <a:solidFill>
                  <a:schemeClr val="tx1"/>
                </a:solidFill>
                <a:latin typeface="Calibri" pitchFamily="34" charset="0"/>
              </a:rPr>
              <a:t>Reliability is computed based on the expert’s classification</a:t>
            </a:r>
          </a:p>
          <a:p>
            <a:pPr lvl="1" indent="-457200" algn="l">
              <a:buAutoNum type="arabicParenR"/>
            </a:pPr>
            <a:r>
              <a:rPr lang="en-IN" sz="2000" dirty="0" smtClean="0">
                <a:solidFill>
                  <a:schemeClr val="tx1"/>
                </a:solidFill>
                <a:latin typeface="Calibri" pitchFamily="34" charset="0"/>
              </a:rPr>
              <a:t>Sanitizing industrial requirements for the experiment</a:t>
            </a:r>
          </a:p>
          <a:p>
            <a:pPr lvl="1" indent="-457200" algn="l">
              <a:buAutoNum type="arabicParenR"/>
            </a:pPr>
            <a:r>
              <a:rPr lang="en-IN" sz="2000" dirty="0" smtClean="0">
                <a:solidFill>
                  <a:schemeClr val="tx1"/>
                </a:solidFill>
                <a:latin typeface="Calibri" pitchFamily="34" charset="0"/>
              </a:rPr>
              <a:t>Students Vs Professionals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Related Work:</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a:t>
            </a:r>
            <a:r>
              <a:rPr lang="en-IN" sz="2000" b="1" dirty="0" smtClean="0">
                <a:solidFill>
                  <a:schemeClr val="tx1"/>
                </a:solidFill>
                <a:latin typeface="Calibri" pitchFamily="34" charset="0"/>
              </a:rPr>
              <a:t>A practical guide to </a:t>
            </a:r>
            <a:r>
              <a:rPr lang="en-IN" sz="2000" b="1" dirty="0" smtClean="0">
                <a:solidFill>
                  <a:schemeClr val="tx1"/>
                </a:solidFill>
                <a:latin typeface="Calibri" pitchFamily="34" charset="0"/>
              </a:rPr>
              <a:t>product line scoping</a:t>
            </a:r>
            <a:r>
              <a:rPr lang="en-IN" sz="2000" dirty="0" smtClean="0">
                <a:solidFill>
                  <a:schemeClr val="tx1"/>
                </a:solidFill>
                <a:latin typeface="Calibri" pitchFamily="34" charset="0"/>
              </a:rPr>
              <a:t>” report industrial case study where information retrieval techniques reduced the analysts cognitive load by 60%.</a:t>
            </a:r>
          </a:p>
          <a:p>
            <a:pPr lvl="1" indent="-457200" algn="l">
              <a:buFont typeface="Arial"/>
              <a:buAutoNum type="arabicParenR"/>
            </a:pPr>
            <a:r>
              <a:rPr lang="en-IN" sz="2000" dirty="0" smtClean="0">
                <a:solidFill>
                  <a:schemeClr val="tx1"/>
                </a:solidFill>
                <a:latin typeface="Calibri" pitchFamily="34" charset="0"/>
              </a:rPr>
              <a:t> Other paper </a:t>
            </a:r>
            <a:r>
              <a:rPr lang="en-IN" sz="2000" dirty="0" smtClean="0">
                <a:solidFill>
                  <a:schemeClr val="tx1"/>
                </a:solidFill>
                <a:latin typeface="Calibri" pitchFamily="34" charset="0"/>
              </a:rPr>
              <a:t>report </a:t>
            </a:r>
            <a:r>
              <a:rPr lang="en-IN" sz="2000" dirty="0" smtClean="0">
                <a:solidFill>
                  <a:schemeClr val="tx1"/>
                </a:solidFill>
                <a:latin typeface="Calibri" pitchFamily="34" charset="0"/>
              </a:rPr>
              <a:t>a controlled experiment </a:t>
            </a:r>
            <a:r>
              <a:rPr lang="en-IN" sz="2000" dirty="0" smtClean="0">
                <a:solidFill>
                  <a:schemeClr val="tx1"/>
                </a:solidFill>
                <a:latin typeface="Calibri" pitchFamily="34" charset="0"/>
              </a:rPr>
              <a:t>where the </a:t>
            </a:r>
            <a:r>
              <a:rPr lang="en-IN" sz="2000" dirty="0" smtClean="0">
                <a:solidFill>
                  <a:schemeClr val="tx1"/>
                </a:solidFill>
                <a:latin typeface="Calibri" pitchFamily="34" charset="0"/>
              </a:rPr>
              <a:t>adoption of </a:t>
            </a:r>
            <a:r>
              <a:rPr lang="en-IN" sz="2000" dirty="0" smtClean="0">
                <a:solidFill>
                  <a:schemeClr val="tx1"/>
                </a:solidFill>
                <a:latin typeface="Calibri" pitchFamily="34" charset="0"/>
              </a:rPr>
              <a:t>the </a:t>
            </a:r>
            <a:r>
              <a:rPr lang="en-IN" sz="2000" dirty="0" err="1" smtClean="0">
                <a:solidFill>
                  <a:schemeClr val="tx1"/>
                </a:solidFill>
                <a:latin typeface="Calibri" pitchFamily="34" charset="0"/>
              </a:rPr>
              <a:t>ReqSimile</a:t>
            </a:r>
            <a:r>
              <a:rPr lang="en-IN" sz="2000" dirty="0" smtClean="0">
                <a:solidFill>
                  <a:schemeClr val="tx1"/>
                </a:solidFill>
                <a:latin typeface="Calibri" pitchFamily="34" charset="0"/>
              </a:rPr>
              <a:t> tool </a:t>
            </a:r>
            <a:r>
              <a:rPr lang="en-IN" sz="2000" dirty="0" smtClean="0">
                <a:solidFill>
                  <a:schemeClr val="tx1"/>
                </a:solidFill>
                <a:latin typeface="Calibri" pitchFamily="34" charset="0"/>
              </a:rPr>
              <a:t>improved correctness </a:t>
            </a:r>
            <a:r>
              <a:rPr lang="en-IN" sz="2000" dirty="0" smtClean="0">
                <a:solidFill>
                  <a:schemeClr val="tx1"/>
                </a:solidFill>
                <a:latin typeface="Calibri" pitchFamily="34" charset="0"/>
              </a:rPr>
              <a:t>and decreased effort </a:t>
            </a:r>
            <a:r>
              <a:rPr lang="en-IN" sz="2000" dirty="0" smtClean="0">
                <a:solidFill>
                  <a:schemeClr val="tx1"/>
                </a:solidFill>
                <a:latin typeface="Calibri" pitchFamily="34" charset="0"/>
              </a:rPr>
              <a:t>in linking </a:t>
            </a:r>
            <a:r>
              <a:rPr lang="en-IN" sz="2000" dirty="0" smtClean="0">
                <a:solidFill>
                  <a:schemeClr val="tx1"/>
                </a:solidFill>
                <a:latin typeface="Calibri" pitchFamily="34" charset="0"/>
              </a:rPr>
              <a:t>similar requirements</a:t>
            </a:r>
            <a:r>
              <a:rPr lang="en-IN" sz="2000" dirty="0" smtClean="0">
                <a:solidFill>
                  <a:schemeClr val="tx1"/>
                </a:solidFill>
                <a:latin typeface="Calibri" pitchFamily="34" charset="0"/>
              </a:rPr>
              <a:t>.</a:t>
            </a:r>
          </a:p>
          <a:p>
            <a:pPr lvl="1" indent="-457200" algn="l">
              <a:buFont typeface="Arial"/>
              <a:buAutoNum type="arabicParenR"/>
            </a:pPr>
            <a:r>
              <a:rPr lang="en-IN" sz="2000" dirty="0" smtClean="0">
                <a:solidFill>
                  <a:schemeClr val="tx1"/>
                </a:solidFill>
                <a:latin typeface="Calibri" pitchFamily="34" charset="0"/>
              </a:rPr>
              <a:t>The main difference between this paper and above paper is that we study the impact of similarity measure to subjects instead of providing both measure and ranking of all requirement pairs.</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772400" cy="1470025"/>
          </a:xfrm>
        </p:spPr>
        <p:txBody>
          <a:bodyPr>
            <a:normAutofit/>
          </a:bodyPr>
          <a:lstStyle/>
          <a:p>
            <a:pPr algn="l"/>
            <a:r>
              <a:rPr lang="en-IN" sz="4800" b="1" dirty="0" smtClean="0">
                <a:latin typeface="Calibri" pitchFamily="34" charset="0"/>
              </a:rPr>
              <a:t>Conclusion</a:t>
            </a:r>
            <a:endParaRPr lang="en-IN" sz="4800" b="1" dirty="0">
              <a:latin typeface="Calibri" pitchFamily="34" charset="0"/>
            </a:endParaRPr>
          </a:p>
        </p:txBody>
      </p:sp>
      <p:sp>
        <p:nvSpPr>
          <p:cNvPr id="3" name="Subtitle 2"/>
          <p:cNvSpPr>
            <a:spLocks noGrp="1"/>
          </p:cNvSpPr>
          <p:nvPr>
            <p:ph type="subTitle" idx="1"/>
          </p:nvPr>
        </p:nvSpPr>
        <p:spPr>
          <a:xfrm>
            <a:off x="571472" y="1643050"/>
            <a:ext cx="8358246" cy="3857652"/>
          </a:xfrm>
          <a:noFill/>
        </p:spPr>
        <p:txBody>
          <a:bodyPr>
            <a:normAutofit/>
          </a:bodyPr>
          <a:lstStyle/>
          <a:p>
            <a:pPr lvl="1" indent="-457200" algn="l">
              <a:buFont typeface="Arial"/>
              <a:buAutoNum type="arabicParenR"/>
            </a:pPr>
            <a:r>
              <a:rPr lang="en-IN" sz="2000" dirty="0" smtClean="0">
                <a:solidFill>
                  <a:schemeClr val="tx1"/>
                </a:solidFill>
                <a:latin typeface="Calibri" pitchFamily="34" charset="0"/>
              </a:rPr>
              <a:t>Even though NLP techniques have been the subjects of several research investigations, still cannot compare which one is better than another in specific contexts.</a:t>
            </a:r>
          </a:p>
          <a:p>
            <a:pPr lvl="1" indent="-457200" algn="l">
              <a:buFont typeface="Arial"/>
              <a:buAutoNum type="arabicParenR"/>
            </a:pPr>
            <a:endParaRPr lang="en-IN" sz="2000" dirty="0" smtClean="0">
              <a:solidFill>
                <a:schemeClr val="tx1"/>
              </a:solidFill>
              <a:latin typeface="Calibri" pitchFamily="34" charset="0"/>
            </a:endParaRPr>
          </a:p>
          <a:p>
            <a:pPr lvl="1" indent="-457200" algn="l">
              <a:buFont typeface="Arial"/>
              <a:buAutoNum type="arabicParenR"/>
            </a:pPr>
            <a:r>
              <a:rPr lang="en-IN" sz="2000" b="1" dirty="0" smtClean="0">
                <a:solidFill>
                  <a:schemeClr val="tx1"/>
                </a:solidFill>
                <a:latin typeface="Calibri" pitchFamily="34" charset="0"/>
              </a:rPr>
              <a:t>Future Work: </a:t>
            </a:r>
            <a:r>
              <a:rPr lang="en-IN" sz="2000" dirty="0" smtClean="0">
                <a:solidFill>
                  <a:schemeClr val="tx1"/>
                </a:solidFill>
                <a:latin typeface="Calibri" pitchFamily="34" charset="0"/>
              </a:rPr>
              <a:t>Effort saving using NLP techniques to establish requirement relations like ( inclusion, exclusion) different from equivalence.</a:t>
            </a:r>
            <a:endParaRPr lang="en-IN" sz="2000" b="1"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fontScale="90000"/>
          </a:bodyPr>
          <a:lstStyle/>
          <a:p>
            <a:pPr algn="l"/>
            <a:r>
              <a:rPr lang="en-IN" sz="4800" b="1" dirty="0" smtClean="0">
                <a:latin typeface="Calibri" pitchFamily="34" charset="0"/>
              </a:rPr>
              <a:t>Need for Classifying Equivalent Requirements?</a:t>
            </a:r>
            <a:endParaRPr lang="en-IN" sz="4800" b="1" dirty="0">
              <a:latin typeface="Calibri" pitchFamily="34" charset="0"/>
            </a:endParaRPr>
          </a:p>
        </p:txBody>
      </p:sp>
      <p:sp>
        <p:nvSpPr>
          <p:cNvPr id="3" name="Subtitle 2"/>
          <p:cNvSpPr>
            <a:spLocks noGrp="1"/>
          </p:cNvSpPr>
          <p:nvPr>
            <p:ph type="subTitle" idx="1"/>
          </p:nvPr>
        </p:nvSpPr>
        <p:spPr>
          <a:xfrm>
            <a:off x="500034" y="2428868"/>
            <a:ext cx="8143932" cy="3857652"/>
          </a:xfrm>
        </p:spPr>
        <p:txBody>
          <a:bodyPr>
            <a:normAutofit/>
          </a:bodyPr>
          <a:lstStyle/>
          <a:p>
            <a:pPr marL="457200" indent="-457200" algn="l">
              <a:buFont typeface="+mj-lt"/>
              <a:buAutoNum type="arabicParenR"/>
            </a:pPr>
            <a:r>
              <a:rPr lang="en-IN" sz="2000" dirty="0" smtClean="0">
                <a:solidFill>
                  <a:schemeClr val="tx1"/>
                </a:solidFill>
                <a:latin typeface="Calibri" pitchFamily="34" charset="0"/>
              </a:rPr>
              <a:t>Different systems with similar requirements create an opportunity to eliminate redundant work.</a:t>
            </a:r>
            <a:endParaRPr lang="en-IN" sz="2000"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Based </a:t>
            </a:r>
            <a:r>
              <a:rPr lang="en-IN" sz="2000" dirty="0" smtClean="0">
                <a:solidFill>
                  <a:schemeClr val="tx1"/>
                </a:solidFill>
                <a:latin typeface="Calibri" pitchFamily="34" charset="0"/>
              </a:rPr>
              <a:t>on </a:t>
            </a:r>
            <a:r>
              <a:rPr lang="en-IN" sz="2000" dirty="0" smtClean="0">
                <a:solidFill>
                  <a:schemeClr val="tx1"/>
                </a:solidFill>
                <a:latin typeface="Calibri" pitchFamily="34" charset="0"/>
              </a:rPr>
              <a:t>our industrial </a:t>
            </a:r>
            <a:r>
              <a:rPr lang="en-IN" sz="2000" dirty="0" smtClean="0">
                <a:solidFill>
                  <a:schemeClr val="tx1"/>
                </a:solidFill>
                <a:latin typeface="Calibri" pitchFamily="34" charset="0"/>
              </a:rPr>
              <a:t>experience, </a:t>
            </a:r>
            <a:r>
              <a:rPr lang="en-IN" sz="2000" dirty="0" smtClean="0">
                <a:solidFill>
                  <a:schemeClr val="tx1"/>
                </a:solidFill>
                <a:latin typeface="Calibri" pitchFamily="34" charset="0"/>
              </a:rPr>
              <a:t>requirements tend </a:t>
            </a:r>
            <a:r>
              <a:rPr lang="en-IN" sz="2000" dirty="0" smtClean="0">
                <a:solidFill>
                  <a:schemeClr val="tx1"/>
                </a:solidFill>
                <a:latin typeface="Calibri" pitchFamily="34" charset="0"/>
              </a:rPr>
              <a:t>to be redundant due </a:t>
            </a:r>
            <a:r>
              <a:rPr lang="en-IN" sz="2000" dirty="0" smtClean="0">
                <a:solidFill>
                  <a:schemeClr val="tx1"/>
                </a:solidFill>
                <a:latin typeface="Calibri" pitchFamily="34" charset="0"/>
              </a:rPr>
              <a:t>to</a:t>
            </a:r>
          </a:p>
          <a:p>
            <a:pPr marL="914400" lvl="1" indent="-457200" algn="l">
              <a:buFont typeface="Arial" pitchFamily="34" charset="0"/>
              <a:buChar char="•"/>
            </a:pPr>
            <a:r>
              <a:rPr lang="en-IN" sz="1600" dirty="0" smtClean="0">
                <a:solidFill>
                  <a:schemeClr val="tx1"/>
                </a:solidFill>
                <a:latin typeface="Calibri" pitchFamily="34" charset="0"/>
              </a:rPr>
              <a:t>a </a:t>
            </a:r>
            <a:r>
              <a:rPr lang="en-IN" sz="1600" dirty="0" smtClean="0">
                <a:solidFill>
                  <a:schemeClr val="tx1"/>
                </a:solidFill>
                <a:latin typeface="Calibri" pitchFamily="34" charset="0"/>
              </a:rPr>
              <a:t>large number of </a:t>
            </a:r>
            <a:r>
              <a:rPr lang="en-IN" sz="1600" dirty="0" smtClean="0">
                <a:solidFill>
                  <a:schemeClr val="tx1"/>
                </a:solidFill>
                <a:latin typeface="Calibri" pitchFamily="34" charset="0"/>
              </a:rPr>
              <a:t>requirements per </a:t>
            </a:r>
            <a:r>
              <a:rPr lang="en-IN" sz="1600" dirty="0" smtClean="0">
                <a:solidFill>
                  <a:schemeClr val="tx1"/>
                </a:solidFill>
                <a:latin typeface="Calibri" pitchFamily="34" charset="0"/>
              </a:rPr>
              <a:t>project</a:t>
            </a:r>
          </a:p>
          <a:p>
            <a:pPr marL="914400" lvl="1" indent="-457200" algn="l">
              <a:buFont typeface="Arial" pitchFamily="34" charset="0"/>
              <a:buChar char="•"/>
            </a:pPr>
            <a:r>
              <a:rPr lang="en-IN" sz="1600" dirty="0" smtClean="0">
                <a:solidFill>
                  <a:schemeClr val="tx1"/>
                </a:solidFill>
                <a:latin typeface="Calibri" pitchFamily="34" charset="0"/>
              </a:rPr>
              <a:t>several </a:t>
            </a:r>
            <a:r>
              <a:rPr lang="en-IN" sz="1600" dirty="0" smtClean="0">
                <a:solidFill>
                  <a:schemeClr val="tx1"/>
                </a:solidFill>
                <a:latin typeface="Calibri" pitchFamily="34" charset="0"/>
              </a:rPr>
              <a:t>concurrent system </a:t>
            </a:r>
            <a:r>
              <a:rPr lang="en-IN" sz="1600" dirty="0" smtClean="0">
                <a:solidFill>
                  <a:schemeClr val="tx1"/>
                </a:solidFill>
                <a:latin typeface="Calibri" pitchFamily="34" charset="0"/>
              </a:rPr>
              <a:t>development Projects </a:t>
            </a:r>
          </a:p>
          <a:p>
            <a:pPr marL="914400" lvl="1" indent="-457200" algn="l">
              <a:buFont typeface="Arial" pitchFamily="34" charset="0"/>
              <a:buChar char="•"/>
            </a:pPr>
            <a:r>
              <a:rPr lang="en-IN" sz="1600" dirty="0" smtClean="0">
                <a:solidFill>
                  <a:schemeClr val="tx1"/>
                </a:solidFill>
                <a:latin typeface="Calibri" pitchFamily="34" charset="0"/>
              </a:rPr>
              <a:t>requirements </a:t>
            </a:r>
            <a:r>
              <a:rPr lang="en-IN" sz="1600" dirty="0" smtClean="0">
                <a:solidFill>
                  <a:schemeClr val="tx1"/>
                </a:solidFill>
                <a:latin typeface="Calibri" pitchFamily="34" charset="0"/>
              </a:rPr>
              <a:t>that are </a:t>
            </a:r>
            <a:r>
              <a:rPr lang="en-IN" sz="1600" dirty="0" smtClean="0">
                <a:solidFill>
                  <a:schemeClr val="tx1"/>
                </a:solidFill>
                <a:latin typeface="Calibri" pitchFamily="34" charset="0"/>
              </a:rPr>
              <a:t>elicited and </a:t>
            </a:r>
            <a:r>
              <a:rPr lang="en-IN" sz="1600" dirty="0" smtClean="0">
                <a:solidFill>
                  <a:schemeClr val="tx1"/>
                </a:solidFill>
                <a:latin typeface="Calibri" pitchFamily="34" charset="0"/>
              </a:rPr>
              <a:t>written by several </a:t>
            </a:r>
            <a:r>
              <a:rPr lang="en-IN" sz="1600" dirty="0" smtClean="0">
                <a:solidFill>
                  <a:schemeClr val="tx1"/>
                </a:solidFill>
                <a:latin typeface="Calibri" pitchFamily="34" charset="0"/>
              </a:rPr>
              <a:t>analysts who </a:t>
            </a:r>
            <a:r>
              <a:rPr lang="en-IN" sz="1600" dirty="0" smtClean="0">
                <a:solidFill>
                  <a:schemeClr val="tx1"/>
                </a:solidFill>
                <a:latin typeface="Calibri" pitchFamily="34" charset="0"/>
              </a:rPr>
              <a:t>belong to different </a:t>
            </a:r>
            <a:r>
              <a:rPr lang="en-IN" sz="1600" dirty="0" smtClean="0">
                <a:solidFill>
                  <a:schemeClr val="tx1"/>
                </a:solidFill>
                <a:latin typeface="Calibri" pitchFamily="34" charset="0"/>
              </a:rPr>
              <a:t>projects or </a:t>
            </a:r>
            <a:r>
              <a:rPr lang="en-IN" sz="1600" dirty="0" smtClean="0">
                <a:solidFill>
                  <a:schemeClr val="tx1"/>
                </a:solidFill>
                <a:latin typeface="Calibri" pitchFamily="34" charset="0"/>
              </a:rPr>
              <a:t>different </a:t>
            </a:r>
            <a:r>
              <a:rPr lang="en-IN" sz="1600" dirty="0" smtClean="0">
                <a:solidFill>
                  <a:schemeClr val="tx1"/>
                </a:solidFill>
                <a:latin typeface="Calibri" pitchFamily="34" charset="0"/>
              </a:rPr>
              <a:t>departments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Using NLP to Classify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b="1" dirty="0" err="1" smtClean="0">
                <a:solidFill>
                  <a:schemeClr val="tx1"/>
                </a:solidFill>
                <a:latin typeface="Calibri" pitchFamily="34" charset="0"/>
              </a:rPr>
              <a:t>TraceLab</a:t>
            </a:r>
            <a:r>
              <a:rPr lang="en-IN" sz="2000" b="1" dirty="0" smtClean="0">
                <a:solidFill>
                  <a:schemeClr val="tx1"/>
                </a:solidFill>
                <a:latin typeface="Calibri" pitchFamily="34" charset="0"/>
              </a:rPr>
              <a:t>: ( Open source tool)</a:t>
            </a:r>
            <a:r>
              <a:rPr lang="en-IN" sz="2000" dirty="0" smtClean="0">
                <a:solidFill>
                  <a:schemeClr val="tx1"/>
                </a:solidFill>
                <a:latin typeface="Calibri" pitchFamily="34" charset="0"/>
              </a:rPr>
              <a:t> provides </a:t>
            </a:r>
            <a:r>
              <a:rPr lang="en-IN" sz="2000" dirty="0" smtClean="0">
                <a:solidFill>
                  <a:schemeClr val="tx1"/>
                </a:solidFill>
                <a:latin typeface="Calibri" pitchFamily="34" charset="0"/>
              </a:rPr>
              <a:t>a great </a:t>
            </a:r>
            <a:r>
              <a:rPr lang="en-IN" sz="2000" dirty="0" smtClean="0">
                <a:solidFill>
                  <a:schemeClr val="tx1"/>
                </a:solidFill>
                <a:latin typeface="Calibri" pitchFamily="34" charset="0"/>
              </a:rPr>
              <a:t>opportunity to </a:t>
            </a:r>
            <a:r>
              <a:rPr lang="en-IN" sz="2000" dirty="0" smtClean="0">
                <a:solidFill>
                  <a:schemeClr val="tx1"/>
                </a:solidFill>
                <a:latin typeface="Calibri" pitchFamily="34" charset="0"/>
              </a:rPr>
              <a:t>easily identify </a:t>
            </a:r>
            <a:r>
              <a:rPr lang="en-IN" sz="2000" dirty="0" smtClean="0">
                <a:solidFill>
                  <a:schemeClr val="tx1"/>
                </a:solidFill>
                <a:latin typeface="Calibri" pitchFamily="34" charset="0"/>
              </a:rPr>
              <a:t>similarities among </a:t>
            </a:r>
            <a:r>
              <a:rPr lang="en-IN" sz="2000" dirty="0" smtClean="0">
                <a:solidFill>
                  <a:schemeClr val="tx1"/>
                </a:solidFill>
                <a:latin typeface="Calibri" pitchFamily="34" charset="0"/>
              </a:rPr>
              <a:t>requirements through the </a:t>
            </a:r>
            <a:r>
              <a:rPr lang="en-IN" sz="2000" dirty="0" smtClean="0">
                <a:solidFill>
                  <a:schemeClr val="tx1"/>
                </a:solidFill>
                <a:latin typeface="Calibri" pitchFamily="34" charset="0"/>
              </a:rPr>
              <a:t>use of several NLP </a:t>
            </a:r>
            <a:r>
              <a:rPr lang="en-IN" sz="2000" dirty="0" smtClean="0">
                <a:solidFill>
                  <a:schemeClr val="tx1"/>
                </a:solidFill>
                <a:latin typeface="Calibri" pitchFamily="34" charset="0"/>
              </a:rPr>
              <a:t>techniques</a:t>
            </a:r>
            <a:r>
              <a:rPr lang="en-IN" sz="2000" dirty="0" smtClean="0">
                <a:solidFill>
                  <a:schemeClr val="tx1"/>
                </a:solidFill>
                <a:latin typeface="Calibri" pitchFamily="34" charset="0"/>
              </a:rPr>
              <a:t>.</a:t>
            </a:r>
          </a:p>
          <a:p>
            <a:pPr marL="457200" indent="-457200" algn="l">
              <a:buFont typeface="+mj-lt"/>
              <a:buAutoNum type="arabicParenR"/>
            </a:pPr>
            <a:r>
              <a:rPr lang="en-IN" sz="2000" dirty="0" smtClean="0">
                <a:solidFill>
                  <a:schemeClr val="tx1"/>
                </a:solidFill>
                <a:latin typeface="Calibri" pitchFamily="34" charset="0"/>
              </a:rPr>
              <a:t>NLP techniques are not perfect and they are not completely reliable</a:t>
            </a:r>
          </a:p>
          <a:p>
            <a:pPr marL="457200" indent="-457200" algn="l">
              <a:buFont typeface="+mj-lt"/>
              <a:buAutoNum type="arabicParenR"/>
            </a:pPr>
            <a:r>
              <a:rPr lang="en-IN" sz="2000" dirty="0" smtClean="0">
                <a:solidFill>
                  <a:schemeClr val="tx1"/>
                </a:solidFill>
                <a:latin typeface="Calibri" pitchFamily="34" charset="0"/>
              </a:rPr>
              <a:t>Each NLP technique provides different similarity measures – resulting in different levels of reliability</a:t>
            </a:r>
          </a:p>
          <a:p>
            <a:pPr marL="457200" indent="-457200" algn="l"/>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1470025"/>
          </a:xfrm>
        </p:spPr>
        <p:txBody>
          <a:bodyPr>
            <a:normAutofit/>
          </a:bodyPr>
          <a:lstStyle/>
          <a:p>
            <a:pPr algn="l"/>
            <a:r>
              <a:rPr lang="en-IN" sz="4800" b="1" dirty="0" smtClean="0">
                <a:latin typeface="Calibri" pitchFamily="34" charset="0"/>
              </a:rPr>
              <a:t>R</a:t>
            </a:r>
            <a:r>
              <a:rPr lang="en-IN" sz="4800" b="1" dirty="0" smtClean="0">
                <a:latin typeface="Calibri" pitchFamily="34" charset="0"/>
              </a:rPr>
              <a:t>eliability</a:t>
            </a:r>
            <a:endParaRPr lang="en-IN" sz="4800" b="1" dirty="0">
              <a:latin typeface="Calibri" pitchFamily="34" charset="0"/>
            </a:endParaRPr>
          </a:p>
        </p:txBody>
      </p:sp>
      <p:sp>
        <p:nvSpPr>
          <p:cNvPr id="3" name="Subtitle 2"/>
          <p:cNvSpPr>
            <a:spLocks noGrp="1"/>
          </p:cNvSpPr>
          <p:nvPr>
            <p:ph type="subTitle" idx="1"/>
          </p:nvPr>
        </p:nvSpPr>
        <p:spPr>
          <a:xfrm>
            <a:off x="500034" y="2214554"/>
            <a:ext cx="8143932" cy="3857652"/>
          </a:xfrm>
        </p:spPr>
        <p:txBody>
          <a:bodyPr>
            <a:normAutofit/>
          </a:bodyPr>
          <a:lstStyle/>
          <a:p>
            <a:pPr marL="457200" indent="-457200" algn="l">
              <a:buFont typeface="+mj-lt"/>
              <a:buAutoNum type="arabicParenR"/>
            </a:pPr>
            <a:r>
              <a:rPr lang="en-IN" sz="2000" dirty="0" err="1" smtClean="0">
                <a:solidFill>
                  <a:schemeClr val="tx1"/>
                </a:solidFill>
                <a:latin typeface="Calibri" pitchFamily="34" charset="0"/>
              </a:rPr>
              <a:t>Reliabilty</a:t>
            </a:r>
            <a:r>
              <a:rPr lang="en-IN" sz="2000" dirty="0" smtClean="0">
                <a:solidFill>
                  <a:schemeClr val="tx1"/>
                </a:solidFill>
                <a:latin typeface="Calibri" pitchFamily="34" charset="0"/>
              </a:rPr>
              <a:t> =  1 - | </a:t>
            </a:r>
            <a:r>
              <a:rPr lang="en-IN" sz="2000" dirty="0" err="1" smtClean="0">
                <a:solidFill>
                  <a:schemeClr val="tx1"/>
                </a:solidFill>
                <a:latin typeface="Calibri" pitchFamily="34" charset="0"/>
              </a:rPr>
              <a:t>similarity_measure</a:t>
            </a:r>
            <a:r>
              <a:rPr lang="en-IN" sz="2000" dirty="0" smtClean="0">
                <a:solidFill>
                  <a:schemeClr val="tx1"/>
                </a:solidFill>
                <a:latin typeface="Calibri" pitchFamily="34" charset="0"/>
              </a:rPr>
              <a:t>  - </a:t>
            </a:r>
            <a:r>
              <a:rPr lang="en-IN" sz="2000" dirty="0" err="1" smtClean="0">
                <a:solidFill>
                  <a:schemeClr val="tx1"/>
                </a:solidFill>
                <a:latin typeface="Calibri" pitchFamily="34" charset="0"/>
              </a:rPr>
              <a:t>experts_classification</a:t>
            </a:r>
            <a:r>
              <a:rPr lang="en-IN" sz="2000" dirty="0" smtClean="0">
                <a:solidFill>
                  <a:schemeClr val="tx1"/>
                </a:solidFill>
                <a:latin typeface="Calibri" pitchFamily="34" charset="0"/>
              </a:rPr>
              <a:t>|</a:t>
            </a:r>
          </a:p>
          <a:p>
            <a:pPr marL="914400" lvl="1" indent="-457200" algn="l">
              <a:buFont typeface="Arial" pitchFamily="34" charset="0"/>
              <a:buChar char="•"/>
            </a:pPr>
            <a:r>
              <a:rPr lang="en-IN" sz="1800" dirty="0" smtClean="0">
                <a:solidFill>
                  <a:schemeClr val="tx1"/>
                </a:solidFill>
                <a:latin typeface="Calibri" pitchFamily="34" charset="0"/>
              </a:rPr>
              <a:t>Similarity measure ranges from 0 to 1 [0,1]</a:t>
            </a:r>
          </a:p>
          <a:p>
            <a:pPr marL="914400" lvl="1" indent="-457200" algn="l">
              <a:buFont typeface="Arial" pitchFamily="34" charset="0"/>
              <a:buChar char="•"/>
            </a:pPr>
            <a:r>
              <a:rPr lang="en-IN" sz="1800" dirty="0" smtClean="0">
                <a:solidFill>
                  <a:schemeClr val="tx1"/>
                </a:solidFill>
                <a:latin typeface="Calibri" pitchFamily="34" charset="0"/>
              </a:rPr>
              <a:t>Expert’s Classification either 0 or 1</a:t>
            </a:r>
          </a:p>
          <a:p>
            <a:pPr marL="457200" indent="-457200" algn="l">
              <a:buFont typeface="+mj-lt"/>
              <a:buAutoNum type="arabicParenR"/>
            </a:pPr>
            <a:r>
              <a:rPr lang="en-IN" sz="2000" dirty="0" smtClean="0">
                <a:solidFill>
                  <a:schemeClr val="tx1"/>
                </a:solidFill>
                <a:latin typeface="Calibri" pitchFamily="34" charset="0"/>
              </a:rPr>
              <a:t>So Reliability ranges from [0,1]</a:t>
            </a:r>
          </a:p>
          <a:p>
            <a:pPr marL="457200" indent="-457200" algn="l">
              <a:buFont typeface="+mj-lt"/>
              <a:buAutoNum type="arabicParenR"/>
            </a:pPr>
            <a:r>
              <a:rPr lang="en-IN" sz="2000" dirty="0" smtClean="0">
                <a:solidFill>
                  <a:schemeClr val="tx1"/>
                </a:solidFill>
                <a:latin typeface="Calibri" pitchFamily="34" charset="0"/>
              </a:rPr>
              <a:t>Regardless of classification, reliability is interpreted as 1 in case of perfect agreement and 0 in case of perfect disagreement</a:t>
            </a:r>
          </a:p>
          <a:p>
            <a:pPr marL="457200" indent="-457200" algn="l">
              <a:buFont typeface="+mj-lt"/>
              <a:buAutoNum type="arabicParenR"/>
            </a:pP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pPr algn="l"/>
            <a:r>
              <a:rPr lang="en-IN" sz="4800" b="1" dirty="0" smtClean="0">
                <a:latin typeface="Calibri" pitchFamily="34" charset="0"/>
              </a:rPr>
              <a:t>Industrial Case Study</a:t>
            </a:r>
            <a:endParaRPr lang="en-IN" sz="4800" b="1" dirty="0">
              <a:latin typeface="Calibri" pitchFamily="34" charset="0"/>
            </a:endParaRPr>
          </a:p>
        </p:txBody>
      </p:sp>
      <p:sp>
        <p:nvSpPr>
          <p:cNvPr id="3" name="Subtitle 2"/>
          <p:cNvSpPr>
            <a:spLocks noGrp="1"/>
          </p:cNvSpPr>
          <p:nvPr>
            <p:ph type="subTitle" idx="1"/>
          </p:nvPr>
        </p:nvSpPr>
        <p:spPr>
          <a:xfrm>
            <a:off x="500034" y="1785926"/>
            <a:ext cx="8143932" cy="3857652"/>
          </a:xfrm>
        </p:spPr>
        <p:txBody>
          <a:bodyPr>
            <a:normAutofit/>
          </a:bodyPr>
          <a:lstStyle/>
          <a:p>
            <a:pPr marL="457200" indent="-457200" algn="l">
              <a:buFont typeface="+mj-lt"/>
              <a:buAutoNum type="arabicParenR"/>
            </a:pPr>
            <a:r>
              <a:rPr lang="en-IN" sz="2000" dirty="0" smtClean="0">
                <a:solidFill>
                  <a:schemeClr val="tx1"/>
                </a:solidFill>
                <a:latin typeface="+mn-lt"/>
              </a:rPr>
              <a:t>Discussions </a:t>
            </a:r>
            <a:r>
              <a:rPr lang="en-IN" sz="2000" dirty="0" smtClean="0">
                <a:solidFill>
                  <a:schemeClr val="tx1"/>
                </a:solidFill>
                <a:latin typeface="+mn-lt"/>
              </a:rPr>
              <a:t>of classifications ensued until complete agreement among experts was reached</a:t>
            </a:r>
            <a:r>
              <a:rPr lang="en-IN" sz="2000" dirty="0" smtClean="0">
                <a:solidFill>
                  <a:schemeClr val="tx1"/>
                </a:solidFill>
                <a:latin typeface="+mn-lt"/>
              </a:rPr>
              <a:t>.</a:t>
            </a:r>
          </a:p>
          <a:p>
            <a:pPr marL="457200" indent="-457200" algn="l">
              <a:buFont typeface="+mj-lt"/>
              <a:buAutoNum type="arabicParenR"/>
            </a:pPr>
            <a:r>
              <a:rPr lang="en-IN" sz="2000" dirty="0" smtClean="0">
                <a:solidFill>
                  <a:schemeClr val="tx1"/>
                </a:solidFill>
                <a:latin typeface="Calibri" pitchFamily="34" charset="0"/>
              </a:rPr>
              <a:t>Distribution of reliability of different NLP techniques for industrial requirement pairs.</a:t>
            </a:r>
          </a:p>
          <a:p>
            <a:pPr marL="457200" indent="-457200" algn="l">
              <a:buFont typeface="+mj-lt"/>
              <a:buAutoNum type="arabicParenR"/>
            </a:pPr>
            <a:r>
              <a:rPr lang="en-IN" sz="2000" b="1" dirty="0" smtClean="0">
                <a:solidFill>
                  <a:schemeClr val="tx1"/>
                </a:solidFill>
                <a:latin typeface="Calibri" pitchFamily="34" charset="0"/>
              </a:rPr>
              <a:t>Example:</a:t>
            </a:r>
          </a:p>
          <a:p>
            <a:pPr marL="914400" lvl="1" indent="-457200" algn="l">
              <a:buFont typeface="+mj-lt"/>
              <a:buAutoNum type="arabicParenR"/>
            </a:pPr>
            <a:r>
              <a:rPr lang="en-IN" sz="1800" dirty="0" smtClean="0">
                <a:solidFill>
                  <a:schemeClr val="tx1"/>
                </a:solidFill>
                <a:latin typeface="Calibri" pitchFamily="34" charset="0"/>
              </a:rPr>
              <a:t>“The system shall provide a mechanism to allow the interaction among and within systems of type B”</a:t>
            </a:r>
          </a:p>
          <a:p>
            <a:pPr marL="914400" lvl="1" indent="-457200" algn="l">
              <a:buFont typeface="+mj-lt"/>
              <a:buAutoNum type="arabicParenR"/>
            </a:pPr>
            <a:r>
              <a:rPr lang="en-IN" sz="1800" dirty="0" smtClean="0">
                <a:solidFill>
                  <a:schemeClr val="tx1"/>
                </a:solidFill>
                <a:latin typeface="Calibri" pitchFamily="34" charset="0"/>
              </a:rPr>
              <a:t>“To enable cooperation, the system must support the interaction among and within B systems</a:t>
            </a:r>
            <a:r>
              <a:rPr lang="en-IN" sz="1800" dirty="0" smtClean="0">
                <a:solidFill>
                  <a:schemeClr val="tx1"/>
                </a:solidFill>
                <a:latin typeface="Calibri" pitchFamily="34" charset="0"/>
              </a:rPr>
              <a:t>.”</a:t>
            </a:r>
            <a:endParaRPr lang="en-IN" sz="2000" b="1" dirty="0" smtClean="0">
              <a:solidFill>
                <a:schemeClr val="tx1"/>
              </a:solidFill>
              <a:latin typeface="Calibri" pitchFamily="34" charset="0"/>
            </a:endParaRPr>
          </a:p>
          <a:p>
            <a:pPr marL="457200" indent="-457200" algn="l">
              <a:buFont typeface="+mj-lt"/>
              <a:buAutoNum type="arabicParenR"/>
            </a:pPr>
            <a:r>
              <a:rPr lang="en-IN" sz="2000" dirty="0" smtClean="0">
                <a:solidFill>
                  <a:schemeClr val="tx1"/>
                </a:solidFill>
                <a:latin typeface="Calibri" pitchFamily="34" charset="0"/>
              </a:rPr>
              <a:t>Challenge is not the complexity of comparing each pair but evaluating huge number of pairs.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357166"/>
            <a:ext cx="7772400" cy="1470025"/>
          </a:xfrm>
        </p:spPr>
        <p:txBody>
          <a:bodyPr>
            <a:normAutofit/>
          </a:bodyPr>
          <a:lstStyle/>
          <a:p>
            <a:pPr algn="l"/>
            <a:r>
              <a:rPr lang="en-IN" sz="4800" b="1" dirty="0" smtClean="0">
                <a:latin typeface="Calibri" pitchFamily="34" charset="0"/>
              </a:rPr>
              <a:t>Case Study Approach</a:t>
            </a:r>
            <a:endParaRPr lang="en-IN" sz="4800" b="1" dirty="0">
              <a:latin typeface="Calibri" pitchFamily="34" charset="0"/>
            </a:endParaRPr>
          </a:p>
        </p:txBody>
      </p:sp>
      <p:sp>
        <p:nvSpPr>
          <p:cNvPr id="3" name="Subtitle 2"/>
          <p:cNvSpPr>
            <a:spLocks noGrp="1"/>
          </p:cNvSpPr>
          <p:nvPr>
            <p:ph type="subTitle" idx="1"/>
          </p:nvPr>
        </p:nvSpPr>
        <p:spPr>
          <a:xfrm>
            <a:off x="500034" y="1785926"/>
            <a:ext cx="8358246" cy="3857652"/>
          </a:xfrm>
        </p:spPr>
        <p:txBody>
          <a:bodyPr>
            <a:normAutofit/>
          </a:bodyPr>
          <a:lstStyle/>
          <a:p>
            <a:pPr marL="457200" indent="-457200" algn="l">
              <a:buFont typeface="+mj-lt"/>
              <a:buAutoNum type="arabicParenR"/>
            </a:pPr>
            <a:r>
              <a:rPr lang="en-IN" sz="2400" b="1" dirty="0" smtClean="0">
                <a:solidFill>
                  <a:schemeClr val="tx1"/>
                </a:solidFill>
                <a:latin typeface="Calibri" pitchFamily="34" charset="0"/>
              </a:rPr>
              <a:t>Consolidating the requirements at SELEX SI by a team of 4 domain experts:</a:t>
            </a:r>
          </a:p>
          <a:p>
            <a:pPr marL="914400" lvl="1" indent="-457200" algn="l">
              <a:buFont typeface="+mj-lt"/>
              <a:buAutoNum type="arabicParenR"/>
            </a:pPr>
            <a:r>
              <a:rPr lang="en-IN" sz="1800" dirty="0" smtClean="0">
                <a:solidFill>
                  <a:schemeClr val="tx1"/>
                </a:solidFill>
                <a:latin typeface="Calibri" pitchFamily="34" charset="0"/>
              </a:rPr>
              <a:t>Checking the Quality of requirements using PROUD tool</a:t>
            </a:r>
          </a:p>
          <a:p>
            <a:pPr marL="914400" lvl="1" indent="-457200" algn="l">
              <a:buFont typeface="+mj-lt"/>
              <a:buAutoNum type="arabicParenR"/>
            </a:pPr>
            <a:r>
              <a:rPr lang="en-IN" sz="1800" dirty="0" smtClean="0">
                <a:solidFill>
                  <a:schemeClr val="tx1"/>
                </a:solidFill>
                <a:latin typeface="Calibri" pitchFamily="34" charset="0"/>
              </a:rPr>
              <a:t>Categorize requirements according to predefined industrial taxonomy</a:t>
            </a:r>
          </a:p>
          <a:p>
            <a:pPr marL="914400" lvl="1" indent="-457200" algn="l">
              <a:buFont typeface="+mj-lt"/>
              <a:buAutoNum type="arabicParenR"/>
            </a:pPr>
            <a:r>
              <a:rPr lang="en-IN" sz="1800" dirty="0" smtClean="0">
                <a:solidFill>
                  <a:schemeClr val="tx1"/>
                </a:solidFill>
                <a:latin typeface="Calibri" pitchFamily="34" charset="0"/>
              </a:rPr>
              <a:t>Commonality identification using the PROUD tool</a:t>
            </a:r>
          </a:p>
          <a:p>
            <a:pPr marL="457200" indent="-457200" algn="l"/>
            <a:endParaRPr lang="en-IN" sz="2400" b="1" dirty="0" smtClean="0">
              <a:solidFill>
                <a:schemeClr val="tx1"/>
              </a:solidFill>
              <a:latin typeface="Calibri" pitchFamily="34" charset="0"/>
            </a:endParaRPr>
          </a:p>
          <a:p>
            <a:pPr lvl="1" indent="-457200" algn="l">
              <a:buFont typeface="Arial" pitchFamily="34" charset="0"/>
              <a:buChar char="•"/>
            </a:pPr>
            <a:r>
              <a:rPr lang="en-IN" sz="1800" dirty="0" smtClean="0">
                <a:solidFill>
                  <a:schemeClr val="tx1"/>
                </a:solidFill>
                <a:latin typeface="Calibri" pitchFamily="34" charset="0"/>
              </a:rPr>
              <a:t>PROUD </a:t>
            </a:r>
            <a:r>
              <a:rPr lang="en-IN" sz="1800" dirty="0" smtClean="0">
                <a:solidFill>
                  <a:schemeClr val="tx1"/>
                </a:solidFill>
                <a:latin typeface="Calibri" pitchFamily="34" charset="0"/>
              </a:rPr>
              <a:t>ranks the requirement pairs in descending order according to the similarity measure</a:t>
            </a:r>
            <a:r>
              <a:rPr lang="en-IN" sz="1800" dirty="0" smtClean="0">
                <a:solidFill>
                  <a:schemeClr val="tx1"/>
                </a:solidFill>
                <a:latin typeface="Calibri" pitchFamily="34" charset="0"/>
              </a:rPr>
              <a:t>.</a:t>
            </a:r>
          </a:p>
          <a:p>
            <a:pPr lvl="1" indent="-457200" algn="l">
              <a:buFont typeface="Arial" pitchFamily="34" charset="0"/>
              <a:buChar char="•"/>
            </a:pPr>
            <a:r>
              <a:rPr lang="en-IN" sz="1800" dirty="0" smtClean="0">
                <a:solidFill>
                  <a:schemeClr val="tx1"/>
                </a:solidFill>
                <a:latin typeface="Calibri" pitchFamily="34" charset="0"/>
              </a:rPr>
              <a:t>Experts go over the ranked order and classifies whether the requirement pair is equivalent or not. </a:t>
            </a:r>
          </a:p>
          <a:p>
            <a:pPr lvl="1" indent="-457200" algn="l"/>
            <a:endParaRPr lang="en-IN" sz="18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4"/>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428596" y="1857364"/>
            <a:ext cx="8358246" cy="3857652"/>
          </a:xfrm>
        </p:spPr>
        <p:txBody>
          <a:bodyPr>
            <a:normAutofit/>
          </a:bodyPr>
          <a:lstStyle/>
          <a:p>
            <a:pPr lvl="1" indent="-457200" algn="l">
              <a:buAutoNum type="arabicParenR"/>
            </a:pPr>
            <a:r>
              <a:rPr lang="en-IN" sz="2000" dirty="0" smtClean="0">
                <a:solidFill>
                  <a:schemeClr val="tx1"/>
                </a:solidFill>
                <a:latin typeface="Calibri" pitchFamily="34" charset="0"/>
              </a:rPr>
              <a:t>12 hour interactive group meeting to classify each requirement pair.</a:t>
            </a:r>
          </a:p>
          <a:p>
            <a:pPr lvl="1" indent="-457200" algn="l">
              <a:buAutoNum type="arabicParenR"/>
            </a:pPr>
            <a:r>
              <a:rPr lang="en-IN" sz="2000" dirty="0" smtClean="0">
                <a:solidFill>
                  <a:schemeClr val="tx1"/>
                </a:solidFill>
                <a:latin typeface="Calibri" pitchFamily="34" charset="0"/>
              </a:rPr>
              <a:t>Classified 983 pairs out of 3 million requirement pairs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Team Average Speed per classification =  12 * 24 * 24 / 983  = 44 seconds</a:t>
            </a:r>
          </a:p>
          <a:p>
            <a:pPr lvl="1" indent="-457200" algn="l">
              <a:buAutoNum type="arabicParenR"/>
            </a:pPr>
            <a:endParaRPr lang="en-IN" sz="2000" dirty="0" smtClean="0">
              <a:solidFill>
                <a:schemeClr val="tx1"/>
              </a:solidFill>
              <a:latin typeface="Calibri" pitchFamily="34" charset="0"/>
            </a:endParaRPr>
          </a:p>
          <a:p>
            <a:pPr lvl="1" indent="-457200" algn="l">
              <a:buAutoNum type="arabicParenR"/>
            </a:pPr>
            <a:r>
              <a:rPr lang="en-IN" sz="2000" dirty="0" smtClean="0">
                <a:solidFill>
                  <a:schemeClr val="tx1"/>
                </a:solidFill>
                <a:latin typeface="Calibri" pitchFamily="34" charset="0"/>
              </a:rPr>
              <a:t>Out of 983   -   138 are classified as equivalent </a:t>
            </a:r>
          </a:p>
          <a:p>
            <a:pPr lvl="1" indent="-457200" algn="l"/>
            <a:r>
              <a:rPr lang="en-IN" sz="2000" dirty="0" smtClean="0">
                <a:solidFill>
                  <a:schemeClr val="tx1"/>
                </a:solidFill>
                <a:latin typeface="Calibri" pitchFamily="34" charset="0"/>
              </a:rPr>
              <a:t>-  Partial overlap in the requirements are classified as non-equivalent.</a:t>
            </a:r>
            <a:endParaRPr lang="en-IN" sz="2000" dirty="0" smtClean="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57166"/>
            <a:ext cx="7772400" cy="1470025"/>
          </a:xfrm>
        </p:spPr>
        <p:txBody>
          <a:bodyPr>
            <a:normAutofit/>
          </a:bodyPr>
          <a:lstStyle/>
          <a:p>
            <a:pPr algn="l"/>
            <a:r>
              <a:rPr lang="en-IN" sz="4800" b="1" dirty="0" smtClean="0">
                <a:latin typeface="Calibri" pitchFamily="34" charset="0"/>
              </a:rPr>
              <a:t>Case study Results</a:t>
            </a:r>
            <a:endParaRPr lang="en-IN" sz="4800" b="1" dirty="0">
              <a:latin typeface="Calibri" pitchFamily="34" charset="0"/>
            </a:endParaRPr>
          </a:p>
        </p:txBody>
      </p:sp>
      <p:sp>
        <p:nvSpPr>
          <p:cNvPr id="3" name="Subtitle 2"/>
          <p:cNvSpPr>
            <a:spLocks noGrp="1"/>
          </p:cNvSpPr>
          <p:nvPr>
            <p:ph type="subTitle" idx="1"/>
          </p:nvPr>
        </p:nvSpPr>
        <p:spPr>
          <a:xfrm>
            <a:off x="428596" y="1785926"/>
            <a:ext cx="8358246" cy="3857652"/>
          </a:xfrm>
          <a:noFill/>
        </p:spPr>
        <p:txBody>
          <a:bodyPr>
            <a:normAutofit/>
          </a:bodyPr>
          <a:lstStyle/>
          <a:p>
            <a:pPr lvl="1" indent="-457200" algn="l">
              <a:buAutoNum type="arabicParenR"/>
            </a:pPr>
            <a:r>
              <a:rPr lang="en-IN" sz="2200" dirty="0" smtClean="0">
                <a:solidFill>
                  <a:schemeClr val="tx1"/>
                </a:solidFill>
                <a:latin typeface="Calibri" pitchFamily="34" charset="0"/>
              </a:rPr>
              <a:t>Sampled the requirement pairs from the population of 3 million pairs</a:t>
            </a:r>
          </a:p>
          <a:p>
            <a:pPr lvl="2" indent="-457200" algn="l">
              <a:buFont typeface="+mj-lt"/>
              <a:buAutoNum type="alphaLcPeriod"/>
            </a:pPr>
            <a:r>
              <a:rPr lang="en-IN" sz="2000" dirty="0" smtClean="0">
                <a:solidFill>
                  <a:schemeClr val="tx1"/>
                </a:solidFill>
                <a:latin typeface="Calibri" pitchFamily="34" charset="0"/>
              </a:rPr>
              <a:t>Analysing top pairs  as ranked by PROUD.</a:t>
            </a:r>
          </a:p>
          <a:p>
            <a:pPr lvl="3" indent="-457200" algn="l">
              <a:buFont typeface="Arial" pitchFamily="34" charset="0"/>
              <a:buChar char="•"/>
            </a:pPr>
            <a:r>
              <a:rPr lang="en-IN" sz="1800" dirty="0" smtClean="0">
                <a:solidFill>
                  <a:schemeClr val="tx1"/>
                </a:solidFill>
                <a:latin typeface="Calibri" pitchFamily="34" charset="0"/>
              </a:rPr>
              <a:t>Analysed 316 pairs – stopped after finding 76 non equivalent pairs in a row</a:t>
            </a:r>
          </a:p>
          <a:p>
            <a:pPr lvl="2" indent="-457200" algn="l">
              <a:buFont typeface="+mj-lt"/>
              <a:buAutoNum type="alphaLcPeriod"/>
            </a:pPr>
            <a:r>
              <a:rPr lang="en-IN" sz="2000" dirty="0" smtClean="0">
                <a:solidFill>
                  <a:schemeClr val="tx1"/>
                </a:solidFill>
                <a:latin typeface="Calibri" pitchFamily="34" charset="0"/>
              </a:rPr>
              <a:t>Random sampling without replacement.</a:t>
            </a:r>
          </a:p>
          <a:p>
            <a:pPr lvl="3" indent="-457200" algn="l">
              <a:buFont typeface="Arial" pitchFamily="34" charset="0"/>
              <a:buChar char="•"/>
            </a:pPr>
            <a:r>
              <a:rPr lang="en-IN" sz="1800" dirty="0" smtClean="0">
                <a:solidFill>
                  <a:schemeClr val="tx1"/>
                </a:solidFill>
                <a:latin typeface="Calibri" pitchFamily="34" charset="0"/>
              </a:rPr>
              <a:t>Remaining 667 pairs – All of them turned out to be non equivalent.</a:t>
            </a:r>
          </a:p>
          <a:p>
            <a:pPr lvl="1" indent="-457200" algn="l"/>
            <a:endParaRPr lang="en-IN" sz="2200" dirty="0" smtClean="0">
              <a:solidFill>
                <a:schemeClr val="tx1"/>
              </a:solidFill>
              <a:latin typeface="Calibri" pitchFamily="34" charset="0"/>
            </a:endParaRPr>
          </a:p>
          <a:p>
            <a:pPr lvl="1" indent="-457200" algn="l"/>
            <a:r>
              <a:rPr lang="en-IN" sz="2200" dirty="0" smtClean="0">
                <a:solidFill>
                  <a:srgbClr val="FF0000"/>
                </a:solidFill>
                <a:latin typeface="Calibri" pitchFamily="34" charset="0"/>
              </a:rPr>
              <a:t>Did PROUD ranking tool really help the experts???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ldfire Inten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Wildfire Intensity</Template>
  <TotalTime>665</TotalTime>
  <Words>1343</Words>
  <Application>Microsoft Office PowerPoint</Application>
  <PresentationFormat>On-screen Show (4:3)</PresentationFormat>
  <Paragraphs>182</Paragraphs>
  <Slides>24</Slides>
  <Notes>23</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Wildfire Intensity</vt:lpstr>
      <vt:lpstr>Custom Design</vt:lpstr>
      <vt:lpstr>The Effort Savings from Using NLP to Classify Equivalent Requirements</vt:lpstr>
      <vt:lpstr>Main aim of research paper</vt:lpstr>
      <vt:lpstr>Need for Classifying Equivalent Requirements?</vt:lpstr>
      <vt:lpstr>Using NLP to Classify</vt:lpstr>
      <vt:lpstr>Reliability</vt:lpstr>
      <vt:lpstr>Industrial Case Study</vt:lpstr>
      <vt:lpstr>Case Study Approach</vt:lpstr>
      <vt:lpstr>Case study Results</vt:lpstr>
      <vt:lpstr>Case study Results</vt:lpstr>
      <vt:lpstr>Case Study Results</vt:lpstr>
      <vt:lpstr>Results</vt:lpstr>
      <vt:lpstr>Experiment</vt:lpstr>
      <vt:lpstr>Experiment Design</vt:lpstr>
      <vt:lpstr>Experiment Design</vt:lpstr>
      <vt:lpstr>Experiment Results</vt:lpstr>
      <vt:lpstr>Results</vt:lpstr>
      <vt:lpstr>Experiment Results</vt:lpstr>
      <vt:lpstr>Results</vt:lpstr>
      <vt:lpstr>Merging Results</vt:lpstr>
      <vt:lpstr>Merging Results</vt:lpstr>
      <vt:lpstr>Validity Threats:</vt:lpstr>
      <vt:lpstr>Related Work:</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Effort Savings from Using NLP to Classify Equivalent Requirements</dc:title>
  <dc:creator>Sindhusha</dc:creator>
  <cp:lastModifiedBy>Sindhusha</cp:lastModifiedBy>
  <cp:revision>3</cp:revision>
  <dcterms:created xsi:type="dcterms:W3CDTF">2019-03-13T10:53:01Z</dcterms:created>
  <dcterms:modified xsi:type="dcterms:W3CDTF">2019-03-13T21:58:07Z</dcterms:modified>
</cp:coreProperties>
</file>