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9"/>
  </p:notesMasterIdLst>
  <p:sldIdLst>
    <p:sldId id="256" r:id="rId3"/>
    <p:sldId id="257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2" r:id="rId20"/>
    <p:sldId id="284" r:id="rId21"/>
    <p:sldId id="289" r:id="rId22"/>
    <p:sldId id="285" r:id="rId23"/>
    <p:sldId id="290" r:id="rId24"/>
    <p:sldId id="286" r:id="rId25"/>
    <p:sldId id="287" r:id="rId26"/>
    <p:sldId id="288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5" autoAdjust="0"/>
    <p:restoredTop sz="89606" autoAdjust="0"/>
  </p:normalViewPr>
  <p:slideViewPr>
    <p:cSldViewPr>
      <p:cViewPr varScale="1">
        <p:scale>
          <a:sx n="65" d="100"/>
          <a:sy n="65" d="100"/>
        </p:scale>
        <p:origin x="-15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CC79D-DDAF-4D84-A793-E54A8B6A89B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EF3D4ED-8A72-460A-B6BB-334A7EAA3AE9}">
      <dgm:prSet phldrT="[Text]" custT="1"/>
      <dgm:spPr>
        <a:noFill/>
      </dgm:spPr>
      <dgm:t>
        <a:bodyPr/>
        <a:lstStyle/>
        <a:p>
          <a:pPr algn="l"/>
          <a:r>
            <a:rPr lang="en-IN" sz="1800" b="1" u="sng" dirty="0" smtClean="0">
              <a:solidFill>
                <a:schemeClr val="tx1"/>
              </a:solidFill>
            </a:rPr>
            <a:t>DAVIDE FALESSEI :</a:t>
          </a:r>
          <a:r>
            <a:rPr lang="en-IN" sz="1800" dirty="0" smtClean="0">
              <a:solidFill>
                <a:schemeClr val="tx1"/>
              </a:solidFill>
            </a:rPr>
            <a:t>  Prof of CS</a:t>
          </a:r>
        </a:p>
        <a:p>
          <a:pPr algn="l"/>
          <a:r>
            <a:rPr lang="en-IN" sz="1800" dirty="0" err="1" smtClean="0">
              <a:solidFill>
                <a:schemeClr val="tx1"/>
              </a:solidFill>
            </a:rPr>
            <a:t>Simula</a:t>
          </a:r>
          <a:r>
            <a:rPr lang="en-IN" sz="1800" dirty="0" smtClean="0">
              <a:solidFill>
                <a:schemeClr val="tx1"/>
              </a:solidFill>
            </a:rPr>
            <a:t> Research Laboratory (Norway)</a:t>
          </a:r>
          <a:endParaRPr lang="en-IN" sz="1800" dirty="0">
            <a:solidFill>
              <a:schemeClr val="tx1"/>
            </a:solidFill>
          </a:endParaRPr>
        </a:p>
      </dgm:t>
    </dgm:pt>
    <dgm:pt modelId="{74B90B95-D50C-4234-9FC0-49BF78DFA01F}" type="parTrans" cxnId="{328066C8-BFC7-461E-89B1-84A7B952E022}">
      <dgm:prSet/>
      <dgm:spPr/>
      <dgm:t>
        <a:bodyPr/>
        <a:lstStyle/>
        <a:p>
          <a:endParaRPr lang="en-IN"/>
        </a:p>
      </dgm:t>
    </dgm:pt>
    <dgm:pt modelId="{0B4A20EA-42B4-426F-B880-2E2393C9104C}" type="sibTrans" cxnId="{328066C8-BFC7-461E-89B1-84A7B952E022}">
      <dgm:prSet/>
      <dgm:spPr/>
      <dgm:t>
        <a:bodyPr/>
        <a:lstStyle/>
        <a:p>
          <a:endParaRPr lang="en-IN"/>
        </a:p>
      </dgm:t>
    </dgm:pt>
    <dgm:pt modelId="{ABD66B2F-237D-4714-BAA9-49016B694382}">
      <dgm:prSet phldrT="[Text]" custT="1"/>
      <dgm:spPr>
        <a:noFill/>
      </dgm:spPr>
      <dgm:t>
        <a:bodyPr/>
        <a:lstStyle/>
        <a:p>
          <a:pPr algn="l"/>
          <a:r>
            <a:rPr lang="en-IN" sz="1800" b="1" u="sng" dirty="0" smtClean="0">
              <a:solidFill>
                <a:schemeClr val="tx1"/>
              </a:solidFill>
            </a:rPr>
            <a:t>GIOVANNI CANTONE :</a:t>
          </a:r>
          <a:r>
            <a:rPr lang="en-IN" sz="1800" dirty="0" smtClean="0">
              <a:solidFill>
                <a:schemeClr val="tx1"/>
              </a:solidFill>
            </a:rPr>
            <a:t>  Prof of software intensive-system analysis and design</a:t>
          </a:r>
          <a:endParaRPr lang="en-IN" sz="1800" dirty="0">
            <a:solidFill>
              <a:schemeClr val="tx1"/>
            </a:solidFill>
          </a:endParaRPr>
        </a:p>
      </dgm:t>
    </dgm:pt>
    <dgm:pt modelId="{3DB7EA07-D329-4DCD-BBC3-CBF53E056D26}" type="parTrans" cxnId="{48AC35D6-00BC-4D1B-95B6-B60BD3488F26}">
      <dgm:prSet/>
      <dgm:spPr/>
      <dgm:t>
        <a:bodyPr/>
        <a:lstStyle/>
        <a:p>
          <a:endParaRPr lang="en-IN"/>
        </a:p>
      </dgm:t>
    </dgm:pt>
    <dgm:pt modelId="{7F265AD6-65D7-4C83-8EFE-5FCE54AC9299}" type="sibTrans" cxnId="{48AC35D6-00BC-4D1B-95B6-B60BD3488F26}">
      <dgm:prSet/>
      <dgm:spPr/>
      <dgm:t>
        <a:bodyPr/>
        <a:lstStyle/>
        <a:p>
          <a:endParaRPr lang="en-IN"/>
        </a:p>
      </dgm:t>
    </dgm:pt>
    <dgm:pt modelId="{98E2CBB0-A252-4C55-B81F-1551AC80C070}" type="pres">
      <dgm:prSet presAssocID="{BF4CC79D-DDAF-4D84-A793-E54A8B6A89BF}" presName="linearFlow" presStyleCnt="0">
        <dgm:presLayoutVars>
          <dgm:dir/>
          <dgm:resizeHandles val="exact"/>
        </dgm:presLayoutVars>
      </dgm:prSet>
      <dgm:spPr/>
    </dgm:pt>
    <dgm:pt modelId="{575507C2-F0D9-4B3D-9998-D1DD2AF9BB4A}" type="pres">
      <dgm:prSet presAssocID="{6EF3D4ED-8A72-460A-B6BB-334A7EAA3AE9}" presName="composite" presStyleCnt="0"/>
      <dgm:spPr/>
    </dgm:pt>
    <dgm:pt modelId="{2A632EA6-2EBB-43CE-A126-0AB4F7942B15}" type="pres">
      <dgm:prSet presAssocID="{6EF3D4ED-8A72-460A-B6BB-334A7EAA3AE9}" presName="imgShp" presStyleLbl="fgImgPlac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A4E3E80-3C12-4E10-A8C5-8037AF98E69B}" type="pres">
      <dgm:prSet presAssocID="{6EF3D4ED-8A72-460A-B6BB-334A7EAA3AE9}" presName="txShp" presStyleLbl="node1" presStyleIdx="0" presStyleCnt="2" custLinFactNeighborX="1574" custLinFactNeighborY="-2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5CDA01-7CF8-440B-9F22-0821DAED7F59}" type="pres">
      <dgm:prSet presAssocID="{0B4A20EA-42B4-426F-B880-2E2393C9104C}" presName="spacing" presStyleCnt="0"/>
      <dgm:spPr/>
    </dgm:pt>
    <dgm:pt modelId="{22540B29-1C8D-44B7-B18E-1E1A3CD5567B}" type="pres">
      <dgm:prSet presAssocID="{ABD66B2F-237D-4714-BAA9-49016B694382}" presName="composite" presStyleCnt="0"/>
      <dgm:spPr/>
    </dgm:pt>
    <dgm:pt modelId="{EF2C34AA-94EC-44CF-A1D6-8D91B0F7AE17}" type="pres">
      <dgm:prSet presAssocID="{ABD66B2F-237D-4714-BAA9-49016B694382}" presName="imgShp" presStyleLbl="fgImgPlac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3A1D1A2-600C-410F-903E-B27CFBBB7578}" type="pres">
      <dgm:prSet presAssocID="{ABD66B2F-237D-4714-BAA9-49016B694382}" presName="txShp" presStyleLbl="node1" presStyleIdx="1" presStyleCnt="2" custLinFactNeighborX="1574" custLinFactNeighborY="-446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8AC35D6-00BC-4D1B-95B6-B60BD3488F26}" srcId="{BF4CC79D-DDAF-4D84-A793-E54A8B6A89BF}" destId="{ABD66B2F-237D-4714-BAA9-49016B694382}" srcOrd="1" destOrd="0" parTransId="{3DB7EA07-D329-4DCD-BBC3-CBF53E056D26}" sibTransId="{7F265AD6-65D7-4C83-8EFE-5FCE54AC9299}"/>
    <dgm:cxn modelId="{BEDCC941-C98F-47BB-960A-8DCB415850F3}" type="presOf" srcId="{6EF3D4ED-8A72-460A-B6BB-334A7EAA3AE9}" destId="{3A4E3E80-3C12-4E10-A8C5-8037AF98E69B}" srcOrd="0" destOrd="0" presId="urn:microsoft.com/office/officeart/2005/8/layout/vList3"/>
    <dgm:cxn modelId="{328066C8-BFC7-461E-89B1-84A7B952E022}" srcId="{BF4CC79D-DDAF-4D84-A793-E54A8B6A89BF}" destId="{6EF3D4ED-8A72-460A-B6BB-334A7EAA3AE9}" srcOrd="0" destOrd="0" parTransId="{74B90B95-D50C-4234-9FC0-49BF78DFA01F}" sibTransId="{0B4A20EA-42B4-426F-B880-2E2393C9104C}"/>
    <dgm:cxn modelId="{963D5CB4-7C46-428E-9587-1D802332ADE3}" type="presOf" srcId="{ABD66B2F-237D-4714-BAA9-49016B694382}" destId="{23A1D1A2-600C-410F-903E-B27CFBBB7578}" srcOrd="0" destOrd="0" presId="urn:microsoft.com/office/officeart/2005/8/layout/vList3"/>
    <dgm:cxn modelId="{904AA0E6-C9ED-4874-9479-E3DFCCEB705F}" type="presOf" srcId="{BF4CC79D-DDAF-4D84-A793-E54A8B6A89BF}" destId="{98E2CBB0-A252-4C55-B81F-1551AC80C070}" srcOrd="0" destOrd="0" presId="urn:microsoft.com/office/officeart/2005/8/layout/vList3"/>
    <dgm:cxn modelId="{7C495523-17D0-4310-A73B-601C1DE79D99}" type="presParOf" srcId="{98E2CBB0-A252-4C55-B81F-1551AC80C070}" destId="{575507C2-F0D9-4B3D-9998-D1DD2AF9BB4A}" srcOrd="0" destOrd="0" presId="urn:microsoft.com/office/officeart/2005/8/layout/vList3"/>
    <dgm:cxn modelId="{C87D1AFA-0E5A-4424-AFBB-76EA5F03C98E}" type="presParOf" srcId="{575507C2-F0D9-4B3D-9998-D1DD2AF9BB4A}" destId="{2A632EA6-2EBB-43CE-A126-0AB4F7942B15}" srcOrd="0" destOrd="0" presId="urn:microsoft.com/office/officeart/2005/8/layout/vList3"/>
    <dgm:cxn modelId="{85150FE5-6636-48B9-A3D3-6AE6DDFFEA02}" type="presParOf" srcId="{575507C2-F0D9-4B3D-9998-D1DD2AF9BB4A}" destId="{3A4E3E80-3C12-4E10-A8C5-8037AF98E69B}" srcOrd="1" destOrd="0" presId="urn:microsoft.com/office/officeart/2005/8/layout/vList3"/>
    <dgm:cxn modelId="{E158439C-BE90-4FA4-9784-4741E9B56B63}" type="presParOf" srcId="{98E2CBB0-A252-4C55-B81F-1551AC80C070}" destId="{C55CDA01-7CF8-440B-9F22-0821DAED7F59}" srcOrd="1" destOrd="0" presId="urn:microsoft.com/office/officeart/2005/8/layout/vList3"/>
    <dgm:cxn modelId="{080BA07A-8CB6-499F-BA74-34E19AEC26D5}" type="presParOf" srcId="{98E2CBB0-A252-4C55-B81F-1551AC80C070}" destId="{22540B29-1C8D-44B7-B18E-1E1A3CD5567B}" srcOrd="2" destOrd="0" presId="urn:microsoft.com/office/officeart/2005/8/layout/vList3"/>
    <dgm:cxn modelId="{175D116B-85F8-4D8E-98F7-9B2C0C6A1244}" type="presParOf" srcId="{22540B29-1C8D-44B7-B18E-1E1A3CD5567B}" destId="{EF2C34AA-94EC-44CF-A1D6-8D91B0F7AE17}" srcOrd="0" destOrd="0" presId="urn:microsoft.com/office/officeart/2005/8/layout/vList3"/>
    <dgm:cxn modelId="{6CF5A508-532E-447C-9CCB-0EC2F57687E1}" type="presParOf" srcId="{22540B29-1C8D-44B7-B18E-1E1A3CD5567B}" destId="{23A1D1A2-600C-410F-903E-B27CFBBB7578}" srcOrd="1" destOrd="0" presId="urn:microsoft.com/office/officeart/2005/8/layout/vList3"/>
  </dgm:cxnLst>
  <dgm:bg/>
  <dgm:whole>
    <a:ln w="9525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51CCE-4B62-4B72-8EEC-B8EB48556317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E6EDD-878B-443C-B0D5-5F9E5DAAE19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detect more number of</a:t>
            </a:r>
            <a:r>
              <a:rPr lang="en-IN" baseline="0" dirty="0" smtClean="0"/>
              <a:t> equivalent </a:t>
            </a:r>
            <a:r>
              <a:rPr lang="en-IN" baseline="0" dirty="0" err="1" smtClean="0"/>
              <a:t>req</a:t>
            </a:r>
            <a:r>
              <a:rPr lang="en-IN" baseline="0" dirty="0" smtClean="0"/>
              <a:t> pairs from the 3 million sets</a:t>
            </a:r>
          </a:p>
          <a:p>
            <a:r>
              <a:rPr lang="en-IN" baseline="0" dirty="0" smtClean="0"/>
              <a:t>Help experts reduce their effort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detect more number of</a:t>
            </a:r>
            <a:r>
              <a:rPr lang="en-IN" baseline="0" dirty="0" smtClean="0"/>
              <a:t> equivalent </a:t>
            </a:r>
            <a:r>
              <a:rPr lang="en-IN" baseline="0" dirty="0" err="1" smtClean="0"/>
              <a:t>req</a:t>
            </a:r>
            <a:r>
              <a:rPr lang="en-IN" baseline="0" dirty="0" smtClean="0"/>
              <a:t> pairs from the 3 million sets</a:t>
            </a:r>
          </a:p>
          <a:p>
            <a:r>
              <a:rPr lang="en-IN" baseline="0" dirty="0" smtClean="0"/>
              <a:t>Help experts reduce their effort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detect more number of</a:t>
            </a:r>
            <a:r>
              <a:rPr lang="en-IN" baseline="0" dirty="0" smtClean="0"/>
              <a:t> equivalent </a:t>
            </a:r>
            <a:r>
              <a:rPr lang="en-IN" baseline="0" dirty="0" err="1" smtClean="0"/>
              <a:t>req</a:t>
            </a:r>
            <a:r>
              <a:rPr lang="en-IN" baseline="0" dirty="0" smtClean="0"/>
              <a:t> pairs from the 3 million sets</a:t>
            </a:r>
          </a:p>
          <a:p>
            <a:r>
              <a:rPr lang="en-IN" baseline="0" dirty="0" smtClean="0"/>
              <a:t>Help experts reduce their effort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detect more number of</a:t>
            </a:r>
            <a:r>
              <a:rPr lang="en-IN" baseline="0" dirty="0" smtClean="0"/>
              <a:t> equivalent </a:t>
            </a:r>
            <a:r>
              <a:rPr lang="en-IN" baseline="0" dirty="0" err="1" smtClean="0"/>
              <a:t>req</a:t>
            </a:r>
            <a:r>
              <a:rPr lang="en-IN" baseline="0" dirty="0" smtClean="0"/>
              <a:t> pairs from the 3 million sets</a:t>
            </a:r>
          </a:p>
          <a:p>
            <a:r>
              <a:rPr lang="en-IN" baseline="0" dirty="0" smtClean="0"/>
              <a:t>Help experts reduce their effort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detect more number of</a:t>
            </a:r>
            <a:r>
              <a:rPr lang="en-IN" baseline="0" dirty="0" smtClean="0"/>
              <a:t> equivalent </a:t>
            </a:r>
            <a:r>
              <a:rPr lang="en-IN" baseline="0" dirty="0" err="1" smtClean="0"/>
              <a:t>req</a:t>
            </a:r>
            <a:r>
              <a:rPr lang="en-IN" baseline="0" dirty="0" smtClean="0"/>
              <a:t> pairs from the 3 million sets</a:t>
            </a:r>
          </a:p>
          <a:p>
            <a:r>
              <a:rPr lang="en-IN" baseline="0" dirty="0" smtClean="0"/>
              <a:t>Help experts reduce their effort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detect more number of</a:t>
            </a:r>
            <a:r>
              <a:rPr lang="en-IN" baseline="0" dirty="0" smtClean="0"/>
              <a:t> equivalent </a:t>
            </a:r>
            <a:r>
              <a:rPr lang="en-IN" baseline="0" dirty="0" err="1" smtClean="0"/>
              <a:t>req</a:t>
            </a:r>
            <a:r>
              <a:rPr lang="en-IN" baseline="0" dirty="0" smtClean="0"/>
              <a:t> pairs from the 3 million sets</a:t>
            </a:r>
          </a:p>
          <a:p>
            <a:r>
              <a:rPr lang="en-IN" baseline="0" dirty="0" smtClean="0"/>
              <a:t>Help experts reduce their effort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detect more number of</a:t>
            </a:r>
            <a:r>
              <a:rPr lang="en-IN" baseline="0" dirty="0" smtClean="0"/>
              <a:t> equivalent </a:t>
            </a:r>
            <a:r>
              <a:rPr lang="en-IN" baseline="0" dirty="0" err="1" smtClean="0"/>
              <a:t>req</a:t>
            </a:r>
            <a:r>
              <a:rPr lang="en-IN" baseline="0" dirty="0" smtClean="0"/>
              <a:t> pairs from the 3 million sets</a:t>
            </a:r>
          </a:p>
          <a:p>
            <a:r>
              <a:rPr lang="en-IN" baseline="0" dirty="0" smtClean="0"/>
              <a:t>Help experts reduce their effort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detect more number of</a:t>
            </a:r>
            <a:r>
              <a:rPr lang="en-IN" baseline="0" dirty="0" smtClean="0"/>
              <a:t> equivalent </a:t>
            </a:r>
            <a:r>
              <a:rPr lang="en-IN" baseline="0" dirty="0" err="1" smtClean="0"/>
              <a:t>req</a:t>
            </a:r>
            <a:r>
              <a:rPr lang="en-IN" baseline="0" dirty="0" smtClean="0"/>
              <a:t> pairs from the 3 million sets</a:t>
            </a:r>
          </a:p>
          <a:p>
            <a:r>
              <a:rPr lang="en-IN" baseline="0" dirty="0" smtClean="0"/>
              <a:t>Help experts reduce their effort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Figure</a:t>
            </a:r>
            <a:r>
              <a:rPr lang="en-IN" baseline="0" dirty="0" smtClean="0"/>
              <a:t> 3 = figure 1 + figure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Figure</a:t>
            </a:r>
            <a:r>
              <a:rPr lang="en-IN" baseline="0" dirty="0" smtClean="0"/>
              <a:t> 3 = figure 1 </a:t>
            </a:r>
            <a:r>
              <a:rPr lang="en-IN" baseline="0" smtClean="0"/>
              <a:t>+ figure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Figure</a:t>
            </a:r>
            <a:r>
              <a:rPr lang="en-IN" baseline="0" dirty="0" smtClean="0"/>
              <a:t> 3 = figure 1 </a:t>
            </a:r>
            <a:r>
              <a:rPr lang="en-IN" baseline="0" smtClean="0"/>
              <a:t>+ figure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Figure</a:t>
            </a:r>
            <a:r>
              <a:rPr lang="en-IN" baseline="0" dirty="0" smtClean="0"/>
              <a:t> 3 = figure 1 </a:t>
            </a:r>
            <a:r>
              <a:rPr lang="en-IN" baseline="0" smtClean="0"/>
              <a:t>+ figure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Figure</a:t>
            </a:r>
            <a:r>
              <a:rPr lang="en-IN" baseline="0" dirty="0" smtClean="0"/>
              <a:t> 3 = figure 1 </a:t>
            </a:r>
            <a:r>
              <a:rPr lang="en-IN" baseline="0" smtClean="0"/>
              <a:t>+ figure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Figure</a:t>
            </a:r>
            <a:r>
              <a:rPr lang="en-IN" baseline="0" dirty="0" smtClean="0"/>
              <a:t> 3 = figure 1 </a:t>
            </a:r>
            <a:r>
              <a:rPr lang="en-IN" baseline="0" smtClean="0"/>
              <a:t>+ figure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Figure</a:t>
            </a:r>
            <a:r>
              <a:rPr lang="en-IN" baseline="0" dirty="0" smtClean="0"/>
              <a:t> 3 = figure 1 </a:t>
            </a:r>
            <a:r>
              <a:rPr lang="en-IN" baseline="0" smtClean="0"/>
              <a:t>+ figure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discussions of classifications ensued until complete agreement among experts was reached.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detect more number of</a:t>
            </a:r>
            <a:r>
              <a:rPr lang="en-IN" baseline="0" dirty="0" smtClean="0"/>
              <a:t> equivalent </a:t>
            </a:r>
            <a:r>
              <a:rPr lang="en-IN" baseline="0" dirty="0" err="1" smtClean="0"/>
              <a:t>req</a:t>
            </a:r>
            <a:r>
              <a:rPr lang="en-IN" baseline="0" dirty="0" smtClean="0"/>
              <a:t> pairs from the 3 million sets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detect more number of</a:t>
            </a:r>
            <a:r>
              <a:rPr lang="en-IN" baseline="0" dirty="0" smtClean="0"/>
              <a:t> equivalent </a:t>
            </a:r>
            <a:r>
              <a:rPr lang="en-IN" baseline="0" dirty="0" err="1" smtClean="0"/>
              <a:t>req</a:t>
            </a:r>
            <a:r>
              <a:rPr lang="en-IN" baseline="0" dirty="0" smtClean="0"/>
              <a:t> pairs from the 3 million sets</a:t>
            </a:r>
          </a:p>
          <a:p>
            <a:r>
              <a:rPr lang="en-IN" baseline="0" dirty="0" smtClean="0"/>
              <a:t>Help experts reduce their effort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492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487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577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422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6927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879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026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91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832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123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53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3533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5171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3860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1373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245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223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645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086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2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96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00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745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9959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A433-6589-46AD-8D05-9E1E5CD5C5AC}" type="datetimeFigureOut">
              <a:rPr lang="en-US" smtClean="0"/>
              <a:pPr/>
              <a:t>3/13/2019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99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1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78579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sz="4800" b="1" dirty="0" smtClean="0">
                <a:latin typeface="Calibri" pitchFamily="34" charset="0"/>
              </a:rPr>
              <a:t>The</a:t>
            </a:r>
            <a:r>
              <a:rPr lang="en-IN" sz="4800" b="1" dirty="0" smtClean="0">
                <a:latin typeface="Calibri" pitchFamily="34" charset="0"/>
              </a:rPr>
              <a:t> Effort Savings from Us</a:t>
            </a:r>
            <a:r>
              <a:rPr lang="en-IN" sz="4800" b="1" dirty="0" smtClean="0">
                <a:latin typeface="Calibri" pitchFamily="34" charset="0"/>
              </a:rPr>
              <a:t>ing NLP to Classify </a:t>
            </a:r>
            <a:r>
              <a:rPr lang="en-IN" sz="4800" b="1" dirty="0" smtClean="0">
                <a:latin typeface="Calibri" pitchFamily="34" charset="0"/>
              </a:rPr>
              <a:t>E</a:t>
            </a:r>
            <a:r>
              <a:rPr lang="en-IN" sz="4800" b="1" dirty="0" smtClean="0">
                <a:latin typeface="Calibri" pitchFamily="34" charset="0"/>
              </a:rPr>
              <a:t>quivalent </a:t>
            </a:r>
            <a:r>
              <a:rPr lang="en-IN" sz="4800" b="1" dirty="0" smtClean="0">
                <a:latin typeface="Calibri" pitchFamily="34" charset="0"/>
              </a:rPr>
              <a:t>R</a:t>
            </a:r>
            <a:r>
              <a:rPr lang="en-IN" sz="4800" b="1" dirty="0" smtClean="0">
                <a:latin typeface="Calibri" pitchFamily="34" charset="0"/>
              </a:rPr>
              <a:t>equirements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51054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IN" sz="1200" b="1" dirty="0" smtClean="0">
                <a:solidFill>
                  <a:schemeClr val="tx1"/>
                </a:solidFill>
                <a:latin typeface="Calibri" pitchFamily="34" charset="0"/>
              </a:rPr>
              <a:t>Presented by</a:t>
            </a:r>
            <a:r>
              <a:rPr lang="en-IN" sz="1200" b="1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  <a:endParaRPr lang="en-IN" sz="12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</a:rPr>
              <a:t>Sindhusha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</a:rPr>
              <a:t>Tiyyagura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</a:rPr>
              <a:t> (16280708)</a:t>
            </a:r>
            <a:endParaRPr lang="en-IN" sz="1200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</a:rPr>
              <a:t>Pradeepika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IN" sz="1200" dirty="0" err="1" smtClean="0">
                <a:solidFill>
                  <a:schemeClr val="tx1"/>
                </a:solidFill>
                <a:latin typeface="Calibri" pitchFamily="34" charset="0"/>
              </a:rPr>
              <a:t>Kolluru</a:t>
            </a:r>
            <a:r>
              <a:rPr lang="en-IN" sz="1200" dirty="0" smtClean="0">
                <a:solidFill>
                  <a:schemeClr val="tx1"/>
                </a:solidFill>
                <a:latin typeface="Calibri" pitchFamily="34" charset="0"/>
              </a:rPr>
              <a:t> (16283597)</a:t>
            </a:r>
            <a:endParaRPr lang="en-IN" sz="1200" dirty="0">
              <a:solidFill>
                <a:schemeClr val="tx1"/>
              </a:solidFill>
              <a:latin typeface="Calibri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714348" y="2643182"/>
          <a:ext cx="8786842" cy="200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42860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Case Study Results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785926"/>
            <a:ext cx="8358246" cy="3857652"/>
          </a:xfrm>
          <a:noFill/>
        </p:spPr>
        <p:txBody>
          <a:bodyPr>
            <a:normAutofit/>
          </a:bodyPr>
          <a:lstStyle/>
          <a:p>
            <a:pPr lvl="1" indent="-457200" algn="l">
              <a:buAutoNum type="arabicParenR"/>
            </a:pP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</a:rPr>
              <a:t>NPL techniques are not perfect and not completely reliable.</a:t>
            </a:r>
          </a:p>
          <a:p>
            <a:pPr lvl="2" indent="-457200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So, they decided to measure the reliability of different NLP techniques from the industrial data set of 983 requirement pairs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IN" sz="18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>
              <a:buAutoNum type="arabicParenR"/>
            </a:pPr>
            <a:endParaRPr lang="en-IN" sz="22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>
              <a:buAutoNum type="arabicParenR"/>
            </a:pP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</a:rPr>
              <a:t>Plotted the graph for reliability distributions of 10 different NLP techniques ( chooses from 242 )</a:t>
            </a:r>
            <a:endParaRPr lang="en-IN" sz="22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>
              <a:buAutoNum type="arabicParenR"/>
            </a:pP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</a:rPr>
              <a:t> 6 out of 10 NLP techniques showed more agreement </a:t>
            </a:r>
          </a:p>
          <a:p>
            <a:pPr lvl="1" indent="-457200" algn="l"/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</a:rPr>
              <a:t>		( with average reliability &gt; 0.5)</a:t>
            </a:r>
          </a:p>
          <a:p>
            <a:pPr lvl="1" indent="-457200" algn="l">
              <a:buAutoNum type="arabicParenR"/>
            </a:pPr>
            <a:endParaRPr lang="en-IN" sz="22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-21433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Results</a:t>
            </a:r>
            <a:endParaRPr lang="en-IN" sz="4800" b="1" dirty="0">
              <a:latin typeface="Calibri" pitchFamily="34" charset="0"/>
            </a:endParaRPr>
          </a:p>
        </p:txBody>
      </p:sp>
      <p:pic>
        <p:nvPicPr>
          <p:cNvPr id="5" name="Picture 4" descr="case study grap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785794"/>
            <a:ext cx="7858180" cy="5857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50004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Experiment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214554"/>
            <a:ext cx="8358246" cy="3857652"/>
          </a:xfrm>
          <a:noFill/>
        </p:spPr>
        <p:txBody>
          <a:bodyPr>
            <a:normAutofit/>
          </a:bodyPr>
          <a:lstStyle/>
          <a:p>
            <a:pPr lvl="1" indent="-457200" algn="l">
              <a:buFont typeface="Arial"/>
              <a:buAutoNum type="arabicParenR"/>
            </a:pP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to assess </a:t>
            </a: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and model the </a:t>
            </a: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impact of </a:t>
            </a: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using the similarity </a:t>
            </a: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measurement and </a:t>
            </a: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its reliability on the </a:t>
            </a: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effort of </a:t>
            </a: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analysts in classifying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equivalent</a:t>
            </a: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 requirements</a:t>
            </a: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IN" sz="24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50004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Experiment Design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928802"/>
            <a:ext cx="8358246" cy="3857652"/>
          </a:xfrm>
          <a:noFill/>
        </p:spPr>
        <p:txBody>
          <a:bodyPr>
            <a:normAutofit/>
          </a:bodyPr>
          <a:lstStyle/>
          <a:p>
            <a:pPr lvl="1" indent="-457200" algn="l">
              <a:buFont typeface="Arial"/>
              <a:buAutoNum type="arabicParenR"/>
            </a:pP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Experiment subjects were 32 master’s students taking graduate course in empirical software engineering.</a:t>
            </a:r>
          </a:p>
          <a:p>
            <a:pPr lvl="1" indent="-457200" algn="l">
              <a:buFont typeface="Arial"/>
              <a:buAutoNum type="arabicParenR"/>
            </a:pP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Subjects classify the requirement pairs.</a:t>
            </a:r>
          </a:p>
          <a:p>
            <a:pPr lvl="1" indent="-457200" algn="l">
              <a:buFont typeface="Arial"/>
              <a:buAutoNum type="arabicParenR"/>
            </a:pPr>
            <a:r>
              <a:rPr lang="en-IN" sz="2400" dirty="0" smtClean="0">
                <a:solidFill>
                  <a:schemeClr val="tx1"/>
                </a:solidFill>
                <a:latin typeface="Calibri" pitchFamily="34" charset="0"/>
              </a:rPr>
              <a:t>Using Linear Regression method ...</a:t>
            </a:r>
          </a:p>
          <a:p>
            <a:pPr lvl="2" indent="-457200" algn="l">
              <a:buFont typeface="Arial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Independent Variable:  two classification methods ( with and without similarity measure )</a:t>
            </a:r>
          </a:p>
          <a:p>
            <a:pPr lvl="2" indent="-457200" algn="l">
              <a:buFont typeface="Arial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Dependent variable: effort ( seconds per classification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42860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Experiment Design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785926"/>
            <a:ext cx="8358246" cy="3857652"/>
          </a:xfrm>
          <a:noFill/>
        </p:spPr>
        <p:txBody>
          <a:bodyPr>
            <a:normAutofit/>
          </a:bodyPr>
          <a:lstStyle/>
          <a:p>
            <a:pPr lvl="1" indent="-457200" algn="l">
              <a:buFont typeface="Arial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Cross randomised design of two rounds</a:t>
            </a:r>
          </a:p>
          <a:p>
            <a:pPr lvl="1" indent="-457200" algn="l">
              <a:buFont typeface="Arial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2 sets of 72 requirement pairs are sampled from the industrial set for each round.</a:t>
            </a:r>
          </a:p>
          <a:p>
            <a:pPr lvl="1" indent="-457200" algn="l">
              <a:buFont typeface="Arial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Subjects classify 72 requirement pairs within a nominal duration of 45min for each round.</a:t>
            </a:r>
          </a:p>
          <a:p>
            <a:pPr lvl="1" indent="-457200" algn="l">
              <a:buFont typeface="Arial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Subjects were assigned randomly to one of the two groups</a:t>
            </a:r>
          </a:p>
          <a:p>
            <a:pPr lvl="1" indent="-457200" algn="l">
              <a:buFont typeface="Arial"/>
              <a:buAutoNum type="arabicParenR"/>
            </a:pP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So experiment design ensured that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same number of requirement pairs classified by same number of subjects,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with same proportion using or not using the similarity measure.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42860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Experiment Results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000240"/>
            <a:ext cx="8358246" cy="3857652"/>
          </a:xfrm>
          <a:noFill/>
        </p:spPr>
        <p:txBody>
          <a:bodyPr>
            <a:normAutofit/>
          </a:bodyPr>
          <a:lstStyle/>
          <a:p>
            <a:pPr lvl="1" indent="-457200" algn="l">
              <a:buFont typeface="Arial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Standard Least squares Regression method Equation:</a:t>
            </a: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	Speed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= b0 + b1M + b2MR</a:t>
            </a:r>
          </a:p>
          <a:p>
            <a:pPr lvl="1" indent="-457200" algn="l">
              <a:buFont typeface="Arial"/>
              <a:buAutoNum type="arabicParenR"/>
            </a:pP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>
              <a:buFont typeface="Arial"/>
              <a:buAutoNum type="arabicParenR"/>
            </a:pP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Average effort without similarity measure  = 19.95 sec/classification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Effort varied from 17s to 23s per classification based on the reliability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Using similarity measure was beneficial above 0.6 of reliability.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Results</a:t>
            </a:r>
            <a:endParaRPr lang="en-IN" sz="4800" b="1" dirty="0">
              <a:latin typeface="Calibri" pitchFamily="34" charset="0"/>
            </a:endParaRPr>
          </a:p>
        </p:txBody>
      </p:sp>
      <p:pic>
        <p:nvPicPr>
          <p:cNvPr id="5" name="Picture 4" descr="reliability vs eff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071546"/>
            <a:ext cx="8215370" cy="5685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Experiment Results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785926"/>
            <a:ext cx="8358246" cy="3857652"/>
          </a:xfrm>
          <a:noFill/>
        </p:spPr>
        <p:txBody>
          <a:bodyPr>
            <a:normAutofit/>
          </a:bodyPr>
          <a:lstStyle/>
          <a:p>
            <a:pPr lvl="1" indent="-457200" algn="l">
              <a:buFont typeface="Arial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Statistical details of least squares regression method.</a:t>
            </a:r>
          </a:p>
          <a:p>
            <a:pPr lvl="1" indent="-457200" algn="l"/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Interaction effect between the classification method and reliability  on effort is statistically significant ( p-value &lt; 0.001 ) 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Main effect of method is not significant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( p-value is 0.655)</a:t>
            </a:r>
          </a:p>
          <a:p>
            <a:pPr lvl="1" indent="-457200" algn="l"/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Low standard error of the model says that it is accurate</a:t>
            </a:r>
          </a:p>
          <a:p>
            <a:pPr lvl="1" indent="-457200" algn="l"/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Conclusion: Effort spent by the analyst in classifying requirement pairs changes according to the specific NLP technique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1429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Results</a:t>
            </a:r>
            <a:endParaRPr lang="en-IN" sz="4800" b="1" dirty="0">
              <a:latin typeface="Calibri" pitchFamily="34" charset="0"/>
            </a:endParaRPr>
          </a:p>
        </p:txBody>
      </p:sp>
      <p:pic>
        <p:nvPicPr>
          <p:cNvPr id="4" name="Picture 3" descr="table LSR t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1" y="1643051"/>
            <a:ext cx="7979351" cy="3581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Merging Results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214554"/>
            <a:ext cx="8358246" cy="3857652"/>
          </a:xfrm>
          <a:noFill/>
        </p:spPr>
        <p:txBody>
          <a:bodyPr>
            <a:normAutofit/>
          </a:bodyPr>
          <a:lstStyle/>
          <a:p>
            <a:pPr lvl="1" indent="-457200" algn="l">
              <a:buFont typeface="Arial"/>
              <a:buAutoNum type="arabicParenR"/>
            </a:pPr>
            <a:r>
              <a:rPr lang="en-IN" sz="2200" b="1" dirty="0" smtClean="0">
                <a:solidFill>
                  <a:schemeClr val="tx1"/>
                </a:solidFill>
                <a:latin typeface="Calibri" pitchFamily="34" charset="0"/>
              </a:rPr>
              <a:t>Industrial case study: </a:t>
            </a: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</a:rPr>
              <a:t> reliability levels of different NLP techniques</a:t>
            </a:r>
          </a:p>
          <a:p>
            <a:pPr lvl="1" indent="-457200" algn="l">
              <a:buFont typeface="Arial"/>
              <a:buAutoNum type="arabicParenR"/>
            </a:pPr>
            <a:r>
              <a:rPr lang="en-IN" sz="2200" b="1" dirty="0" smtClean="0">
                <a:solidFill>
                  <a:schemeClr val="tx1"/>
                </a:solidFill>
                <a:latin typeface="Calibri" pitchFamily="34" charset="0"/>
              </a:rPr>
              <a:t>Experiment:</a:t>
            </a: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</a:rPr>
              <a:t> how subjects perform at different reliability levels.</a:t>
            </a:r>
          </a:p>
          <a:p>
            <a:pPr lvl="1" indent="-457200" algn="l">
              <a:buFont typeface="Arial"/>
              <a:buAutoNum type="arabicParenR"/>
            </a:pPr>
            <a:r>
              <a:rPr lang="en-IN" sz="2200" b="1" dirty="0" smtClean="0">
                <a:solidFill>
                  <a:schemeClr val="tx1"/>
                </a:solidFill>
                <a:latin typeface="Calibri" pitchFamily="34" charset="0"/>
              </a:rPr>
              <a:t>Combining Results: </a:t>
            </a: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</a:rPr>
              <a:t>effort savings by use of different NLP techniques</a:t>
            </a:r>
          </a:p>
          <a:p>
            <a:pPr lvl="1" indent="-457200" algn="l">
              <a:buFont typeface="Arial"/>
              <a:buAutoNum type="arabicParenR"/>
            </a:pPr>
            <a:endParaRPr lang="en-IN" sz="2200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Main aim of research paper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857364"/>
            <a:ext cx="7858180" cy="3500462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“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This article concerns a study that 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merges the 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results of an </a:t>
            </a:r>
            <a:r>
              <a:rPr lang="en-IN" sz="2400" b="1" i="1" dirty="0" smtClean="0">
                <a:solidFill>
                  <a:schemeClr val="tx1"/>
                </a:solidFill>
                <a:latin typeface="Calibri" pitchFamily="34" charset="0"/>
              </a:rPr>
              <a:t>industrial case </a:t>
            </a:r>
            <a:r>
              <a:rPr lang="en-IN" sz="2400" b="1" i="1" dirty="0" smtClean="0">
                <a:solidFill>
                  <a:schemeClr val="tx1"/>
                </a:solidFill>
                <a:latin typeface="Calibri" pitchFamily="34" charset="0"/>
              </a:rPr>
              <a:t>study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a </a:t>
            </a:r>
            <a:r>
              <a:rPr lang="en-IN" sz="2400" b="1" i="1" dirty="0" smtClean="0">
                <a:solidFill>
                  <a:schemeClr val="tx1"/>
                </a:solidFill>
                <a:latin typeface="Calibri" pitchFamily="34" charset="0"/>
              </a:rPr>
              <a:t>controlled experiment 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to 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obtain control 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and realism. The 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natural-language processing (NLP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) technique employed 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is expected 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to </a:t>
            </a:r>
            <a:r>
              <a:rPr lang="en-IN" sz="2400" b="1" i="1" dirty="0" smtClean="0">
                <a:solidFill>
                  <a:schemeClr val="tx1"/>
                </a:solidFill>
                <a:latin typeface="Calibri" pitchFamily="34" charset="0"/>
              </a:rPr>
              <a:t>reduce effort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 by an 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average of 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12%, compared to not using NLP</a:t>
            </a:r>
            <a:r>
              <a:rPr lang="en-IN" sz="2400" i="1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”</a:t>
            </a:r>
          </a:p>
          <a:p>
            <a:pPr algn="l"/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12%  effort reduced – using best NLP technique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9% effort increased – using worst NLP technique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25% effort increased – using worst NLP technique compared with best NLP</a:t>
            </a:r>
            <a:endParaRPr lang="en-IN" sz="20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-21433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Final Result</a:t>
            </a:r>
            <a:endParaRPr lang="en-IN" sz="4800" b="1" dirty="0">
              <a:latin typeface="Calibri" pitchFamily="34" charset="0"/>
            </a:endParaRPr>
          </a:p>
        </p:txBody>
      </p:sp>
      <p:pic>
        <p:nvPicPr>
          <p:cNvPr id="4" name="Picture 3" descr="effort vs NLP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785794"/>
            <a:ext cx="7786742" cy="5849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Merging Results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714488"/>
            <a:ext cx="8358246" cy="3857652"/>
          </a:xfrm>
          <a:noFill/>
        </p:spPr>
        <p:txBody>
          <a:bodyPr>
            <a:normAutofit lnSpcReduction="10000"/>
          </a:bodyPr>
          <a:lstStyle/>
          <a:p>
            <a:pPr lvl="1" indent="-457200" algn="l"/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</a:rPr>
              <a:t>1) From Best NLP Technique: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Average Expected effort savings using porter Stemmer NLP technique = 2.54s per  classification.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	effort decreases from 19.95s 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 17.48s per classification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	</a:t>
            </a:r>
            <a:r>
              <a:rPr lang="en-IN" sz="2000" dirty="0" err="1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i.e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 12% ( 2.54/19.95 ) decrease in the effort</a:t>
            </a:r>
          </a:p>
          <a:p>
            <a:pPr lvl="1" indent="-457200" algn="l"/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2) From Worst NLP technique: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Average Expected effort savings using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Simple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NLP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technique =  -1.87s per 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classification.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		</a:t>
            </a:r>
            <a:r>
              <a:rPr lang="en-IN" sz="2000" dirty="0" err="1" smtClean="0">
                <a:solidFill>
                  <a:schemeClr val="tx1"/>
                </a:solidFill>
                <a:latin typeface="Calibri" pitchFamily="34" charset="0"/>
              </a:rPr>
              <a:t>i.e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9% (1.87/19.95 ) increase in the effort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IN" sz="2000" dirty="0" err="1" smtClean="0">
                <a:solidFill>
                  <a:schemeClr val="tx1"/>
                </a:solidFill>
                <a:latin typeface="Calibri" pitchFamily="34" charset="0"/>
              </a:rPr>
              <a:t>i.e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25% ( 1.87/17.48) increase in effort compared to best NLP technique</a:t>
            </a: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Final</a:t>
            </a:r>
            <a:r>
              <a:rPr lang="en-IN" sz="4800" b="1" dirty="0" smtClean="0">
                <a:latin typeface="Calibri" pitchFamily="34" charset="0"/>
              </a:rPr>
              <a:t> Results</a:t>
            </a:r>
            <a:endParaRPr lang="en-IN" sz="4800" b="1" dirty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2" y="2071678"/>
          <a:ext cx="9144004" cy="259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6200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Without NLP </a:t>
                      </a:r>
                    </a:p>
                    <a:p>
                      <a:pPr algn="ctr"/>
                      <a:r>
                        <a:rPr lang="en-IN" dirty="0" smtClean="0"/>
                        <a:t>(19.95s/classification)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Using best NLP</a:t>
                      </a:r>
                    </a:p>
                    <a:p>
                      <a:pPr algn="ctr"/>
                      <a:r>
                        <a:rPr lang="en-IN" dirty="0" smtClean="0"/>
                        <a:t>(17.48s/classification)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Using Worst NLP</a:t>
                      </a:r>
                    </a:p>
                    <a:p>
                      <a:pPr algn="ctr"/>
                      <a:r>
                        <a:rPr lang="en-IN" dirty="0" smtClean="0"/>
                        <a:t>(21.82s/classification)</a:t>
                      </a:r>
                      <a:endParaRPr lang="en-IN" dirty="0"/>
                    </a:p>
                  </a:txBody>
                  <a:tcPr anchor="ctr"/>
                </a:tc>
              </a:tr>
              <a:tr h="762005"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r>
                        <a:rPr lang="en-IN" baseline="0" dirty="0" smtClean="0"/>
                        <a:t> for classifying 983 Requirement pairs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5.45 person-hours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4.7 person-hours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5.95 person-hours</a:t>
                      </a:r>
                      <a:endParaRPr lang="en-IN" dirty="0"/>
                    </a:p>
                  </a:txBody>
                  <a:tcPr anchor="ctr"/>
                </a:tc>
              </a:tr>
              <a:tr h="7620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Time</a:t>
                      </a:r>
                      <a:r>
                        <a:rPr lang="en-IN" baseline="0" dirty="0" smtClean="0"/>
                        <a:t> for classifying 3 million Requirement pairs</a:t>
                      </a:r>
                      <a:endParaRPr lang="en-I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 - 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person-months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 + 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 person-months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Validity Threats: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8358246" cy="3857652"/>
          </a:xfrm>
          <a:noFill/>
        </p:spPr>
        <p:txBody>
          <a:bodyPr>
            <a:normAutofit/>
          </a:bodyPr>
          <a:lstStyle/>
          <a:p>
            <a:pPr lvl="1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Cross randomised design enables subjects to apply or not apply the changes in random order.</a:t>
            </a:r>
          </a:p>
          <a:p>
            <a:pPr lvl="1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Forces subjects to analyse the entire sets within specific amount of time.</a:t>
            </a:r>
          </a:p>
          <a:p>
            <a:pPr lvl="1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Used Balanced proportion of non-equivalent requirements</a:t>
            </a:r>
          </a:p>
          <a:p>
            <a:pPr lvl="1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Reliability is computed based on the expert’s classification</a:t>
            </a:r>
          </a:p>
          <a:p>
            <a:pPr lvl="1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Sanitizing industrial requirements for the experiment</a:t>
            </a:r>
          </a:p>
          <a:p>
            <a:pPr lvl="1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Students Vs Professionals</a:t>
            </a: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Related Work: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8358246" cy="4071966"/>
          </a:xfrm>
          <a:noFill/>
        </p:spPr>
        <p:txBody>
          <a:bodyPr>
            <a:normAutofit/>
          </a:bodyPr>
          <a:lstStyle/>
          <a:p>
            <a:pPr lvl="1" indent="-457200" algn="l">
              <a:buFont typeface="Arial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“</a:t>
            </a:r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</a:rPr>
              <a:t>A practical guide to </a:t>
            </a:r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</a:rPr>
              <a:t>product line scoping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” report industrial case study where information retrieval techniques reduced the analysts cognitive load by 60%.</a:t>
            </a:r>
          </a:p>
          <a:p>
            <a:pPr lvl="1" indent="-457200" algn="l">
              <a:buFont typeface="Arial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Other paper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report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a controlled experiment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where the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adoption of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the </a:t>
            </a:r>
            <a:r>
              <a:rPr lang="en-IN" sz="2000" dirty="0" err="1" smtClean="0">
                <a:solidFill>
                  <a:schemeClr val="tx1"/>
                </a:solidFill>
                <a:latin typeface="Calibri" pitchFamily="34" charset="0"/>
              </a:rPr>
              <a:t>ReqSimile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tool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improved correctness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and decreased effort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in linking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similar requirements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 indent="-457200" algn="l"/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However, The Uniqueness of the research paper compared to other similar studies are:</a:t>
            </a:r>
          </a:p>
          <a:p>
            <a:pPr lvl="2" indent="-457200" algn="l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Cross randomized design</a:t>
            </a:r>
          </a:p>
          <a:p>
            <a:pPr lvl="2" indent="-457200" algn="l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Balanced proportion </a:t>
            </a:r>
          </a:p>
          <a:p>
            <a:pPr lvl="2" indent="-457200" algn="l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Combination of industrial case study and experiment to achieve control and realism</a:t>
            </a:r>
            <a:endParaRPr lang="en-IN" sz="16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Conclusion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8358246" cy="3857652"/>
          </a:xfrm>
          <a:noFill/>
        </p:spPr>
        <p:txBody>
          <a:bodyPr>
            <a:normAutofit/>
          </a:bodyPr>
          <a:lstStyle/>
          <a:p>
            <a:pPr lvl="1" indent="-457200" algn="l">
              <a:buFont typeface="Arial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Even though NLP techniques have been the subjects of several research investigations, still cannot compare which one is better than another in specific contexts.</a:t>
            </a:r>
          </a:p>
          <a:p>
            <a:pPr lvl="1" indent="-457200" algn="l">
              <a:buFont typeface="Arial"/>
              <a:buAutoNum type="arabicParenR"/>
            </a:pP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>
              <a:buFont typeface="Arial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</a:rPr>
              <a:t>Future Work: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Effort saving using NLP techniques to establish requirement relations like ( inclusion, exclusion) different from equivalence.</a:t>
            </a:r>
            <a:endParaRPr lang="en-IN" sz="2000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2910" y="1571612"/>
            <a:ext cx="7772400" cy="1470025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Calibri" pitchFamily="34" charset="0"/>
              </a:rPr>
              <a:t>Thank you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1472" y="2285992"/>
            <a:ext cx="7000924" cy="2643206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Need for Classifying Equivalent Requirements?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428868"/>
            <a:ext cx="8143932" cy="385765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Different systems with similar requirements create an opportunity to eliminate redundant work.</a:t>
            </a: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457200" indent="-457200" algn="l">
              <a:buFont typeface="+mj-lt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Based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on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our industrial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experience,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requirements tend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to be redundant due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to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a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large number of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requirements per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project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several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concurrent system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development Projects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requirements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that are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elicited and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written by several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analysts who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belong to different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projects or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different </a:t>
            </a: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departments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50004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Using NLP to Classify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214554"/>
            <a:ext cx="8143932" cy="385765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arenR"/>
            </a:pPr>
            <a:r>
              <a:rPr lang="en-IN" sz="2000" b="1" dirty="0" err="1" smtClean="0">
                <a:solidFill>
                  <a:schemeClr val="tx1"/>
                </a:solidFill>
                <a:latin typeface="Calibri" pitchFamily="34" charset="0"/>
              </a:rPr>
              <a:t>TraceLab</a:t>
            </a:r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</a:rPr>
              <a:t>: ( Open source tool)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provides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a great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opportunity to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easily identify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similarities among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requirements through the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use of several NLP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techniques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NLP techniques are not perfect and they are not completely reliable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Each NLP technique provides different similarity measures – resulting in different levels of reliability</a:t>
            </a:r>
          </a:p>
          <a:p>
            <a:pPr marL="457200" indent="-457200" algn="l"/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42860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R</a:t>
            </a:r>
            <a:r>
              <a:rPr lang="en-IN" sz="4800" b="1" dirty="0" smtClean="0">
                <a:latin typeface="Calibri" pitchFamily="34" charset="0"/>
              </a:rPr>
              <a:t>eliability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214554"/>
            <a:ext cx="8143932" cy="385765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arenR"/>
            </a:pPr>
            <a:r>
              <a:rPr lang="en-IN" sz="2000" dirty="0" err="1" smtClean="0">
                <a:solidFill>
                  <a:schemeClr val="tx1"/>
                </a:solidFill>
                <a:latin typeface="Calibri" pitchFamily="34" charset="0"/>
              </a:rPr>
              <a:t>Reliabilty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=  1 - | </a:t>
            </a:r>
            <a:r>
              <a:rPr lang="en-IN" sz="2000" dirty="0" err="1" smtClean="0">
                <a:solidFill>
                  <a:schemeClr val="tx1"/>
                </a:solidFill>
                <a:latin typeface="Calibri" pitchFamily="34" charset="0"/>
              </a:rPr>
              <a:t>similarity_measure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 - </a:t>
            </a:r>
            <a:r>
              <a:rPr lang="en-IN" sz="2000" dirty="0" err="1" smtClean="0">
                <a:solidFill>
                  <a:schemeClr val="tx1"/>
                </a:solidFill>
                <a:latin typeface="Calibri" pitchFamily="34" charset="0"/>
              </a:rPr>
              <a:t>experts_classification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|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Similarity measure ranges from 0 to 1 [0,1]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Expert’s Classification either 0 or 1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So Reliability ranges from [0,1]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Regardless of classification, reliability is interpreted as 1 in case of perfect agreement and 0 in case of perfect disagreement</a:t>
            </a:r>
          </a:p>
          <a:p>
            <a:pPr marL="457200" indent="-457200" algn="l">
              <a:buFont typeface="+mj-lt"/>
              <a:buAutoNum type="arabicParenR"/>
            </a:pP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Industrial Case Study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785926"/>
            <a:ext cx="8143932" cy="385765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+mn-lt"/>
              </a:rPr>
              <a:t>Discussions </a:t>
            </a:r>
            <a:r>
              <a:rPr lang="en-IN" sz="2000" dirty="0" smtClean="0">
                <a:solidFill>
                  <a:schemeClr val="tx1"/>
                </a:solidFill>
                <a:latin typeface="+mn-lt"/>
              </a:rPr>
              <a:t>of classifications ensued until complete agreement among experts was reached</a:t>
            </a:r>
            <a:r>
              <a:rPr lang="en-IN" sz="20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Distribution of reliability of different NLP techniques for industrial requirement pairs.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</a:rPr>
              <a:t>Example:</a:t>
            </a:r>
          </a:p>
          <a:p>
            <a:pPr marL="914400" lvl="1" indent="-457200" algn="l">
              <a:buFont typeface="+mj-lt"/>
              <a:buAutoNum type="arabicParenR"/>
            </a:pP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“The system shall provide a mechanism to allow the interaction among and within systems of type B”</a:t>
            </a:r>
          </a:p>
          <a:p>
            <a:pPr marL="914400" lvl="1" indent="-457200" algn="l">
              <a:buFont typeface="+mj-lt"/>
              <a:buAutoNum type="arabicParenR"/>
            </a:pP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“To enable cooperation, the system must support the interaction among and within B systems</a:t>
            </a: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.”</a:t>
            </a:r>
            <a:endParaRPr lang="en-IN" sz="20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457200" indent="-457200" algn="l">
              <a:buFont typeface="+mj-lt"/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Challenge is not the complexity of comparing each pair but evaluating huge number of pairs.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Case Study Approach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785926"/>
            <a:ext cx="8358246" cy="385765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arenR"/>
            </a:pPr>
            <a:r>
              <a:rPr lang="en-IN" sz="2400" b="1" dirty="0" smtClean="0">
                <a:solidFill>
                  <a:schemeClr val="tx1"/>
                </a:solidFill>
                <a:latin typeface="Calibri" pitchFamily="34" charset="0"/>
              </a:rPr>
              <a:t>Consolidating the requirements at SELEX SI by a team of 4 domain experts:</a:t>
            </a:r>
          </a:p>
          <a:p>
            <a:pPr marL="914400" lvl="1" indent="-457200" algn="l">
              <a:buFont typeface="+mj-lt"/>
              <a:buAutoNum type="arabicParenR"/>
            </a:pP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Checking the Quality of requirements using PROUD tool</a:t>
            </a:r>
          </a:p>
          <a:p>
            <a:pPr marL="914400" lvl="1" indent="-457200" algn="l">
              <a:buFont typeface="+mj-lt"/>
              <a:buAutoNum type="arabicParenR"/>
            </a:pP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Categorize requirements according to predefined industrial taxonomy</a:t>
            </a:r>
          </a:p>
          <a:p>
            <a:pPr marL="914400" lvl="1" indent="-457200" algn="l">
              <a:buFont typeface="+mj-lt"/>
              <a:buAutoNum type="arabicParenR"/>
            </a:pP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Commonality identification using the PROUD tool</a:t>
            </a:r>
          </a:p>
          <a:p>
            <a:pPr marL="457200" indent="-457200" algn="l"/>
            <a:endParaRPr lang="en-IN" sz="24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PROUD </a:t>
            </a: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ranks the requirement pairs in descending order according to the similarity measure</a:t>
            </a: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 indent="-457200" algn="l"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Experts go over the ranked order and classifies whether the requirement pair is equivalent or not. </a:t>
            </a:r>
          </a:p>
          <a:p>
            <a:pPr lvl="1" indent="-457200" algn="l"/>
            <a:endParaRPr lang="en-IN" sz="18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42860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Case study Results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857364"/>
            <a:ext cx="8358246" cy="3857652"/>
          </a:xfrm>
        </p:spPr>
        <p:txBody>
          <a:bodyPr>
            <a:normAutofit/>
          </a:bodyPr>
          <a:lstStyle/>
          <a:p>
            <a:pPr lvl="1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12 hour interactive group meeting to classify each requirement pair.</a:t>
            </a:r>
          </a:p>
          <a:p>
            <a:pPr lvl="1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Classified 983 pairs out of 3 million requirement pairs</a:t>
            </a:r>
          </a:p>
          <a:p>
            <a:pPr lvl="1" indent="-457200" algn="l">
              <a:buAutoNum type="arabicParenR"/>
            </a:pP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Team Average Speed per classification =  12 * 60 * 60 / 983  = 44 seconds</a:t>
            </a:r>
          </a:p>
          <a:p>
            <a:pPr lvl="1" indent="-457200" algn="l">
              <a:buAutoNum type="arabicParenR"/>
            </a:pP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Out of 983   -   138 are classified as equivalent </a:t>
            </a:r>
          </a:p>
          <a:p>
            <a:pPr lvl="1" indent="-457200"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-  Partial overlap in the requirements are classified as non-equivalent.</a:t>
            </a: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Case study Results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785926"/>
            <a:ext cx="8358246" cy="3857652"/>
          </a:xfrm>
          <a:noFill/>
        </p:spPr>
        <p:txBody>
          <a:bodyPr>
            <a:normAutofit/>
          </a:bodyPr>
          <a:lstStyle/>
          <a:p>
            <a:pPr lvl="1" indent="-457200" algn="l">
              <a:buAutoNum type="arabicParenR"/>
            </a:pPr>
            <a:r>
              <a:rPr lang="en-IN" sz="2200" dirty="0" smtClean="0">
                <a:solidFill>
                  <a:schemeClr val="tx1"/>
                </a:solidFill>
                <a:latin typeface="Calibri" pitchFamily="34" charset="0"/>
              </a:rPr>
              <a:t>Sampled the requirement pairs from the population of 3 million pairs</a:t>
            </a:r>
          </a:p>
          <a:p>
            <a:pPr lvl="2" indent="-457200" algn="l">
              <a:buFont typeface="+mj-lt"/>
              <a:buAutoNum type="alphaLcPeriod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Analysing top pairs  as ranked by PROUD.</a:t>
            </a:r>
          </a:p>
          <a:p>
            <a:pPr lvl="3" indent="-457200" algn="l"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Analysed 316 pairs – stopped after finding 76 non equivalent pairs in a row</a:t>
            </a:r>
          </a:p>
          <a:p>
            <a:pPr lvl="2" indent="-457200" algn="l">
              <a:buFont typeface="+mj-lt"/>
              <a:buAutoNum type="alphaLcPeriod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Random sampling without replacement.</a:t>
            </a:r>
          </a:p>
          <a:p>
            <a:pPr lvl="3" indent="-457200" algn="l"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Remaining 667 pairs – All of them turned out to be non equivalent.</a:t>
            </a:r>
          </a:p>
          <a:p>
            <a:pPr lvl="1" indent="-457200" algn="l"/>
            <a:endParaRPr lang="en-IN" sz="2200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 indent="-457200" algn="l"/>
            <a:r>
              <a:rPr lang="en-IN" sz="2200" dirty="0" smtClean="0">
                <a:solidFill>
                  <a:srgbClr val="FF0000"/>
                </a:solidFill>
                <a:latin typeface="Calibri" pitchFamily="34" charset="0"/>
              </a:rPr>
              <a:t>Did PROUD ranking tool really help the experts???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dfire Intens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Wildfire Intensity</Template>
  <TotalTime>2084</TotalTime>
  <Words>1410</Words>
  <Application>Microsoft Office PowerPoint</Application>
  <PresentationFormat>On-screen Show (4:3)</PresentationFormat>
  <Paragraphs>206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Wildfire Intensity</vt:lpstr>
      <vt:lpstr>Custom Design</vt:lpstr>
      <vt:lpstr>The Effort Savings from Using NLP to Classify Equivalent Requirements</vt:lpstr>
      <vt:lpstr>Main aim of research paper</vt:lpstr>
      <vt:lpstr>Need for Classifying Equivalent Requirements?</vt:lpstr>
      <vt:lpstr>Using NLP to Classify</vt:lpstr>
      <vt:lpstr>Reliability</vt:lpstr>
      <vt:lpstr>Industrial Case Study</vt:lpstr>
      <vt:lpstr>Case Study Approach</vt:lpstr>
      <vt:lpstr>Case study Results</vt:lpstr>
      <vt:lpstr>Case study Results</vt:lpstr>
      <vt:lpstr>Case Study Results</vt:lpstr>
      <vt:lpstr>Results</vt:lpstr>
      <vt:lpstr>Experiment</vt:lpstr>
      <vt:lpstr>Experiment Design</vt:lpstr>
      <vt:lpstr>Experiment Design</vt:lpstr>
      <vt:lpstr>Experiment Results</vt:lpstr>
      <vt:lpstr>Results</vt:lpstr>
      <vt:lpstr>Experiment Results</vt:lpstr>
      <vt:lpstr>Results</vt:lpstr>
      <vt:lpstr>Merging Results</vt:lpstr>
      <vt:lpstr>Final Result</vt:lpstr>
      <vt:lpstr>Merging Results</vt:lpstr>
      <vt:lpstr>Final Results</vt:lpstr>
      <vt:lpstr>Validity Threats:</vt:lpstr>
      <vt:lpstr>Related Work: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Effort Savings from Using NLP to Classify Equivalent Requirements</dc:title>
  <dc:creator>Sindhusha</dc:creator>
  <cp:lastModifiedBy>Sindhusha</cp:lastModifiedBy>
  <cp:revision>7</cp:revision>
  <dcterms:created xsi:type="dcterms:W3CDTF">2019-03-13T10:53:01Z</dcterms:created>
  <dcterms:modified xsi:type="dcterms:W3CDTF">2019-03-14T21:37:30Z</dcterms:modified>
</cp:coreProperties>
</file>