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9"/>
  </p:notesMasterIdLst>
  <p:sldIdLst>
    <p:sldId id="256" r:id="rId3"/>
    <p:sldId id="257" r:id="rId4"/>
    <p:sldId id="267" r:id="rId5"/>
    <p:sldId id="258" r:id="rId6"/>
    <p:sldId id="260" r:id="rId7"/>
    <p:sldId id="268" r:id="rId8"/>
    <p:sldId id="269" r:id="rId9"/>
    <p:sldId id="270" r:id="rId10"/>
    <p:sldId id="271" r:id="rId11"/>
    <p:sldId id="272" r:id="rId12"/>
    <p:sldId id="273" r:id="rId13"/>
    <p:sldId id="274" r:id="rId14"/>
    <p:sldId id="275" r:id="rId15"/>
    <p:sldId id="276" r:id="rId16"/>
    <p:sldId id="277"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606" autoAdjust="0"/>
  </p:normalViewPr>
  <p:slideViewPr>
    <p:cSldViewPr>
      <p:cViewPr varScale="1">
        <p:scale>
          <a:sx n="65" d="100"/>
          <a:sy n="65" d="100"/>
        </p:scale>
        <p:origin x="-152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451CCE-4B62-4B72-8EEC-B8EB48556317}" type="datetimeFigureOut">
              <a:rPr lang="en-US" smtClean="0"/>
              <a:pPr/>
              <a:t>4/2/2019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E6EDD-878B-443C-B0D5-5F9E5DAAE19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NASA provides data for various things, from weather and climate to solar flares and wildfire.</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11</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12</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13</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14</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15</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aseline="0" dirty="0" smtClean="0"/>
              <a:t>Main goal was to the visualize the </a:t>
            </a:r>
            <a:r>
              <a:rPr lang="en-IN" baseline="0" dirty="0" err="1" smtClean="0"/>
              <a:t>json</a:t>
            </a:r>
            <a:r>
              <a:rPr lang="en-IN" baseline="0" dirty="0" smtClean="0"/>
              <a:t> data values in a good format </a:t>
            </a:r>
          </a:p>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4/2/2019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334924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4/2/2019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244875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4/2/2019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555771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4/2/2019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334226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4/2/2019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2569279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3848797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3540261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A2399-3C9C-6B45-A20A-3D6766199C84}"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26991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2A2399-3C9C-6B45-A20A-3D6766199C84}" type="datetimeFigureOut">
              <a:rPr lang="en-US" smtClean="0"/>
              <a:pPr/>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2948329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2A2399-3C9C-6B45-A20A-3D6766199C84}" type="datetimeFigureOut">
              <a:rPr lang="en-US" smtClean="0"/>
              <a:pPr/>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1981233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2A2399-3C9C-6B45-A20A-3D6766199C84}" type="datetimeFigureOut">
              <a:rPr lang="en-US" smtClean="0"/>
              <a:pPr/>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194538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4/2/2019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2833533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A2399-3C9C-6B45-A20A-3D6766199C84}" type="datetimeFigureOut">
              <a:rPr lang="en-US" smtClean="0"/>
              <a:pPr/>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1345171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pPr/>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2443860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pPr/>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3351373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3132454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186223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DA433-6589-46AD-8D05-9E1E5CD5C5AC}" type="datetimeFigureOut">
              <a:rPr lang="en-US" smtClean="0"/>
              <a:pPr/>
              <a:t>4/2/2019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316456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DDA433-6589-46AD-8D05-9E1E5CD5C5AC}" type="datetimeFigureOut">
              <a:rPr lang="en-US" smtClean="0"/>
              <a:pPr/>
              <a:t>4/2/2019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108086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DDA433-6589-46AD-8D05-9E1E5CD5C5AC}" type="datetimeFigureOut">
              <a:rPr lang="en-US" smtClean="0"/>
              <a:pPr/>
              <a:t>4/2/2019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17421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4/2/2019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19965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DA433-6589-46AD-8D05-9E1E5CD5C5AC}" type="datetimeFigureOut">
              <a:rPr lang="en-US" smtClean="0"/>
              <a:pPr/>
              <a:t>4/2/2019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115009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DA433-6589-46AD-8D05-9E1E5CD5C5AC}" type="datetimeFigureOut">
              <a:rPr lang="en-US" smtClean="0"/>
              <a:pPr/>
              <a:t>4/2/2019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377458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DA433-6589-46AD-8D05-9E1E5CD5C5AC}" type="datetimeFigureOut">
              <a:rPr lang="en-US" smtClean="0"/>
              <a:pPr/>
              <a:t>4/2/2019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249959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DA433-6589-46AD-8D05-9E1E5CD5C5AC}" type="datetimeFigureOut">
              <a:rPr lang="en-US" smtClean="0"/>
              <a:pPr/>
              <a:t>4/2/2019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62993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A2399-3C9C-6B45-A20A-3D6766199C84}" type="datetimeFigureOut">
              <a:rPr lang="en-US" smtClean="0"/>
              <a:pPr/>
              <a:t>4/2/2019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20516731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neo.jpl.nasa.gov/"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785794"/>
            <a:ext cx="7772400" cy="1470025"/>
          </a:xfrm>
        </p:spPr>
        <p:txBody>
          <a:bodyPr>
            <a:normAutofit fontScale="90000"/>
          </a:bodyPr>
          <a:lstStyle/>
          <a:p>
            <a:r>
              <a:rPr lang="en-IN" sz="4800" b="1" dirty="0" smtClean="0">
                <a:latin typeface="Calibri" pitchFamily="34" charset="0"/>
              </a:rPr>
              <a:t>NASA Asteroid</a:t>
            </a:r>
            <a:br>
              <a:rPr lang="en-IN" sz="4800" b="1" dirty="0" smtClean="0">
                <a:latin typeface="Calibri" pitchFamily="34" charset="0"/>
              </a:rPr>
            </a:br>
            <a:r>
              <a:rPr lang="en-IN" sz="4800" b="1" dirty="0" smtClean="0">
                <a:latin typeface="Calibri" pitchFamily="34" charset="0"/>
              </a:rPr>
              <a:t>Data Analysis</a:t>
            </a:r>
            <a:endParaRPr lang="en-IN" sz="4800" b="1" dirty="0">
              <a:latin typeface="Calibri" pitchFamily="34" charset="0"/>
            </a:endParaRPr>
          </a:p>
        </p:txBody>
      </p:sp>
      <p:sp>
        <p:nvSpPr>
          <p:cNvPr id="3" name="Subtitle 2"/>
          <p:cNvSpPr>
            <a:spLocks noGrp="1"/>
          </p:cNvSpPr>
          <p:nvPr>
            <p:ph type="subTitle" idx="1"/>
          </p:nvPr>
        </p:nvSpPr>
        <p:spPr>
          <a:xfrm>
            <a:off x="642910" y="4143380"/>
            <a:ext cx="6400800" cy="1752600"/>
          </a:xfrm>
        </p:spPr>
        <p:txBody>
          <a:bodyPr>
            <a:normAutofit/>
          </a:bodyPr>
          <a:lstStyle/>
          <a:p>
            <a:pPr algn="l"/>
            <a:r>
              <a:rPr lang="en-IN" sz="2000" b="1" dirty="0" smtClean="0">
                <a:solidFill>
                  <a:schemeClr val="tx1"/>
                </a:solidFill>
                <a:latin typeface="Calibri" pitchFamily="34" charset="0"/>
              </a:rPr>
              <a:t>Team Members:</a:t>
            </a:r>
          </a:p>
          <a:p>
            <a:pPr algn="l"/>
            <a:r>
              <a:rPr lang="en-IN" sz="2000" dirty="0" smtClean="0">
                <a:solidFill>
                  <a:schemeClr val="tx1"/>
                </a:solidFill>
                <a:latin typeface="Calibri" pitchFamily="34" charset="0"/>
              </a:rPr>
              <a:t>Sindhusha Tiyyagura</a:t>
            </a:r>
          </a:p>
          <a:p>
            <a:pPr algn="l"/>
            <a:r>
              <a:rPr lang="en-IN" sz="2000" dirty="0" smtClean="0">
                <a:solidFill>
                  <a:schemeClr val="tx1"/>
                </a:solidFill>
                <a:latin typeface="Calibri" pitchFamily="34" charset="0"/>
              </a:rPr>
              <a:t>Pradeepika Kolluru</a:t>
            </a:r>
            <a:endParaRPr lang="en-IN" sz="2000" dirty="0">
              <a:solidFill>
                <a:schemeClr val="tx1"/>
              </a:solidFill>
              <a:latin typeface="Calibri" pitchFamily="34" charset="0"/>
            </a:endParaRPr>
          </a:p>
        </p:txBody>
      </p:sp>
      <p:sp>
        <p:nvSpPr>
          <p:cNvPr id="4" name="TextBox 3"/>
          <p:cNvSpPr txBox="1"/>
          <p:nvPr/>
        </p:nvSpPr>
        <p:spPr>
          <a:xfrm>
            <a:off x="3071802" y="2714620"/>
            <a:ext cx="3330848" cy="369332"/>
          </a:xfrm>
          <a:prstGeom prst="rect">
            <a:avLst/>
          </a:prstGeom>
          <a:noFill/>
        </p:spPr>
        <p:txBody>
          <a:bodyPr wrap="none" rtlCol="0">
            <a:spAutoFit/>
          </a:bodyPr>
          <a:lstStyle/>
          <a:p>
            <a:r>
              <a:rPr lang="en-IN" dirty="0" smtClean="0">
                <a:solidFill>
                  <a:schemeClr val="bg1">
                    <a:lumMod val="50000"/>
                  </a:schemeClr>
                </a:solidFill>
              </a:rPr>
              <a:t>CS 5525 Cloud Computing Project</a:t>
            </a:r>
            <a:endParaRPr lang="en-IN"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Objective for Mid Progress</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r>
              <a:rPr lang="en-IN" sz="2000" b="1" dirty="0" smtClean="0">
                <a:solidFill>
                  <a:schemeClr val="tx1"/>
                </a:solidFill>
                <a:latin typeface="Calibri" pitchFamily="34" charset="0"/>
              </a:rPr>
              <a:t>Task-3: Showing Space view of all asteroids listed in past one week.</a:t>
            </a:r>
          </a:p>
          <a:p>
            <a:pPr marL="457200" indent="-457200" algn="l">
              <a:buAutoNum type="arabicParenR"/>
            </a:pPr>
            <a:r>
              <a:rPr lang="en-IN" sz="2000" dirty="0" smtClean="0">
                <a:solidFill>
                  <a:schemeClr val="tx1"/>
                </a:solidFill>
                <a:latin typeface="Calibri" pitchFamily="34" charset="0"/>
              </a:rPr>
              <a:t>User can view total number of asteroids count that are appeared in last one week.</a:t>
            </a:r>
          </a:p>
          <a:p>
            <a:pPr marL="457200" indent="-457200" algn="l">
              <a:buAutoNum type="arabicParenR"/>
            </a:pPr>
            <a:r>
              <a:rPr lang="en-IN" sz="2000" dirty="0" smtClean="0">
                <a:solidFill>
                  <a:schemeClr val="tx1"/>
                </a:solidFill>
                <a:latin typeface="Calibri" pitchFamily="34" charset="0"/>
              </a:rPr>
              <a:t>User can view the {Furthest, smallest, closest, fastest, slowest, Biggest} asteroids to the earth.</a:t>
            </a:r>
          </a:p>
          <a:p>
            <a:pPr marL="457200" indent="-457200" algn="l">
              <a:buAutoNum type="arabicParenR"/>
            </a:pPr>
            <a:r>
              <a:rPr lang="en-IN" sz="2000" dirty="0" smtClean="0">
                <a:solidFill>
                  <a:schemeClr val="tx1"/>
                </a:solidFill>
                <a:latin typeface="Calibri" pitchFamily="34" charset="0"/>
              </a:rPr>
              <a:t>User can get information for any time period.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500042"/>
            <a:ext cx="7772400" cy="1470025"/>
          </a:xfrm>
        </p:spPr>
        <p:txBody>
          <a:bodyPr>
            <a:normAutofit/>
          </a:bodyPr>
          <a:lstStyle/>
          <a:p>
            <a:pPr algn="l"/>
            <a:r>
              <a:rPr lang="en-IN" sz="4800" b="1" dirty="0" smtClean="0">
                <a:latin typeface="Calibri" pitchFamily="34" charset="0"/>
              </a:rPr>
              <a:t>Task-1: Home page</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endParaRPr lang="en-IN" sz="2000" dirty="0" smtClean="0">
              <a:solidFill>
                <a:schemeClr val="tx1"/>
              </a:solidFill>
              <a:latin typeface="Calibri" pitchFamily="34" charset="0"/>
            </a:endParaRPr>
          </a:p>
        </p:txBody>
      </p:sp>
      <p:pic>
        <p:nvPicPr>
          <p:cNvPr id="1026" name="Picture 2" descr="E:\WebstormProjects\NasaAsteroids\Documentation\Screenshots\home page.png"/>
          <p:cNvPicPr>
            <a:picLocks noChangeAspect="1" noChangeArrowheads="1"/>
          </p:cNvPicPr>
          <p:nvPr/>
        </p:nvPicPr>
        <p:blipFill>
          <a:blip r:embed="rId3"/>
          <a:srcRect/>
          <a:stretch>
            <a:fillRect/>
          </a:stretch>
        </p:blipFill>
        <p:spPr bwMode="auto">
          <a:xfrm>
            <a:off x="500034" y="1857364"/>
            <a:ext cx="8072494" cy="389133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500042"/>
            <a:ext cx="7772400" cy="1470025"/>
          </a:xfrm>
        </p:spPr>
        <p:txBody>
          <a:bodyPr>
            <a:normAutofit fontScale="90000"/>
          </a:bodyPr>
          <a:lstStyle/>
          <a:p>
            <a:pPr algn="l"/>
            <a:r>
              <a:rPr lang="en-IN" sz="4800" b="1" dirty="0" smtClean="0">
                <a:latin typeface="Calibri" pitchFamily="34" charset="0"/>
              </a:rPr>
              <a:t>Task-1: Home page with filters</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endParaRPr lang="en-IN" sz="2000" dirty="0" smtClean="0">
              <a:solidFill>
                <a:schemeClr val="tx1"/>
              </a:solidFill>
              <a:latin typeface="Calibri" pitchFamily="34" charset="0"/>
            </a:endParaRPr>
          </a:p>
        </p:txBody>
      </p:sp>
      <p:pic>
        <p:nvPicPr>
          <p:cNvPr id="2050" name="Picture 2" descr="E:\WebstormProjects\NasaAsteroids\Documentation\Screenshots\filter based on hazardous.png"/>
          <p:cNvPicPr>
            <a:picLocks noChangeAspect="1" noChangeArrowheads="1"/>
          </p:cNvPicPr>
          <p:nvPr/>
        </p:nvPicPr>
        <p:blipFill>
          <a:blip r:embed="rId3"/>
          <a:srcRect/>
          <a:stretch>
            <a:fillRect/>
          </a:stretch>
        </p:blipFill>
        <p:spPr bwMode="auto">
          <a:xfrm>
            <a:off x="642910" y="1714488"/>
            <a:ext cx="7500990" cy="405659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500042"/>
            <a:ext cx="7772400" cy="1470025"/>
          </a:xfrm>
        </p:spPr>
        <p:txBody>
          <a:bodyPr>
            <a:normAutofit fontScale="90000"/>
          </a:bodyPr>
          <a:lstStyle/>
          <a:p>
            <a:pPr algn="l"/>
            <a:r>
              <a:rPr lang="en-IN" sz="4800" b="1" dirty="0" smtClean="0">
                <a:latin typeface="Calibri" pitchFamily="34" charset="0"/>
              </a:rPr>
              <a:t>Task-1: Home page with filters</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endParaRPr lang="en-IN" sz="2000" dirty="0" smtClean="0">
              <a:solidFill>
                <a:schemeClr val="tx1"/>
              </a:solidFill>
              <a:latin typeface="Calibri" pitchFamily="34" charset="0"/>
            </a:endParaRPr>
          </a:p>
        </p:txBody>
      </p:sp>
      <p:pic>
        <p:nvPicPr>
          <p:cNvPr id="3074" name="Picture 2" descr="E:\WebstormProjects\NasaAsteroids\Documentation\Screenshots\filter based on the name.png"/>
          <p:cNvPicPr>
            <a:picLocks noChangeAspect="1" noChangeArrowheads="1"/>
          </p:cNvPicPr>
          <p:nvPr/>
        </p:nvPicPr>
        <p:blipFill>
          <a:blip r:embed="rId3"/>
          <a:srcRect/>
          <a:stretch>
            <a:fillRect/>
          </a:stretch>
        </p:blipFill>
        <p:spPr bwMode="auto">
          <a:xfrm>
            <a:off x="642910" y="1714488"/>
            <a:ext cx="7643866" cy="405659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500042"/>
            <a:ext cx="7772400" cy="1470025"/>
          </a:xfrm>
        </p:spPr>
        <p:txBody>
          <a:bodyPr>
            <a:normAutofit/>
          </a:bodyPr>
          <a:lstStyle/>
          <a:p>
            <a:pPr algn="l"/>
            <a:r>
              <a:rPr lang="en-IN" sz="4800" b="1" dirty="0" smtClean="0">
                <a:latin typeface="Calibri" pitchFamily="34" charset="0"/>
              </a:rPr>
              <a:t>Task-2: Graph</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endParaRPr lang="en-IN" sz="2000" dirty="0" smtClean="0">
              <a:solidFill>
                <a:schemeClr val="tx1"/>
              </a:solidFill>
              <a:latin typeface="Calibri" pitchFamily="34" charset="0"/>
            </a:endParaRPr>
          </a:p>
        </p:txBody>
      </p:sp>
      <p:pic>
        <p:nvPicPr>
          <p:cNvPr id="4098" name="Picture 2" descr="E:\WebstormProjects\NasaAsteroids\Documentation\Screenshots\graphs dist and velocity.png"/>
          <p:cNvPicPr>
            <a:picLocks noChangeAspect="1" noChangeArrowheads="1"/>
          </p:cNvPicPr>
          <p:nvPr/>
        </p:nvPicPr>
        <p:blipFill>
          <a:blip r:embed="rId3"/>
          <a:srcRect/>
          <a:stretch>
            <a:fillRect/>
          </a:stretch>
        </p:blipFill>
        <p:spPr bwMode="auto">
          <a:xfrm>
            <a:off x="642910" y="1714488"/>
            <a:ext cx="8001056" cy="3989017"/>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500042"/>
            <a:ext cx="7772400" cy="1470025"/>
          </a:xfrm>
        </p:spPr>
        <p:txBody>
          <a:bodyPr>
            <a:normAutofit/>
          </a:bodyPr>
          <a:lstStyle/>
          <a:p>
            <a:pPr algn="l"/>
            <a:r>
              <a:rPr lang="en-IN" sz="4800" b="1" dirty="0" smtClean="0">
                <a:latin typeface="Calibri" pitchFamily="34" charset="0"/>
              </a:rPr>
              <a:t>Task-3: Space View</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endParaRPr lang="en-IN" sz="2000" dirty="0" smtClean="0">
              <a:solidFill>
                <a:schemeClr val="tx1"/>
              </a:solidFill>
              <a:latin typeface="Calibri" pitchFamily="34" charset="0"/>
            </a:endParaRPr>
          </a:p>
        </p:txBody>
      </p:sp>
      <p:pic>
        <p:nvPicPr>
          <p:cNvPr id="5122" name="Picture 2" descr="E:\WebstormProjects\NasaAsteroids\Documentation\Screenshots\plotting all asteroids in space.png"/>
          <p:cNvPicPr>
            <a:picLocks noChangeAspect="1" noChangeArrowheads="1"/>
          </p:cNvPicPr>
          <p:nvPr/>
        </p:nvPicPr>
        <p:blipFill>
          <a:blip r:embed="rId3"/>
          <a:srcRect/>
          <a:stretch>
            <a:fillRect/>
          </a:stretch>
        </p:blipFill>
        <p:spPr bwMode="auto">
          <a:xfrm>
            <a:off x="714348" y="1928802"/>
            <a:ext cx="7643866" cy="369511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642910" y="1571612"/>
            <a:ext cx="7772400" cy="1470025"/>
          </a:xfrm>
        </p:spPr>
        <p:txBody>
          <a:bodyPr>
            <a:normAutofit/>
          </a:bodyPr>
          <a:lstStyle/>
          <a:p>
            <a:r>
              <a:rPr lang="en-IN" sz="4800" b="1" dirty="0" smtClean="0">
                <a:latin typeface="Calibri" pitchFamily="34" charset="0"/>
              </a:rPr>
              <a:t>Thank you</a:t>
            </a:r>
            <a:endParaRPr lang="en-IN" sz="4800" b="1" dirty="0">
              <a:latin typeface="Calibri" pitchFamily="34" charset="0"/>
            </a:endParaRPr>
          </a:p>
        </p:txBody>
      </p:sp>
      <p:sp>
        <p:nvSpPr>
          <p:cNvPr id="8" name="Subtitle 2"/>
          <p:cNvSpPr>
            <a:spLocks noGrp="1"/>
          </p:cNvSpPr>
          <p:nvPr>
            <p:ph type="subTitle" idx="1"/>
          </p:nvPr>
        </p:nvSpPr>
        <p:spPr>
          <a:xfrm>
            <a:off x="571472" y="2285992"/>
            <a:ext cx="7000924" cy="2643206"/>
          </a:xfrm>
        </p:spPr>
        <p:txBody>
          <a:bodyPr>
            <a:normAutofit/>
          </a:bodyPr>
          <a:lstStyle/>
          <a:p>
            <a:pPr algn="l"/>
            <a:r>
              <a:rPr lang="en-IN" sz="2000" dirty="0" smtClean="0">
                <a:solidFill>
                  <a:schemeClr val="tx1"/>
                </a:solidFill>
                <a:latin typeface="Calibri"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Objective</a:t>
            </a:r>
            <a:endParaRPr lang="en-IN" sz="4800" b="1" dirty="0">
              <a:latin typeface="Calibri" pitchFamily="34" charset="0"/>
            </a:endParaRPr>
          </a:p>
        </p:txBody>
      </p:sp>
      <p:sp>
        <p:nvSpPr>
          <p:cNvPr id="3" name="Subtitle 2"/>
          <p:cNvSpPr>
            <a:spLocks noGrp="1"/>
          </p:cNvSpPr>
          <p:nvPr>
            <p:ph type="subTitle" idx="1"/>
          </p:nvPr>
        </p:nvSpPr>
        <p:spPr>
          <a:xfrm>
            <a:off x="571472" y="2285992"/>
            <a:ext cx="7643866" cy="1752600"/>
          </a:xfrm>
        </p:spPr>
        <p:txBody>
          <a:bodyPr>
            <a:normAutofit/>
          </a:bodyPr>
          <a:lstStyle/>
          <a:p>
            <a:pPr algn="l"/>
            <a:r>
              <a:rPr lang="en-IN" sz="2000" dirty="0" smtClean="0">
                <a:solidFill>
                  <a:schemeClr val="tx1"/>
                </a:solidFill>
                <a:latin typeface="Calibri" pitchFamily="34" charset="0"/>
              </a:rPr>
              <a:t>The main objective of our project is to analyse NASA Asteroid space data and to display the data in more sophisticated ways such as dashboards, space view along with objects, line graphs, and bar graphs.</a:t>
            </a:r>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Motivation	</a:t>
            </a:r>
            <a:endParaRPr lang="en-IN" sz="4800" b="1" dirty="0">
              <a:latin typeface="Calibri" pitchFamily="34" charset="0"/>
            </a:endParaRPr>
          </a:p>
        </p:txBody>
      </p:sp>
      <p:sp>
        <p:nvSpPr>
          <p:cNvPr id="3" name="Subtitle 2"/>
          <p:cNvSpPr>
            <a:spLocks noGrp="1"/>
          </p:cNvSpPr>
          <p:nvPr>
            <p:ph type="subTitle" idx="1"/>
          </p:nvPr>
        </p:nvSpPr>
        <p:spPr>
          <a:xfrm>
            <a:off x="571472" y="2285992"/>
            <a:ext cx="7572428" cy="2000264"/>
          </a:xfrm>
        </p:spPr>
        <p:txBody>
          <a:bodyPr>
            <a:normAutofit/>
          </a:bodyPr>
          <a:lstStyle/>
          <a:p>
            <a:pPr marL="457200" indent="-457200" algn="l"/>
            <a:r>
              <a:rPr lang="en-IN" sz="2000" dirty="0" smtClean="0">
                <a:solidFill>
                  <a:schemeClr val="tx1"/>
                </a:solidFill>
                <a:latin typeface="Calibri" pitchFamily="34" charset="0"/>
              </a:rPr>
              <a:t>A data analysis and visualization graph helps to</a:t>
            </a:r>
          </a:p>
          <a:p>
            <a:pPr marL="457200" indent="-457200" algn="l">
              <a:buFont typeface="+mj-lt"/>
              <a:buAutoNum type="arabicPeriod"/>
            </a:pPr>
            <a:r>
              <a:rPr lang="en-IN" sz="2000" dirty="0" smtClean="0">
                <a:solidFill>
                  <a:schemeClr val="tx1"/>
                </a:solidFill>
                <a:latin typeface="Calibri" pitchFamily="34" charset="0"/>
              </a:rPr>
              <a:t>Find out data patterns</a:t>
            </a:r>
          </a:p>
          <a:p>
            <a:pPr marL="457200" indent="-457200" algn="l">
              <a:buFont typeface="+mj-lt"/>
              <a:buAutoNum type="arabicPeriod"/>
            </a:pPr>
            <a:r>
              <a:rPr lang="en-IN" sz="2000" dirty="0" smtClean="0">
                <a:solidFill>
                  <a:schemeClr val="tx1"/>
                </a:solidFill>
                <a:latin typeface="Calibri" pitchFamily="34" charset="0"/>
              </a:rPr>
              <a:t>Predict the impact of future object based on their size and velocity.</a:t>
            </a:r>
          </a:p>
          <a:p>
            <a:pPr marL="457200" indent="-457200" algn="l">
              <a:buFont typeface="+mj-lt"/>
              <a:buAutoNum type="arabicPeriod"/>
            </a:pPr>
            <a:r>
              <a:rPr lang="en-IN" sz="2000" dirty="0" smtClean="0">
                <a:solidFill>
                  <a:schemeClr val="tx1"/>
                </a:solidFill>
                <a:latin typeface="Calibri" pitchFamily="34" charset="0"/>
              </a:rPr>
              <a:t>Can understand the data properly</a:t>
            </a:r>
          </a:p>
          <a:p>
            <a:pPr marL="457200" indent="-457200" algn="l">
              <a:buFont typeface="+mj-lt"/>
              <a:buAutoNum type="arabicPeriod"/>
            </a:pPr>
            <a:r>
              <a:rPr lang="en-IN" sz="2000" dirty="0" smtClean="0">
                <a:solidFill>
                  <a:schemeClr val="tx1"/>
                </a:solidFill>
                <a:latin typeface="Calibri" pitchFamily="34" charset="0"/>
              </a:rPr>
              <a:t>Figure data outliers</a:t>
            </a:r>
          </a:p>
          <a:p>
            <a:pPr marL="457200" indent="-457200" algn="l">
              <a:buAutoNum type="arabicParenR"/>
            </a:pPr>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3286124"/>
            <a:ext cx="7772400" cy="1470025"/>
          </a:xfrm>
        </p:spPr>
        <p:txBody>
          <a:bodyPr>
            <a:normAutofit/>
          </a:bodyPr>
          <a:lstStyle/>
          <a:p>
            <a:pPr algn="l"/>
            <a:r>
              <a:rPr lang="en-IN" sz="4000" b="1" dirty="0" smtClean="0">
                <a:latin typeface="Calibri" pitchFamily="34" charset="0"/>
              </a:rPr>
              <a:t>Type of project:</a:t>
            </a:r>
            <a:endParaRPr lang="en-IN" sz="4000" b="1" dirty="0">
              <a:latin typeface="Calibri" pitchFamily="34" charset="0"/>
            </a:endParaRPr>
          </a:p>
        </p:txBody>
      </p:sp>
      <p:sp>
        <p:nvSpPr>
          <p:cNvPr id="3" name="Subtitle 2"/>
          <p:cNvSpPr>
            <a:spLocks noGrp="1"/>
          </p:cNvSpPr>
          <p:nvPr>
            <p:ph type="subTitle" idx="1"/>
          </p:nvPr>
        </p:nvSpPr>
        <p:spPr>
          <a:xfrm>
            <a:off x="1000100" y="4500570"/>
            <a:ext cx="7000924" cy="1752600"/>
          </a:xfrm>
        </p:spPr>
        <p:txBody>
          <a:bodyPr>
            <a:normAutofit/>
          </a:bodyPr>
          <a:lstStyle/>
          <a:p>
            <a:pPr algn="l"/>
            <a:r>
              <a:rPr lang="en-IN" sz="2000" dirty="0" smtClean="0">
                <a:solidFill>
                  <a:schemeClr val="tx1"/>
                </a:solidFill>
                <a:latin typeface="Calibri" pitchFamily="34" charset="0"/>
              </a:rPr>
              <a:t>Visualization and development</a:t>
            </a:r>
          </a:p>
        </p:txBody>
      </p:sp>
      <p:sp>
        <p:nvSpPr>
          <p:cNvPr id="4" name="Title 1"/>
          <p:cNvSpPr txBox="1">
            <a:spLocks/>
          </p:cNvSpPr>
          <p:nvPr/>
        </p:nvSpPr>
        <p:spPr>
          <a:xfrm>
            <a:off x="571472" y="2357430"/>
            <a:ext cx="7772400" cy="1470025"/>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IN" sz="4000" b="1" i="0" u="none" strike="noStrike" kern="1200" cap="none" spc="0" normalizeH="0" baseline="0" noProof="0" dirty="0">
              <a:ln>
                <a:noFill/>
              </a:ln>
              <a:solidFill>
                <a:schemeClr val="tx1"/>
              </a:solidFill>
              <a:effectLst/>
              <a:uLnTx/>
              <a:uFillTx/>
              <a:latin typeface="Calibri" pitchFamily="34" charset="0"/>
              <a:ea typeface="+mj-ea"/>
              <a:cs typeface="Helvetica"/>
            </a:endParaRPr>
          </a:p>
        </p:txBody>
      </p:sp>
      <p:sp>
        <p:nvSpPr>
          <p:cNvPr id="7" name="Title 1"/>
          <p:cNvSpPr txBox="1">
            <a:spLocks/>
          </p:cNvSpPr>
          <p:nvPr/>
        </p:nvSpPr>
        <p:spPr>
          <a:xfrm>
            <a:off x="571472" y="428604"/>
            <a:ext cx="7772400" cy="1470025"/>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4800" b="1" i="0" u="none" strike="noStrike" kern="1200" cap="none" spc="0" normalizeH="0" baseline="0" noProof="0" dirty="0" smtClean="0">
                <a:ln>
                  <a:noFill/>
                </a:ln>
                <a:solidFill>
                  <a:schemeClr val="tx1"/>
                </a:solidFill>
                <a:effectLst/>
                <a:uLnTx/>
                <a:uFillTx/>
                <a:latin typeface="Calibri" pitchFamily="34" charset="0"/>
                <a:ea typeface="+mj-ea"/>
                <a:cs typeface="Helvetica"/>
              </a:rPr>
              <a:t>Technologies used</a:t>
            </a:r>
            <a:endParaRPr kumimoji="0" lang="en-IN" sz="4800" b="1" i="0" u="none" strike="noStrike" kern="1200" cap="none" spc="0" normalizeH="0" baseline="0" noProof="0" dirty="0">
              <a:ln>
                <a:noFill/>
              </a:ln>
              <a:solidFill>
                <a:schemeClr val="tx1"/>
              </a:solidFill>
              <a:effectLst/>
              <a:uLnTx/>
              <a:uFillTx/>
              <a:latin typeface="Calibri" pitchFamily="34" charset="0"/>
              <a:ea typeface="+mj-ea"/>
              <a:cs typeface="Helvetica"/>
            </a:endParaRPr>
          </a:p>
        </p:txBody>
      </p:sp>
      <p:sp>
        <p:nvSpPr>
          <p:cNvPr id="8" name="TextBox 7"/>
          <p:cNvSpPr txBox="1"/>
          <p:nvPr/>
        </p:nvSpPr>
        <p:spPr>
          <a:xfrm>
            <a:off x="642910" y="1785926"/>
            <a:ext cx="6286544" cy="1477328"/>
          </a:xfrm>
          <a:prstGeom prst="rect">
            <a:avLst/>
          </a:prstGeom>
          <a:noFill/>
        </p:spPr>
        <p:txBody>
          <a:bodyPr wrap="square" rtlCol="0">
            <a:spAutoFit/>
          </a:bodyPr>
          <a:lstStyle/>
          <a:p>
            <a:r>
              <a:rPr lang="en-IN" dirty="0" smtClean="0"/>
              <a:t>Real time data (dynamic) using NASA NEO API </a:t>
            </a:r>
          </a:p>
          <a:p>
            <a:r>
              <a:rPr lang="en-IN" dirty="0" smtClean="0"/>
              <a:t>Angular 7 for creating web pages.</a:t>
            </a:r>
          </a:p>
          <a:p>
            <a:r>
              <a:rPr lang="en-IN" dirty="0" smtClean="0"/>
              <a:t>Open source visualization tools.</a:t>
            </a:r>
          </a:p>
          <a:p>
            <a:r>
              <a:rPr lang="en-IN" dirty="0" err="1" smtClean="0"/>
              <a:t>Github</a:t>
            </a:r>
            <a:r>
              <a:rPr lang="en-IN" dirty="0" smtClean="0"/>
              <a:t> for tracking source code</a:t>
            </a:r>
          </a:p>
          <a:p>
            <a:r>
              <a:rPr lang="en-IN" dirty="0" smtClean="0"/>
              <a:t>Python and </a:t>
            </a:r>
            <a:r>
              <a:rPr lang="en-IN" dirty="0" err="1" smtClean="0"/>
              <a:t>pycharm</a:t>
            </a:r>
            <a:r>
              <a:rPr lang="en-IN" dirty="0" smtClean="0"/>
              <a:t> for developing models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NASA Asteroids API(</a:t>
            </a:r>
            <a:r>
              <a:rPr lang="en-IN" sz="4800" b="1" dirty="0" err="1" smtClean="0">
                <a:latin typeface="Calibri" pitchFamily="34" charset="0"/>
              </a:rPr>
              <a:t>NeoWs</a:t>
            </a:r>
            <a:r>
              <a:rPr lang="en-IN" sz="4800" b="1" dirty="0" smtClean="0">
                <a:latin typeface="Calibri" pitchFamily="34" charset="0"/>
              </a:rPr>
              <a:t>)</a:t>
            </a:r>
            <a:endParaRPr lang="en-IN" sz="4800" b="1" dirty="0">
              <a:latin typeface="Calibri" pitchFamily="34" charset="0"/>
            </a:endParaRPr>
          </a:p>
        </p:txBody>
      </p:sp>
      <p:sp>
        <p:nvSpPr>
          <p:cNvPr id="8" name="Subtitle 2"/>
          <p:cNvSpPr>
            <a:spLocks noGrp="1"/>
          </p:cNvSpPr>
          <p:nvPr>
            <p:ph type="subTitle" idx="1"/>
          </p:nvPr>
        </p:nvSpPr>
        <p:spPr>
          <a:xfrm>
            <a:off x="571472" y="2285992"/>
            <a:ext cx="7858180" cy="3214710"/>
          </a:xfrm>
        </p:spPr>
        <p:txBody>
          <a:bodyPr>
            <a:normAutofit/>
          </a:bodyPr>
          <a:lstStyle/>
          <a:p>
            <a:pPr algn="l"/>
            <a:r>
              <a:rPr lang="en-IN" sz="2000" b="1" dirty="0" smtClean="0">
                <a:solidFill>
                  <a:schemeClr val="tx1"/>
                </a:solidFill>
                <a:latin typeface="Calibri" pitchFamily="34" charset="0"/>
              </a:rPr>
              <a:t>Gathering the real time asteroids data using NASA Neo API:</a:t>
            </a:r>
          </a:p>
          <a:p>
            <a:pPr marL="457200" indent="-457200" algn="l">
              <a:buAutoNum type="arabicParenR"/>
            </a:pPr>
            <a:r>
              <a:rPr lang="en-IN" sz="2000" dirty="0" smtClean="0">
                <a:solidFill>
                  <a:schemeClr val="tx1"/>
                </a:solidFill>
                <a:latin typeface="Calibri" pitchFamily="34" charset="0"/>
              </a:rPr>
              <a:t>Can get details of all asteroids ( Complete ) </a:t>
            </a:r>
          </a:p>
          <a:p>
            <a:pPr marL="457200" indent="-457200" algn="l">
              <a:buAutoNum type="arabicParenR"/>
            </a:pPr>
            <a:r>
              <a:rPr lang="en-IN" sz="2000" dirty="0" smtClean="0">
                <a:solidFill>
                  <a:schemeClr val="tx1"/>
                </a:solidFill>
                <a:latin typeface="Calibri" pitchFamily="34" charset="0"/>
              </a:rPr>
              <a:t>Can get the details of particular asteroid ( Lookup )</a:t>
            </a:r>
          </a:p>
          <a:p>
            <a:pPr marL="457200" indent="-457200" algn="l">
              <a:buAutoNum type="arabicParenR"/>
            </a:pPr>
            <a:r>
              <a:rPr lang="en-IN" sz="2000" dirty="0" smtClean="0">
                <a:solidFill>
                  <a:schemeClr val="tx1"/>
                </a:solidFill>
                <a:latin typeface="Calibri" pitchFamily="34" charset="0"/>
              </a:rPr>
              <a:t>Can get the details for a specific time period ( Search )</a:t>
            </a:r>
          </a:p>
          <a:p>
            <a:pPr marL="457200" indent="-457200" algn="l"/>
            <a:endParaRPr lang="en-IN" sz="2000" dirty="0" smtClean="0">
              <a:solidFill>
                <a:schemeClr val="tx1"/>
              </a:solidFill>
              <a:latin typeface="Calibri" pitchFamily="34" charset="0"/>
            </a:endParaRPr>
          </a:p>
          <a:p>
            <a:pPr marL="457200" indent="-457200" algn="l"/>
            <a:endParaRPr lang="en-IN" sz="2000" dirty="0" smtClean="0">
              <a:solidFill>
                <a:schemeClr val="tx1"/>
              </a:solidFill>
              <a:latin typeface="Calibri" pitchFamily="34" charset="0"/>
            </a:endParaRPr>
          </a:p>
          <a:p>
            <a:pPr marL="457200" indent="-457200" algn="l"/>
            <a:r>
              <a:rPr lang="en-IN" sz="2000" b="1" dirty="0" smtClean="0">
                <a:solidFill>
                  <a:schemeClr val="tx1"/>
                </a:solidFill>
                <a:latin typeface="Calibri" pitchFamily="34" charset="0"/>
              </a:rPr>
              <a:t>Data-set URL: </a:t>
            </a:r>
            <a:r>
              <a:rPr lang="en-IN" sz="2000" u="sng" dirty="0" smtClean="0">
                <a:hlinkClick r:id="rId3"/>
              </a:rPr>
              <a:t>http://neo.jpl.nasa.gov/</a:t>
            </a:r>
            <a:endParaRPr lang="en-IN" sz="2000" b="1" dirty="0" smtClean="0">
              <a:solidFill>
                <a:schemeClr val="tx1"/>
              </a:solidFill>
              <a:latin typeface="Calibri" pitchFamily="34" charset="0"/>
            </a:endParaRPr>
          </a:p>
          <a:p>
            <a:pPr algn="l"/>
            <a:r>
              <a:rPr lang="en-IN" sz="2000" dirty="0" smtClean="0">
                <a:solidFill>
                  <a:schemeClr val="tx1"/>
                </a:solidFill>
                <a:latin typeface="Calibri" pitchFamily="34" charset="0"/>
              </a:rPr>
              <a:t>      </a:t>
            </a:r>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NASA NEO API</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2571768"/>
          </a:xfrm>
        </p:spPr>
        <p:txBody>
          <a:bodyPr>
            <a:normAutofit/>
          </a:bodyPr>
          <a:lstStyle/>
          <a:p>
            <a:pPr algn="l"/>
            <a:r>
              <a:rPr lang="en-IN" sz="2000" dirty="0" smtClean="0">
                <a:solidFill>
                  <a:schemeClr val="tx1"/>
                </a:solidFill>
                <a:latin typeface="Calibri" pitchFamily="34" charset="0"/>
              </a:rPr>
              <a:t>The data set gives the following data about the asteroid:</a:t>
            </a:r>
          </a:p>
          <a:p>
            <a:pPr algn="l"/>
            <a:r>
              <a:rPr lang="en-IN" sz="2000" dirty="0" smtClean="0">
                <a:solidFill>
                  <a:schemeClr val="tx1"/>
                </a:solidFill>
                <a:latin typeface="Calibri" pitchFamily="34" charset="0"/>
              </a:rPr>
              <a:t>1) Size of the object =&gt; Diameter ( in meters )</a:t>
            </a:r>
          </a:p>
          <a:p>
            <a:pPr algn="l"/>
            <a:r>
              <a:rPr lang="en-IN" sz="2000" dirty="0" smtClean="0">
                <a:solidFill>
                  <a:schemeClr val="tx1"/>
                </a:solidFill>
                <a:latin typeface="Calibri" pitchFamily="34" charset="0"/>
              </a:rPr>
              <a:t>2) Velocity (speed) of the object =&gt; Velocity ( in km/s)</a:t>
            </a:r>
          </a:p>
          <a:p>
            <a:pPr algn="l"/>
            <a:r>
              <a:rPr lang="en-IN" sz="2000" dirty="0" smtClean="0">
                <a:solidFill>
                  <a:schemeClr val="tx1"/>
                </a:solidFill>
                <a:latin typeface="Calibri" pitchFamily="34" charset="0"/>
              </a:rPr>
              <a:t>3) Orbital data of the object (journey/path of the object). </a:t>
            </a:r>
          </a:p>
          <a:p>
            <a:pPr algn="l"/>
            <a:r>
              <a:rPr lang="en-IN" sz="2000" dirty="0" smtClean="0">
                <a:solidFill>
                  <a:schemeClr val="tx1"/>
                </a:solidFill>
                <a:latin typeface="Calibri" pitchFamily="34" charset="0"/>
              </a:rPr>
              <a:t>4) Miss distance of the object to the earth  =&gt;  Close Approach Distance (CA) either in Lunar Distance or au(astronomical unit)</a:t>
            </a:r>
          </a:p>
          <a:p>
            <a:pPr algn="l"/>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NASA NEO API</a:t>
            </a:r>
            <a:endParaRPr lang="en-IN" sz="4800" b="1" dirty="0">
              <a:latin typeface="Calibri" pitchFamily="34" charset="0"/>
            </a:endParaRPr>
          </a:p>
        </p:txBody>
      </p:sp>
      <p:sp>
        <p:nvSpPr>
          <p:cNvPr id="4" name="Subtitle 3"/>
          <p:cNvSpPr>
            <a:spLocks noGrp="1"/>
          </p:cNvSpPr>
          <p:nvPr>
            <p:ph type="subTitle" idx="1"/>
          </p:nvPr>
        </p:nvSpPr>
        <p:spPr/>
        <p:txBody>
          <a:bodyPr/>
          <a:lstStyle/>
          <a:p>
            <a:endParaRPr lang="en-IN"/>
          </a:p>
        </p:txBody>
      </p:sp>
      <p:pic>
        <p:nvPicPr>
          <p:cNvPr id="5" name="Picture 4"/>
          <p:cNvPicPr/>
          <p:nvPr/>
        </p:nvPicPr>
        <p:blipFill>
          <a:blip r:embed="rId3"/>
          <a:srcRect/>
          <a:stretch>
            <a:fillRect/>
          </a:stretch>
        </p:blipFill>
        <p:spPr bwMode="auto">
          <a:xfrm>
            <a:off x="571472" y="2000240"/>
            <a:ext cx="7786742" cy="3214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Objective for Mid Progress</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r>
              <a:rPr lang="en-IN" sz="2000" b="1" dirty="0" smtClean="0">
                <a:solidFill>
                  <a:schemeClr val="tx1"/>
                </a:solidFill>
                <a:latin typeface="Calibri" pitchFamily="34" charset="0"/>
              </a:rPr>
              <a:t>Task-1: Showing the list of all asteroids for past one week.</a:t>
            </a:r>
          </a:p>
          <a:p>
            <a:pPr algn="l"/>
            <a:r>
              <a:rPr lang="en-IN" sz="2000" dirty="0" smtClean="0">
                <a:solidFill>
                  <a:schemeClr val="tx1"/>
                </a:solidFill>
                <a:latin typeface="Calibri" pitchFamily="34" charset="0"/>
              </a:rPr>
              <a:t>Operations that can be done:</a:t>
            </a:r>
          </a:p>
          <a:p>
            <a:pPr marL="457200" indent="-457200" algn="l">
              <a:buAutoNum type="arabicParenR"/>
            </a:pPr>
            <a:r>
              <a:rPr lang="en-IN" sz="2000" dirty="0" smtClean="0">
                <a:solidFill>
                  <a:schemeClr val="tx1"/>
                </a:solidFill>
                <a:latin typeface="Calibri" pitchFamily="34" charset="0"/>
              </a:rPr>
              <a:t>User can view list of all asteroids in a table with fields like name, closest approach date, potentially hazardous for earth, size of asteroid ( radius ) , velocity relative to the earth, miss distance with earth.</a:t>
            </a:r>
          </a:p>
          <a:p>
            <a:pPr marL="457200" indent="-457200" algn="l">
              <a:buAutoNum type="arabicParenR"/>
            </a:pPr>
            <a:r>
              <a:rPr lang="en-IN" sz="2000" dirty="0" smtClean="0">
                <a:solidFill>
                  <a:schemeClr val="tx1"/>
                </a:solidFill>
                <a:latin typeface="Calibri" pitchFamily="34" charset="0"/>
              </a:rPr>
              <a:t>User can search for any asteroid based on any field ( filter on any field ).</a:t>
            </a:r>
          </a:p>
          <a:p>
            <a:pPr marL="457200" indent="-457200" algn="l"/>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Objective for Mid Progress</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r>
              <a:rPr lang="en-IN" sz="2000" b="1" dirty="0" smtClean="0">
                <a:solidFill>
                  <a:schemeClr val="tx1"/>
                </a:solidFill>
                <a:latin typeface="Calibri" pitchFamily="34" charset="0"/>
              </a:rPr>
              <a:t>Task-2: Plotting a dot graph of all asteroids listed in last one week.</a:t>
            </a:r>
          </a:p>
          <a:p>
            <a:pPr algn="l"/>
            <a:r>
              <a:rPr lang="en-IN" sz="2000" dirty="0" smtClean="0">
                <a:solidFill>
                  <a:schemeClr val="tx1"/>
                </a:solidFill>
                <a:latin typeface="Calibri" pitchFamily="34" charset="0"/>
              </a:rPr>
              <a:t>1) User can compare how the miss distance from earth and velocity could effect the hazardous of asteroid to earth.</a:t>
            </a:r>
          </a:p>
          <a:p>
            <a:pPr marL="457200" indent="-457200" algn="l"/>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MKC_PP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UMKC_PPT1</Template>
  <TotalTime>1655</TotalTime>
  <Words>525</Words>
  <Application>Microsoft Office PowerPoint</Application>
  <PresentationFormat>On-screen Show (4:3)</PresentationFormat>
  <Paragraphs>74</Paragraphs>
  <Slides>16</Slides>
  <Notes>15</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UMKC_PPT1</vt:lpstr>
      <vt:lpstr>Custom Design</vt:lpstr>
      <vt:lpstr>NASA Asteroid Data Analysis</vt:lpstr>
      <vt:lpstr>Objective</vt:lpstr>
      <vt:lpstr>Motivation </vt:lpstr>
      <vt:lpstr>Type of project:</vt:lpstr>
      <vt:lpstr>NASA Asteroids API(NeoWs)</vt:lpstr>
      <vt:lpstr>NASA NEO API</vt:lpstr>
      <vt:lpstr>NASA NEO API</vt:lpstr>
      <vt:lpstr>Objective for Mid Progress</vt:lpstr>
      <vt:lpstr>Objective for Mid Progress</vt:lpstr>
      <vt:lpstr>Objective for Mid Progress</vt:lpstr>
      <vt:lpstr>Task-1: Home page</vt:lpstr>
      <vt:lpstr>Task-1: Home page with filters</vt:lpstr>
      <vt:lpstr>Task-1: Home page with filters</vt:lpstr>
      <vt:lpstr>Task-2: Graph</vt:lpstr>
      <vt:lpstr>Task-3: Space View</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Wildfire Intensity</dc:title>
  <dc:creator>Sindhusha</dc:creator>
  <cp:lastModifiedBy>Sindhusha</cp:lastModifiedBy>
  <cp:revision>8</cp:revision>
  <dcterms:created xsi:type="dcterms:W3CDTF">2019-02-27T18:56:28Z</dcterms:created>
  <dcterms:modified xsi:type="dcterms:W3CDTF">2019-04-02T22:15:58Z</dcterms:modified>
</cp:coreProperties>
</file>