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60" r:id="rId9"/>
    <p:sldId id="265" r:id="rId10"/>
    <p:sldId id="266" r:id="rId11"/>
    <p:sldId id="269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B78-95A1-42AA-ACE2-326EEEC24FEB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B3C9-4441-4189-82BF-62AF508368D3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55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B78-95A1-42AA-ACE2-326EEEC24FEB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B3C9-4441-4189-82BF-62AF50836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95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B78-95A1-42AA-ACE2-326EEEC24FEB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B3C9-4441-4189-82BF-62AF50836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425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B78-95A1-42AA-ACE2-326EEEC24FEB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B3C9-4441-4189-82BF-62AF508368D3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8544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B78-95A1-42AA-ACE2-326EEEC24FEB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B3C9-4441-4189-82BF-62AF50836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067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B78-95A1-42AA-ACE2-326EEEC24FEB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B3C9-4441-4189-82BF-62AF508368D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855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B78-95A1-42AA-ACE2-326EEEC24FEB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B3C9-4441-4189-82BF-62AF50836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780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B78-95A1-42AA-ACE2-326EEEC24FEB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B3C9-4441-4189-82BF-62AF50836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968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B78-95A1-42AA-ACE2-326EEEC24FEB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B3C9-4441-4189-82BF-62AF50836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97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B78-95A1-42AA-ACE2-326EEEC24FEB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B3C9-4441-4189-82BF-62AF50836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88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B78-95A1-42AA-ACE2-326EEEC24FEB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B3C9-4441-4189-82BF-62AF50836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8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B78-95A1-42AA-ACE2-326EEEC24FEB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B3C9-4441-4189-82BF-62AF50836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77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B78-95A1-42AA-ACE2-326EEEC24FEB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B3C9-4441-4189-82BF-62AF50836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29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B78-95A1-42AA-ACE2-326EEEC24FEB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B3C9-4441-4189-82BF-62AF50836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00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B78-95A1-42AA-ACE2-326EEEC24FEB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B3C9-4441-4189-82BF-62AF50836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62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B78-95A1-42AA-ACE2-326EEEC24FEB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B3C9-4441-4189-82BF-62AF50836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43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B78-95A1-42AA-ACE2-326EEEC24FEB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B3C9-4441-4189-82BF-62AF50836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33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E5E7B78-95A1-42AA-ACE2-326EEEC24FEB}" type="datetimeFigureOut">
              <a:rPr lang="en-GB" smtClean="0"/>
              <a:t>27/10/2016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3D5B3C9-4441-4189-82BF-62AF50836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498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ementor.io/reactjs/tutorial/beginner-guide-setup-reactjs-environment-npm-babel-6-webpack" TargetMode="External"/><Relationship Id="rId3" Type="http://schemas.openxmlformats.org/officeDocument/2006/relationships/hyperlink" Target="https://nodejs.org/api/" TargetMode="External"/><Relationship Id="rId7" Type="http://schemas.openxmlformats.org/officeDocument/2006/relationships/hyperlink" Target="http://webpack.github.io/docs/" TargetMode="External"/><Relationship Id="rId12" Type="http://schemas.openxmlformats.org/officeDocument/2006/relationships/hyperlink" Target="https://github.com/zahid7292" TargetMode="External"/><Relationship Id="rId2" Type="http://schemas.openxmlformats.org/officeDocument/2006/relationships/hyperlink" Target="http://www.tutorialspoint.com/nodej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edium.com/@dabit3/beginner-s-guide-to-webpack-b1f1a3638460#.v4jlbls31" TargetMode="External"/><Relationship Id="rId11" Type="http://schemas.openxmlformats.org/officeDocument/2006/relationships/hyperlink" Target="https://grommet.github.io/hpe/docs/get-started" TargetMode="External"/><Relationship Id="rId5" Type="http://schemas.openxmlformats.org/officeDocument/2006/relationships/hyperlink" Target="http://egorsmirnov.me/2015/05/22/react-and-es6-part1.html" TargetMode="External"/><Relationship Id="rId10" Type="http://schemas.openxmlformats.org/officeDocument/2006/relationships/hyperlink" Target="https://www.youtube.com/watch?v=MhkGQAoc7bc&amp;list=PLoYCgNOIyGABj2GQSlDRjgvXtqfDxKm5b" TargetMode="External"/><Relationship Id="rId4" Type="http://schemas.openxmlformats.org/officeDocument/2006/relationships/hyperlink" Target="http://ccoenraets.github.io/es6-tutorial/" TargetMode="External"/><Relationship Id="rId9" Type="http://schemas.openxmlformats.org/officeDocument/2006/relationships/hyperlink" Target="https://facebook.github.io/react/docs/hello-world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283463"/>
            <a:ext cx="8001000" cy="6858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Bookman Old Style" panose="02050604050505020204" pitchFamily="18" charset="0"/>
              </a:rPr>
              <a:t>Agenda</a:t>
            </a:r>
            <a:endParaRPr lang="en-GB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312" y="1444753"/>
            <a:ext cx="6400800" cy="443788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Node JS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ES6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React JS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Flux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Redux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Grommet</a:t>
            </a:r>
            <a:endParaRPr lang="en-GB" sz="32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01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8992" y="164592"/>
            <a:ext cx="9701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Bookman Old Style" panose="02050604050505020204" pitchFamily="18" charset="0"/>
              </a:rPr>
              <a:t>REACT JS</a:t>
            </a:r>
            <a:endParaRPr lang="en-GB" sz="44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096" y="1179576"/>
            <a:ext cx="103052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State and props:</a:t>
            </a:r>
          </a:p>
          <a:p>
            <a:r>
              <a:rPr lang="en-US" sz="2400" dirty="0" smtClean="0">
                <a:latin typeface="Bookman Old Style" panose="02050604050505020204" pitchFamily="18" charset="0"/>
              </a:rPr>
              <a:t>State and props are used for rendering dynamic values.</a:t>
            </a:r>
          </a:p>
          <a:p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</a:p>
          <a:p>
            <a:r>
              <a:rPr lang="en-US" sz="2400" dirty="0" smtClean="0">
                <a:latin typeface="Bookman Old Style" panose="02050604050505020204" pitchFamily="18" charset="0"/>
              </a:rPr>
              <a:t>Main difference between state and props is that, state can be changed while props cannot be changed.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latin typeface="Bookman Old Style" panose="02050604050505020204" pitchFamily="18" charset="0"/>
              </a:rPr>
              <a:t>We can change/modify sate using </a:t>
            </a:r>
            <a:r>
              <a:rPr lang="en-US" sz="2400" dirty="0" err="1" smtClean="0">
                <a:latin typeface="Bookman Old Style" panose="02050604050505020204" pitchFamily="18" charset="0"/>
              </a:rPr>
              <a:t>setState</a:t>
            </a:r>
            <a:r>
              <a:rPr lang="en-US" sz="2400" dirty="0" smtClean="0">
                <a:latin typeface="Bookman Old Style" panose="02050604050505020204" pitchFamily="18" charset="0"/>
              </a:rPr>
              <a:t>() method of Component class.</a:t>
            </a:r>
          </a:p>
          <a:p>
            <a:r>
              <a:rPr lang="en-US" sz="2400" dirty="0" smtClean="0">
                <a:latin typeface="Bookman Old Style" panose="02050604050505020204" pitchFamily="18" charset="0"/>
              </a:rPr>
              <a:t>Props values are passed through attributes of the Component.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531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8992" y="164592"/>
            <a:ext cx="9701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Bookman Old Style" panose="02050604050505020204" pitchFamily="18" charset="0"/>
              </a:rPr>
              <a:t>REACT JS</a:t>
            </a:r>
            <a:endParaRPr lang="en-GB" sz="44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084" y="1023568"/>
            <a:ext cx="10844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Bookman Old Style" panose="02050604050505020204" pitchFamily="18" charset="0"/>
              </a:rPr>
              <a:t>Navigation using React Router</a:t>
            </a:r>
            <a:endParaRPr lang="en-US" sz="2800" dirty="0">
              <a:latin typeface="Bookman Old Style" panose="02050604050505020204" pitchFamily="18" charset="0"/>
            </a:endParaRPr>
          </a:p>
          <a:p>
            <a:pPr algn="ctr"/>
            <a:endParaRPr lang="en-GB" sz="28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470427"/>
              </p:ext>
            </p:extLst>
          </p:nvPr>
        </p:nvGraphicFramePr>
        <p:xfrm>
          <a:off x="2039112" y="2313432"/>
          <a:ext cx="8110728" cy="4041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5364"/>
                <a:gridCol w="4055364"/>
              </a:tblGrid>
              <a:tr h="654242">
                <a:tc>
                  <a:txBody>
                    <a:bodyPr/>
                    <a:lstStyle/>
                    <a:p>
                      <a:pPr lvl="1" algn="l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URL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Component</a:t>
                      </a:r>
                      <a:endParaRPr lang="en-GB" dirty="0"/>
                    </a:p>
                  </a:txBody>
                  <a:tcPr/>
                </a:tc>
              </a:tr>
              <a:tr h="677481">
                <a:tc>
                  <a:txBody>
                    <a:bodyPr/>
                    <a:lstStyle/>
                    <a:p>
                      <a:pPr lvl="1" algn="l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Dashboard</a:t>
                      </a:r>
                      <a:endParaRPr lang="en-GB" dirty="0"/>
                    </a:p>
                  </a:txBody>
                  <a:tcPr/>
                </a:tc>
              </a:tr>
              <a:tr h="677481">
                <a:tc>
                  <a:txBody>
                    <a:bodyPr/>
                    <a:lstStyle/>
                    <a:p>
                      <a:pPr lvl="1" algn="l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/inbox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Inbox</a:t>
                      </a:r>
                      <a:endParaRPr lang="en-GB" dirty="0"/>
                    </a:p>
                  </a:txBody>
                  <a:tcPr/>
                </a:tc>
              </a:tr>
              <a:tr h="677481">
                <a:tc>
                  <a:txBody>
                    <a:bodyPr/>
                    <a:lstStyle/>
                    <a:p>
                      <a:pPr lvl="1" algn="l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/contact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Contact</a:t>
                      </a:r>
                      <a:endParaRPr lang="en-GB" dirty="0"/>
                    </a:p>
                  </a:txBody>
                  <a:tcPr/>
                </a:tc>
              </a:tr>
              <a:tr h="677481">
                <a:tc>
                  <a:txBody>
                    <a:bodyPr/>
                    <a:lstStyle/>
                    <a:p>
                      <a:pPr lvl="1" algn="l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/about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About</a:t>
                      </a:r>
                      <a:endParaRPr lang="en-GB" dirty="0"/>
                    </a:p>
                  </a:txBody>
                  <a:tcPr/>
                </a:tc>
              </a:tr>
              <a:tr h="677481">
                <a:tc>
                  <a:txBody>
                    <a:bodyPr/>
                    <a:lstStyle/>
                    <a:p>
                      <a:pPr lvl="1" algn="l">
                        <a:lnSpc>
                          <a:spcPct val="200000"/>
                        </a:lnSpc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200000"/>
                        </a:lnSpc>
                      </a:pP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448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588" y="134789"/>
            <a:ext cx="8534400" cy="907628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Bookman Old Style" panose="02050604050505020204" pitchFamily="18" charset="0"/>
              </a:rPr>
              <a:t>Flux Architecture</a:t>
            </a:r>
            <a:endParaRPr lang="en-GB" sz="2800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" y="1042417"/>
            <a:ext cx="10058400" cy="547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21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7620" y="98798"/>
            <a:ext cx="55226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Bookman Old Style" panose="02050604050505020204" pitchFamily="18" charset="0"/>
              </a:rPr>
              <a:t>Redux </a:t>
            </a:r>
            <a:r>
              <a:rPr lang="en-US" sz="4400" dirty="0">
                <a:latin typeface="Bookman Old Style" panose="02050604050505020204" pitchFamily="18" charset="0"/>
              </a:rPr>
              <a:t>Architecture</a:t>
            </a:r>
            <a:endParaRPr lang="en-GB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26" y="973264"/>
            <a:ext cx="9929241" cy="562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72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8992" y="164592"/>
            <a:ext cx="9701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Bookman Old Style" panose="02050604050505020204" pitchFamily="18" charset="0"/>
              </a:rPr>
              <a:t>GROMMET</a:t>
            </a:r>
            <a:endParaRPr lang="en-GB" sz="44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3232" y="1252728"/>
            <a:ext cx="1100023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What is Grommet?</a:t>
            </a:r>
          </a:p>
          <a:p>
            <a:r>
              <a:rPr lang="en-US" sz="2400" dirty="0" smtClean="0">
                <a:latin typeface="Bookman Old Style" panose="02050604050505020204" pitchFamily="18" charset="0"/>
              </a:rPr>
              <a:t>Grommet is a framework based on React JS. React JS Provides functionality of creating Components but we need to create those components. Grommet simplifies our work providing ready made general use case Components.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3232" y="3611880"/>
            <a:ext cx="105156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Grommet development environment setup:</a:t>
            </a:r>
          </a:p>
          <a:p>
            <a:endParaRPr lang="en-US" sz="2800" u="sng" dirty="0" smtClean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latin typeface="Bookman Old Style" panose="02050604050505020204" pitchFamily="18" charset="0"/>
              </a:rPr>
              <a:t>There is JavaScript library called grommet-toolbox which simplifies the development environment setup for Grommet. It runs on top of gulp.</a:t>
            </a:r>
          </a:p>
          <a:p>
            <a:r>
              <a:rPr lang="en-US" sz="2400" dirty="0" smtClean="0">
                <a:latin typeface="Bookman Old Style" panose="02050604050505020204" pitchFamily="18" charset="0"/>
              </a:rPr>
              <a:t>Gulp is build/task runner for development. 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852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9112" y="310896"/>
            <a:ext cx="8513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Bookman Old Style" panose="02050604050505020204" pitchFamily="18" charset="0"/>
              </a:rPr>
              <a:t>Getting started with grommet</a:t>
            </a:r>
            <a:endParaRPr lang="en-GB" sz="44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2376" y="1444752"/>
            <a:ext cx="107533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okman Old Style" panose="02050604050505020204" pitchFamily="18" charset="0"/>
              </a:rPr>
              <a:t>We can quickly get started with grommet using grommet-cli.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Install grommet-cli globally:   </a:t>
            </a:r>
            <a:r>
              <a:rPr lang="en-US" sz="2400" dirty="0" err="1" smtClean="0">
                <a:solidFill>
                  <a:srgbClr val="FFFF00"/>
                </a:solidFill>
                <a:latin typeface="Bookman Old Style" panose="02050604050505020204" pitchFamily="18" charset="0"/>
              </a:rPr>
              <a:t>npm</a:t>
            </a:r>
            <a:r>
              <a:rPr lang="en-US" sz="240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 install grommet-cli –g</a:t>
            </a:r>
          </a:p>
          <a:p>
            <a:endParaRPr lang="en-US" sz="24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Create a sample application: grommet new sample-app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latin typeface="Bookman Old Style" panose="02050604050505020204" pitchFamily="18" charset="0"/>
              </a:rPr>
              <a:t>The development environment for grommet is setup in this Sample Application. We can always start with this app and make changes further as required.</a:t>
            </a:r>
          </a:p>
          <a:p>
            <a:endParaRPr lang="en-GB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72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9616" y="0"/>
            <a:ext cx="8503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Bookman Old Style" panose="02050604050505020204" pitchFamily="18" charset="0"/>
              </a:rPr>
              <a:t>Summary</a:t>
            </a:r>
            <a:endParaRPr lang="en-GB" sz="44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6384" y="769441"/>
            <a:ext cx="1096365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ookman Old Style" panose="02050604050505020204" pitchFamily="18" charset="0"/>
              </a:rPr>
              <a:t>Node is used as </a:t>
            </a:r>
            <a:r>
              <a:rPr lang="en-US" sz="2400" dirty="0" err="1" smtClean="0">
                <a:latin typeface="Bookman Old Style" panose="02050604050505020204" pitchFamily="18" charset="0"/>
              </a:rPr>
              <a:t>javascript</a:t>
            </a:r>
            <a:r>
              <a:rPr lang="en-US" sz="2400" dirty="0" smtClean="0">
                <a:latin typeface="Bookman Old Style" panose="02050604050505020204" pitchFamily="18" charset="0"/>
              </a:rPr>
              <a:t> development environment.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ookman Old Style" panose="02050604050505020204" pitchFamily="18" charset="0"/>
              </a:rPr>
              <a:t>We will be writing all our codes in ECMAScript6.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ookman Old Style" panose="02050604050505020204" pitchFamily="18" charset="0"/>
              </a:rPr>
              <a:t>We will break our entire application into multiple modules to keep the code clean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ookman Old Style" panose="02050604050505020204" pitchFamily="18" charset="0"/>
              </a:rPr>
              <a:t>We </a:t>
            </a:r>
            <a:r>
              <a:rPr lang="en-US" sz="2400" dirty="0" err="1" smtClean="0">
                <a:latin typeface="Bookman Old Style" panose="02050604050505020204" pitchFamily="18" charset="0"/>
              </a:rPr>
              <a:t>transpile</a:t>
            </a:r>
            <a:r>
              <a:rPr lang="en-US" sz="2400" dirty="0" smtClean="0">
                <a:latin typeface="Bookman Old Style" panose="02050604050505020204" pitchFamily="18" charset="0"/>
              </a:rPr>
              <a:t> our ES6 codes to ES3 using babel.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ookman Old Style" panose="02050604050505020204" pitchFamily="18" charset="0"/>
              </a:rPr>
              <a:t>We use </a:t>
            </a:r>
            <a:r>
              <a:rPr lang="en-US" sz="2400" dirty="0" err="1" smtClean="0">
                <a:latin typeface="Bookman Old Style" panose="02050604050505020204" pitchFamily="18" charset="0"/>
              </a:rPr>
              <a:t>webpack</a:t>
            </a:r>
            <a:r>
              <a:rPr lang="en-US" sz="2400" dirty="0" smtClean="0">
                <a:latin typeface="Bookman Old Style" panose="02050604050505020204" pitchFamily="18" charset="0"/>
              </a:rPr>
              <a:t> for module bundling.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ookman Old Style" panose="02050604050505020204" pitchFamily="18" charset="0"/>
              </a:rPr>
              <a:t>React helps us creating our own components with additional functionality.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ookman Old Style" panose="02050604050505020204" pitchFamily="18" charset="0"/>
              </a:rPr>
              <a:t>We render dynamic data in React using state and props.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ookman Old Style" panose="02050604050505020204" pitchFamily="18" charset="0"/>
              </a:rPr>
              <a:t>We manage data flow in react using Flux or Redux.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ookman Old Style" panose="02050604050505020204" pitchFamily="18" charset="0"/>
              </a:rPr>
              <a:t>Flux is suitable for small application while Redux is suitable for Large/Complex Applications.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ookman Old Style" panose="02050604050505020204" pitchFamily="18" charset="0"/>
              </a:rPr>
              <a:t>Grommet provides ready made general use case Components.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ookman Old Style" panose="02050604050505020204" pitchFamily="18" charset="0"/>
              </a:rPr>
              <a:t>Grommet Toolbox is used for managing Grommet development environment setup.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291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2848" y="0"/>
            <a:ext cx="708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Bookman Old Style" panose="02050604050505020204" pitchFamily="18" charset="0"/>
              </a:rPr>
              <a:t>References</a:t>
            </a:r>
            <a:endParaRPr lang="en-GB" sz="44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2104" y="700909"/>
            <a:ext cx="1094536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Node:</a:t>
            </a:r>
          </a:p>
          <a:p>
            <a:r>
              <a:rPr lang="en-GB" sz="1600" dirty="0">
                <a:hlinkClick r:id="rId2"/>
              </a:rPr>
              <a:t>http://www.tutorialspoint.com/nodejs</a:t>
            </a:r>
            <a:r>
              <a:rPr lang="en-GB" sz="1600" dirty="0" smtClean="0">
                <a:hlinkClick r:id="rId2"/>
              </a:rPr>
              <a:t>/</a:t>
            </a:r>
            <a:endParaRPr lang="en-GB" sz="1600" dirty="0" smtClean="0"/>
          </a:p>
          <a:p>
            <a:r>
              <a:rPr lang="en-GB" sz="1600" dirty="0">
                <a:hlinkClick r:id="rId3"/>
              </a:rPr>
              <a:t>https://nodejs.org/api</a:t>
            </a:r>
            <a:r>
              <a:rPr lang="en-GB" sz="1600" dirty="0" smtClean="0">
                <a:hlinkClick r:id="rId3"/>
              </a:rPr>
              <a:t>/</a:t>
            </a:r>
            <a:endParaRPr lang="en-GB" sz="1600" dirty="0" smtClean="0"/>
          </a:p>
          <a:p>
            <a:endParaRPr lang="en-GB" sz="1600" dirty="0" smtClean="0"/>
          </a:p>
          <a:p>
            <a:r>
              <a:rPr lang="en-US" sz="1600" dirty="0" smtClean="0"/>
              <a:t>ECMAScript 6</a:t>
            </a:r>
          </a:p>
          <a:p>
            <a:r>
              <a:rPr lang="en-GB" sz="1600" dirty="0">
                <a:hlinkClick r:id="rId4"/>
              </a:rPr>
              <a:t>http://ccoenraets.github.io/es6-tutorial</a:t>
            </a:r>
            <a:r>
              <a:rPr lang="en-GB" sz="1600" dirty="0" smtClean="0">
                <a:hlinkClick r:id="rId4"/>
              </a:rPr>
              <a:t>/</a:t>
            </a:r>
            <a:endParaRPr lang="en-GB" sz="1600" dirty="0" smtClean="0"/>
          </a:p>
          <a:p>
            <a:r>
              <a:rPr lang="en-GB" sz="1600" dirty="0">
                <a:hlinkClick r:id="rId5"/>
              </a:rPr>
              <a:t>http://</a:t>
            </a:r>
            <a:r>
              <a:rPr lang="en-GB" sz="1600" dirty="0" smtClean="0">
                <a:hlinkClick r:id="rId5"/>
              </a:rPr>
              <a:t>egorsmirnov.me/2015/05/22/react-and-es6-part1.html</a:t>
            </a:r>
            <a:endParaRPr lang="en-GB" sz="1600" dirty="0" smtClean="0"/>
          </a:p>
          <a:p>
            <a:endParaRPr lang="en-US" sz="1600" dirty="0"/>
          </a:p>
          <a:p>
            <a:r>
              <a:rPr lang="en-US" sz="1600" dirty="0" err="1" smtClean="0"/>
              <a:t>Webpack</a:t>
            </a:r>
            <a:endParaRPr lang="en-US" sz="1600" dirty="0" smtClean="0"/>
          </a:p>
          <a:p>
            <a:r>
              <a:rPr lang="en-GB" sz="1600" dirty="0">
                <a:hlinkClick r:id="rId6"/>
              </a:rPr>
              <a:t>https://medium.com/@dabit3/beginner-s-guide-to-webpack-b1f1a3638460#.</a:t>
            </a:r>
            <a:r>
              <a:rPr lang="en-GB" sz="1600" dirty="0" smtClean="0">
                <a:hlinkClick r:id="rId6"/>
              </a:rPr>
              <a:t>v4jlbls31</a:t>
            </a:r>
            <a:endParaRPr lang="en-GB" sz="1600" dirty="0" smtClean="0"/>
          </a:p>
          <a:p>
            <a:r>
              <a:rPr lang="en-GB" sz="1600" dirty="0">
                <a:hlinkClick r:id="rId7"/>
              </a:rPr>
              <a:t>http://webpack.github.io/docs</a:t>
            </a:r>
            <a:r>
              <a:rPr lang="en-GB" sz="1600" dirty="0" smtClean="0">
                <a:hlinkClick r:id="rId7"/>
              </a:rPr>
              <a:t>/</a:t>
            </a:r>
            <a:endParaRPr lang="en-GB" sz="1600" dirty="0" smtClean="0"/>
          </a:p>
          <a:p>
            <a:endParaRPr lang="en-US" sz="1600" dirty="0"/>
          </a:p>
          <a:p>
            <a:r>
              <a:rPr lang="en-US" sz="1600" dirty="0" smtClean="0"/>
              <a:t>React JS</a:t>
            </a:r>
          </a:p>
          <a:p>
            <a:r>
              <a:rPr lang="en-GB" sz="1600" dirty="0">
                <a:hlinkClick r:id="rId8"/>
              </a:rPr>
              <a:t>https://</a:t>
            </a:r>
            <a:r>
              <a:rPr lang="en-GB" sz="1600" dirty="0" smtClean="0">
                <a:hlinkClick r:id="rId8"/>
              </a:rPr>
              <a:t>www.codementor.io/reactjs/tutorial/beginner-guide-setup-reactjs-environment-npm-babel-6-webpack</a:t>
            </a:r>
            <a:endParaRPr lang="en-GB" sz="1600" dirty="0" smtClean="0"/>
          </a:p>
          <a:p>
            <a:r>
              <a:rPr lang="en-GB" sz="1600" dirty="0">
                <a:hlinkClick r:id="rId9"/>
              </a:rPr>
              <a:t>https://</a:t>
            </a:r>
            <a:r>
              <a:rPr lang="en-GB" sz="1600" dirty="0" smtClean="0">
                <a:hlinkClick r:id="rId9"/>
              </a:rPr>
              <a:t>facebook.github.io/react/docs/hello-world.html</a:t>
            </a:r>
            <a:endParaRPr lang="en-GB" sz="1600" dirty="0" smtClean="0"/>
          </a:p>
          <a:p>
            <a:r>
              <a:rPr lang="en-GB" sz="1600" dirty="0">
                <a:hlinkClick r:id="rId10"/>
              </a:rPr>
              <a:t>https://</a:t>
            </a:r>
            <a:r>
              <a:rPr lang="en-GB" sz="1600" dirty="0" smtClean="0">
                <a:hlinkClick r:id="rId10"/>
              </a:rPr>
              <a:t>www.youtube.com/watch?v=MhkGQAoc7bc&amp;list=PLoYCgNOIyGABj2GQSlDRjgvXtqfDxKm5b</a:t>
            </a:r>
            <a:endParaRPr lang="en-GB" sz="1600" dirty="0" smtClean="0"/>
          </a:p>
          <a:p>
            <a:endParaRPr lang="en-US" sz="1600" dirty="0"/>
          </a:p>
          <a:p>
            <a:r>
              <a:rPr lang="en-US" sz="1600" dirty="0" smtClean="0"/>
              <a:t>Grommet</a:t>
            </a:r>
          </a:p>
          <a:p>
            <a:r>
              <a:rPr lang="en-GB" sz="1600" dirty="0">
                <a:hlinkClick r:id="rId11"/>
              </a:rPr>
              <a:t>https://</a:t>
            </a:r>
            <a:r>
              <a:rPr lang="en-GB" sz="1600" dirty="0" smtClean="0">
                <a:hlinkClick r:id="rId11"/>
              </a:rPr>
              <a:t>grommet.github.io/hpe/docs/get-started</a:t>
            </a:r>
            <a:endParaRPr lang="en-GB" sz="1600" dirty="0" smtClean="0"/>
          </a:p>
          <a:p>
            <a:endParaRPr lang="en-US" sz="1600" dirty="0" smtClean="0"/>
          </a:p>
          <a:p>
            <a:r>
              <a:rPr lang="en-US" sz="1600" dirty="0" err="1" smtClean="0"/>
              <a:t>Tutorilal</a:t>
            </a:r>
            <a:r>
              <a:rPr lang="en-US" sz="1600" dirty="0" smtClean="0"/>
              <a:t> Sample Applications</a:t>
            </a:r>
          </a:p>
          <a:p>
            <a:r>
              <a:rPr lang="en-GB" sz="1600" dirty="0">
                <a:hlinkClick r:id="rId12"/>
              </a:rPr>
              <a:t>https://</a:t>
            </a:r>
            <a:r>
              <a:rPr lang="en-GB" sz="1600" dirty="0" smtClean="0">
                <a:hlinkClick r:id="rId12"/>
              </a:rPr>
              <a:t>github.com/zahid7292</a:t>
            </a:r>
            <a:endParaRPr lang="en-GB" sz="1600" dirty="0" smtClean="0"/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26298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5032" y="2679192"/>
            <a:ext cx="708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Bookman Old Style" panose="02050604050505020204" pitchFamily="18" charset="0"/>
              </a:rPr>
              <a:t>Questions?</a:t>
            </a:r>
            <a:endParaRPr lang="en-GB" sz="6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944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7288" y="2697480"/>
            <a:ext cx="7488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Bookman Old Style" panose="02050604050505020204" pitchFamily="18" charset="0"/>
              </a:rPr>
              <a:t>Thank you…</a:t>
            </a:r>
            <a:endParaRPr lang="en-GB" sz="6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99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3080" y="274320"/>
            <a:ext cx="7690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Bookman Old Style" panose="02050604050505020204" pitchFamily="18" charset="0"/>
              </a:rPr>
              <a:t>PRE-REQUISITE</a:t>
            </a:r>
            <a:endParaRPr lang="en-GB" sz="44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25296" y="1709928"/>
            <a:ext cx="10524744" cy="2891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200" dirty="0" smtClean="0"/>
              <a:t>Basic Knowledge of JavaScript.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200" dirty="0" smtClean="0"/>
              <a:t>Basic Knowledge of HTML.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200" dirty="0" smtClean="0"/>
              <a:t>Basic understanding of Node JS (Preferred).</a:t>
            </a:r>
          </a:p>
        </p:txBody>
      </p:sp>
    </p:spTree>
    <p:extLst>
      <p:ext uri="{BB962C8B-B14F-4D97-AF65-F5344CB8AC3E}">
        <p14:creationId xmlns:p14="http://schemas.microsoft.com/office/powerpoint/2010/main" val="395308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4672" y="310896"/>
            <a:ext cx="9674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Bookman Old Style" panose="02050604050505020204" pitchFamily="18" charset="0"/>
              </a:rPr>
              <a:t>NODE JS</a:t>
            </a:r>
            <a:endParaRPr lang="en-GB" sz="44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2064" y="1344168"/>
            <a:ext cx="1116482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What Is Node JS?</a:t>
            </a:r>
          </a:p>
          <a:p>
            <a:endParaRPr lang="en-US" sz="2800" dirty="0" smtClean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Bookman Old Style" panose="02050604050505020204" pitchFamily="18" charset="0"/>
              </a:rPr>
              <a:t>Node JS Provides JavaScript runtime environment.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 smtClean="0">
                <a:latin typeface="Bookman Old Style" panose="02050604050505020204" pitchFamily="18" charset="0"/>
              </a:rPr>
              <a:t>Node.js </a:t>
            </a:r>
            <a:r>
              <a:rPr lang="en-GB" sz="2400" dirty="0">
                <a:latin typeface="Bookman Old Style" panose="02050604050505020204" pitchFamily="18" charset="0"/>
              </a:rPr>
              <a:t>is a very powerful JavaScript-based framework/platform built </a:t>
            </a:r>
            <a:r>
              <a:rPr lang="en-GB" sz="2400" dirty="0" smtClean="0">
                <a:latin typeface="Bookman Old Style" panose="02050604050505020204" pitchFamily="18" charset="0"/>
              </a:rPr>
              <a:t>  on </a:t>
            </a:r>
            <a:r>
              <a:rPr lang="en-GB" sz="2400" dirty="0">
                <a:latin typeface="Bookman Old Style" panose="02050604050505020204" pitchFamily="18" charset="0"/>
              </a:rPr>
              <a:t>Google Chrome's JavaScript V8 Engine. </a:t>
            </a:r>
            <a:endParaRPr lang="en-GB" sz="2400" dirty="0" smtClean="0"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 smtClean="0">
                <a:latin typeface="Bookman Old Style" panose="02050604050505020204" pitchFamily="18" charset="0"/>
              </a:rPr>
              <a:t>It </a:t>
            </a:r>
            <a:r>
              <a:rPr lang="en-GB" sz="2400" dirty="0">
                <a:latin typeface="Bookman Old Style" panose="02050604050505020204" pitchFamily="18" charset="0"/>
              </a:rPr>
              <a:t>is used to develop I/O intensive web applications like video streaming sites, single-page applications, and other web applications</a:t>
            </a:r>
            <a:r>
              <a:rPr lang="en-GB" sz="2400" dirty="0" smtClean="0"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Bookman Old Style" panose="02050604050505020204" pitchFamily="18" charset="0"/>
              </a:rPr>
              <a:t>Node JS uses an event-driven, non-blocking I/O model.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Bookman Old Style" panose="02050604050505020204" pitchFamily="18" charset="0"/>
              </a:rPr>
              <a:t>Node </a:t>
            </a:r>
            <a:r>
              <a:rPr lang="en-US" sz="2400" dirty="0" err="1" smtClean="0">
                <a:latin typeface="Bookman Old Style" panose="02050604050505020204" pitchFamily="18" charset="0"/>
              </a:rPr>
              <a:t>Js</a:t>
            </a:r>
            <a:r>
              <a:rPr lang="en-US" sz="2400" dirty="0" smtClean="0">
                <a:latin typeface="Bookman Old Style" panose="02050604050505020204" pitchFamily="18" charset="0"/>
              </a:rPr>
              <a:t> comes with some inbuilt functionality made available through core modules like:  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   http, fs, event, path, </a:t>
            </a:r>
            <a:r>
              <a:rPr lang="en-US" sz="2400" dirty="0" err="1" smtClean="0">
                <a:latin typeface="Bookman Old Style" panose="02050604050505020204" pitchFamily="18" charset="0"/>
              </a:rPr>
              <a:t>url</a:t>
            </a:r>
            <a:r>
              <a:rPr lang="en-US" sz="2400" dirty="0" smtClean="0">
                <a:latin typeface="Bookman Old Style" panose="02050604050505020204" pitchFamily="18" charset="0"/>
              </a:rPr>
              <a:t>, </a:t>
            </a:r>
            <a:r>
              <a:rPr lang="en-US" sz="2400" dirty="0" err="1" smtClean="0">
                <a:latin typeface="Bookman Old Style" panose="02050604050505020204" pitchFamily="18" charset="0"/>
              </a:rPr>
              <a:t>util</a:t>
            </a:r>
            <a:r>
              <a:rPr lang="en-US" sz="2400" dirty="0" smtClean="0">
                <a:latin typeface="Bookman Old Style" panose="02050604050505020204" pitchFamily="18" charset="0"/>
              </a:rPr>
              <a:t> etc.</a:t>
            </a:r>
            <a:endParaRPr lang="en-US" sz="2800" dirty="0"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7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8136" y="731520"/>
            <a:ext cx="1045159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What is NPM?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latin typeface="Bookman Old Style" panose="02050604050505020204" pitchFamily="18" charset="0"/>
              </a:rPr>
              <a:t>NPM stands for Node Package Manager. It serves two main functionalities: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Bookman Old Style" panose="02050604050505020204" pitchFamily="18" charset="0"/>
              </a:rPr>
              <a:t>Online repositories for Node packages/modules</a:t>
            </a:r>
          </a:p>
          <a:p>
            <a:pPr marL="457200" indent="-457200">
              <a:buAutoNum type="arabicPeriod"/>
            </a:pPr>
            <a:r>
              <a:rPr lang="en-US" sz="2400" dirty="0"/>
              <a:t>Command line utility to install Node.js packages, do version management and dependency management of Node.js </a:t>
            </a:r>
            <a:r>
              <a:rPr lang="en-US" sz="2400" dirty="0" smtClean="0"/>
              <a:t>packages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latin typeface="Bookman Old Style" panose="02050604050505020204" pitchFamily="18" charset="0"/>
              </a:rPr>
              <a:t>Install a Node module:  </a:t>
            </a:r>
            <a:r>
              <a:rPr lang="en-US" sz="2400" dirty="0" err="1" smtClean="0">
                <a:latin typeface="Bookman Old Style" panose="02050604050505020204" pitchFamily="18" charset="0"/>
              </a:rPr>
              <a:t>npm</a:t>
            </a:r>
            <a:r>
              <a:rPr lang="en-US" sz="2400" dirty="0" smtClean="0">
                <a:latin typeface="Bookman Old Style" panose="02050604050505020204" pitchFamily="18" charset="0"/>
              </a:rPr>
              <a:t> install &lt;Module name&gt;</a:t>
            </a:r>
          </a:p>
          <a:p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Global vs Local install: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g</a:t>
            </a:r>
            <a:r>
              <a:rPr lang="en-US" sz="2000" dirty="0" smtClean="0">
                <a:latin typeface="Bookman Old Style" panose="02050604050505020204" pitchFamily="18" charset="0"/>
              </a:rPr>
              <a:t>lobal installation installs module where node JS is install and is accessible from any where.</a:t>
            </a:r>
          </a:p>
          <a:p>
            <a:endParaRPr lang="en-US" sz="2000" dirty="0" smtClean="0">
              <a:latin typeface="Bookman Old Style" panose="02050604050505020204" pitchFamily="18" charset="0"/>
            </a:endParaRPr>
          </a:p>
          <a:p>
            <a:r>
              <a:rPr lang="en-US" sz="2000" dirty="0" smtClean="0">
                <a:latin typeface="Bookman Old Style" panose="02050604050505020204" pitchFamily="18" charset="0"/>
              </a:rPr>
              <a:t>Local installation installs module in current directory creating a folder named </a:t>
            </a:r>
            <a:r>
              <a:rPr lang="en-US" sz="2000" dirty="0" err="1" smtClean="0">
                <a:latin typeface="Bookman Old Style" panose="02050604050505020204" pitchFamily="18" charset="0"/>
              </a:rPr>
              <a:t>node_modules</a:t>
            </a:r>
            <a:r>
              <a:rPr lang="en-US" sz="2000" dirty="0" smtClean="0">
                <a:latin typeface="Bookman Old Style" panose="02050604050505020204" pitchFamily="18" charset="0"/>
              </a:rPr>
              <a:t>. It is accessible only from folder where it is installed.</a:t>
            </a:r>
            <a:endParaRPr lang="en-GB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70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25296" y="91440"/>
            <a:ext cx="9061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latin typeface="Bookman Old Style" panose="02050604050505020204" pitchFamily="18" charset="0"/>
              </a:rPr>
              <a:t>EventEmitter</a:t>
            </a:r>
            <a:r>
              <a:rPr lang="en-US" sz="4400" dirty="0" smtClean="0">
                <a:latin typeface="Bookman Old Style" panose="02050604050505020204" pitchFamily="18" charset="0"/>
              </a:rPr>
              <a:t> Class</a:t>
            </a:r>
            <a:endParaRPr lang="en-GB" sz="4400" dirty="0"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1288" y="941832"/>
            <a:ext cx="1061618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Many object in Node emit events. </a:t>
            </a:r>
            <a:r>
              <a:rPr lang="en-US" sz="2000" dirty="0"/>
              <a:t>All objects which emit events are the instances of </a:t>
            </a:r>
            <a:r>
              <a:rPr lang="en-US" sz="2000" dirty="0" err="1" smtClean="0"/>
              <a:t>events.EventEmitter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err="1" smtClean="0"/>
              <a:t>EventEmitter</a:t>
            </a:r>
            <a:r>
              <a:rPr lang="en-US" sz="2000" dirty="0" smtClean="0"/>
              <a:t> Class is inside “event” core </a:t>
            </a:r>
            <a:r>
              <a:rPr lang="en-US" sz="2000" dirty="0" smtClean="0"/>
              <a:t>module of Node.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This Class has got many  methods. Some of which are:</a:t>
            </a:r>
          </a:p>
          <a:p>
            <a:endParaRPr lang="en-US" sz="2000" dirty="0"/>
          </a:p>
          <a:p>
            <a:pPr>
              <a:lnSpc>
                <a:spcPct val="150000"/>
              </a:lnSpc>
            </a:pPr>
            <a:r>
              <a:rPr lang="en-GB" sz="2000" dirty="0" err="1">
                <a:solidFill>
                  <a:srgbClr val="FFFF00"/>
                </a:solidFill>
              </a:rPr>
              <a:t>addListener</a:t>
            </a:r>
            <a:r>
              <a:rPr lang="en-GB" sz="2000" dirty="0">
                <a:solidFill>
                  <a:srgbClr val="FFFF00"/>
                </a:solidFill>
              </a:rPr>
              <a:t>(event, listener</a:t>
            </a:r>
            <a:r>
              <a:rPr lang="en-GB" sz="2000" dirty="0" smtClean="0">
                <a:solidFill>
                  <a:srgbClr val="FFFF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rgbClr val="FFFF00"/>
                </a:solidFill>
              </a:rPr>
              <a:t>on(event, listener</a:t>
            </a:r>
            <a:r>
              <a:rPr lang="en-GB" sz="2000" dirty="0" smtClean="0">
                <a:solidFill>
                  <a:srgbClr val="FFFF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GB" sz="2000" dirty="0" err="1">
                <a:solidFill>
                  <a:srgbClr val="FFFF00"/>
                </a:solidFill>
              </a:rPr>
              <a:t>removeListener</a:t>
            </a:r>
            <a:r>
              <a:rPr lang="en-GB" sz="2000" dirty="0">
                <a:solidFill>
                  <a:srgbClr val="FFFF00"/>
                </a:solidFill>
              </a:rPr>
              <a:t>(event, listener</a:t>
            </a:r>
            <a:r>
              <a:rPr lang="en-GB" sz="2000" dirty="0" smtClean="0">
                <a:solidFill>
                  <a:srgbClr val="FFFF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GB" sz="2000" dirty="0" err="1">
                <a:solidFill>
                  <a:srgbClr val="FFFF00"/>
                </a:solidFill>
              </a:rPr>
              <a:t>removeAllListeners</a:t>
            </a:r>
            <a:r>
              <a:rPr lang="en-GB" sz="2000" dirty="0">
                <a:solidFill>
                  <a:srgbClr val="FFFF00"/>
                </a:solidFill>
              </a:rPr>
              <a:t>([event</a:t>
            </a:r>
            <a:r>
              <a:rPr lang="en-GB" sz="2000" dirty="0" smtClean="0">
                <a:solidFill>
                  <a:srgbClr val="FFFF00"/>
                </a:solidFill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rgbClr val="FFFF00"/>
                </a:solidFill>
              </a:rPr>
              <a:t>emit(event, [arg1], [arg2], </a:t>
            </a:r>
            <a:r>
              <a:rPr lang="en-GB" sz="2000" dirty="0" smtClean="0">
                <a:solidFill>
                  <a:srgbClr val="FFFF00"/>
                </a:solidFill>
              </a:rPr>
              <a:t>[...])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Class Methods:</a:t>
            </a:r>
          </a:p>
          <a:p>
            <a:pPr>
              <a:lnSpc>
                <a:spcPct val="150000"/>
              </a:lnSpc>
            </a:pPr>
            <a:r>
              <a:rPr lang="en-GB" sz="2000" dirty="0" err="1">
                <a:solidFill>
                  <a:srgbClr val="FFFF00"/>
                </a:solidFill>
              </a:rPr>
              <a:t>listenerCount</a:t>
            </a:r>
            <a:r>
              <a:rPr lang="en-GB" sz="2000" dirty="0">
                <a:solidFill>
                  <a:srgbClr val="FFFF00"/>
                </a:solidFill>
              </a:rPr>
              <a:t>(emitter, event)</a:t>
            </a:r>
          </a:p>
        </p:txBody>
      </p:sp>
    </p:spTree>
    <p:extLst>
      <p:ext uri="{BB962C8B-B14F-4D97-AF65-F5344CB8AC3E}">
        <p14:creationId xmlns:p14="http://schemas.microsoft.com/office/powerpoint/2010/main" val="15613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4440" y="1457254"/>
            <a:ext cx="998524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Let and const variable: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In </a:t>
            </a:r>
            <a:r>
              <a:rPr lang="en-US" sz="2000" dirty="0" err="1" smtClean="0">
                <a:latin typeface="Bookman Old Style" panose="02050604050505020204" pitchFamily="18" charset="0"/>
              </a:rPr>
              <a:t>javaScript</a:t>
            </a:r>
            <a:r>
              <a:rPr lang="en-US" sz="2000" dirty="0" smtClean="0">
                <a:latin typeface="Bookman Old Style" panose="02050604050505020204" pitchFamily="18" charset="0"/>
              </a:rPr>
              <a:t> we define variable using </a:t>
            </a:r>
            <a:r>
              <a:rPr lang="en-US" sz="2000" dirty="0" err="1" smtClean="0">
                <a:solidFill>
                  <a:srgbClr val="FFFF00"/>
                </a:solidFill>
                <a:latin typeface="Bookman Old Style" panose="02050604050505020204" pitchFamily="18" charset="0"/>
              </a:rPr>
              <a:t>var</a:t>
            </a:r>
            <a:r>
              <a:rPr lang="en-US" sz="2000" dirty="0" smtClean="0">
                <a:latin typeface="Bookman Old Style" panose="02050604050505020204" pitchFamily="18" charset="0"/>
              </a:rPr>
              <a:t> keyword. </a:t>
            </a:r>
            <a:r>
              <a:rPr lang="en-US" sz="2000" dirty="0" err="1" smtClean="0">
                <a:solidFill>
                  <a:srgbClr val="FFFF00"/>
                </a:solidFill>
                <a:latin typeface="Bookman Old Style" panose="02050604050505020204" pitchFamily="18" charset="0"/>
              </a:rPr>
              <a:t>var</a:t>
            </a:r>
            <a:r>
              <a:rPr lang="en-US" sz="2000" dirty="0" smtClean="0">
                <a:latin typeface="Bookman Old Style" panose="02050604050505020204" pitchFamily="18" charset="0"/>
              </a:rPr>
              <a:t> variable function scoped. 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In ES6 we have two more keywords, </a:t>
            </a:r>
            <a:r>
              <a:rPr lang="en-US" sz="200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let</a:t>
            </a:r>
            <a:r>
              <a:rPr lang="en-US" sz="2000" dirty="0" smtClean="0">
                <a:latin typeface="Bookman Old Style" panose="02050604050505020204" pitchFamily="18" charset="0"/>
              </a:rPr>
              <a:t> and </a:t>
            </a:r>
            <a:r>
              <a:rPr lang="en-US" sz="200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const</a:t>
            </a:r>
            <a:r>
              <a:rPr lang="en-US" sz="2000" dirty="0" smtClean="0">
                <a:latin typeface="Bookman Old Style" panose="02050604050505020204" pitchFamily="18" charset="0"/>
              </a:rPr>
              <a:t>. these two variables are block scoped.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r>
              <a:rPr lang="en-US" sz="2400" u="sng" dirty="0" err="1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Destructuring</a:t>
            </a:r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ES6 introduces a new syntax which makes it really easy to create variables based on Objects and arrays.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Arrow Function: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ES6 introduces a new syntax for function declaration called arrow function.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Arrow functions enable developer to cleaner and shorter code. Callback functions use arrow function syntax frequently.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endParaRPr lang="en-US" sz="2000" dirty="0" smtClean="0"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3936" y="356616"/>
            <a:ext cx="8549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Bookman Old Style" panose="02050604050505020204" pitchFamily="18" charset="0"/>
              </a:rPr>
              <a:t>ECMAScript 6</a:t>
            </a:r>
            <a:endParaRPr lang="en-GB" sz="4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97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6696" y="1716167"/>
            <a:ext cx="979932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Classes: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ES6 introduces concept of class as available in traditional OOP languages. This new syntax make writing of code much cleaner.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Modules: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Using modules we break our codes into multiple file and reuse them as and when required. We can span our business logic into multiple modules instead of one single file.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3936" y="356616"/>
            <a:ext cx="8549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Bookman Old Style" panose="02050604050505020204" pitchFamily="18" charset="0"/>
              </a:rPr>
              <a:t>ECMAScript 6</a:t>
            </a:r>
            <a:endParaRPr lang="en-GB" sz="4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39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1872" y="0"/>
            <a:ext cx="9701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Bookman Old Style" panose="02050604050505020204" pitchFamily="18" charset="0"/>
              </a:rPr>
              <a:t>REACT JS</a:t>
            </a:r>
            <a:endParaRPr lang="en-GB" sz="44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0936" y="914400"/>
            <a:ext cx="1110081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What is React JS?</a:t>
            </a:r>
          </a:p>
          <a:p>
            <a:r>
              <a:rPr lang="en-US" sz="2000" b="1" dirty="0">
                <a:latin typeface="Bookman Old Style" panose="02050604050505020204" pitchFamily="18" charset="0"/>
              </a:rPr>
              <a:t>React</a:t>
            </a:r>
            <a:r>
              <a:rPr lang="en-US" sz="2000" dirty="0">
                <a:latin typeface="Bookman Old Style" panose="02050604050505020204" pitchFamily="18" charset="0"/>
              </a:rPr>
              <a:t> is front end library developed by Facebook. It's used for handling </a:t>
            </a:r>
            <a:r>
              <a:rPr lang="en-US" sz="2000" b="1" dirty="0" smtClean="0">
                <a:latin typeface="Bookman Old Style" panose="02050604050505020204" pitchFamily="18" charset="0"/>
              </a:rPr>
              <a:t>view </a:t>
            </a:r>
            <a:r>
              <a:rPr lang="en-US" sz="2000" dirty="0" smtClean="0">
                <a:latin typeface="Bookman Old Style" panose="02050604050505020204" pitchFamily="18" charset="0"/>
              </a:rPr>
              <a:t>layer </a:t>
            </a:r>
            <a:r>
              <a:rPr lang="en-US" sz="2000" dirty="0">
                <a:latin typeface="Bookman Old Style" panose="02050604050505020204" pitchFamily="18" charset="0"/>
              </a:rPr>
              <a:t>for web and mobile apps. </a:t>
            </a:r>
            <a:r>
              <a:rPr lang="en-US" sz="2000" dirty="0" smtClean="0">
                <a:latin typeface="Bookman Old Style" panose="02050604050505020204" pitchFamily="18" charset="0"/>
              </a:rPr>
              <a:t>React JS </a:t>
            </a:r>
            <a:r>
              <a:rPr lang="en-US" sz="2000" dirty="0">
                <a:latin typeface="Bookman Old Style" panose="02050604050505020204" pitchFamily="18" charset="0"/>
              </a:rPr>
              <a:t>allows us to create reusable UI components. It is currently one of the most popular JavaScript libraries and it has strong foundation and large community behind it</a:t>
            </a:r>
            <a:r>
              <a:rPr lang="en-US" sz="2000" dirty="0" smtClean="0">
                <a:latin typeface="Bookman Old Style" panose="02050604050505020204" pitchFamily="18" charset="0"/>
              </a:rPr>
              <a:t>.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React uses virtual DOM which is JavaScript object. This will improve apps performance since JavaScript virtual DOM is faster than the regular DOM</a:t>
            </a:r>
            <a:r>
              <a:rPr lang="en-US" sz="2000" dirty="0" smtClean="0">
                <a:latin typeface="Bookman Old Style" panose="02050604050505020204" pitchFamily="18" charset="0"/>
              </a:rPr>
              <a:t>.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Setting up React JS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ookman Old Style" panose="02050604050505020204" pitchFamily="18" charset="0"/>
              </a:rPr>
              <a:t>Babel: </a:t>
            </a:r>
            <a:r>
              <a:rPr lang="en-US" sz="2000" dirty="0" smtClean="0">
                <a:latin typeface="Bookman Old Style" panose="02050604050505020204" pitchFamily="18" charset="0"/>
              </a:rPr>
              <a:t>Babel is a </a:t>
            </a:r>
            <a:r>
              <a:rPr lang="en-US" sz="2000" dirty="0" err="1" smtClean="0">
                <a:latin typeface="Bookman Old Style" panose="02050604050505020204" pitchFamily="18" charset="0"/>
              </a:rPr>
              <a:t>javascript</a:t>
            </a:r>
            <a:r>
              <a:rPr lang="en-US" sz="2000" dirty="0" smtClean="0">
                <a:latin typeface="Bookman Old Style" panose="02050604050505020204" pitchFamily="18" charset="0"/>
              </a:rPr>
              <a:t> Library which converts ES6 codes to ES3 which all browsers can understand.</a:t>
            </a:r>
          </a:p>
          <a:p>
            <a:endParaRPr lang="en-US" sz="2000" dirty="0" smtClean="0"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Bookman Old Style" panose="02050604050505020204" pitchFamily="18" charset="0"/>
              </a:rPr>
              <a:t>Webpack</a:t>
            </a:r>
            <a:r>
              <a:rPr lang="en-US" sz="2400" dirty="0" smtClean="0">
                <a:latin typeface="Bookman Old Style" panose="02050604050505020204" pitchFamily="18" charset="0"/>
              </a:rPr>
              <a:t>:  </a:t>
            </a:r>
            <a:r>
              <a:rPr lang="en-US" sz="2000" dirty="0" err="1" smtClean="0">
                <a:latin typeface="Bookman Old Style" panose="02050604050505020204" pitchFamily="18" charset="0"/>
              </a:rPr>
              <a:t>webpack</a:t>
            </a:r>
            <a:r>
              <a:rPr lang="en-US" sz="2000" dirty="0" smtClean="0">
                <a:latin typeface="Bookman Old Style" panose="02050604050505020204" pitchFamily="18" charset="0"/>
              </a:rPr>
              <a:t> is module bundler. It can also convert ES6 to ES3 using babel as loader.  We need to provide configuration in a file named “webpack.config.js” for </a:t>
            </a:r>
            <a:r>
              <a:rPr lang="en-US" sz="2000" dirty="0" err="1" smtClean="0">
                <a:latin typeface="Bookman Old Style" panose="02050604050505020204" pitchFamily="18" charset="0"/>
              </a:rPr>
              <a:t>webpack</a:t>
            </a:r>
            <a:r>
              <a:rPr lang="en-US" sz="2000" dirty="0" smtClean="0">
                <a:latin typeface="Bookman Old Style" panose="02050604050505020204" pitchFamily="18" charset="0"/>
              </a:rPr>
              <a:t> giving entry point, output file name, loader configuration </a:t>
            </a:r>
            <a:r>
              <a:rPr lang="en-US" sz="2000" dirty="0" err="1" smtClean="0">
                <a:latin typeface="Bookman Old Style" panose="02050604050505020204" pitchFamily="18" charset="0"/>
              </a:rPr>
              <a:t>etc</a:t>
            </a:r>
            <a:endParaRPr lang="en-US" sz="20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50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1944" y="1122926"/>
            <a:ext cx="11243272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Component </a:t>
            </a:r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class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React is all about Components. React provides Component class for building our own custom components. We need to extend this component class for building own components.</a:t>
            </a:r>
          </a:p>
          <a:p>
            <a:endParaRPr lang="en-US" sz="2000" dirty="0" smtClean="0">
              <a:latin typeface="Bookman Old Style" panose="02050604050505020204" pitchFamily="18" charset="0"/>
            </a:endParaRPr>
          </a:p>
          <a:p>
            <a:r>
              <a:rPr lang="en-US" sz="2000" dirty="0" smtClean="0">
                <a:latin typeface="Bookman Old Style" panose="02050604050505020204" pitchFamily="18" charset="0"/>
              </a:rPr>
              <a:t>It has got many methods:</a:t>
            </a:r>
          </a:p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onstructor()</a:t>
            </a:r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r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ender() : This method must be overridden.</a:t>
            </a:r>
          </a:p>
          <a:p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z="2000" dirty="0" smtClean="0">
                <a:latin typeface="Bookman Old Style" panose="02050604050505020204" pitchFamily="18" charset="0"/>
              </a:rPr>
              <a:t>Lifecycle methods:</a:t>
            </a:r>
          </a:p>
          <a:p>
            <a:r>
              <a:rPr lang="en-US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componentWillMount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()</a:t>
            </a:r>
          </a:p>
          <a:p>
            <a:r>
              <a:rPr lang="en-US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componentDidMount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()</a:t>
            </a:r>
          </a:p>
          <a:p>
            <a:r>
              <a:rPr lang="en-US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componentWillUnmount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()</a:t>
            </a:r>
          </a:p>
          <a:p>
            <a:r>
              <a:rPr lang="en-US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componentWillReceiveProps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()</a:t>
            </a:r>
          </a:p>
          <a:p>
            <a:r>
              <a:rPr lang="en-US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componentWillUpdate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()</a:t>
            </a:r>
          </a:p>
          <a:p>
            <a:r>
              <a:rPr lang="en-US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componentDidUpdate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()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8992" y="164592"/>
            <a:ext cx="9701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Bookman Old Style" panose="02050604050505020204" pitchFamily="18" charset="0"/>
              </a:rPr>
              <a:t>REACT JS</a:t>
            </a:r>
            <a:endParaRPr lang="en-GB" sz="4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42598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1689</TotalTime>
  <Words>811</Words>
  <Application>Microsoft Office PowerPoint</Application>
  <PresentationFormat>Widescreen</PresentationFormat>
  <Paragraphs>161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Bookman Old Style</vt:lpstr>
      <vt:lpstr>Century Gothic</vt:lpstr>
      <vt:lpstr>Wingdings</vt:lpstr>
      <vt:lpstr>Wingdings 3</vt:lpstr>
      <vt:lpstr>Slice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Flux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Raza, Md Zahid</dc:creator>
  <cp:lastModifiedBy>Raza, Md Zahid</cp:lastModifiedBy>
  <cp:revision>35</cp:revision>
  <dcterms:created xsi:type="dcterms:W3CDTF">2016-10-25T04:18:16Z</dcterms:created>
  <dcterms:modified xsi:type="dcterms:W3CDTF">2016-10-27T09:25:53Z</dcterms:modified>
</cp:coreProperties>
</file>