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C1203-66A1-933F-10A8-2E5E8A085B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DB26E-B536-FB3C-2909-5CF34297C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2FC4D-05DE-7C0D-AAC5-EA9CB64D8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96AB-DFE1-4EA8-826D-7DA8ACD90CAC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15D16-1F3C-C589-EA78-5F8CDB727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8D919-08FE-AE7F-9051-D5349FE8B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E12B-4F9B-4232-9706-1157E4AE9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1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1381A-94F1-8867-098D-773925F74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5F47A5-61CB-BF14-449A-317A27AD8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EFD51-160D-BEFE-76AA-CB84DE362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96AB-DFE1-4EA8-826D-7DA8ACD90CAC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71193-ABD5-8A4F-F5B5-01DB3F93B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BCF27-878A-30D3-4CBE-4C78FC063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E12B-4F9B-4232-9706-1157E4AE9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04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BB9F9A-2573-2ADC-83A7-43588C3B12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4F7F0A-AEB8-2A6D-A1F2-E4CBBB370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7B297-2B8C-3831-976E-4709171B6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96AB-DFE1-4EA8-826D-7DA8ACD90CAC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50917-57F5-B8AF-73CF-5F45EDAC3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191C9-D0F3-DD49-82A5-7F98C7B24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E12B-4F9B-4232-9706-1157E4AE9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79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46B8A-72E4-07DD-C348-46B8137DF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D6869-2F8E-1BBC-8E39-0A56072B9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B8E97-DD71-627F-9E46-9E02472E1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96AB-DFE1-4EA8-826D-7DA8ACD90CAC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9141C-9E8E-02CF-A43F-9AC18199D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C56DA-4772-78C0-F443-C9CA35539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E12B-4F9B-4232-9706-1157E4AE9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32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7D3E2-CC9F-B7A3-24B6-447AE9297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7D11D-1409-BF58-AAE2-A56C24580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EFEC2-9144-4056-20CE-D3115A0B1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96AB-DFE1-4EA8-826D-7DA8ACD90CAC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97321-C738-9B3A-1C9F-64B2A35D6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5EE8A-C4E3-F5F8-2BA6-941E033FC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E12B-4F9B-4232-9706-1157E4AE9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43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96C40-E64C-5683-6FA1-28C2CB0AF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18E4B-4C14-30EF-2730-E1D3111315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2DE38-8D2C-8C03-6F8B-54D6C0C96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E9450-EF67-30DA-3B52-61664AB9F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96AB-DFE1-4EA8-826D-7DA8ACD90CAC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EBEE45-EA20-11A0-635B-4B0A1FF63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39BF5-B366-0E11-2EB6-99A458199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E12B-4F9B-4232-9706-1157E4AE9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82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31CAF-292D-2922-36AC-55091EA51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4873C-F231-65C0-523A-DE71DC39F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9BF120-7036-67DF-D941-071B11935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37705E-C45E-BDF6-1777-68DA1061B8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9845E0-20C0-9212-5B80-217C8F887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FDE2E9-A298-3662-8AAB-C9893AE09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96AB-DFE1-4EA8-826D-7DA8ACD90CAC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6076C0-DD38-29D7-D096-A25EEF915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A48784-D475-568F-E860-DB7A6014F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E12B-4F9B-4232-9706-1157E4AE9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24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B1205-21F5-5092-DBB3-57447C782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4D115-09CF-4E3C-0C63-BAB93A234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96AB-DFE1-4EA8-826D-7DA8ACD90CAC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E5512F-C9C3-4307-B4DC-EF1352679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8B310E-3B48-78FB-816D-CBEC4A4C9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E12B-4F9B-4232-9706-1157E4AE9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0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E4D590-2453-B5C2-6547-97AF1E89C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96AB-DFE1-4EA8-826D-7DA8ACD90CAC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F2CCC5-32CA-9237-29CE-76F86814E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33283-576C-F2D2-4910-55BA95E1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E12B-4F9B-4232-9706-1157E4AE9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10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423E4-86AD-6050-CF1B-E9A975699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58ED0-01E9-133F-4D18-1434468AB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253322-44B9-593D-9D3A-4AC1912E81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EC173-B583-6BE1-6EA4-F07D8AB7A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96AB-DFE1-4EA8-826D-7DA8ACD90CAC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7D1D2-FB7C-FB49-AEB5-A225BAD13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D2DEC-337E-DA6A-C98A-119BD2221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E12B-4F9B-4232-9706-1157E4AE9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541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13CF7-14E1-0A23-1EBE-817E47A9D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3D2BC4-52CE-563E-52EA-50BF6D9D1A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30ACE4-EADE-9A23-A0D0-0AD06DC74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D35D8-B465-735A-5E9F-3CDE7E03C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96AB-DFE1-4EA8-826D-7DA8ACD90CAC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B0EA1-3F60-124B-3455-58D46A2ED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4FC0C5-1758-5313-A3B9-BBED14ACC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E12B-4F9B-4232-9706-1157E4AE9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34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AFBD33-771F-031D-D832-F38CA866F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8F1F3-6A2A-6B87-994F-39A4AF0BF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D6F6E-AFFB-E911-F4B0-4D403079D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D96AB-DFE1-4EA8-826D-7DA8ACD90CAC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9BF8E-E779-CADA-CEFA-C06FD9FF33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8291C-2EBF-4D78-B091-6A07651B53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DE12B-4F9B-4232-9706-1157E4AE9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34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2">
            <a:extLst>
              <a:ext uri="{FF2B5EF4-FFF2-40B4-BE49-F238E27FC236}">
                <a16:creationId xmlns:a16="http://schemas.microsoft.com/office/drawing/2014/main" id="{325166D1-1B21-4128-AC42-61745528E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BE45F2-102D-62C9-C340-75D33351A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1324" y="2116800"/>
            <a:ext cx="5305425" cy="661719"/>
          </a:xfrm>
        </p:spPr>
        <p:txBody>
          <a:bodyPr anchor="t"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 CENSUS INCOME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856E40-2FAD-F396-958D-5A040C61AA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61" r="22893"/>
          <a:stretch/>
        </p:blipFill>
        <p:spPr>
          <a:xfrm>
            <a:off x="20" y="2"/>
            <a:ext cx="6186992" cy="6857998"/>
          </a:xfrm>
          <a:custGeom>
            <a:avLst/>
            <a:gdLst/>
            <a:ahLst/>
            <a:cxnLst/>
            <a:rect l="l" t="t" r="r" b="b"/>
            <a:pathLst>
              <a:path w="6187012" h="6857998">
                <a:moveTo>
                  <a:pt x="5434855" y="6118149"/>
                </a:moveTo>
                <a:cubicBezTo>
                  <a:pt x="5441404" y="6124102"/>
                  <a:pt x="5449025" y="6129341"/>
                  <a:pt x="5456075" y="6133723"/>
                </a:cubicBezTo>
                <a:cubicBezTo>
                  <a:pt x="5463218" y="6138152"/>
                  <a:pt x="5468564" y="6143474"/>
                  <a:pt x="5472234" y="6149380"/>
                </a:cubicBezTo>
                <a:lnTo>
                  <a:pt x="5477710" y="6166562"/>
                </a:lnTo>
                <a:lnTo>
                  <a:pt x="5472234" y="6149379"/>
                </a:lnTo>
                <a:cubicBezTo>
                  <a:pt x="5468564" y="6143474"/>
                  <a:pt x="5463218" y="6138152"/>
                  <a:pt x="5456075" y="6133722"/>
                </a:cubicBezTo>
                <a:cubicBezTo>
                  <a:pt x="5449025" y="6129341"/>
                  <a:pt x="5441404" y="6124102"/>
                  <a:pt x="5434855" y="6118149"/>
                </a:cubicBezTo>
                <a:close/>
                <a:moveTo>
                  <a:pt x="5343013" y="4941372"/>
                </a:moveTo>
                <a:lnTo>
                  <a:pt x="5346342" y="4950869"/>
                </a:lnTo>
                <a:lnTo>
                  <a:pt x="5356027" y="4991382"/>
                </a:lnTo>
                <a:lnTo>
                  <a:pt x="5346342" y="4950868"/>
                </a:lnTo>
                <a:close/>
                <a:moveTo>
                  <a:pt x="5346951" y="4749807"/>
                </a:moveTo>
                <a:cubicBezTo>
                  <a:pt x="5334815" y="4762826"/>
                  <a:pt x="5333958" y="4781365"/>
                  <a:pt x="5332244" y="4799797"/>
                </a:cubicBezTo>
                <a:cubicBezTo>
                  <a:pt x="5333958" y="4781365"/>
                  <a:pt x="5334815" y="4762827"/>
                  <a:pt x="5346951" y="4749807"/>
                </a:cubicBezTo>
                <a:close/>
                <a:moveTo>
                  <a:pt x="5364750" y="4543185"/>
                </a:moveTo>
                <a:cubicBezTo>
                  <a:pt x="5365727" y="4548281"/>
                  <a:pt x="5367775" y="4553662"/>
                  <a:pt x="5370156" y="4557092"/>
                </a:cubicBezTo>
                <a:cubicBezTo>
                  <a:pt x="5381776" y="4573618"/>
                  <a:pt x="5390563" y="4588275"/>
                  <a:pt x="5396519" y="4602021"/>
                </a:cubicBezTo>
                <a:cubicBezTo>
                  <a:pt x="5390563" y="4588275"/>
                  <a:pt x="5381776" y="4573618"/>
                  <a:pt x="5370156" y="4557091"/>
                </a:cubicBezTo>
                <a:close/>
                <a:moveTo>
                  <a:pt x="5830968" y="2819253"/>
                </a:moveTo>
                <a:lnTo>
                  <a:pt x="5842611" y="2827484"/>
                </a:lnTo>
                <a:lnTo>
                  <a:pt x="5842613" y="2827486"/>
                </a:lnTo>
                <a:lnTo>
                  <a:pt x="5871116" y="2861156"/>
                </a:lnTo>
                <a:lnTo>
                  <a:pt x="5861462" y="2842392"/>
                </a:lnTo>
                <a:lnTo>
                  <a:pt x="5842613" y="2827486"/>
                </a:lnTo>
                <a:lnTo>
                  <a:pt x="5842611" y="2827483"/>
                </a:lnTo>
                <a:close/>
                <a:moveTo>
                  <a:pt x="5761313" y="1974015"/>
                </a:moveTo>
                <a:lnTo>
                  <a:pt x="5754799" y="1999763"/>
                </a:lnTo>
                <a:cubicBezTo>
                  <a:pt x="5750990" y="2008056"/>
                  <a:pt x="5745310" y="2016020"/>
                  <a:pt x="5737071" y="2023547"/>
                </a:cubicBezTo>
                <a:cubicBezTo>
                  <a:pt x="5753550" y="2008497"/>
                  <a:pt x="5759789" y="1991685"/>
                  <a:pt x="5761313" y="1974015"/>
                </a:cubicBezTo>
                <a:close/>
                <a:moveTo>
                  <a:pt x="5744119" y="1768838"/>
                </a:moveTo>
                <a:cubicBezTo>
                  <a:pt x="5739738" y="1774411"/>
                  <a:pt x="5736975" y="1779948"/>
                  <a:pt x="5735518" y="1785412"/>
                </a:cubicBezTo>
                <a:lnTo>
                  <a:pt x="5734738" y="1801558"/>
                </a:lnTo>
                <a:cubicBezTo>
                  <a:pt x="5733070" y="1790986"/>
                  <a:pt x="5735356" y="1779981"/>
                  <a:pt x="5744119" y="1768838"/>
                </a:cubicBezTo>
                <a:close/>
                <a:moveTo>
                  <a:pt x="5853708" y="520953"/>
                </a:moveTo>
                <a:lnTo>
                  <a:pt x="5846981" y="549926"/>
                </a:lnTo>
                <a:lnTo>
                  <a:pt x="5840726" y="566616"/>
                </a:lnTo>
                <a:lnTo>
                  <a:pt x="5834776" y="581804"/>
                </a:lnTo>
                <a:lnTo>
                  <a:pt x="5834358" y="583595"/>
                </a:lnTo>
                <a:lnTo>
                  <a:pt x="5832183" y="589388"/>
                </a:lnTo>
                <a:cubicBezTo>
                  <a:pt x="5829783" y="597005"/>
                  <a:pt x="5828025" y="604728"/>
                  <a:pt x="5827560" y="612658"/>
                </a:cubicBezTo>
                <a:lnTo>
                  <a:pt x="5834358" y="583595"/>
                </a:lnTo>
                <a:lnTo>
                  <a:pt x="5840674" y="566754"/>
                </a:lnTo>
                <a:lnTo>
                  <a:pt x="5840726" y="566616"/>
                </a:lnTo>
                <a:lnTo>
                  <a:pt x="5846564" y="551717"/>
                </a:lnTo>
                <a:lnTo>
                  <a:pt x="5846981" y="549926"/>
                </a:lnTo>
                <a:lnTo>
                  <a:pt x="5849145" y="544146"/>
                </a:lnTo>
                <a:cubicBezTo>
                  <a:pt x="5851532" y="536547"/>
                  <a:pt x="5853271" y="528850"/>
                  <a:pt x="5853708" y="520953"/>
                </a:cubicBezTo>
                <a:close/>
                <a:moveTo>
                  <a:pt x="5802605" y="268794"/>
                </a:moveTo>
                <a:cubicBezTo>
                  <a:pt x="5800080" y="279176"/>
                  <a:pt x="5798377" y="289296"/>
                  <a:pt x="5797729" y="299164"/>
                </a:cubicBezTo>
                <a:cubicBezTo>
                  <a:pt x="5797080" y="309031"/>
                  <a:pt x="5797485" y="318646"/>
                  <a:pt x="5799176" y="328017"/>
                </a:cubicBezTo>
                <a:close/>
                <a:moveTo>
                  <a:pt x="0" y="0"/>
                </a:moveTo>
                <a:lnTo>
                  <a:pt x="6120021" y="0"/>
                </a:lnTo>
                <a:lnTo>
                  <a:pt x="6115806" y="24480"/>
                </a:lnTo>
                <a:cubicBezTo>
                  <a:pt x="6113321" y="32636"/>
                  <a:pt x="6109559" y="40471"/>
                  <a:pt x="6103795" y="47806"/>
                </a:cubicBezTo>
                <a:cubicBezTo>
                  <a:pt x="6088935" y="66857"/>
                  <a:pt x="6092364" y="85336"/>
                  <a:pt x="6094651" y="105718"/>
                </a:cubicBezTo>
                <a:cubicBezTo>
                  <a:pt x="6096365" y="121150"/>
                  <a:pt x="6095794" y="136963"/>
                  <a:pt x="6095986" y="152584"/>
                </a:cubicBezTo>
                <a:cubicBezTo>
                  <a:pt x="6096555" y="180017"/>
                  <a:pt x="6096746" y="207450"/>
                  <a:pt x="6097699" y="234883"/>
                </a:cubicBezTo>
                <a:cubicBezTo>
                  <a:pt x="6098079" y="243648"/>
                  <a:pt x="6102844" y="252600"/>
                  <a:pt x="6102082" y="261173"/>
                </a:cubicBezTo>
                <a:cubicBezTo>
                  <a:pt x="6098461" y="300800"/>
                  <a:pt x="6092746" y="340425"/>
                  <a:pt x="6089507" y="380050"/>
                </a:cubicBezTo>
                <a:cubicBezTo>
                  <a:pt x="6087603" y="402529"/>
                  <a:pt x="6091220" y="425581"/>
                  <a:pt x="6088555" y="447870"/>
                </a:cubicBezTo>
                <a:cubicBezTo>
                  <a:pt x="6085507" y="473587"/>
                  <a:pt x="6077697" y="498733"/>
                  <a:pt x="6072932" y="524262"/>
                </a:cubicBezTo>
                <a:cubicBezTo>
                  <a:pt x="6071600" y="531310"/>
                  <a:pt x="6073315" y="539121"/>
                  <a:pt x="6073694" y="546552"/>
                </a:cubicBezTo>
                <a:cubicBezTo>
                  <a:pt x="6074076" y="554933"/>
                  <a:pt x="6074838" y="563125"/>
                  <a:pt x="6075029" y="571508"/>
                </a:cubicBezTo>
                <a:cubicBezTo>
                  <a:pt x="6075411" y="597037"/>
                  <a:pt x="6074838" y="622564"/>
                  <a:pt x="6076173" y="648092"/>
                </a:cubicBezTo>
                <a:cubicBezTo>
                  <a:pt x="6076934" y="663713"/>
                  <a:pt x="6084744" y="680096"/>
                  <a:pt x="6081886" y="694576"/>
                </a:cubicBezTo>
                <a:cubicBezTo>
                  <a:pt x="6076363" y="724104"/>
                  <a:pt x="6088745" y="753633"/>
                  <a:pt x="6078459" y="783158"/>
                </a:cubicBezTo>
                <a:cubicBezTo>
                  <a:pt x="6075411" y="792306"/>
                  <a:pt x="6083031" y="804877"/>
                  <a:pt x="6083411" y="815929"/>
                </a:cubicBezTo>
                <a:cubicBezTo>
                  <a:pt x="6084363" y="843552"/>
                  <a:pt x="6084173" y="871173"/>
                  <a:pt x="6083983" y="898797"/>
                </a:cubicBezTo>
                <a:cubicBezTo>
                  <a:pt x="6083793" y="923562"/>
                  <a:pt x="6086459" y="949281"/>
                  <a:pt x="6081125" y="973095"/>
                </a:cubicBezTo>
                <a:cubicBezTo>
                  <a:pt x="6075411" y="998052"/>
                  <a:pt x="6076173" y="1020529"/>
                  <a:pt x="6082649" y="1044725"/>
                </a:cubicBezTo>
                <a:cubicBezTo>
                  <a:pt x="6087031" y="1061298"/>
                  <a:pt x="6087603" y="1078826"/>
                  <a:pt x="6088935" y="1095972"/>
                </a:cubicBezTo>
                <a:cubicBezTo>
                  <a:pt x="6090459" y="1114449"/>
                  <a:pt x="6086459" y="1134834"/>
                  <a:pt x="6092746" y="1151600"/>
                </a:cubicBezTo>
                <a:cubicBezTo>
                  <a:pt x="6111415" y="1201512"/>
                  <a:pt x="6115415" y="1252757"/>
                  <a:pt x="6115415" y="1304955"/>
                </a:cubicBezTo>
                <a:cubicBezTo>
                  <a:pt x="6115415" y="1314483"/>
                  <a:pt x="6112750" y="1324198"/>
                  <a:pt x="6109892" y="1333341"/>
                </a:cubicBezTo>
                <a:cubicBezTo>
                  <a:pt x="6092746" y="1386684"/>
                  <a:pt x="6094269" y="1440216"/>
                  <a:pt x="6104748" y="1494509"/>
                </a:cubicBezTo>
                <a:cubicBezTo>
                  <a:pt x="6107034" y="1505751"/>
                  <a:pt x="6107415" y="1518324"/>
                  <a:pt x="6105130" y="1529563"/>
                </a:cubicBezTo>
                <a:cubicBezTo>
                  <a:pt x="6098461" y="1561189"/>
                  <a:pt x="6087411" y="1591859"/>
                  <a:pt x="6082649" y="1623675"/>
                </a:cubicBezTo>
                <a:cubicBezTo>
                  <a:pt x="6074838" y="1676253"/>
                  <a:pt x="6101126" y="1721785"/>
                  <a:pt x="6118274" y="1768838"/>
                </a:cubicBezTo>
                <a:cubicBezTo>
                  <a:pt x="6134467" y="1813610"/>
                  <a:pt x="6171044" y="1851709"/>
                  <a:pt x="6162851" y="1904673"/>
                </a:cubicBezTo>
                <a:cubicBezTo>
                  <a:pt x="6162090" y="1910004"/>
                  <a:pt x="6167233" y="1915912"/>
                  <a:pt x="6168567" y="1921817"/>
                </a:cubicBezTo>
                <a:cubicBezTo>
                  <a:pt x="6172188" y="1938009"/>
                  <a:pt x="6176566" y="1954202"/>
                  <a:pt x="6178283" y="1970586"/>
                </a:cubicBezTo>
                <a:cubicBezTo>
                  <a:pt x="6180570" y="1990589"/>
                  <a:pt x="6179809" y="2010974"/>
                  <a:pt x="6181713" y="2030977"/>
                </a:cubicBezTo>
                <a:cubicBezTo>
                  <a:pt x="6182856" y="2043835"/>
                  <a:pt x="6184951" y="2056600"/>
                  <a:pt x="6186761" y="2069340"/>
                </a:cubicBezTo>
                <a:lnTo>
                  <a:pt x="6187012" y="2072225"/>
                </a:lnTo>
                <a:lnTo>
                  <a:pt x="6187012" y="2131532"/>
                </a:lnTo>
                <a:lnTo>
                  <a:pt x="6186141" y="2138304"/>
                </a:lnTo>
                <a:cubicBezTo>
                  <a:pt x="6183950" y="2148519"/>
                  <a:pt x="6181332" y="2158712"/>
                  <a:pt x="6179617" y="2168903"/>
                </a:cubicBezTo>
                <a:cubicBezTo>
                  <a:pt x="6174854" y="2197670"/>
                  <a:pt x="6176188" y="2229296"/>
                  <a:pt x="6163995" y="2254633"/>
                </a:cubicBezTo>
                <a:cubicBezTo>
                  <a:pt x="6151041" y="2281683"/>
                  <a:pt x="6145135" y="2307402"/>
                  <a:pt x="6149135" y="2335405"/>
                </a:cubicBezTo>
                <a:cubicBezTo>
                  <a:pt x="6150469" y="2344741"/>
                  <a:pt x="6158471" y="2356744"/>
                  <a:pt x="6166661" y="2360933"/>
                </a:cubicBezTo>
                <a:cubicBezTo>
                  <a:pt x="6184950" y="2370270"/>
                  <a:pt x="6188190" y="2383032"/>
                  <a:pt x="6181902" y="2400369"/>
                </a:cubicBezTo>
                <a:cubicBezTo>
                  <a:pt x="6176566" y="2415420"/>
                  <a:pt x="6173901" y="2433897"/>
                  <a:pt x="6163613" y="2444184"/>
                </a:cubicBezTo>
                <a:cubicBezTo>
                  <a:pt x="6134467" y="2473333"/>
                  <a:pt x="6133515" y="2510483"/>
                  <a:pt x="6125705" y="2546678"/>
                </a:cubicBezTo>
                <a:cubicBezTo>
                  <a:pt x="6120940" y="2568774"/>
                  <a:pt x="6120750" y="2589352"/>
                  <a:pt x="6123988" y="2611450"/>
                </a:cubicBezTo>
                <a:cubicBezTo>
                  <a:pt x="6131227" y="2659455"/>
                  <a:pt x="6120940" y="2706131"/>
                  <a:pt x="6107796" y="2752235"/>
                </a:cubicBezTo>
                <a:cubicBezTo>
                  <a:pt x="6099034" y="2782716"/>
                  <a:pt x="6093699" y="2813958"/>
                  <a:pt x="6084744" y="2844248"/>
                </a:cubicBezTo>
                <a:cubicBezTo>
                  <a:pt x="6077886" y="2866918"/>
                  <a:pt x="6069694" y="2889587"/>
                  <a:pt x="6058646" y="2910353"/>
                </a:cubicBezTo>
                <a:cubicBezTo>
                  <a:pt x="6042452" y="2940455"/>
                  <a:pt x="6018067" y="2966742"/>
                  <a:pt x="6024544" y="3005035"/>
                </a:cubicBezTo>
                <a:cubicBezTo>
                  <a:pt x="6030260" y="3038756"/>
                  <a:pt x="6018259" y="3069235"/>
                  <a:pt x="6006828" y="3100099"/>
                </a:cubicBezTo>
                <a:cubicBezTo>
                  <a:pt x="5998446" y="3122770"/>
                  <a:pt x="5989871" y="3145436"/>
                  <a:pt x="5984537" y="3168870"/>
                </a:cubicBezTo>
                <a:cubicBezTo>
                  <a:pt x="5978251" y="3196686"/>
                  <a:pt x="5980920" y="3228119"/>
                  <a:pt x="5969297" y="3252885"/>
                </a:cubicBezTo>
                <a:cubicBezTo>
                  <a:pt x="5957105" y="3278795"/>
                  <a:pt x="5965297" y="3300319"/>
                  <a:pt x="5968726" y="3323372"/>
                </a:cubicBezTo>
                <a:cubicBezTo>
                  <a:pt x="5974061" y="3360139"/>
                  <a:pt x="5983967" y="3396719"/>
                  <a:pt x="5971395" y="3433866"/>
                </a:cubicBezTo>
                <a:cubicBezTo>
                  <a:pt x="5956153" y="3479015"/>
                  <a:pt x="5939769" y="3523785"/>
                  <a:pt x="5925292" y="3569124"/>
                </a:cubicBezTo>
                <a:cubicBezTo>
                  <a:pt x="5919765" y="3586653"/>
                  <a:pt x="5917479" y="3605509"/>
                  <a:pt x="5915003" y="3623799"/>
                </a:cubicBezTo>
                <a:cubicBezTo>
                  <a:pt x="5912906" y="3641134"/>
                  <a:pt x="5918242" y="3661899"/>
                  <a:pt x="5910241" y="3675238"/>
                </a:cubicBezTo>
                <a:cubicBezTo>
                  <a:pt x="5889667" y="3709529"/>
                  <a:pt x="5879569" y="3744770"/>
                  <a:pt x="5879569" y="3784397"/>
                </a:cubicBezTo>
                <a:cubicBezTo>
                  <a:pt x="5879569" y="3799258"/>
                  <a:pt x="5870996" y="3813737"/>
                  <a:pt x="5869471" y="3828785"/>
                </a:cubicBezTo>
                <a:cubicBezTo>
                  <a:pt x="5867567" y="3849362"/>
                  <a:pt x="5862423" y="3872985"/>
                  <a:pt x="5869664" y="3890891"/>
                </a:cubicBezTo>
                <a:cubicBezTo>
                  <a:pt x="5886809" y="3932993"/>
                  <a:pt x="5872519" y="3967091"/>
                  <a:pt x="5855566" y="4003861"/>
                </a:cubicBezTo>
                <a:cubicBezTo>
                  <a:pt x="5838801" y="4040058"/>
                  <a:pt x="5825466" y="4078159"/>
                  <a:pt x="5814416" y="4116641"/>
                </a:cubicBezTo>
                <a:cubicBezTo>
                  <a:pt x="5810415" y="4131119"/>
                  <a:pt x="5817085" y="4148453"/>
                  <a:pt x="5818417" y="4164458"/>
                </a:cubicBezTo>
                <a:cubicBezTo>
                  <a:pt x="5818798" y="4170174"/>
                  <a:pt x="5819370" y="4176461"/>
                  <a:pt x="5817466" y="4181603"/>
                </a:cubicBezTo>
                <a:cubicBezTo>
                  <a:pt x="5799176" y="4231324"/>
                  <a:pt x="5785269" y="4281810"/>
                  <a:pt x="5794794" y="4335722"/>
                </a:cubicBezTo>
                <a:cubicBezTo>
                  <a:pt x="5795747" y="4340674"/>
                  <a:pt x="5793650" y="4346201"/>
                  <a:pt x="5792317" y="4351154"/>
                </a:cubicBezTo>
                <a:cubicBezTo>
                  <a:pt x="5785461" y="4375349"/>
                  <a:pt x="5774601" y="4398972"/>
                  <a:pt x="5772124" y="4423545"/>
                </a:cubicBezTo>
                <a:cubicBezTo>
                  <a:pt x="5766028" y="4484127"/>
                  <a:pt x="5763550" y="4545086"/>
                  <a:pt x="5759550" y="4606053"/>
                </a:cubicBezTo>
                <a:cubicBezTo>
                  <a:pt x="5759361" y="4609863"/>
                  <a:pt x="5759361" y="4613864"/>
                  <a:pt x="5758027" y="4617291"/>
                </a:cubicBezTo>
                <a:cubicBezTo>
                  <a:pt x="5749834" y="4639772"/>
                  <a:pt x="5752502" y="4659393"/>
                  <a:pt x="5768123" y="4678445"/>
                </a:cubicBezTo>
                <a:cubicBezTo>
                  <a:pt x="5774982" y="4686828"/>
                  <a:pt x="5778601" y="4698258"/>
                  <a:pt x="5782412" y="4708734"/>
                </a:cubicBezTo>
                <a:cubicBezTo>
                  <a:pt x="5788127" y="4724167"/>
                  <a:pt x="5793650" y="4739978"/>
                  <a:pt x="5797271" y="4755980"/>
                </a:cubicBezTo>
                <a:cubicBezTo>
                  <a:pt x="5800700" y="4771793"/>
                  <a:pt x="5805462" y="4788747"/>
                  <a:pt x="5802796" y="4803988"/>
                </a:cubicBezTo>
                <a:cubicBezTo>
                  <a:pt x="5798035" y="4831420"/>
                  <a:pt x="5787366" y="4857522"/>
                  <a:pt x="5780315" y="4884572"/>
                </a:cubicBezTo>
                <a:cubicBezTo>
                  <a:pt x="5777837" y="4893907"/>
                  <a:pt x="5778221" y="4904195"/>
                  <a:pt x="5778030" y="4913909"/>
                </a:cubicBezTo>
                <a:cubicBezTo>
                  <a:pt x="5777459" y="4936201"/>
                  <a:pt x="5782984" y="4959061"/>
                  <a:pt x="5767171" y="4979253"/>
                </a:cubicBezTo>
                <a:cubicBezTo>
                  <a:pt x="5752311" y="4997922"/>
                  <a:pt x="5756692" y="5016785"/>
                  <a:pt x="5767932" y="5036405"/>
                </a:cubicBezTo>
                <a:cubicBezTo>
                  <a:pt x="5775934" y="5050504"/>
                  <a:pt x="5782221" y="5066505"/>
                  <a:pt x="5785269" y="5082317"/>
                </a:cubicBezTo>
                <a:cubicBezTo>
                  <a:pt x="5789460" y="5104036"/>
                  <a:pt x="5791175" y="5125562"/>
                  <a:pt x="5788697" y="5148995"/>
                </a:cubicBezTo>
                <a:cubicBezTo>
                  <a:pt x="5786983" y="5165570"/>
                  <a:pt x="5786221" y="5179097"/>
                  <a:pt x="5776125" y="5192051"/>
                </a:cubicBezTo>
                <a:cubicBezTo>
                  <a:pt x="5774601" y="5194145"/>
                  <a:pt x="5774219" y="5197955"/>
                  <a:pt x="5774412" y="5200813"/>
                </a:cubicBezTo>
                <a:cubicBezTo>
                  <a:pt x="5777649" y="5238343"/>
                  <a:pt x="5775934" y="5275491"/>
                  <a:pt x="5773646" y="5313403"/>
                </a:cubicBezTo>
                <a:cubicBezTo>
                  <a:pt x="5770601" y="5361598"/>
                  <a:pt x="5779553" y="5412276"/>
                  <a:pt x="5811559" y="5453995"/>
                </a:cubicBezTo>
                <a:cubicBezTo>
                  <a:pt x="5816322" y="5460092"/>
                  <a:pt x="5818417" y="5469236"/>
                  <a:pt x="5819562" y="5477239"/>
                </a:cubicBezTo>
                <a:cubicBezTo>
                  <a:pt x="5824514" y="5514957"/>
                  <a:pt x="5827942" y="5552869"/>
                  <a:pt x="5833467" y="5590590"/>
                </a:cubicBezTo>
                <a:cubicBezTo>
                  <a:pt x="5836516" y="5611164"/>
                  <a:pt x="5839182" y="5632691"/>
                  <a:pt x="5847565" y="5651360"/>
                </a:cubicBezTo>
                <a:cubicBezTo>
                  <a:pt x="5855756" y="5669647"/>
                  <a:pt x="5865471" y="5684320"/>
                  <a:pt x="5848327" y="5695178"/>
                </a:cubicBezTo>
                <a:cubicBezTo>
                  <a:pt x="5857471" y="5714607"/>
                  <a:pt x="5865092" y="5731564"/>
                  <a:pt x="5873282" y="5748136"/>
                </a:cubicBezTo>
                <a:cubicBezTo>
                  <a:pt x="5876329" y="5754234"/>
                  <a:pt x="5881284" y="5759378"/>
                  <a:pt x="5884142" y="5765474"/>
                </a:cubicBezTo>
                <a:cubicBezTo>
                  <a:pt x="5887190" y="5771953"/>
                  <a:pt x="5889094" y="5779191"/>
                  <a:pt x="5890620" y="5786239"/>
                </a:cubicBezTo>
                <a:cubicBezTo>
                  <a:pt x="5897477" y="5817674"/>
                  <a:pt x="5903763" y="5849107"/>
                  <a:pt x="5911194" y="5880348"/>
                </a:cubicBezTo>
                <a:cubicBezTo>
                  <a:pt x="5912717" y="5886447"/>
                  <a:pt x="5918813" y="5891590"/>
                  <a:pt x="5922813" y="5897114"/>
                </a:cubicBezTo>
                <a:cubicBezTo>
                  <a:pt x="5925481" y="5900735"/>
                  <a:pt x="5929482" y="5904353"/>
                  <a:pt x="5930054" y="5908355"/>
                </a:cubicBezTo>
                <a:cubicBezTo>
                  <a:pt x="5934626" y="5938836"/>
                  <a:pt x="5939961" y="5969124"/>
                  <a:pt x="5942246" y="5999796"/>
                </a:cubicBezTo>
                <a:cubicBezTo>
                  <a:pt x="5944149" y="6025515"/>
                  <a:pt x="5943580" y="6050282"/>
                  <a:pt x="5976728" y="6056948"/>
                </a:cubicBezTo>
                <a:cubicBezTo>
                  <a:pt x="5982443" y="6058092"/>
                  <a:pt x="5988540" y="6066284"/>
                  <a:pt x="5991396" y="6072569"/>
                </a:cubicBezTo>
                <a:cubicBezTo>
                  <a:pt x="5999589" y="6090477"/>
                  <a:pt x="6005113" y="6109530"/>
                  <a:pt x="6013494" y="6127247"/>
                </a:cubicBezTo>
                <a:cubicBezTo>
                  <a:pt x="6041500" y="6185351"/>
                  <a:pt x="6059217" y="6246121"/>
                  <a:pt x="6055978" y="6311084"/>
                </a:cubicBezTo>
                <a:cubicBezTo>
                  <a:pt x="6055026" y="6331277"/>
                  <a:pt x="6044737" y="6350899"/>
                  <a:pt x="6040926" y="6363664"/>
                </a:cubicBezTo>
                <a:cubicBezTo>
                  <a:pt x="6055978" y="6400429"/>
                  <a:pt x="6070456" y="6431292"/>
                  <a:pt x="6081315" y="6463490"/>
                </a:cubicBezTo>
                <a:cubicBezTo>
                  <a:pt x="6091031" y="6491874"/>
                  <a:pt x="6097127" y="6521593"/>
                  <a:pt x="6104175" y="6550742"/>
                </a:cubicBezTo>
                <a:cubicBezTo>
                  <a:pt x="6106844" y="6561411"/>
                  <a:pt x="6108367" y="6572269"/>
                  <a:pt x="6109702" y="6583128"/>
                </a:cubicBezTo>
                <a:cubicBezTo>
                  <a:pt x="6113892" y="6617036"/>
                  <a:pt x="6103795" y="6652472"/>
                  <a:pt x="6119798" y="6685617"/>
                </a:cubicBezTo>
                <a:cubicBezTo>
                  <a:pt x="6128180" y="6702955"/>
                  <a:pt x="6138276" y="6720103"/>
                  <a:pt x="6142658" y="6738388"/>
                </a:cubicBezTo>
                <a:cubicBezTo>
                  <a:pt x="6147421" y="6758011"/>
                  <a:pt x="6154851" y="6777207"/>
                  <a:pt x="6160162" y="6796804"/>
                </a:cubicBezTo>
                <a:lnTo>
                  <a:pt x="6164933" y="6857457"/>
                </a:lnTo>
                <a:lnTo>
                  <a:pt x="6037694" y="6857457"/>
                </a:lnTo>
                <a:lnTo>
                  <a:pt x="6037694" y="6857998"/>
                </a:lnTo>
                <a:lnTo>
                  <a:pt x="0" y="6857998"/>
                </a:lnTo>
                <a:close/>
              </a:path>
            </a:pathLst>
          </a:custGeom>
          <a:effectLst>
            <a:outerShdw blurRad="381000" dist="152400" algn="tl" rotWithShape="0">
              <a:prstClr val="black">
                <a:alpha val="10000"/>
              </a:prstClr>
            </a:outerShdw>
          </a:effectLst>
        </p:spPr>
      </p:pic>
      <p:grpSp>
        <p:nvGrpSpPr>
          <p:cNvPr id="32" name="Group 24">
            <a:extLst>
              <a:ext uri="{FF2B5EF4-FFF2-40B4-BE49-F238E27FC236}">
                <a16:creationId xmlns:a16="http://schemas.microsoft.com/office/drawing/2014/main" id="{E6517BAC-C80F-4065-90D8-703493E0B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95368" y="0"/>
            <a:ext cx="874718" cy="6857455"/>
            <a:chOff x="5395368" y="0"/>
            <a:chExt cx="874718" cy="6857455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84DCDA5-A261-4103-B44C-068DCEA033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4000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: Shape 26">
              <a:extLst>
                <a:ext uri="{FF2B5EF4-FFF2-40B4-BE49-F238E27FC236}">
                  <a16:creationId xmlns:a16="http://schemas.microsoft.com/office/drawing/2014/main" id="{4E59A2A1-1352-47AA-80C2-0FF53759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399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46EBE-848B-54EC-3A98-980770081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1826" y="3146400"/>
            <a:ext cx="4391024" cy="2682000"/>
          </a:xfrm>
        </p:spPr>
        <p:txBody>
          <a:bodyPr>
            <a:normAutofit/>
          </a:bodyPr>
          <a:lstStyle/>
          <a:p>
            <a:pPr marR="1198880">
              <a:spcAft>
                <a:spcPts val="0"/>
              </a:spcAft>
            </a:pPr>
            <a:r>
              <a:rPr lang="en-US" altLang="zh-CN" sz="2400" dirty="0">
                <a:solidFill>
                  <a:schemeClr val="bg1">
                    <a:alpha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Group#3</a:t>
            </a:r>
          </a:p>
          <a:p>
            <a:pPr marL="342900" marR="1198880" indent="-34290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chemeClr val="bg1">
                    <a:alpha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Neelanjan</a:t>
            </a:r>
            <a:r>
              <a:rPr lang="en-US" altLang="zh-CN" sz="2400" dirty="0">
                <a:solidFill>
                  <a:schemeClr val="bg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bg1">
                    <a:alpha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Mitra</a:t>
            </a:r>
          </a:p>
          <a:p>
            <a:pPr marL="342900" marR="119888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>
                    <a:alpha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Sindhu Sundararajan</a:t>
            </a:r>
          </a:p>
          <a:p>
            <a:pPr marL="342900" marR="119888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chemeClr val="bg1">
                    <a:alpha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Yunhui</a:t>
            </a:r>
            <a:r>
              <a:rPr lang="en-US" altLang="zh-CN" sz="2400" dirty="0">
                <a:solidFill>
                  <a:schemeClr val="bg1">
                    <a:alpha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Wu</a:t>
            </a:r>
          </a:p>
          <a:p>
            <a:pPr marL="0" indent="0">
              <a:buNone/>
            </a:pPr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520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CDC385-6458-03E7-431F-7CB506DCF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98018"/>
            <a:ext cx="3981854" cy="2216513"/>
          </a:xfrm>
        </p:spPr>
        <p:txBody>
          <a:bodyPr>
            <a:normAutofit/>
          </a:bodyPr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BAE0EF-35CC-0FAB-D3D1-8E949D17E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14" y="851398"/>
            <a:ext cx="10872172" cy="2663683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57183-8424-B79C-D31C-DC748396E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835" y="3998019"/>
            <a:ext cx="6382966" cy="2216512"/>
          </a:xfrm>
        </p:spPr>
        <p:txBody>
          <a:bodyPr>
            <a:normAutofit/>
          </a:bodyPr>
          <a:lstStyle/>
          <a:p>
            <a:r>
              <a:rPr lang="en-US" b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People with Income above 50K have capital loss above mean value.</a:t>
            </a:r>
          </a:p>
          <a:p>
            <a:r>
              <a:rPr lang="en-US" b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shows there are some other parameters affecting their loss irrespective of high salary.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887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131432-9E57-0D12-B11F-B3A518773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990" y="637763"/>
            <a:ext cx="2916358" cy="1627274"/>
          </a:xfrm>
        </p:spPr>
        <p:txBody>
          <a:bodyPr anchor="t">
            <a:normAutofit/>
          </a:bodyPr>
          <a:lstStyle/>
          <a:p>
            <a:r>
              <a:rPr lang="en-US" sz="1900" b="1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OF INDIVIDUALS WITH CAPITAL LOSS GREATER THAN MEAN AND INCOME &gt; 50K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" y="0"/>
            <a:ext cx="7534621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8963" y="2420200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A46013-615E-BF93-51AE-A94C01F0A0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30"/>
          <a:stretch/>
        </p:blipFill>
        <p:spPr>
          <a:xfrm>
            <a:off x="895350" y="637761"/>
            <a:ext cx="5943243" cy="587608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E7E8-7991-AC25-C176-3299FBDE2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937" y="2580828"/>
            <a:ext cx="2916406" cy="3633699"/>
          </a:xfrm>
        </p:spPr>
        <p:txBody>
          <a:bodyPr>
            <a:normAutofit/>
          </a:bodyPr>
          <a:lstStyle/>
          <a:p>
            <a:r>
              <a:rPr lang="en-US" sz="2000" b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Education and hours per week are significantly high.</a:t>
            </a:r>
          </a:p>
          <a:p>
            <a:pPr marL="0" indent="0">
              <a:buNone/>
            </a:pPr>
            <a:endParaRPr lang="en-US" sz="2000" b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799302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4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D99151-52A7-3258-7057-D567D0BD6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1823" y="1641752"/>
            <a:ext cx="4391025" cy="1323439"/>
          </a:xfrm>
        </p:spPr>
        <p:txBody>
          <a:bodyPr anchor="t">
            <a:normAutofit/>
          </a:bodyPr>
          <a:lstStyle/>
          <a:p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92A47B-7EF8-D200-F5FE-F914FFB77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514350"/>
            <a:ext cx="5486400" cy="59245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FE51C-7A83-40D5-ECA0-A9E9E3AC0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1824" y="3146400"/>
            <a:ext cx="4391025" cy="2454300"/>
          </a:xfrm>
        </p:spPr>
        <p:txBody>
          <a:bodyPr>
            <a:normAutofit/>
          </a:bodyPr>
          <a:lstStyle/>
          <a:p>
            <a:r>
              <a:rPr lang="en-US" sz="2400" b="0" dirty="0">
                <a:solidFill>
                  <a:schemeClr val="bg1">
                    <a:alpha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 group and hours per week are distributed for a capital gain of 99999.</a:t>
            </a:r>
          </a:p>
          <a:p>
            <a:pPr marL="0" indent="0">
              <a:buNone/>
            </a:pPr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091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361FF-A454-16DF-8244-A28F54C0D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200" b="1" i="0" kern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PROPORTION OF INCOME BY OCCUPATION AND WORKCLASS</a:t>
            </a:r>
            <a:endParaRPr lang="en-US" sz="220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676D64-3690-69B6-35D4-26980CF606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8075" y="1162050"/>
            <a:ext cx="8298164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301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E04D85-6BD6-DCD0-6AAD-05F747332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2700" b="1" i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PROPORTION OF INCOME BY EDUCATION AND MARITAL STATUS</a:t>
            </a:r>
            <a:endParaRPr lang="en-US" sz="27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F2C7AD0-E051-2135-CE20-3BC35273C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/>
          </a:bodyPr>
          <a:lstStyle/>
          <a:p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4A48F6-246E-0B4F-1020-EA8FA9EC9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769" y="1864725"/>
            <a:ext cx="9722606" cy="373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711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1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EF7EFD-AC53-6565-994E-F59D2609E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6143625" cy="1323439"/>
          </a:xfrm>
        </p:spPr>
        <p:txBody>
          <a:bodyPr anchor="t">
            <a:normAutofit/>
          </a:bodyPr>
          <a:lstStyle/>
          <a:p>
            <a:r>
              <a:rPr lang="en-US" sz="3400" b="1" i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PROPORTION OF INCOME BY RACE AND SEX</a:t>
            </a:r>
            <a:endParaRPr lang="en-US" sz="34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801D320F-1B49-2A42-C5FF-7742ACA1C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6143625" cy="24543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66339A-1DB8-387E-F269-0AF75BFD2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998762"/>
            <a:ext cx="10401301" cy="331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755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1">
            <a:extLst>
              <a:ext uri="{FF2B5EF4-FFF2-40B4-BE49-F238E27FC236}">
                <a16:creationId xmlns:a16="http://schemas.microsoft.com/office/drawing/2014/main" id="{375B19E4-0108-41C4-8DB1-11BAE0B4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BD85F7-FC13-425B-5775-F5EB7C12B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8" y="669925"/>
            <a:ext cx="4686295" cy="1325563"/>
          </a:xfrm>
        </p:spPr>
        <p:txBody>
          <a:bodyPr anchor="b">
            <a:normAutofit/>
          </a:bodyPr>
          <a:lstStyle/>
          <a:p>
            <a:r>
              <a:rPr lang="en-US" sz="2700" b="1" i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PROPORTION OF PEOPLE WITH INCOME LEVELS BY NATIVE COUNTRY</a:t>
            </a:r>
            <a:endParaRPr lang="en-US" sz="27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640AB89D-6A1D-ECF4-AA65-0C36BF4AD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398" y="2400304"/>
            <a:ext cx="4686295" cy="3441692"/>
          </a:xfrm>
        </p:spPr>
        <p:txBody>
          <a:bodyPr>
            <a:normAutofit/>
          </a:bodyPr>
          <a:lstStyle/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D08FE4-4509-1CB2-EAA2-6A095EFB3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397" y="2400303"/>
            <a:ext cx="9839327" cy="3590921"/>
          </a:xfrm>
          <a:prstGeom prst="rect">
            <a:avLst/>
          </a:prstGeom>
        </p:spPr>
      </p:pic>
      <p:cxnSp>
        <p:nvCxnSpPr>
          <p:cNvPr id="19" name="Straight Connector 13">
            <a:extLst>
              <a:ext uri="{FF2B5EF4-FFF2-40B4-BE49-F238E27FC236}">
                <a16:creationId xmlns:a16="http://schemas.microsoft.com/office/drawing/2014/main" id="{C727A21A-62F5-405C-B7A5-439FD39932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29053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641577A-888F-4E56-B9E4-CC57AC7B7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95399" y="2026340"/>
            <a:ext cx="1089660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43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2F5278-D8AF-1764-56BE-2208AF1DC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30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CORRELATION BETWEEN NUMERICAL FETATURES</a:t>
            </a:r>
            <a:endParaRPr lang="en-US" sz="300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CF0C2-F07F-EEBA-25C9-9B9C1E112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 b="0">
                <a:effectLst/>
                <a:latin typeface="Consolas" panose="020B0609020204030204" pitchFamily="49" charset="0"/>
              </a:rPr>
              <a:t>strong correlation.</a:t>
            </a:r>
          </a:p>
          <a:p>
            <a:pPr lvl="1"/>
            <a:r>
              <a:rPr lang="en-US" sz="2200" b="0">
                <a:effectLst/>
                <a:latin typeface="Consolas" panose="020B0609020204030204" pitchFamily="49" charset="0"/>
              </a:rPr>
              <a:t>Age and Hours per week</a:t>
            </a:r>
          </a:p>
          <a:p>
            <a:pPr lvl="1"/>
            <a:r>
              <a:rPr lang="en-US" sz="2200" b="0">
                <a:effectLst/>
                <a:latin typeface="Consolas" panose="020B0609020204030204" pitchFamily="49" charset="0"/>
              </a:rPr>
              <a:t>capital gain and hours per week</a:t>
            </a:r>
          </a:p>
          <a:p>
            <a:r>
              <a:rPr lang="en-US" sz="2200" b="0">
                <a:effectLst/>
                <a:latin typeface="Consolas" panose="020B0609020204030204" pitchFamily="49" charset="0"/>
              </a:rPr>
              <a:t>Moderate Correlation</a:t>
            </a:r>
          </a:p>
          <a:p>
            <a:pPr lvl="1"/>
            <a:r>
              <a:rPr lang="en-US" sz="2200" b="0">
                <a:effectLst/>
                <a:latin typeface="Consolas" panose="020B0609020204030204" pitchFamily="49" charset="0"/>
              </a:rPr>
              <a:t>capital loss and age</a:t>
            </a:r>
          </a:p>
          <a:p>
            <a:pPr lvl="1"/>
            <a:endParaRPr lang="en-US" sz="2200" b="0">
              <a:effectLst/>
              <a:latin typeface="Consolas" panose="020B0609020204030204" pitchFamily="49" charset="0"/>
            </a:endParaRPr>
          </a:p>
          <a:p>
            <a:endParaRPr lang="en-US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5980C9-F415-2607-6D05-2423B010D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075" y="1074820"/>
            <a:ext cx="6004941" cy="526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89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F99E6-D5D1-5224-AC5E-4242DA491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2700" b="1" i="0">
                <a:solidFill>
                  <a:schemeClr val="bg1"/>
                </a:solidFill>
                <a:effectLst/>
                <a:latin typeface="Söhne"/>
              </a:rPr>
              <a:t>RELATIONSHIP BETWEEN AGE AND CAPITAL GAIN IN THE ADULT DATASET</a:t>
            </a:r>
            <a:endParaRPr lang="en-US" sz="2700" b="1">
              <a:solidFill>
                <a:schemeClr val="bg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F42C18D-9357-769F-C917-0E24A5E3F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/>
          </a:bodyPr>
          <a:lstStyle/>
          <a:p>
            <a:r>
              <a:rPr lang="en-US" sz="2000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Between ages 28 and 64, capital gain is upto 15000 and after that, it decreases and again increments at age 90</a:t>
            </a:r>
          </a:p>
          <a:p>
            <a:r>
              <a:rPr lang="en-US" sz="2000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 90 doesn't follow the pattern.</a:t>
            </a:r>
          </a:p>
          <a:p>
            <a:r>
              <a:rPr lang="en-US" sz="2000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Capital.gain of 99999 is clearly an outlier let's remove it.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E919D3-9EE4-BE34-0F1F-BF5C3360E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4867" y="1764452"/>
            <a:ext cx="6053783" cy="394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243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79F5E2-AFFA-FE51-0752-7A67BC1B1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DISTRIBUTION OF VARIABLES FOR INDIVIDUALS AGED 90 IN THE ADULT DATASET</a:t>
            </a:r>
            <a:endParaRPr lang="en-US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45391C-F036-5048-A1D0-757267EB70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822" y="228600"/>
            <a:ext cx="6553545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61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4A981A-6850-8101-05A4-1DF11CD9C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4F15C-9F36-8D37-719D-02790D9F6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"Adult" dataset from the UCI Machine Learning Repository is a widely used resource for predictive modeling and classification.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extracted from the 1994 Census bureau database by Ronny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Kohavi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Barry Becker.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these attributes, the dataset's objective is to predict if an individual's income exceeds 50K yearly.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an excellent tool for understanding and applying machine learning algorithms in real-world scenarios, particularly for binary classification tasks.</a:t>
            </a:r>
          </a:p>
        </p:txBody>
      </p:sp>
      <p:pic>
        <p:nvPicPr>
          <p:cNvPr id="5" name="Picture 4" descr="White bulbs with a yellow one standing out">
            <a:extLst>
              <a:ext uri="{FF2B5EF4-FFF2-40B4-BE49-F238E27FC236}">
                <a16:creationId xmlns:a16="http://schemas.microsoft.com/office/drawing/2014/main" id="{6924B1D1-D07C-2C83-7EC9-EABB454A4D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46" r="28916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65472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10403C-3D7F-C0AC-42D4-0D18AABB5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7" y="4551036"/>
            <a:ext cx="4284420" cy="1687143"/>
          </a:xfrm>
        </p:spPr>
        <p:txBody>
          <a:bodyPr anchor="t">
            <a:normAutofit/>
          </a:bodyPr>
          <a:lstStyle/>
          <a:p>
            <a:r>
              <a:rPr lang="en-US" sz="2800" b="0" i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Categorical Variables Analysis for Individuals Aged 90 in the Adult Dataset</a:t>
            </a:r>
            <a:endParaRPr lang="en-US" sz="28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7E2E05-9718-3338-75F7-B93FF37654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91" r="-2" b="29241"/>
          <a:stretch/>
        </p:blipFill>
        <p:spPr>
          <a:xfrm>
            <a:off x="1155556" y="637762"/>
            <a:ext cx="9889765" cy="357930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650" y="4544112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BCFA4-F319-7D40-FA13-3616DF0D4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4649" y="4750698"/>
            <a:ext cx="4310672" cy="1463834"/>
          </a:xfrm>
        </p:spPr>
        <p:txBody>
          <a:bodyPr>
            <a:normAutofit/>
          </a:bodyPr>
          <a:lstStyle/>
          <a:p>
            <a:r>
              <a:rPr lang="en-US" sz="1600" b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 age 90 people can't work in the government or private sectors </a:t>
            </a:r>
          </a:p>
          <a:p>
            <a:r>
              <a:rPr lang="en-US" sz="1600" b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Moreover, it shows the peak working hours as 40.</a:t>
            </a:r>
          </a:p>
          <a:p>
            <a:pPr marL="0" indent="0">
              <a:buNone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847117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8193" y="0"/>
            <a:ext cx="845379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067739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B88160-E818-82D8-57AA-B73097D0D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3"/>
            <a:ext cx="2568804" cy="1631641"/>
          </a:xfrm>
        </p:spPr>
        <p:txBody>
          <a:bodyPr anchor="t">
            <a:normAutofit/>
          </a:bodyPr>
          <a:lstStyle/>
          <a:p>
            <a:r>
              <a:rPr lang="en-US" sz="1800" b="1" i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BETWEEN HOURS PER WEEK AND CAPITAL GAIN IN THE ADULT DATASET</a:t>
            </a:r>
            <a:endParaRPr lang="en-US" sz="18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2" y="2794337"/>
            <a:ext cx="457200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A15E1-EBCC-B874-EDAB-2B0760F45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8114" y="3000923"/>
            <a:ext cx="2557542" cy="3176039"/>
          </a:xfrm>
        </p:spPr>
        <p:txBody>
          <a:bodyPr>
            <a:normAutofit/>
          </a:bodyPr>
          <a:lstStyle/>
          <a:p>
            <a:r>
              <a:rPr lang="en-US" sz="1600" b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Majority of people can be seen working for 40,50 and 60 hours per week and capital gain seems to be increasing.</a:t>
            </a:r>
          </a:p>
          <a:p>
            <a:r>
              <a:rPr lang="en-US" sz="1600" b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are few people working for 99 hours per week but don’t seem to make a high capital gain. Conversely, people working below 40 hours per week are making high capital gains.</a:t>
            </a:r>
          </a:p>
          <a:p>
            <a:pPr marL="0" indent="0">
              <a:buNone/>
            </a:pPr>
            <a:endParaRPr lang="en-US" sz="1600" b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25115D-6B10-443A-3DB9-450115ECB5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15" r="21921"/>
          <a:stretch/>
        </p:blipFill>
        <p:spPr>
          <a:xfrm>
            <a:off x="4343400" y="637761"/>
            <a:ext cx="7562850" cy="557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04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11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3738EC-3FD6-11AE-6635-8C264926D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232" y="688765"/>
            <a:ext cx="5068078" cy="1323439"/>
          </a:xfrm>
        </p:spPr>
        <p:txBody>
          <a:bodyPr anchor="t">
            <a:normAutofit fontScale="90000"/>
          </a:bodyPr>
          <a:lstStyle/>
          <a:p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BETWEEN AGE AND HOURS WORKED PER WEEK IN THE ADULT DATASET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8E3B57E-F395-D1C2-AE38-22BC8CB05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4391025" cy="2454300"/>
          </a:xfrm>
        </p:spPr>
        <p:txBody>
          <a:bodyPr>
            <a:normAutofit/>
          </a:bodyPr>
          <a:lstStyle/>
          <a:p>
            <a:endParaRPr lang="en-US" sz="240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E8C7C3-CE45-7D35-A7D9-C61493C7F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874" y="2213338"/>
            <a:ext cx="9968983" cy="376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806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5C94B-A1EF-826A-69D3-B1582EB99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98018"/>
            <a:ext cx="3981854" cy="2216513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A7B990-E009-41C1-AD8F-F53CDEC9A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20" y="704504"/>
            <a:ext cx="10657560" cy="2957472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93F7B-B8D7-01C9-A07C-AE3843905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835" y="3998019"/>
            <a:ext cx="6382966" cy="2216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features: </a:t>
            </a:r>
            <a: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personal attributes, educational background, occupation, and income.</a:t>
            </a:r>
          </a:p>
          <a:p>
            <a:endParaRPr lang="en-US" b="0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3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661ED-6CA4-33FD-D1D5-ECF3C1FE4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 b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 and Visualization</a:t>
            </a:r>
            <a:endParaRPr lang="en-US" sz="3800">
              <a:solidFill>
                <a:schemeClr val="bg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36A2A-84A5-A91E-2431-87A580317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code separates the categorical and numerical columns in the given dataset, iterates over the categorical columns, prints the column name, and calculates each unique value's total count and percentage.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F0F418C-7A68-017B-ACEC-B8B04F680C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8602" b="-1"/>
          <a:stretch/>
        </p:blipFill>
        <p:spPr>
          <a:xfrm>
            <a:off x="6525453" y="10"/>
            <a:ext cx="566654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23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54E76E-4D13-EB3C-63AE-68C22ADB7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Plotting Income Distribution</a:t>
            </a:r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E8AFBCDD-605F-07CD-3B51-1C4C467FF5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690281"/>
            <a:ext cx="6780700" cy="347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650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Rectangle 370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15F9FA-A9E3-CAD0-7FBB-7F740F735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928"/>
            <a:ext cx="4707671" cy="142244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8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HISTOGRAMS FOR NUMERICAL COLUMNS</a:t>
            </a:r>
          </a:p>
        </p:txBody>
      </p: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Content Placeholder 367">
            <a:extLst>
              <a:ext uri="{FF2B5EF4-FFF2-40B4-BE49-F238E27FC236}">
                <a16:creationId xmlns:a16="http://schemas.microsoft.com/office/drawing/2014/main" id="{DA35F89F-8347-40D4-F1BE-4618BA4C1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/>
          </a:bodyPr>
          <a:lstStyle/>
          <a:p>
            <a:r>
              <a:rPr lang="en-US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In our dataset People from age group of 18 to 50 can be observed.</a:t>
            </a:r>
          </a:p>
          <a:p>
            <a:r>
              <a:rPr lang="en-US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HOURS PER WEEK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Generally, people can be seen working for 30 hours to 40 hours per week.</a:t>
            </a:r>
          </a:p>
          <a:p>
            <a:r>
              <a:rPr lang="en-US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EDUCATION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people above 8th grade are more in our dataset.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Our dataset is highly skewed and we should consider scaling it for better performance of our models.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818CB1-761D-0E97-FC85-52AF52751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453" y="659475"/>
            <a:ext cx="5666547" cy="553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613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1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7E2201-FF15-0AAF-1A77-D40542D4C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990" y="637763"/>
            <a:ext cx="2916358" cy="1495758"/>
          </a:xfrm>
        </p:spPr>
        <p:txBody>
          <a:bodyPr anchor="t">
            <a:no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EXPLORING INDIVIDUALS WITH CAPITAL LOSS AND CAPITAL GAIN GREATER THAN ZERO</a:t>
            </a:r>
          </a:p>
        </p:txBody>
      </p:sp>
      <p:sp>
        <p:nvSpPr>
          <p:cNvPr id="39" name="Rectangle 33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" y="0"/>
            <a:ext cx="7534621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5E9B06-87E8-940B-FC39-4E275A9C52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0996"/>
          <a:stretch/>
        </p:blipFill>
        <p:spPr>
          <a:xfrm>
            <a:off x="1155547" y="637762"/>
            <a:ext cx="5725584" cy="5576770"/>
          </a:xfrm>
          <a:prstGeom prst="rect">
            <a:avLst/>
          </a:prstGeom>
        </p:spPr>
      </p:pic>
      <p:sp>
        <p:nvSpPr>
          <p:cNvPr id="40" name="Rectangle 35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8990" y="2294388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1191632-8BB0-0B4F-E5DA-5C537F006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937" y="2500975"/>
            <a:ext cx="2916412" cy="3675988"/>
          </a:xfrm>
        </p:spPr>
        <p:txBody>
          <a:bodyPr>
            <a:normAutofit lnSpcReduction="10000"/>
          </a:bodyPr>
          <a:lstStyle/>
          <a:p>
            <a:r>
              <a:rPr lang="en-US" sz="16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the data, it appears that 92% of individuals did not experience any capital gain.</a:t>
            </a:r>
          </a:p>
          <a:p>
            <a:r>
              <a:rPr lang="en-US" sz="16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Possibilities for capital gain and capital loss</a:t>
            </a:r>
          </a:p>
          <a:p>
            <a:pPr lvl="1"/>
            <a:r>
              <a:rPr lang="en-US" sz="16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Both capital gain and capital loss can be zero</a:t>
            </a:r>
          </a:p>
          <a:p>
            <a:pPr lvl="1"/>
            <a:r>
              <a:rPr lang="en-US" sz="16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the capital gain is zero, there is the possibility of capital loss being high or above zero.</a:t>
            </a:r>
          </a:p>
          <a:p>
            <a:pPr lvl="1"/>
            <a:r>
              <a:rPr lang="en-US" sz="16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a capital loss is zero, capital gain can be high or above zero</a:t>
            </a:r>
            <a:r>
              <a:rPr lang="en-US" sz="1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707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8067BE-A5C9-16DE-2904-CBE15691B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CONT’D</a:t>
            </a:r>
            <a:br>
              <a:rPr lang="en-US" sz="4000" kern="1200" dirty="0">
                <a:latin typeface="+mj-lt"/>
                <a:ea typeface="+mj-ea"/>
                <a:cs typeface="+mj-cs"/>
              </a:rPr>
            </a:br>
            <a:endParaRPr lang="en-US" sz="4000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E3CC93E-B59C-DB8B-FE92-58F8325B41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245" b="-1"/>
          <a:stretch/>
        </p:blipFill>
        <p:spPr>
          <a:xfrm>
            <a:off x="1" y="10"/>
            <a:ext cx="6936390" cy="6857990"/>
          </a:xfrm>
          <a:prstGeom prst="rect">
            <a:avLst/>
          </a:prstGeom>
        </p:spPr>
      </p:pic>
      <p:sp>
        <p:nvSpPr>
          <p:cNvPr id="28" name="Content Placeholder 17">
            <a:extLst>
              <a:ext uri="{FF2B5EF4-FFF2-40B4-BE49-F238E27FC236}">
                <a16:creationId xmlns:a16="http://schemas.microsoft.com/office/drawing/2014/main" id="{0F67260D-FCC4-D9C6-5D25-8AF68B3B6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our dataset, 88% of individuals have reported a capital gain and loss of zero.</a:t>
            </a:r>
          </a:p>
          <a:p>
            <a:r>
              <a:rPr lang="en-US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Based on our analysis, we have found that capital gain and capital loss exhibit a significant degree of skewness and contain outliers that require attention.</a:t>
            </a:r>
          </a:p>
          <a:p>
            <a:r>
              <a:rPr lang="en-US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Workclass contains unknown values.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88015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B022BD-EF39-0BD0-C91F-4B340D66A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4" cy="1323439"/>
          </a:xfrm>
        </p:spPr>
        <p:txBody>
          <a:bodyPr anchor="t">
            <a:norm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ANALYZING CAPITAL GAIN EXCLUDING ZERO VALUES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3AEC401-3046-A7E0-E07D-A19D5CC45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4391024" cy="2454300"/>
          </a:xfrm>
        </p:spPr>
        <p:txBody>
          <a:bodyPr>
            <a:normAutofit/>
          </a:bodyPr>
          <a:lstStyle/>
          <a:p>
            <a:r>
              <a:rPr lang="en-US" sz="2400" b="0">
                <a:solidFill>
                  <a:schemeClr val="bg1">
                    <a:alpha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Maximum value of capital gain is 99999, which is far above the 75% quartile range. This is an outlier. Let’s try and understand more about this maximum value of 99999.</a:t>
            </a:r>
          </a:p>
          <a:p>
            <a:pPr marL="0" indent="0">
              <a:buNone/>
            </a:pPr>
            <a:endParaRPr lang="en-US" sz="2400" b="0">
              <a:solidFill>
                <a:schemeClr val="bg1">
                  <a:alpha val="8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>
              <a:solidFill>
                <a:schemeClr val="bg1">
                  <a:alpha val="80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44E3F87-3D58-4B03-86B2-15A5C5B9C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4D09509-F6FC-47A6-B196-CCCFD8E83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BA5B9D66-192D-4F12-964D-2B23A1D27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C9C14E68-C469-4A71-AF08-169DB545FC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2C18990-7F62-45E8-B68F-47E95E481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C206BB2-3759-4DF0-9932-7445B6367A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381FA6FA-3CB6-4F57-8871-82DDE5BE8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8A579AD3-91C2-2AD2-9CA4-ABC0FEBED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41375"/>
            <a:ext cx="5257800" cy="355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883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694</Words>
  <Application>Microsoft Office PowerPoint</Application>
  <PresentationFormat>Widescreen</PresentationFormat>
  <Paragraphs>60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Söhne</vt:lpstr>
      <vt:lpstr>Times New Roman</vt:lpstr>
      <vt:lpstr>Office Theme</vt:lpstr>
      <vt:lpstr>US CENSUS INCOME</vt:lpstr>
      <vt:lpstr>INTRODUCTION</vt:lpstr>
      <vt:lpstr>DATASET</vt:lpstr>
      <vt:lpstr>Data Exploration and Visualization</vt:lpstr>
      <vt:lpstr>Plotting Income Distribution</vt:lpstr>
      <vt:lpstr>HISTOGRAMS FOR NUMERICAL COLUMNS</vt:lpstr>
      <vt:lpstr>EXPLORING INDIVIDUALS WITH CAPITAL LOSS AND CAPITAL GAIN GREATER THAN ZERO</vt:lpstr>
      <vt:lpstr>CONT’D </vt:lpstr>
      <vt:lpstr>ANALYZING CAPITAL GAIN EXCLUDING ZERO VALUES</vt:lpstr>
      <vt:lpstr> </vt:lpstr>
      <vt:lpstr>CHARACTERISTICS OF INDIVIDUALS WITH CAPITAL LOSS GREATER THAN MEAN AND INCOME &gt; 50K</vt:lpstr>
      <vt:lpstr>PowerPoint Presentation</vt:lpstr>
      <vt:lpstr>PROPORTION OF INCOME BY OCCUPATION AND WORKCLASS</vt:lpstr>
      <vt:lpstr>PROPORTION OF INCOME BY EDUCATION AND MARITAL STATUS</vt:lpstr>
      <vt:lpstr>PROPORTION OF INCOME BY RACE AND SEX</vt:lpstr>
      <vt:lpstr>PROPORTION OF PEOPLE WITH INCOME LEVELS BY NATIVE COUNTRY</vt:lpstr>
      <vt:lpstr>CORRELATION BETWEEN NUMERICAL FETATURES</vt:lpstr>
      <vt:lpstr>RELATIONSHIP BETWEEN AGE AND CAPITAL GAIN IN THE ADULT DATASET</vt:lpstr>
      <vt:lpstr>DISTRIBUTION OF VARIABLES FOR INDIVIDUALS AGED 90 IN THE ADULT DATASET</vt:lpstr>
      <vt:lpstr>Categorical Variables Analysis for Individuals Aged 90 in the Adult Dataset</vt:lpstr>
      <vt:lpstr>RELATIONSHIP BETWEEN HOURS PER WEEK AND CAPITAL GAIN IN THE ADULT DATASET</vt:lpstr>
      <vt:lpstr>RELATIONSHIP BETWEEN AGE AND HOURS WORKED PER WEEK IN THE ADULT 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CENSUS INCOME</dc:title>
  <dc:creator>Sindhu Sundararajan</dc:creator>
  <cp:lastModifiedBy>Sindhu Sundararajan</cp:lastModifiedBy>
  <cp:revision>1</cp:revision>
  <dcterms:created xsi:type="dcterms:W3CDTF">2023-06-26T03:25:31Z</dcterms:created>
  <dcterms:modified xsi:type="dcterms:W3CDTF">2023-06-26T06:22:31Z</dcterms:modified>
</cp:coreProperties>
</file>