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a8980b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a8980b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a8980b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7a8980b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a8980bd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a8980bd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a8980b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a8980bd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a8980b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a8980b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2f24c64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2f24c64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i="1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5826000" y="369087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9763121" y="4439426"/>
            <a:ext cx="1597977" cy="1549851"/>
            <a:chOff x="9623421" y="4394976"/>
            <a:chExt cx="1597977" cy="1549851"/>
          </a:xfrm>
        </p:grpSpPr>
        <p:sp>
          <p:nvSpPr>
            <p:cNvPr id="19" name="Google Shape;19;p2"/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/>
              <a:ahLst/>
              <a:cxnLst/>
              <a:rect l="l" t="t" r="r" b="b"/>
              <a:pathLst>
                <a:path w="571820" h="1316717" extrusionOk="0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" name="Google Shape;20;p2"/>
            <p:cNvGrpSpPr/>
            <p:nvPr/>
          </p:nvGrpSpPr>
          <p:grpSpPr>
            <a:xfrm rot="2700000" flipH="1">
              <a:off x="10112437" y="4359902"/>
              <a:ext cx="571820" cy="1620000"/>
              <a:chOff x="8482785" y="4330454"/>
              <a:chExt cx="571820" cy="16200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/>
                <a:ahLst/>
                <a:cxnLst/>
                <a:rect l="l" t="t" r="r" b="b"/>
                <a:pathLst>
                  <a:path w="571820" h="1311956" extrusionOk="0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2" name="Google Shape;22;p2"/>
              <p:cNvCxnSpPr/>
              <p:nvPr/>
            </p:nvCxnSpPr>
            <p:spPr>
              <a:xfrm>
                <a:off x="8768695" y="4330454"/>
                <a:ext cx="0" cy="162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103687" y="-1233488"/>
            <a:ext cx="3978275" cy="1002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8200672" y="2777907"/>
            <a:ext cx="4689476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982733" y="-823733"/>
            <a:ext cx="4689476" cy="84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i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903520" y="1008265"/>
            <a:ext cx="1241179" cy="1192625"/>
            <a:chOff x="903520" y="1008265"/>
            <a:chExt cx="1241179" cy="1192625"/>
          </a:xfrm>
        </p:grpSpPr>
        <p:grpSp>
          <p:nvGrpSpPr>
            <p:cNvPr id="36" name="Google Shape;36;p4"/>
            <p:cNvGrpSpPr/>
            <p:nvPr/>
          </p:nvGrpSpPr>
          <p:grpSpPr>
            <a:xfrm rot="-2700000" flipH="1">
              <a:off x="1067391" y="1242261"/>
              <a:ext cx="961992" cy="724633"/>
              <a:chOff x="461917" y="958515"/>
              <a:chExt cx="961992" cy="724633"/>
            </a:xfrm>
          </p:grpSpPr>
          <p:sp>
            <p:nvSpPr>
              <p:cNvPr id="37" name="Google Shape;37;p4"/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/>
                <a:ahLst/>
                <a:cxnLst/>
                <a:rect l="l" t="t" r="r" b="b"/>
                <a:pathLst>
                  <a:path w="464738" h="464738" extrusionOk="0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/>
                <a:ahLst/>
                <a:cxnLst/>
                <a:rect l="l" t="t" r="r" b="b"/>
                <a:pathLst>
                  <a:path w="464739" h="464739" extrusionOk="0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>
              <a:off x="903520" y="1063906"/>
              <a:ext cx="960256" cy="901092"/>
              <a:chOff x="2111720" y="2516203"/>
              <a:chExt cx="960256" cy="901092"/>
            </a:xfrm>
          </p:grpSpPr>
          <p:sp>
            <p:nvSpPr>
              <p:cNvPr id="40" name="Google Shape;40;p4"/>
              <p:cNvSpPr/>
              <p:nvPr/>
            </p:nvSpPr>
            <p:spPr>
              <a:xfrm rot="-8100000">
                <a:off x="2207971" y="2856305"/>
                <a:ext cx="464739" cy="464739"/>
              </a:xfrm>
              <a:custGeom>
                <a:avLst/>
                <a:gdLst/>
                <a:ahLst/>
                <a:cxnLst/>
                <a:rect l="l" t="t" r="r" b="b"/>
                <a:pathLst>
                  <a:path w="464739" h="464739" extrusionOk="0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/>
                <a:ahLst/>
                <a:cxnLst/>
                <a:rect l="l" t="t" r="r" b="b"/>
                <a:pathLst>
                  <a:path w="464738" h="464738" extrusionOk="0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42" name="Google Shape;42;p4"/>
              <p:cNvGrpSpPr/>
              <p:nvPr/>
            </p:nvGrpSpPr>
            <p:grpSpPr>
              <a:xfrm>
                <a:off x="2435580" y="2516203"/>
                <a:ext cx="636396" cy="900662"/>
                <a:chOff x="2435580" y="2516203"/>
                <a:chExt cx="636396" cy="900662"/>
              </a:xfrm>
            </p:grpSpPr>
            <p:cxnSp>
              <p:nvCxnSpPr>
                <p:cNvPr id="43" name="Google Shape;43;p4"/>
                <p:cNvCxnSpPr/>
                <p:nvPr/>
              </p:nvCxnSpPr>
              <p:spPr>
                <a:xfrm rot="10800000">
                  <a:off x="2440769" y="2516865"/>
                  <a:ext cx="0" cy="90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44;p4"/>
                <p:cNvCxnSpPr/>
                <p:nvPr/>
              </p:nvCxnSpPr>
              <p:spPr>
                <a:xfrm rot="10800000">
                  <a:off x="2753778" y="2384401"/>
                  <a:ext cx="0" cy="90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5" name="Google Shape;45;p4"/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46" name="Google Shape;46;p4"/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rgbClr val="D493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48" name="Google Shape;48;p4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08585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6366000" y="1790700"/>
            <a:ext cx="47401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1079500" y="2525561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3"/>
          </p:nvPr>
        </p:nvSpPr>
        <p:spPr>
          <a:xfrm>
            <a:off x="6364950" y="1854200"/>
            <a:ext cx="4741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4"/>
          </p:nvPr>
        </p:nvSpPr>
        <p:spPr>
          <a:xfrm>
            <a:off x="6364950" y="2525560"/>
            <a:ext cx="4741200" cy="324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5537200" y="955230"/>
            <a:ext cx="5583193" cy="481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800"/>
              <a:buFont typeface="Avenir"/>
              <a:buNone/>
              <a:defRPr sz="48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marL="2286000" lvl="4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1079499" y="2664000"/>
            <a:ext cx="3905999" cy="3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5537200" y="531813"/>
            <a:ext cx="6113812" cy="5784849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1079500" y="2663825"/>
            <a:ext cx="3905250" cy="31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D493DB"/>
              </a:buClr>
              <a:buSzPts val="2000"/>
              <a:buFont typeface="Noto Sans Symbols"/>
              <a:buChar char="·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D493DB"/>
              </a:buClr>
              <a:buSzPts val="2000"/>
              <a:buFont typeface="Avenir"/>
              <a:buNone/>
              <a:defRPr sz="2000" b="0" i="1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D493DB"/>
              </a:buClr>
              <a:buSzPts val="2000"/>
              <a:buFont typeface="Noto Sans Symbols"/>
              <a:buChar char="·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D493DB"/>
              </a:buClr>
              <a:buSzPts val="2000"/>
              <a:buFont typeface="Avenir"/>
              <a:buNone/>
              <a:defRPr sz="2000" b="0" i="1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D493DB"/>
              </a:buClr>
              <a:buSzPts val="2000"/>
              <a:buFont typeface="Noto Sans Symbols"/>
              <a:buChar char="·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rajprasad12.shinyapps.io/IE6600-Projec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 sz="3600"/>
              <a:t>AN ANALYTICAL INVESTIGATION INTO AIRBNB IN NYC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- Group 7-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Sindhu Swaroop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Niraj Sai Prasad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Reema Yadav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Aditya Tilak</a:t>
            </a:r>
            <a:endParaRPr/>
          </a:p>
        </p:txBody>
      </p:sp>
      <p:pic>
        <p:nvPicPr>
          <p:cNvPr id="107" name="Google Shape;107;p13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6258" r="35570"/>
          <a:stretch/>
        </p:blipFill>
        <p:spPr>
          <a:xfrm>
            <a:off x="20" y="10"/>
            <a:ext cx="3863955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3"/>
          <p:cNvCxnSpPr/>
          <p:nvPr/>
        </p:nvCxnSpPr>
        <p:spPr>
          <a:xfrm>
            <a:off x="7773465" y="3690871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082675" y="1670384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https://nirajprasad12.shinyapps.io/IE6600-Project/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/>
              <a:t>Rshiny App: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20000"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New York city has a total of 48895 Airbnb listings as per our dataset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Over 85% of </a:t>
            </a:r>
            <a:r>
              <a:rPr lang="en-US" dirty="0" err="1"/>
              <a:t>Airbnbs</a:t>
            </a:r>
            <a:r>
              <a:rPr lang="en-US" dirty="0"/>
              <a:t> are located in Manhattan and Brooklyn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Manhattan is the most common keyword appearing in listings of all neighborhoods </a:t>
            </a:r>
            <a:endParaRPr dirty="0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variability of prices of entire homes is high, whereas that of private rooms is extremely low</a:t>
            </a:r>
            <a:endParaRPr dirty="0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Manhattan is the most expensive neighborhood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Most listings in the dataset fall in the Low price range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Number of reviews has increased from 2011 to 2019 drastically</a:t>
            </a:r>
            <a:endParaRPr dirty="0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Based on number of reviews, </a:t>
            </a:r>
            <a:r>
              <a:rPr lang="en-US" dirty="0" err="1"/>
              <a:t>travellers</a:t>
            </a:r>
            <a:r>
              <a:rPr lang="en-US" dirty="0"/>
              <a:t> gravitate towards entire homes/apartments rather than renting out private rooms</a:t>
            </a:r>
            <a:endParaRPr dirty="0"/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1082675" y="1484898"/>
            <a:ext cx="10026650" cy="388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lnSpcReduction="10000"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 sz="6600"/>
              <a:t>THANK YOU</a:t>
            </a:r>
            <a:endParaRPr/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6600"/>
              <a:buNone/>
            </a:pPr>
            <a:endParaRPr sz="6600"/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6600"/>
              <a:buNone/>
            </a:pPr>
            <a:r>
              <a:rPr lang="en-US" sz="6600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3023391" y="2310207"/>
            <a:ext cx="540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4"/>
          <p:cNvSpPr/>
          <p:nvPr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6" name="Google Shape;116;p14" descr="Ic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98864" y="1202958"/>
            <a:ext cx="4452148" cy="445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87" y="621000"/>
            <a:ext cx="5645225" cy="4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US" dirty="0"/>
              <a:t>What is the Problem?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Consumers get duped into paying higher for hotels and lodges that aren’t worth the amount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When it comes to Airbnb - consumers do not know which Airbnb to pick 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NYC has more than 45k listings - this creates a lot of competition and confusion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it Worth Further Research?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travel industry is only going to get bigger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Temporarily renting out rooms as Airbnbs is going to exist for a long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How could we solve this problem?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Plotting graphs and charts that would help both businesses and consumers pick out the perfect Airbnb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Help find the best Airbnb that fits into the budget and itinerary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word-cloud that would help get exactly what to search for when booking an Airbnb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 dirty="0"/>
              <a:t>About our Dataset</a:t>
            </a:r>
            <a:endParaRPr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0000" lvl="0" indent="-360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~ 50k Rows</a:t>
            </a:r>
            <a:endParaRPr dirty="0"/>
          </a:p>
          <a:p>
            <a:pPr marL="360000" lvl="0" indent="-360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~ 8 MB of Data</a:t>
            </a:r>
            <a:endParaRPr dirty="0"/>
          </a:p>
          <a:p>
            <a:pPr marL="360000" lvl="0" indent="-360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&gt; 45k Airbnb Listings in NYC</a:t>
            </a:r>
            <a:endParaRPr dirty="0"/>
          </a:p>
          <a:p>
            <a:pPr marL="360000" lvl="0" indent="-360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Mostly in Brooklyn, Manhattan, and Queens</a:t>
            </a:r>
            <a:endParaRPr dirty="0"/>
          </a:p>
          <a:p>
            <a:pPr marL="360000" lvl="0" indent="-360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Data after 2011 when </a:t>
            </a:r>
            <a:r>
              <a:rPr lang="en-US" dirty="0" err="1"/>
              <a:t>Airbnbs</a:t>
            </a:r>
            <a:r>
              <a:rPr lang="en-US" dirty="0"/>
              <a:t> started to get popular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 &amp; Wrangling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1079500" y="1790700"/>
            <a:ext cx="10026600" cy="39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Explore the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Remove NA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Remove 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Change column-names to usable strings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Check for unusual values in our 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Interesting Methods Used in our Shiny App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0"/>
          <p:cNvSpPr txBox="1"/>
          <p:nvPr/>
        </p:nvSpPr>
        <p:spPr>
          <a:xfrm>
            <a:off x="1079500" y="2875725"/>
            <a:ext cx="69798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callPlot1 &lt;- function(neighbourhoodGroup, shape1) {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library(wordcloud2)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df  &lt;- read.csv("AB_NYC_2019.csv")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data(stop_words)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df_Manhattan &lt;- df %&gt;%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subset(neighbourhood_group == neighbourhoodGroup) %&gt;%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unnest_tokens(word, name) %&gt;%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anti_join(stop_words) %&gt;%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count(word)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return(wordcloud2(df_Manhattan, shape = shape1, shuffle = TRUE))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1079500" y="1915184"/>
            <a:ext cx="3162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callPlot1(x,y)</a:t>
            </a:r>
            <a:endParaRPr sz="17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079500" y="1011238"/>
            <a:ext cx="10026600" cy="6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Interesting Methods Used in our Shiny App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1"/>
          <p:cNvSpPr txBox="1"/>
          <p:nvPr/>
        </p:nvSpPr>
        <p:spPr>
          <a:xfrm>
            <a:off x="1079500" y="3113175"/>
            <a:ext cx="69798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leaflet(df) %&gt;%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addTiles() %&gt;%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addMarkers(~longitude, ~latitude,labelOptions = labelOptions(noHide = F),clusterOptions = markerClusterOptions(),setView(-74.00, 40.71, zoom = 12) %&gt;%</a:t>
            </a:r>
            <a:endParaRPr sz="17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addProviderTiles("CartoDB.Positron")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031800" y="2166756"/>
            <a:ext cx="506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Interactive Map of NYC with Airbnb Listings</a:t>
            </a:r>
            <a:endParaRPr sz="17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202D38"/>
      </a:dk2>
      <a:lt2>
        <a:srgbClr val="E3E8E2"/>
      </a:lt2>
      <a:accent1>
        <a:srgbClr val="B84DC3"/>
      </a:accent1>
      <a:accent2>
        <a:srgbClr val="753BB1"/>
      </a:accent2>
      <a:accent3>
        <a:srgbClr val="554DC3"/>
      </a:accent3>
      <a:accent4>
        <a:srgbClr val="3B63B1"/>
      </a:accent4>
      <a:accent5>
        <a:srgbClr val="4DA7C3"/>
      </a:accent5>
      <a:accent6>
        <a:srgbClr val="3BB19D"/>
      </a:accent6>
      <a:hlink>
        <a:srgbClr val="3E89B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Macintosh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</vt:lpstr>
      <vt:lpstr>Noto Sans Symbols</vt:lpstr>
      <vt:lpstr>Rockwell</vt:lpstr>
      <vt:lpstr>LeafVTI</vt:lpstr>
      <vt:lpstr>AN ANALYTICAL INVESTIGATION INTO AIRBNB IN NYC</vt:lpstr>
      <vt:lpstr>PowerPoint Presentation</vt:lpstr>
      <vt:lpstr>What is the Problem? </vt:lpstr>
      <vt:lpstr>Why is it Worth Further Research?</vt:lpstr>
      <vt:lpstr>How could we solve this problem? </vt:lpstr>
      <vt:lpstr>About our Dataset</vt:lpstr>
      <vt:lpstr>Data Cleaning &amp; Wrangling</vt:lpstr>
      <vt:lpstr>Interesting Methods Used in our Shiny App </vt:lpstr>
      <vt:lpstr>Interesting Methods Used in our Shiny App  </vt:lpstr>
      <vt:lpstr>Rshiny App: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ANALYTICAL INVESTIGATION INTO AIRBNB IN NYC</dc:title>
  <cp:lastModifiedBy>Niraj Sai Prasad</cp:lastModifiedBy>
  <cp:revision>1</cp:revision>
  <dcterms:modified xsi:type="dcterms:W3CDTF">2021-12-15T04:42:46Z</dcterms:modified>
</cp:coreProperties>
</file>