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ato"/>
      <p:regular r:id="rId21"/>
      <p:bold r:id="rId22"/>
      <p:italic r:id="rId23"/>
      <p:boldItalic r:id="rId24"/>
    </p:embeddedFont>
    <p:embeddedFont>
      <p:font typeface="Lato Light"/>
      <p:regular r:id="rId25"/>
      <p:bold r:id="rId26"/>
      <p:italic r:id="rId27"/>
      <p:boldItalic r:id="rId28"/>
    </p:embeddedFont>
    <p:embeddedFont>
      <p:font typeface="Lato Black"/>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bold.fntdata"/><Relationship Id="rId25" Type="http://schemas.openxmlformats.org/officeDocument/2006/relationships/font" Target="fonts/LatoLight-regular.fntdata"/><Relationship Id="rId28" Type="http://schemas.openxmlformats.org/officeDocument/2006/relationships/font" Target="fonts/LatoLight-boldItalic.fntdata"/><Relationship Id="rId27" Type="http://schemas.openxmlformats.org/officeDocument/2006/relationships/font" Target="fonts/Lato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lack-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lack-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cf5031dda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cf5031dd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cf5031dda_0_6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cf5031dda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cf5031dda_0_6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cf5031dd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cf5031dda_0_6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cf5031dd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cf5031dda_0_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cf5031dd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cf5031dda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cf5031dd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cf5031dda_0_4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cf5031dd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cf5031dda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cf5031dd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cf5031dda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cf5031dd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f5031dda_0_4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f5031dd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cf5031dda_0_4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cf5031dd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f5031dda_0_6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f5031dd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cf5031dda_0_4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cf5031dda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cf5031dda_0_4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cf5031dda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1034300" y="925025"/>
            <a:ext cx="7075500" cy="1159800"/>
          </a:xfrm>
          <a:prstGeom prst="rect">
            <a:avLst/>
          </a:prstGeom>
        </p:spPr>
        <p:txBody>
          <a:bodyPr anchorCtr="0" anchor="t"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56" name="Google Shape;56;p14"/>
          <p:cNvGrpSpPr/>
          <p:nvPr/>
        </p:nvGrpSpPr>
        <p:grpSpPr>
          <a:xfrm>
            <a:off x="-12656" y="1423414"/>
            <a:ext cx="9155849" cy="3718952"/>
            <a:chOff x="1669785" y="210240"/>
            <a:chExt cx="3861435" cy="1568450"/>
          </a:xfrm>
        </p:grpSpPr>
        <p:sp>
          <p:nvSpPr>
            <p:cNvPr id="57" name="Google Shape;57;p14"/>
            <p:cNvSpPr/>
            <p:nvPr/>
          </p:nvSpPr>
          <p:spPr>
            <a:xfrm>
              <a:off x="1669785" y="210240"/>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4"/>
            <p:cNvSpPr/>
            <p:nvPr/>
          </p:nvSpPr>
          <p:spPr>
            <a:xfrm>
              <a:off x="1669785" y="939220"/>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14"/>
            <p:cNvSpPr/>
            <p:nvPr/>
          </p:nvSpPr>
          <p:spPr>
            <a:xfrm>
              <a:off x="1670420" y="576000"/>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0" name="Shape 60"/>
        <p:cNvGrpSpPr/>
        <p:nvPr/>
      </p:nvGrpSpPr>
      <p:grpSpPr>
        <a:xfrm>
          <a:off x="0" y="0"/>
          <a:ext cx="0" cy="0"/>
          <a:chOff x="0" y="0"/>
          <a:chExt cx="0" cy="0"/>
        </a:xfrm>
      </p:grpSpPr>
      <p:sp>
        <p:nvSpPr>
          <p:cNvPr id="61" name="Google Shape;61;p15"/>
          <p:cNvSpPr txBox="1"/>
          <p:nvPr>
            <p:ph type="ctrTitle"/>
          </p:nvPr>
        </p:nvSpPr>
        <p:spPr>
          <a:xfrm>
            <a:off x="1034300" y="1583350"/>
            <a:ext cx="6342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2" name="Google Shape;62;p15"/>
          <p:cNvSpPr txBox="1"/>
          <p:nvPr>
            <p:ph idx="1" type="subTitle"/>
          </p:nvPr>
        </p:nvSpPr>
        <p:spPr>
          <a:xfrm>
            <a:off x="1034300" y="2840052"/>
            <a:ext cx="6342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
        <p:nvSpPr>
          <p:cNvPr id="63" name="Google Shape;63;p15"/>
          <p:cNvSpPr/>
          <p:nvPr/>
        </p:nvSpPr>
        <p:spPr>
          <a:xfrm>
            <a:off x="14" y="2916528"/>
            <a:ext cx="9140444" cy="2224977"/>
          </a:xfrm>
          <a:custGeom>
            <a:rect b="b" l="l" r="r" t="t"/>
            <a:pathLst>
              <a:path extrusionOk="0" h="939800" w="386080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5"/>
          <p:cNvSpPr/>
          <p:nvPr/>
        </p:nvSpPr>
        <p:spPr>
          <a:xfrm>
            <a:off x="14" y="1925587"/>
            <a:ext cx="9140444" cy="3217196"/>
          </a:xfrm>
          <a:custGeom>
            <a:rect b="b" l="l" r="r" t="t"/>
            <a:pathLst>
              <a:path extrusionOk="0" h="1358900" w="386080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5"/>
          <p:cNvSpPr/>
          <p:nvPr/>
        </p:nvSpPr>
        <p:spPr>
          <a:xfrm>
            <a:off x="1518" y="3412751"/>
            <a:ext cx="9140444" cy="1728867"/>
          </a:xfrm>
          <a:custGeom>
            <a:rect b="b" l="l" r="r" t="t"/>
            <a:pathLst>
              <a:path extrusionOk="0" h="730250" w="386080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6" name="Shape 66"/>
        <p:cNvGrpSpPr/>
        <p:nvPr/>
      </p:nvGrpSpPr>
      <p:grpSpPr>
        <a:xfrm>
          <a:off x="0" y="0"/>
          <a:ext cx="0" cy="0"/>
          <a:chOff x="0" y="0"/>
          <a:chExt cx="0" cy="0"/>
        </a:xfrm>
      </p:grpSpPr>
      <p:sp>
        <p:nvSpPr>
          <p:cNvPr id="67" name="Google Shape;67;p16"/>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6"/>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6"/>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6"/>
          <p:cNvSpPr/>
          <p:nvPr/>
        </p:nvSpPr>
        <p:spPr>
          <a:xfrm rot="10800000">
            <a:off x="-656"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6"/>
          <p:cNvSpPr/>
          <p:nvPr/>
        </p:nvSpPr>
        <p:spPr>
          <a:xfrm rot="10800000">
            <a:off x="2664"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6"/>
          <p:cNvSpPr/>
          <p:nvPr/>
        </p:nvSpPr>
        <p:spPr>
          <a:xfrm rot="10800000">
            <a:off x="7031"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6"/>
          <p:cNvSpPr txBox="1"/>
          <p:nvPr>
            <p:ph idx="1" type="body"/>
          </p:nvPr>
        </p:nvSpPr>
        <p:spPr>
          <a:xfrm>
            <a:off x="2038025" y="1476000"/>
            <a:ext cx="5067900" cy="3045000"/>
          </a:xfrm>
          <a:prstGeom prst="rect">
            <a:avLst/>
          </a:prstGeom>
        </p:spPr>
        <p:txBody>
          <a:bodyPr anchorCtr="0" anchor="t" bIns="0" lIns="0" spcFirstLastPara="1" rIns="0" wrap="square" tIns="0">
            <a:noAutofit/>
          </a:bodyPr>
          <a:lstStyle>
            <a:lvl1pPr indent="-431800" lvl="0" marL="457200" rtl="0" algn="ctr">
              <a:spcBef>
                <a:spcPts val="600"/>
              </a:spcBef>
              <a:spcAft>
                <a:spcPts val="0"/>
              </a:spcAft>
              <a:buSzPts val="3200"/>
              <a:buChar char="◦"/>
              <a:defRPr i="1" sz="3200"/>
            </a:lvl1pPr>
            <a:lvl2pPr indent="-431800" lvl="1" marL="914400" rtl="0" algn="ctr">
              <a:spcBef>
                <a:spcPts val="0"/>
              </a:spcBef>
              <a:spcAft>
                <a:spcPts val="0"/>
              </a:spcAft>
              <a:buSzPts val="3200"/>
              <a:buChar char="◦"/>
              <a:defRPr i="1" sz="3200"/>
            </a:lvl2pPr>
            <a:lvl3pPr indent="-431800" lvl="2" marL="1371600" rtl="0" algn="ctr">
              <a:spcBef>
                <a:spcPts val="0"/>
              </a:spcBef>
              <a:spcAft>
                <a:spcPts val="0"/>
              </a:spcAft>
              <a:buSzPts val="3200"/>
              <a:buChar char="◦"/>
              <a:defRPr i="1" sz="3200"/>
            </a:lvl3pPr>
            <a:lvl4pPr indent="-431800" lvl="3" marL="1828800" rtl="0" algn="ctr">
              <a:spcBef>
                <a:spcPts val="0"/>
              </a:spcBef>
              <a:spcAft>
                <a:spcPts val="0"/>
              </a:spcAft>
              <a:buSzPts val="3200"/>
              <a:buChar char="◦"/>
              <a:defRPr i="1" sz="3200"/>
            </a:lvl4pPr>
            <a:lvl5pPr indent="-431800" lvl="4" marL="2286000" rtl="0" algn="ctr">
              <a:spcBef>
                <a:spcPts val="0"/>
              </a:spcBef>
              <a:spcAft>
                <a:spcPts val="0"/>
              </a:spcAft>
              <a:buSzPts val="3200"/>
              <a:buChar char="◦"/>
              <a:defRPr i="1" sz="3200"/>
            </a:lvl5pPr>
            <a:lvl6pPr indent="-431800" lvl="5" marL="2743200" rtl="0" algn="ctr">
              <a:spcBef>
                <a:spcPts val="0"/>
              </a:spcBef>
              <a:spcAft>
                <a:spcPts val="0"/>
              </a:spcAft>
              <a:buSzPts val="3200"/>
              <a:buChar char="◦"/>
              <a:defRPr i="1" sz="3200"/>
            </a:lvl6pPr>
            <a:lvl7pPr indent="-431800" lvl="6" marL="3200400" rtl="0" algn="ctr">
              <a:spcBef>
                <a:spcPts val="0"/>
              </a:spcBef>
              <a:spcAft>
                <a:spcPts val="0"/>
              </a:spcAft>
              <a:buSzPts val="3200"/>
              <a:buChar char="◦"/>
              <a:defRPr i="1" sz="3200"/>
            </a:lvl7pPr>
            <a:lvl8pPr indent="-431800" lvl="7" marL="3657600" rtl="0" algn="ctr">
              <a:spcBef>
                <a:spcPts val="0"/>
              </a:spcBef>
              <a:spcAft>
                <a:spcPts val="0"/>
              </a:spcAft>
              <a:buSzPts val="3200"/>
              <a:buChar char="◦"/>
              <a:defRPr i="1" sz="3200"/>
            </a:lvl8pPr>
            <a:lvl9pPr indent="-431800" lvl="8" marL="4114800" rtl="0" algn="ctr">
              <a:spcBef>
                <a:spcPts val="0"/>
              </a:spcBef>
              <a:spcAft>
                <a:spcPts val="0"/>
              </a:spcAft>
              <a:buSzPts val="3200"/>
              <a:buChar char="◦"/>
              <a:defRPr i="1" sz="3200"/>
            </a:lvl9pPr>
          </a:lstStyle>
          <a:p/>
        </p:txBody>
      </p:sp>
      <p:sp>
        <p:nvSpPr>
          <p:cNvPr id="74" name="Google Shape;74;p16"/>
          <p:cNvSpPr txBox="1"/>
          <p:nvPr/>
        </p:nvSpPr>
        <p:spPr>
          <a:xfrm>
            <a:off x="3593400" y="5527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chemeClr val="accent5"/>
                </a:solidFill>
                <a:latin typeface="Lato"/>
                <a:ea typeface="Lato"/>
                <a:cs typeface="Lato"/>
                <a:sym typeface="Lato"/>
              </a:rPr>
              <a:t>“</a:t>
            </a:r>
            <a:endParaRPr b="1" sz="9600">
              <a:solidFill>
                <a:schemeClr val="accent5"/>
              </a:solidFill>
              <a:latin typeface="Lato"/>
              <a:ea typeface="Lato"/>
              <a:cs typeface="Lato"/>
              <a:sym typeface="Lato"/>
            </a:endParaRPr>
          </a:p>
        </p:txBody>
      </p:sp>
      <p:sp>
        <p:nvSpPr>
          <p:cNvPr id="75" name="Google Shape;75;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6" name="Shape 76"/>
        <p:cNvGrpSpPr/>
        <p:nvPr/>
      </p:nvGrpSpPr>
      <p:grpSpPr>
        <a:xfrm>
          <a:off x="0" y="0"/>
          <a:ext cx="0" cy="0"/>
          <a:chOff x="0" y="0"/>
          <a:chExt cx="0" cy="0"/>
        </a:xfrm>
      </p:grpSpPr>
      <p:sp>
        <p:nvSpPr>
          <p:cNvPr id="77" name="Google Shape;77;p17"/>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7"/>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7"/>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7"/>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7"/>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82" name="Google Shape;82;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3" name="Shape 83"/>
        <p:cNvGrpSpPr/>
        <p:nvPr/>
      </p:nvGrpSpPr>
      <p:grpSpPr>
        <a:xfrm>
          <a:off x="0" y="0"/>
          <a:ext cx="0" cy="0"/>
          <a:chOff x="0" y="0"/>
          <a:chExt cx="0" cy="0"/>
        </a:xfrm>
      </p:grpSpPr>
      <p:sp>
        <p:nvSpPr>
          <p:cNvPr id="84" name="Google Shape;84;p18"/>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8"/>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8"/>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8"/>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18"/>
          <p:cNvSpPr txBox="1"/>
          <p:nvPr>
            <p:ph idx="1" type="body"/>
          </p:nvPr>
        </p:nvSpPr>
        <p:spPr>
          <a:xfrm>
            <a:off x="737850" y="1475700"/>
            <a:ext cx="2891700" cy="2936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9" name="Google Shape;89;p18"/>
          <p:cNvSpPr txBox="1"/>
          <p:nvPr>
            <p:ph idx="2" type="body"/>
          </p:nvPr>
        </p:nvSpPr>
        <p:spPr>
          <a:xfrm>
            <a:off x="3955979" y="1475700"/>
            <a:ext cx="2891700" cy="2936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0" name="Google Shape;90;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1" name="Shape 91"/>
        <p:cNvGrpSpPr/>
        <p:nvPr/>
      </p:nvGrpSpPr>
      <p:grpSpPr>
        <a:xfrm>
          <a:off x="0" y="0"/>
          <a:ext cx="0" cy="0"/>
          <a:chOff x="0" y="0"/>
          <a:chExt cx="0" cy="0"/>
        </a:xfrm>
      </p:grpSpPr>
      <p:sp>
        <p:nvSpPr>
          <p:cNvPr id="92" name="Google Shape;92;p19"/>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9"/>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9"/>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9"/>
          <p:cNvSpPr txBox="1"/>
          <p:nvPr>
            <p:ph type="title"/>
          </p:nvPr>
        </p:nvSpPr>
        <p:spPr>
          <a:xfrm>
            <a:off x="737850" y="517525"/>
            <a:ext cx="62841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19"/>
          <p:cNvSpPr txBox="1"/>
          <p:nvPr>
            <p:ph idx="1" type="body"/>
          </p:nvPr>
        </p:nvSpPr>
        <p:spPr>
          <a:xfrm>
            <a:off x="737850"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97" name="Google Shape;97;p19"/>
          <p:cNvSpPr txBox="1"/>
          <p:nvPr>
            <p:ph idx="2" type="body"/>
          </p:nvPr>
        </p:nvSpPr>
        <p:spPr>
          <a:xfrm>
            <a:off x="2928612"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98" name="Google Shape;98;p19"/>
          <p:cNvSpPr txBox="1"/>
          <p:nvPr>
            <p:ph idx="3" type="body"/>
          </p:nvPr>
        </p:nvSpPr>
        <p:spPr>
          <a:xfrm>
            <a:off x="5119374"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99" name="Google Shape;99;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0"/>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20"/>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20"/>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20"/>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21"/>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21"/>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21"/>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21"/>
          <p:cNvSpPr txBox="1"/>
          <p:nvPr>
            <p:ph idx="1" type="body"/>
          </p:nvPr>
        </p:nvSpPr>
        <p:spPr>
          <a:xfrm>
            <a:off x="737850" y="4406300"/>
            <a:ext cx="6236400" cy="519600"/>
          </a:xfrm>
          <a:prstGeom prst="rect">
            <a:avLst/>
          </a:prstGeom>
        </p:spPr>
        <p:txBody>
          <a:bodyPr anchorCtr="0" anchor="t" bIns="0" lIns="0" spcFirstLastPara="1" rIns="0" wrap="square" tIns="0">
            <a:noAutofit/>
          </a:bodyPr>
          <a:lstStyle>
            <a:lvl1pPr indent="-228600" lvl="0" marL="457200" rtl="0">
              <a:spcBef>
                <a:spcPts val="360"/>
              </a:spcBef>
              <a:spcAft>
                <a:spcPts val="0"/>
              </a:spcAft>
              <a:buClr>
                <a:schemeClr val="accent5"/>
              </a:buClr>
              <a:buSzPts val="1800"/>
              <a:buNone/>
              <a:defRPr sz="1800">
                <a:solidFill>
                  <a:schemeClr val="accent5"/>
                </a:solidFill>
              </a:defRPr>
            </a:lvl1pPr>
          </a:lstStyle>
          <a:p/>
        </p:txBody>
      </p:sp>
      <p:sp>
        <p:nvSpPr>
          <p:cNvPr id="111" name="Google Shape;111;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22"/>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22"/>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22"/>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ottom waves">
  <p:cSld name="BLANK_1">
    <p:spTree>
      <p:nvGrpSpPr>
        <p:cNvPr id="117" name="Shape 117"/>
        <p:cNvGrpSpPr/>
        <p:nvPr/>
      </p:nvGrpSpPr>
      <p:grpSpPr>
        <a:xfrm>
          <a:off x="0" y="0"/>
          <a:ext cx="0" cy="0"/>
          <a:chOff x="0" y="0"/>
          <a:chExt cx="0" cy="0"/>
        </a:xfrm>
      </p:grpSpPr>
      <p:grpSp>
        <p:nvGrpSpPr>
          <p:cNvPr id="118" name="Google Shape;118;p23"/>
          <p:cNvGrpSpPr/>
          <p:nvPr/>
        </p:nvGrpSpPr>
        <p:grpSpPr>
          <a:xfrm>
            <a:off x="-12688" y="3585323"/>
            <a:ext cx="9155849" cy="1557000"/>
            <a:chOff x="1669785" y="210240"/>
            <a:chExt cx="3861435" cy="1568450"/>
          </a:xfrm>
        </p:grpSpPr>
        <p:sp>
          <p:nvSpPr>
            <p:cNvPr id="119" name="Google Shape;119;p23"/>
            <p:cNvSpPr/>
            <p:nvPr/>
          </p:nvSpPr>
          <p:spPr>
            <a:xfrm>
              <a:off x="1669785" y="210240"/>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23"/>
            <p:cNvSpPr/>
            <p:nvPr/>
          </p:nvSpPr>
          <p:spPr>
            <a:xfrm>
              <a:off x="1669785" y="939220"/>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23"/>
            <p:cNvSpPr/>
            <p:nvPr/>
          </p:nvSpPr>
          <p:spPr>
            <a:xfrm>
              <a:off x="1670420" y="576000"/>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37850" y="517525"/>
            <a:ext cx="6034500" cy="744300"/>
          </a:xfrm>
          <a:prstGeom prst="rect">
            <a:avLst/>
          </a:prstGeom>
          <a:noFill/>
          <a:ln>
            <a:noFill/>
          </a:ln>
        </p:spPr>
        <p:txBody>
          <a:bodyPr anchorCtr="0" anchor="b" bIns="0" lIns="0" spcFirstLastPara="1" rIns="0" wrap="square" tIns="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737850" y="1475700"/>
            <a:ext cx="6034500" cy="3043200"/>
          </a:xfrm>
          <a:prstGeom prst="rect">
            <a:avLst/>
          </a:prstGeom>
          <a:noFill/>
          <a:ln>
            <a:noFill/>
          </a:ln>
        </p:spPr>
        <p:txBody>
          <a:bodyPr anchorCtr="0" anchor="t" bIns="0" lIns="0" spcFirstLastPara="1" rIns="0" wrap="square" tIns="0">
            <a:noAutofit/>
          </a:bodyPr>
          <a:lstStyle>
            <a:lvl1pPr indent="-381000" lvl="0" marL="4572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indent="-381000" lvl="1" marL="9144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indent="-381000" lvl="2" marL="13716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indent="-381000" lvl="3" marL="18288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indent="-381000" lvl="4" marL="2286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indent="-381000" lvl="5" marL="27432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indent="-381000" lvl="6" marL="32004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indent="-381000" lvl="7" marL="36576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indent="-381000" lvl="8" marL="41148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p:txBody>
      </p:sp>
      <p:sp>
        <p:nvSpPr>
          <p:cNvPr id="53" name="Google Shape;53;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lt1"/>
                </a:solidFill>
                <a:latin typeface="Lato Light"/>
                <a:ea typeface="Lato Light"/>
                <a:cs typeface="Lato Light"/>
                <a:sym typeface="Lato Light"/>
              </a:defRPr>
            </a:lvl1pPr>
            <a:lvl2pPr lvl="1" rtl="0" algn="r">
              <a:buNone/>
              <a:defRPr sz="1300">
                <a:solidFill>
                  <a:schemeClr val="lt1"/>
                </a:solidFill>
                <a:latin typeface="Lato Light"/>
                <a:ea typeface="Lato Light"/>
                <a:cs typeface="Lato Light"/>
                <a:sym typeface="Lato Light"/>
              </a:defRPr>
            </a:lvl2pPr>
            <a:lvl3pPr lvl="2" rtl="0" algn="r">
              <a:buNone/>
              <a:defRPr sz="1300">
                <a:solidFill>
                  <a:schemeClr val="lt1"/>
                </a:solidFill>
                <a:latin typeface="Lato Light"/>
                <a:ea typeface="Lato Light"/>
                <a:cs typeface="Lato Light"/>
                <a:sym typeface="Lato Light"/>
              </a:defRPr>
            </a:lvl3pPr>
            <a:lvl4pPr lvl="3" rtl="0" algn="r">
              <a:buNone/>
              <a:defRPr sz="1300">
                <a:solidFill>
                  <a:schemeClr val="lt1"/>
                </a:solidFill>
                <a:latin typeface="Lato Light"/>
                <a:ea typeface="Lato Light"/>
                <a:cs typeface="Lato Light"/>
                <a:sym typeface="Lato Light"/>
              </a:defRPr>
            </a:lvl4pPr>
            <a:lvl5pPr lvl="4" rtl="0" algn="r">
              <a:buNone/>
              <a:defRPr sz="1300">
                <a:solidFill>
                  <a:schemeClr val="lt1"/>
                </a:solidFill>
                <a:latin typeface="Lato Light"/>
                <a:ea typeface="Lato Light"/>
                <a:cs typeface="Lato Light"/>
                <a:sym typeface="Lato Light"/>
              </a:defRPr>
            </a:lvl5pPr>
            <a:lvl6pPr lvl="5" rtl="0" algn="r">
              <a:buNone/>
              <a:defRPr sz="1300">
                <a:solidFill>
                  <a:schemeClr val="lt1"/>
                </a:solidFill>
                <a:latin typeface="Lato Light"/>
                <a:ea typeface="Lato Light"/>
                <a:cs typeface="Lato Light"/>
                <a:sym typeface="Lato Light"/>
              </a:defRPr>
            </a:lvl6pPr>
            <a:lvl7pPr lvl="6" rtl="0" algn="r">
              <a:buNone/>
              <a:defRPr sz="1300">
                <a:solidFill>
                  <a:schemeClr val="lt1"/>
                </a:solidFill>
                <a:latin typeface="Lato Light"/>
                <a:ea typeface="Lato Light"/>
                <a:cs typeface="Lato Light"/>
                <a:sym typeface="Lato Light"/>
              </a:defRPr>
            </a:lvl7pPr>
            <a:lvl8pPr lvl="7" rtl="0" algn="r">
              <a:buNone/>
              <a:defRPr sz="1300">
                <a:solidFill>
                  <a:schemeClr val="lt1"/>
                </a:solidFill>
                <a:latin typeface="Lato Light"/>
                <a:ea typeface="Lato Light"/>
                <a:cs typeface="Lato Light"/>
                <a:sym typeface="Lato Light"/>
              </a:defRPr>
            </a:lvl8pPr>
            <a:lvl9pPr lvl="8" rtl="0" algn="r">
              <a:buNone/>
              <a:defRPr sz="1300">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1034250" y="1334000"/>
            <a:ext cx="7075500" cy="115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5000"/>
              <a:t>Residential Apartments: </a:t>
            </a:r>
            <a:endParaRPr sz="5000"/>
          </a:p>
          <a:p>
            <a:pPr indent="0" lvl="0" marL="0" rtl="0" algn="ctr">
              <a:spcBef>
                <a:spcPts val="0"/>
              </a:spcBef>
              <a:spcAft>
                <a:spcPts val="0"/>
              </a:spcAft>
              <a:buNone/>
            </a:pPr>
            <a:r>
              <a:rPr lang="en" sz="4400"/>
              <a:t>An Analytical Investigation</a:t>
            </a:r>
            <a:endParaRPr sz="4400"/>
          </a:p>
          <a:p>
            <a:pPr indent="0" lvl="0" marL="0" rtl="0" algn="ctr">
              <a:spcBef>
                <a:spcPts val="0"/>
              </a:spcBef>
              <a:spcAft>
                <a:spcPts val="0"/>
              </a:spcAft>
              <a:buNone/>
            </a:pPr>
            <a:r>
              <a:t/>
            </a:r>
            <a:endParaRPr sz="4400"/>
          </a:p>
        </p:txBody>
      </p:sp>
      <p:sp>
        <p:nvSpPr>
          <p:cNvPr id="128" name="Google Shape;128;p24"/>
          <p:cNvSpPr txBox="1"/>
          <p:nvPr>
            <p:ph type="ctrTitle"/>
          </p:nvPr>
        </p:nvSpPr>
        <p:spPr>
          <a:xfrm>
            <a:off x="1034250" y="3709475"/>
            <a:ext cx="7075500" cy="115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800"/>
              <a:t>Reha Patel, Niraj Prasad, Sindhu Swaroop</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509250" y="3182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7</a:t>
            </a:r>
            <a:endParaRPr/>
          </a:p>
        </p:txBody>
      </p:sp>
      <p:sp>
        <p:nvSpPr>
          <p:cNvPr id="196" name="Google Shape;196;p33"/>
          <p:cNvSpPr txBox="1"/>
          <p:nvPr>
            <p:ph idx="1" type="body"/>
          </p:nvPr>
        </p:nvSpPr>
        <p:spPr>
          <a:xfrm>
            <a:off x="509238" y="1430850"/>
            <a:ext cx="7481400" cy="1064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700">
                <a:solidFill>
                  <a:srgbClr val="000000"/>
                </a:solidFill>
                <a:latin typeface="Lato"/>
                <a:ea typeface="Lato"/>
                <a:cs typeface="Lato"/>
                <a:sym typeface="Lato"/>
              </a:rPr>
              <a:t>Often times, having a good view can impact the price a tenant will pay for an apartment leading landlords and property owners to make more per month off a listing. </a:t>
            </a:r>
            <a:r>
              <a:rPr b="1" lang="en" sz="1700">
                <a:solidFill>
                  <a:srgbClr val="000000"/>
                </a:solidFill>
                <a:latin typeface="Lato"/>
                <a:ea typeface="Lato"/>
                <a:cs typeface="Lato"/>
                <a:sym typeface="Lato"/>
              </a:rPr>
              <a:t>Depending on if an apartment has eastern (sunrise) or western (sunset) exposure, does Equity Apartments see a difference in average rent price?</a:t>
            </a:r>
            <a:endParaRPr b="1" sz="1700">
              <a:latin typeface="Lato"/>
              <a:ea typeface="Lato"/>
              <a:cs typeface="Lato"/>
              <a:sym typeface="Lato"/>
            </a:endParaRPr>
          </a:p>
        </p:txBody>
      </p:sp>
      <p:sp>
        <p:nvSpPr>
          <p:cNvPr id="197" name="Google Shape;197;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33"/>
          <p:cNvPicPr preferRelativeResize="0"/>
          <p:nvPr/>
        </p:nvPicPr>
        <p:blipFill>
          <a:blip r:embed="rId3">
            <a:alphaModFix/>
          </a:blip>
          <a:stretch>
            <a:fillRect/>
          </a:stretch>
        </p:blipFill>
        <p:spPr>
          <a:xfrm>
            <a:off x="1719138" y="2863825"/>
            <a:ext cx="5061625" cy="1840600"/>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509250" y="3182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8</a:t>
            </a:r>
            <a:endParaRPr/>
          </a:p>
        </p:txBody>
      </p:sp>
      <p:sp>
        <p:nvSpPr>
          <p:cNvPr id="204" name="Google Shape;204;p34"/>
          <p:cNvSpPr txBox="1"/>
          <p:nvPr>
            <p:ph idx="1" type="body"/>
          </p:nvPr>
        </p:nvSpPr>
        <p:spPr>
          <a:xfrm>
            <a:off x="509250" y="1409975"/>
            <a:ext cx="32448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700">
                <a:solidFill>
                  <a:srgbClr val="000000"/>
                </a:solidFill>
                <a:latin typeface="Lato"/>
                <a:ea typeface="Lato"/>
                <a:cs typeface="Lato"/>
                <a:sym typeface="Lato"/>
              </a:rPr>
              <a:t>Sometimes having an apartment on a higher floor can mean having a better view, or other times the units on the highest floors are even considered penthouse suites. </a:t>
            </a:r>
            <a:r>
              <a:rPr b="1" lang="en" sz="1700">
                <a:solidFill>
                  <a:srgbClr val="000000"/>
                </a:solidFill>
                <a:latin typeface="Lato"/>
                <a:ea typeface="Lato"/>
                <a:cs typeface="Lato"/>
                <a:sym typeface="Lato"/>
              </a:rPr>
              <a:t>What relationship does the floor an apartment is on have on the price of the apartment?</a:t>
            </a:r>
            <a:endParaRPr b="1" sz="1700">
              <a:latin typeface="Lato"/>
              <a:ea typeface="Lato"/>
              <a:cs typeface="Lato"/>
              <a:sym typeface="Lato"/>
            </a:endParaRPr>
          </a:p>
        </p:txBody>
      </p:sp>
      <p:sp>
        <p:nvSpPr>
          <p:cNvPr id="205" name="Google Shape;205;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4"/>
          <p:cNvPicPr preferRelativeResize="0"/>
          <p:nvPr/>
        </p:nvPicPr>
        <p:blipFill>
          <a:blip r:embed="rId3">
            <a:alphaModFix/>
          </a:blip>
          <a:stretch>
            <a:fillRect/>
          </a:stretch>
        </p:blipFill>
        <p:spPr>
          <a:xfrm>
            <a:off x="3988025" y="1214975"/>
            <a:ext cx="5000785" cy="3382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509250" y="3182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9</a:t>
            </a:r>
            <a:endParaRPr/>
          </a:p>
        </p:txBody>
      </p:sp>
      <p:sp>
        <p:nvSpPr>
          <p:cNvPr id="212" name="Google Shape;212;p35"/>
          <p:cNvSpPr txBox="1"/>
          <p:nvPr>
            <p:ph idx="1" type="body"/>
          </p:nvPr>
        </p:nvSpPr>
        <p:spPr>
          <a:xfrm>
            <a:off x="509250" y="1409975"/>
            <a:ext cx="32448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700">
                <a:solidFill>
                  <a:srgbClr val="000000"/>
                </a:solidFill>
                <a:latin typeface="Lato"/>
                <a:ea typeface="Lato"/>
                <a:cs typeface="Lato"/>
                <a:sym typeface="Lato"/>
              </a:rPr>
              <a:t>What specific apartment features does each city offer as a whole? </a:t>
            </a:r>
            <a:r>
              <a:rPr lang="en" sz="1700">
                <a:solidFill>
                  <a:srgbClr val="000000"/>
                </a:solidFill>
                <a:latin typeface="Lato"/>
                <a:ea typeface="Lato"/>
                <a:cs typeface="Lato"/>
                <a:sym typeface="Lato"/>
              </a:rPr>
              <a:t>Knowing which features are most common in specific cities can help renters get an idea of what features their potential apartments may have. </a:t>
            </a:r>
            <a:endParaRPr b="1" sz="1700">
              <a:latin typeface="Lato"/>
              <a:ea typeface="Lato"/>
              <a:cs typeface="Lato"/>
              <a:sym typeface="Lato"/>
            </a:endParaRPr>
          </a:p>
        </p:txBody>
      </p:sp>
      <p:sp>
        <p:nvSpPr>
          <p:cNvPr id="213" name="Google Shape;213;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35"/>
          <p:cNvPicPr preferRelativeResize="0"/>
          <p:nvPr/>
        </p:nvPicPr>
        <p:blipFill>
          <a:blip r:embed="rId3">
            <a:alphaModFix/>
          </a:blip>
          <a:stretch>
            <a:fillRect/>
          </a:stretch>
        </p:blipFill>
        <p:spPr>
          <a:xfrm>
            <a:off x="4025950" y="1267737"/>
            <a:ext cx="4925025" cy="3276949"/>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6"/>
          <p:cNvSpPr txBox="1"/>
          <p:nvPr/>
        </p:nvSpPr>
        <p:spPr>
          <a:xfrm>
            <a:off x="4110575" y="524325"/>
            <a:ext cx="922800" cy="769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800">
              <a:latin typeface="Lato Light"/>
              <a:ea typeface="Lato Light"/>
              <a:cs typeface="Lato Light"/>
              <a:sym typeface="Lato Light"/>
            </a:endParaRPr>
          </a:p>
        </p:txBody>
      </p:sp>
      <p:sp>
        <p:nvSpPr>
          <p:cNvPr id="221" name="Google Shape;221;p36"/>
          <p:cNvSpPr txBox="1"/>
          <p:nvPr>
            <p:ph idx="4294967295" type="title"/>
          </p:nvPr>
        </p:nvSpPr>
        <p:spPr>
          <a:xfrm>
            <a:off x="1554750" y="160975"/>
            <a:ext cx="6034500" cy="744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Key Insights &amp; Takeaways</a:t>
            </a:r>
            <a:endParaRPr/>
          </a:p>
        </p:txBody>
      </p:sp>
      <p:sp>
        <p:nvSpPr>
          <p:cNvPr id="222" name="Google Shape;222;p36"/>
          <p:cNvSpPr txBox="1"/>
          <p:nvPr>
            <p:ph idx="1" type="body"/>
          </p:nvPr>
        </p:nvSpPr>
        <p:spPr>
          <a:xfrm>
            <a:off x="1299999" y="1430850"/>
            <a:ext cx="6690600" cy="1064700"/>
          </a:xfrm>
          <a:prstGeom prst="rect">
            <a:avLst/>
          </a:prstGeom>
        </p:spPr>
        <p:txBody>
          <a:bodyPr anchorCtr="0" anchor="t" bIns="0" lIns="0" spcFirstLastPara="1" rIns="0" wrap="square" tIns="0">
            <a:noAutofit/>
          </a:bodyPr>
          <a:lstStyle/>
          <a:p>
            <a:pPr indent="-336550" lvl="0" marL="457200" rtl="0" algn="l">
              <a:spcBef>
                <a:spcPts val="600"/>
              </a:spcBef>
              <a:spcAft>
                <a:spcPts val="0"/>
              </a:spcAft>
              <a:buClr>
                <a:srgbClr val="000000"/>
              </a:buClr>
              <a:buSzPts val="1700"/>
              <a:buFont typeface="Lato"/>
              <a:buChar char="◦"/>
            </a:pPr>
            <a:r>
              <a:rPr i="0" lang="en" sz="1700">
                <a:solidFill>
                  <a:srgbClr val="000000"/>
                </a:solidFill>
                <a:latin typeface="Lato"/>
                <a:ea typeface="Lato"/>
                <a:cs typeface="Lato"/>
                <a:sym typeface="Lato"/>
              </a:rPr>
              <a:t>Equity </a:t>
            </a:r>
            <a:r>
              <a:rPr i="0" lang="en" sz="1700">
                <a:solidFill>
                  <a:srgbClr val="000000"/>
                </a:solidFill>
                <a:latin typeface="Lato"/>
                <a:ea typeface="Lato"/>
                <a:cs typeface="Lato"/>
                <a:sym typeface="Lato"/>
              </a:rPr>
              <a:t>Residential</a:t>
            </a:r>
            <a:r>
              <a:rPr i="0" lang="en" sz="1700">
                <a:solidFill>
                  <a:srgbClr val="000000"/>
                </a:solidFill>
                <a:latin typeface="Lato"/>
                <a:ea typeface="Lato"/>
                <a:cs typeface="Lato"/>
                <a:sym typeface="Lato"/>
              </a:rPr>
              <a:t> is primarily on the West Coast.</a:t>
            </a:r>
            <a:endParaRPr i="0" sz="1700">
              <a:solidFill>
                <a:srgbClr val="000000"/>
              </a:solidFill>
              <a:latin typeface="Lato"/>
              <a:ea typeface="Lato"/>
              <a:cs typeface="Lato"/>
              <a:sym typeface="Lato"/>
            </a:endParaRPr>
          </a:p>
          <a:p>
            <a:pPr indent="-336550" lvl="0" marL="457200" rtl="0" algn="l">
              <a:spcBef>
                <a:spcPts val="0"/>
              </a:spcBef>
              <a:spcAft>
                <a:spcPts val="0"/>
              </a:spcAft>
              <a:buClr>
                <a:srgbClr val="000000"/>
              </a:buClr>
              <a:buSzPts val="1700"/>
              <a:buFont typeface="Lato"/>
              <a:buChar char="◦"/>
            </a:pPr>
            <a:r>
              <a:rPr i="0" lang="en" sz="1700">
                <a:solidFill>
                  <a:srgbClr val="000000"/>
                </a:solidFill>
                <a:latin typeface="Lato"/>
                <a:ea typeface="Lato"/>
                <a:cs typeface="Lato"/>
                <a:sym typeface="Lato"/>
              </a:rPr>
              <a:t>New York City tends to </a:t>
            </a:r>
            <a:r>
              <a:rPr i="0" lang="en" sz="1700">
                <a:solidFill>
                  <a:srgbClr val="000000"/>
                </a:solidFill>
                <a:latin typeface="Lato"/>
                <a:ea typeface="Lato"/>
                <a:cs typeface="Lato"/>
                <a:sym typeface="Lato"/>
              </a:rPr>
              <a:t>have the highest rent and Washington DC tends to have the lowest rent among the major cities.</a:t>
            </a:r>
            <a:endParaRPr i="0" sz="1700">
              <a:solidFill>
                <a:srgbClr val="000000"/>
              </a:solidFill>
              <a:latin typeface="Lato"/>
              <a:ea typeface="Lato"/>
              <a:cs typeface="Lato"/>
              <a:sym typeface="Lato"/>
            </a:endParaRPr>
          </a:p>
          <a:p>
            <a:pPr indent="-336550" lvl="0" marL="457200" rtl="0" algn="l">
              <a:spcBef>
                <a:spcPts val="0"/>
              </a:spcBef>
              <a:spcAft>
                <a:spcPts val="0"/>
              </a:spcAft>
              <a:buClr>
                <a:srgbClr val="000000"/>
              </a:buClr>
              <a:buSzPts val="1700"/>
              <a:buFont typeface="Lato"/>
              <a:buChar char="◦"/>
            </a:pPr>
            <a:r>
              <a:rPr i="0" lang="en" sz="1700">
                <a:solidFill>
                  <a:srgbClr val="000000"/>
                </a:solidFill>
                <a:latin typeface="Lato"/>
                <a:ea typeface="Lato"/>
                <a:cs typeface="Lato"/>
                <a:sym typeface="Lato"/>
              </a:rPr>
              <a:t>New York City does not have nearly as many features as Washington DC or Boston.</a:t>
            </a:r>
            <a:endParaRPr i="0" sz="1700">
              <a:solidFill>
                <a:srgbClr val="000000"/>
              </a:solidFill>
              <a:latin typeface="Lato"/>
              <a:ea typeface="Lato"/>
              <a:cs typeface="Lato"/>
              <a:sym typeface="Lato"/>
            </a:endParaRPr>
          </a:p>
          <a:p>
            <a:pPr indent="-336550" lvl="0" marL="457200" rtl="0" algn="l">
              <a:spcBef>
                <a:spcPts val="0"/>
              </a:spcBef>
              <a:spcAft>
                <a:spcPts val="0"/>
              </a:spcAft>
              <a:buClr>
                <a:srgbClr val="000000"/>
              </a:buClr>
              <a:buSzPts val="1700"/>
              <a:buFont typeface="Lato"/>
              <a:buChar char="◦"/>
            </a:pPr>
            <a:r>
              <a:rPr i="0" lang="en" sz="1700">
                <a:solidFill>
                  <a:srgbClr val="000000"/>
                </a:solidFill>
                <a:latin typeface="Lato"/>
                <a:ea typeface="Lato"/>
                <a:cs typeface="Lato"/>
                <a:sym typeface="Lato"/>
              </a:rPr>
              <a:t>For studios and 1 bedroom apartments, Boston has the largest sized units.</a:t>
            </a:r>
            <a:endParaRPr i="0" sz="1700">
              <a:solidFill>
                <a:srgbClr val="000000"/>
              </a:solidFill>
              <a:latin typeface="Lato"/>
              <a:ea typeface="Lato"/>
              <a:cs typeface="Lato"/>
              <a:sym typeface="Lato"/>
            </a:endParaRPr>
          </a:p>
          <a:p>
            <a:pPr indent="-336550" lvl="0" marL="457200" rtl="0" algn="l">
              <a:spcBef>
                <a:spcPts val="0"/>
              </a:spcBef>
              <a:spcAft>
                <a:spcPts val="0"/>
              </a:spcAft>
              <a:buClr>
                <a:srgbClr val="000000"/>
              </a:buClr>
              <a:buSzPts val="1700"/>
              <a:buFont typeface="Lato"/>
              <a:buChar char="◦"/>
            </a:pPr>
            <a:r>
              <a:rPr i="0" lang="en" sz="1700">
                <a:solidFill>
                  <a:srgbClr val="000000"/>
                </a:solidFill>
                <a:latin typeface="Lato"/>
                <a:ea typeface="Lato"/>
                <a:cs typeface="Lato"/>
                <a:sym typeface="Lato"/>
              </a:rPr>
              <a:t>Apartments facing East or West tend to be more expensive than those facing North or South.</a:t>
            </a:r>
            <a:endParaRPr i="0" sz="1700">
              <a:solidFill>
                <a:srgbClr val="000000"/>
              </a:solidFill>
              <a:latin typeface="Lato"/>
              <a:ea typeface="Lato"/>
              <a:cs typeface="Lato"/>
              <a:sym typeface="Lato"/>
            </a:endParaRPr>
          </a:p>
          <a:p>
            <a:pPr indent="-336550" lvl="0" marL="457200" rtl="0" algn="l">
              <a:spcBef>
                <a:spcPts val="0"/>
              </a:spcBef>
              <a:spcAft>
                <a:spcPts val="0"/>
              </a:spcAft>
              <a:buClr>
                <a:srgbClr val="000000"/>
              </a:buClr>
              <a:buSzPts val="1700"/>
              <a:buFont typeface="Lato"/>
              <a:buChar char="◦"/>
            </a:pPr>
            <a:r>
              <a:rPr i="0" lang="en" sz="1700">
                <a:solidFill>
                  <a:srgbClr val="000000"/>
                </a:solidFill>
                <a:latin typeface="Lato"/>
                <a:ea typeface="Lato"/>
                <a:cs typeface="Lato"/>
                <a:sym typeface="Lato"/>
              </a:rPr>
              <a:t>Rent tends to increase on higher floors.</a:t>
            </a:r>
            <a:endParaRPr i="0" sz="1700">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7"/>
          <p:cNvSpPr txBox="1"/>
          <p:nvPr>
            <p:ph idx="4294967295" type="ctrTitle"/>
          </p:nvPr>
        </p:nvSpPr>
        <p:spPr>
          <a:xfrm>
            <a:off x="1034300" y="1063700"/>
            <a:ext cx="65937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solidFill>
                  <a:schemeClr val="accent4"/>
                </a:solidFill>
              </a:rPr>
              <a:t>Thanks!</a:t>
            </a:r>
            <a:endParaRPr sz="6000">
              <a:solidFill>
                <a:schemeClr val="accent4"/>
              </a:solidFill>
            </a:endParaRPr>
          </a:p>
        </p:txBody>
      </p:sp>
      <p:sp>
        <p:nvSpPr>
          <p:cNvPr id="229" name="Google Shape;229;p37"/>
          <p:cNvSpPr txBox="1"/>
          <p:nvPr>
            <p:ph idx="4294967295" type="subTitle"/>
          </p:nvPr>
        </p:nvSpPr>
        <p:spPr>
          <a:xfrm>
            <a:off x="1034300" y="2263322"/>
            <a:ext cx="6593700" cy="72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latin typeface="Lato"/>
                <a:ea typeface="Lato"/>
                <a:cs typeface="Lato"/>
                <a:sym typeface="Lato"/>
              </a:rPr>
              <a:t>Any questions?</a:t>
            </a:r>
            <a:endParaRPr b="1" sz="3600">
              <a:latin typeface="Lato"/>
              <a:ea typeface="Lato"/>
              <a:cs typeface="Lato"/>
              <a:sym typeface="Lato"/>
            </a:endParaRPr>
          </a:p>
          <a:p>
            <a:pPr indent="0" lvl="0" marL="0" rtl="0" algn="l">
              <a:spcBef>
                <a:spcPts val="600"/>
              </a:spcBef>
              <a:spcAft>
                <a:spcPts val="0"/>
              </a:spcAft>
              <a:buNone/>
            </a:pPr>
            <a:r>
              <a:t/>
            </a:r>
            <a:endParaRPr/>
          </a:p>
        </p:txBody>
      </p:sp>
      <p:sp>
        <p:nvSpPr>
          <p:cNvPr id="230" name="Google Shape;230;p37"/>
          <p:cNvSpPr/>
          <p:nvPr/>
        </p:nvSpPr>
        <p:spPr>
          <a:xfrm>
            <a:off x="3975391" y="889105"/>
            <a:ext cx="1068077" cy="971530"/>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0968B"/>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37"/>
          <p:cNvPicPr preferRelativeResize="0"/>
          <p:nvPr/>
        </p:nvPicPr>
        <p:blipFill>
          <a:blip r:embed="rId3">
            <a:alphaModFix/>
          </a:blip>
          <a:stretch>
            <a:fillRect/>
          </a:stretch>
        </p:blipFill>
        <p:spPr>
          <a:xfrm>
            <a:off x="5305847" y="889103"/>
            <a:ext cx="3612601" cy="3637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737850" y="3651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Wrangling Summary</a:t>
            </a:r>
            <a:endParaRPr/>
          </a:p>
        </p:txBody>
      </p:sp>
      <p:sp>
        <p:nvSpPr>
          <p:cNvPr id="134" name="Google Shape;134;p25"/>
          <p:cNvSpPr txBox="1"/>
          <p:nvPr>
            <p:ph idx="1" type="body"/>
          </p:nvPr>
        </p:nvSpPr>
        <p:spPr>
          <a:xfrm>
            <a:off x="737850" y="1323300"/>
            <a:ext cx="6875100" cy="30432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b="1" lang="en" sz="2100">
                <a:latin typeface="Lato"/>
                <a:ea typeface="Lato"/>
                <a:cs typeface="Lato"/>
                <a:sym typeface="Lato"/>
              </a:rPr>
              <a:t>Key columns:</a:t>
            </a:r>
            <a:r>
              <a:rPr lang="en" sz="2100"/>
              <a:t> price, square feet, address, presence of specific features.</a:t>
            </a:r>
            <a:endParaRPr sz="2100"/>
          </a:p>
          <a:p>
            <a:pPr indent="-361950" lvl="0" marL="457200" rtl="0" algn="l">
              <a:spcBef>
                <a:spcPts val="0"/>
              </a:spcBef>
              <a:spcAft>
                <a:spcPts val="0"/>
              </a:spcAft>
              <a:buSzPts val="2100"/>
              <a:buChar char="◦"/>
            </a:pPr>
            <a:r>
              <a:rPr lang="en" sz="2100"/>
              <a:t>Discovered some apartments were listed multiple times with different prices.</a:t>
            </a:r>
            <a:endParaRPr sz="2100"/>
          </a:p>
          <a:p>
            <a:pPr indent="-361950" lvl="0" marL="457200" rtl="0" algn="l">
              <a:spcBef>
                <a:spcPts val="0"/>
              </a:spcBef>
              <a:spcAft>
                <a:spcPts val="0"/>
              </a:spcAft>
              <a:buSzPts val="2100"/>
              <a:buChar char="◦"/>
            </a:pPr>
            <a:r>
              <a:rPr lang="en" sz="2100"/>
              <a:t>Changed column types.</a:t>
            </a:r>
            <a:endParaRPr sz="2100"/>
          </a:p>
          <a:p>
            <a:pPr indent="-361950" lvl="0" marL="457200" rtl="0" algn="l">
              <a:spcBef>
                <a:spcPts val="0"/>
              </a:spcBef>
              <a:spcAft>
                <a:spcPts val="0"/>
              </a:spcAft>
              <a:buSzPts val="2100"/>
              <a:buChar char="◦"/>
            </a:pPr>
            <a:r>
              <a:rPr lang="en" sz="2100"/>
              <a:t>Created a new column for view of a sunrise/sunset.</a:t>
            </a:r>
            <a:endParaRPr sz="2100"/>
          </a:p>
          <a:p>
            <a:pPr indent="-361950" lvl="0" marL="457200" rtl="0" algn="l">
              <a:spcBef>
                <a:spcPts val="0"/>
              </a:spcBef>
              <a:spcAft>
                <a:spcPts val="0"/>
              </a:spcAft>
              <a:buSzPts val="2100"/>
              <a:buChar char="◦"/>
            </a:pPr>
            <a:r>
              <a:rPr lang="en" sz="2100"/>
              <a:t>Used the </a:t>
            </a:r>
            <a:r>
              <a:rPr lang="en" sz="2100"/>
              <a:t>zip code</a:t>
            </a:r>
            <a:r>
              <a:rPr lang="en" sz="2100"/>
              <a:t> in the address to created a longitude and latitude column.</a:t>
            </a:r>
            <a:endParaRPr sz="2100"/>
          </a:p>
          <a:p>
            <a:pPr indent="-361950" lvl="0" marL="457200" rtl="0" algn="l">
              <a:spcBef>
                <a:spcPts val="0"/>
              </a:spcBef>
              <a:spcAft>
                <a:spcPts val="0"/>
              </a:spcAft>
              <a:buSzPts val="2100"/>
              <a:buChar char="◦"/>
            </a:pPr>
            <a:r>
              <a:rPr lang="en" sz="2100"/>
              <a:t>Corrected misspelled column name.</a:t>
            </a:r>
            <a:endParaRPr sz="2100"/>
          </a:p>
          <a:p>
            <a:pPr indent="-361950" lvl="0" marL="457200" rtl="0" algn="l">
              <a:spcBef>
                <a:spcPts val="0"/>
              </a:spcBef>
              <a:spcAft>
                <a:spcPts val="0"/>
              </a:spcAft>
              <a:buSzPts val="2100"/>
              <a:buChar char="◦"/>
            </a:pPr>
            <a:r>
              <a:rPr lang="en" sz="2100"/>
              <a:t>Checked for NA values.</a:t>
            </a:r>
            <a:endParaRPr sz="2100"/>
          </a:p>
        </p:txBody>
      </p:sp>
      <p:sp>
        <p:nvSpPr>
          <p:cNvPr id="135" name="Google Shape;135;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ctrTitle"/>
          </p:nvPr>
        </p:nvSpPr>
        <p:spPr>
          <a:xfrm>
            <a:off x="1034300" y="1583350"/>
            <a:ext cx="6342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Questions</a:t>
            </a:r>
            <a:endParaRPr/>
          </a:p>
        </p:txBody>
      </p:sp>
      <p:sp>
        <p:nvSpPr>
          <p:cNvPr id="141" name="Google Shape;141;p26"/>
          <p:cNvSpPr txBox="1"/>
          <p:nvPr>
            <p:ph idx="1" type="subTitle"/>
          </p:nvPr>
        </p:nvSpPr>
        <p:spPr>
          <a:xfrm>
            <a:off x="1034300" y="2840052"/>
            <a:ext cx="6342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Questions that may be relevant for property owners and renters.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509250" y="3392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1</a:t>
            </a:r>
            <a:endParaRPr/>
          </a:p>
        </p:txBody>
      </p:sp>
      <p:sp>
        <p:nvSpPr>
          <p:cNvPr id="147" name="Google Shape;147;p27"/>
          <p:cNvSpPr txBox="1"/>
          <p:nvPr>
            <p:ph idx="1" type="body"/>
          </p:nvPr>
        </p:nvSpPr>
        <p:spPr>
          <a:xfrm>
            <a:off x="509250" y="1486175"/>
            <a:ext cx="34671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700">
                <a:solidFill>
                  <a:srgbClr val="000000"/>
                </a:solidFill>
                <a:latin typeface="Lato"/>
                <a:ea typeface="Lato"/>
                <a:cs typeface="Lato"/>
                <a:sym typeface="Lato"/>
              </a:rPr>
              <a:t>Equity Apartments has properties in multiple cities throughout the United States. </a:t>
            </a:r>
            <a:r>
              <a:rPr b="1" lang="en" sz="1700">
                <a:solidFill>
                  <a:srgbClr val="000000"/>
                </a:solidFill>
                <a:latin typeface="Lato"/>
                <a:ea typeface="Lato"/>
                <a:cs typeface="Lato"/>
                <a:sym typeface="Lato"/>
              </a:rPr>
              <a:t>Plot the number of apartments by city to determine where the most apartments are located.</a:t>
            </a:r>
            <a:r>
              <a:rPr lang="en" sz="1700">
                <a:solidFill>
                  <a:srgbClr val="000000"/>
                </a:solidFill>
                <a:latin typeface="Lato"/>
                <a:ea typeface="Lato"/>
                <a:cs typeface="Lato"/>
                <a:sym typeface="Lato"/>
              </a:rPr>
              <a:t> Plotting on a US map will help renters visualize where in the country their options are if they would like to rent from Equity Apartments.</a:t>
            </a:r>
            <a:endParaRPr sz="1700">
              <a:solidFill>
                <a:srgbClr val="000000"/>
              </a:solidFill>
            </a:endParaRPr>
          </a:p>
        </p:txBody>
      </p:sp>
      <p:sp>
        <p:nvSpPr>
          <p:cNvPr id="148" name="Google Shape;148;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7"/>
          <p:cNvPicPr preferRelativeResize="0"/>
          <p:nvPr/>
        </p:nvPicPr>
        <p:blipFill>
          <a:blip r:embed="rId3">
            <a:alphaModFix/>
          </a:blip>
          <a:stretch>
            <a:fillRect/>
          </a:stretch>
        </p:blipFill>
        <p:spPr>
          <a:xfrm>
            <a:off x="4105750" y="1363187"/>
            <a:ext cx="4862848" cy="3289176"/>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509250" y="3287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2</a:t>
            </a:r>
            <a:endParaRPr/>
          </a:p>
        </p:txBody>
      </p:sp>
      <p:sp>
        <p:nvSpPr>
          <p:cNvPr id="155" name="Google Shape;155;p28"/>
          <p:cNvSpPr txBox="1"/>
          <p:nvPr>
            <p:ph idx="1" type="body"/>
          </p:nvPr>
        </p:nvSpPr>
        <p:spPr>
          <a:xfrm>
            <a:off x="509250" y="1486175"/>
            <a:ext cx="32658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700">
                <a:solidFill>
                  <a:srgbClr val="000000"/>
                </a:solidFill>
                <a:latin typeface="Lato"/>
                <a:ea typeface="Lato"/>
                <a:cs typeface="Lato"/>
                <a:sym typeface="Lato"/>
              </a:rPr>
              <a:t>Does having a city skyline view impact the price of the apartment?</a:t>
            </a:r>
            <a:r>
              <a:rPr lang="en" sz="1700">
                <a:solidFill>
                  <a:srgbClr val="000000"/>
                </a:solidFill>
                <a:latin typeface="Lato"/>
                <a:ea typeface="Lato"/>
                <a:cs typeface="Lato"/>
                <a:sym typeface="Lato"/>
              </a:rPr>
              <a:t> If it does, property owners will be able to charge a greater amount of rent for apartments with a skyline view.</a:t>
            </a:r>
            <a:endParaRPr sz="1700"/>
          </a:p>
        </p:txBody>
      </p:sp>
      <p:sp>
        <p:nvSpPr>
          <p:cNvPr id="156" name="Google Shape;156;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8"/>
          <p:cNvPicPr preferRelativeResize="0"/>
          <p:nvPr/>
        </p:nvPicPr>
        <p:blipFill>
          <a:blip r:embed="rId3">
            <a:alphaModFix/>
          </a:blip>
          <a:stretch>
            <a:fillRect/>
          </a:stretch>
        </p:blipFill>
        <p:spPr>
          <a:xfrm>
            <a:off x="3987450" y="1321787"/>
            <a:ext cx="4985262" cy="3371976"/>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509250" y="3182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3</a:t>
            </a:r>
            <a:endParaRPr/>
          </a:p>
        </p:txBody>
      </p:sp>
      <p:sp>
        <p:nvSpPr>
          <p:cNvPr id="163" name="Google Shape;163;p29"/>
          <p:cNvSpPr txBox="1"/>
          <p:nvPr>
            <p:ph idx="1" type="body"/>
          </p:nvPr>
        </p:nvSpPr>
        <p:spPr>
          <a:xfrm>
            <a:off x="509250" y="1486175"/>
            <a:ext cx="32448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700">
                <a:solidFill>
                  <a:srgbClr val="000000"/>
                </a:solidFill>
                <a:latin typeface="Lato"/>
                <a:ea typeface="Lato"/>
                <a:cs typeface="Lato"/>
                <a:sym typeface="Lato"/>
              </a:rPr>
              <a:t>What is the relationship between the square footage of an apartment and the price of it?</a:t>
            </a:r>
            <a:r>
              <a:rPr lang="en" sz="1700">
                <a:solidFill>
                  <a:srgbClr val="000000"/>
                </a:solidFill>
                <a:latin typeface="Lato"/>
                <a:ea typeface="Lato"/>
                <a:cs typeface="Lato"/>
                <a:sym typeface="Lato"/>
              </a:rPr>
              <a:t> In different cities, the price per square foot can vary greatly. Landlords and property owners should be aware of the relationship between price of the apartment and the total square footage so they can charge rent accordingly. </a:t>
            </a:r>
            <a:endParaRPr sz="1700"/>
          </a:p>
        </p:txBody>
      </p:sp>
      <p:sp>
        <p:nvSpPr>
          <p:cNvPr id="164" name="Google Shape;164;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9"/>
          <p:cNvPicPr preferRelativeResize="0"/>
          <p:nvPr/>
        </p:nvPicPr>
        <p:blipFill>
          <a:blip r:embed="rId3">
            <a:alphaModFix/>
          </a:blip>
          <a:stretch>
            <a:fillRect/>
          </a:stretch>
        </p:blipFill>
        <p:spPr>
          <a:xfrm>
            <a:off x="3926668" y="1214475"/>
            <a:ext cx="5052033" cy="3383474"/>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509250" y="1658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4</a:t>
            </a:r>
            <a:endParaRPr/>
          </a:p>
        </p:txBody>
      </p:sp>
      <p:sp>
        <p:nvSpPr>
          <p:cNvPr id="171" name="Google Shape;171;p30"/>
          <p:cNvSpPr txBox="1"/>
          <p:nvPr>
            <p:ph idx="1" type="body"/>
          </p:nvPr>
        </p:nvSpPr>
        <p:spPr>
          <a:xfrm>
            <a:off x="509250" y="1181375"/>
            <a:ext cx="76281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700">
                <a:solidFill>
                  <a:srgbClr val="000000"/>
                </a:solidFill>
                <a:latin typeface="Lato"/>
                <a:ea typeface="Lato"/>
                <a:cs typeface="Lato"/>
                <a:sym typeface="Lato"/>
              </a:rPr>
              <a:t>Which cities have apartments with higher square footage? </a:t>
            </a:r>
            <a:r>
              <a:rPr lang="en" sz="1700">
                <a:solidFill>
                  <a:srgbClr val="000000"/>
                </a:solidFill>
                <a:latin typeface="Lato"/>
                <a:ea typeface="Lato"/>
                <a:cs typeface="Lato"/>
                <a:sym typeface="Lato"/>
              </a:rPr>
              <a:t>Renters may want to live in cities with specific square footages so it is important for them to be aware of where they will find the right sized apartment.</a:t>
            </a:r>
            <a:endParaRPr sz="1700"/>
          </a:p>
        </p:txBody>
      </p:sp>
      <p:sp>
        <p:nvSpPr>
          <p:cNvPr id="172" name="Google Shape;172;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30"/>
          <p:cNvPicPr preferRelativeResize="0"/>
          <p:nvPr/>
        </p:nvPicPr>
        <p:blipFill>
          <a:blip r:embed="rId3">
            <a:alphaModFix/>
          </a:blip>
          <a:stretch>
            <a:fillRect/>
          </a:stretch>
        </p:blipFill>
        <p:spPr>
          <a:xfrm>
            <a:off x="270800" y="2286000"/>
            <a:ext cx="4286150" cy="2857451"/>
          </a:xfrm>
          <a:prstGeom prst="rect">
            <a:avLst/>
          </a:prstGeom>
          <a:noFill/>
          <a:ln cap="flat" cmpd="sng" w="9525">
            <a:solidFill>
              <a:schemeClr val="accent5"/>
            </a:solidFill>
            <a:prstDash val="solid"/>
            <a:round/>
            <a:headEnd len="sm" w="sm" type="none"/>
            <a:tailEnd len="sm" w="sm" type="none"/>
          </a:ln>
        </p:spPr>
      </p:pic>
      <p:pic>
        <p:nvPicPr>
          <p:cNvPr id="174" name="Google Shape;174;p30"/>
          <p:cNvPicPr preferRelativeResize="0"/>
          <p:nvPr/>
        </p:nvPicPr>
        <p:blipFill>
          <a:blip r:embed="rId4">
            <a:alphaModFix/>
          </a:blip>
          <a:stretch>
            <a:fillRect/>
          </a:stretch>
        </p:blipFill>
        <p:spPr>
          <a:xfrm>
            <a:off x="4624425" y="2285169"/>
            <a:ext cx="4286149" cy="2872532"/>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509250" y="3182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5</a:t>
            </a:r>
            <a:endParaRPr/>
          </a:p>
        </p:txBody>
      </p:sp>
      <p:sp>
        <p:nvSpPr>
          <p:cNvPr id="180" name="Google Shape;180;p31"/>
          <p:cNvSpPr txBox="1"/>
          <p:nvPr>
            <p:ph idx="1" type="body"/>
          </p:nvPr>
        </p:nvSpPr>
        <p:spPr>
          <a:xfrm>
            <a:off x="509250" y="1409975"/>
            <a:ext cx="32448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700">
                <a:solidFill>
                  <a:srgbClr val="000000"/>
                </a:solidFill>
                <a:latin typeface="Lato"/>
                <a:ea typeface="Lato"/>
                <a:cs typeface="Lato"/>
                <a:sym typeface="Lato"/>
              </a:rPr>
              <a:t>An apartment having a private bathroom means it has the same number of bedrooms and bathrooms. While many apartment have the same number of bathrooms as bedrooms, some have a greater number of bathrooms or bedrooms. </a:t>
            </a:r>
            <a:r>
              <a:rPr b="1" lang="en" sz="1700">
                <a:solidFill>
                  <a:srgbClr val="000000"/>
                </a:solidFill>
                <a:latin typeface="Lato"/>
                <a:ea typeface="Lato"/>
                <a:cs typeface="Lato"/>
                <a:sym typeface="Lato"/>
              </a:rPr>
              <a:t>So, does an apartment having a private bathroom make it more expensive than an apartment without one? </a:t>
            </a:r>
            <a:endParaRPr b="1" sz="1700">
              <a:latin typeface="Lato"/>
              <a:ea typeface="Lato"/>
              <a:cs typeface="Lato"/>
              <a:sym typeface="Lato"/>
            </a:endParaRPr>
          </a:p>
        </p:txBody>
      </p:sp>
      <p:sp>
        <p:nvSpPr>
          <p:cNvPr id="181" name="Google Shape;181;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31"/>
          <p:cNvPicPr preferRelativeResize="0"/>
          <p:nvPr/>
        </p:nvPicPr>
        <p:blipFill>
          <a:blip r:embed="rId3">
            <a:alphaModFix/>
          </a:blip>
          <a:stretch>
            <a:fillRect/>
          </a:stretch>
        </p:blipFill>
        <p:spPr>
          <a:xfrm>
            <a:off x="3988025" y="1214975"/>
            <a:ext cx="5000785" cy="3382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509250" y="3182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 Question 6</a:t>
            </a:r>
            <a:endParaRPr/>
          </a:p>
        </p:txBody>
      </p:sp>
      <p:sp>
        <p:nvSpPr>
          <p:cNvPr id="188" name="Google Shape;188;p32"/>
          <p:cNvSpPr txBox="1"/>
          <p:nvPr>
            <p:ph idx="1" type="body"/>
          </p:nvPr>
        </p:nvSpPr>
        <p:spPr>
          <a:xfrm>
            <a:off x="509238" y="1430850"/>
            <a:ext cx="7481400" cy="1064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700">
                <a:solidFill>
                  <a:srgbClr val="000000"/>
                </a:solidFill>
                <a:latin typeface="Lato"/>
                <a:ea typeface="Lato"/>
                <a:cs typeface="Lato"/>
                <a:sym typeface="Lato"/>
              </a:rPr>
              <a:t>For each of the top 5 cities with the most units in the dataset, what is the average rent price? </a:t>
            </a:r>
            <a:r>
              <a:rPr lang="en" sz="1700">
                <a:solidFill>
                  <a:srgbClr val="000000"/>
                </a:solidFill>
                <a:latin typeface="Lato"/>
                <a:ea typeface="Lato"/>
                <a:cs typeface="Lato"/>
                <a:sym typeface="Lato"/>
              </a:rPr>
              <a:t>For new renters trying to lease with Equity Apartments, they should know the cities in which they will have the most options within their price range.</a:t>
            </a:r>
            <a:endParaRPr b="1" sz="1700">
              <a:latin typeface="Lato"/>
              <a:ea typeface="Lato"/>
              <a:cs typeface="Lato"/>
              <a:sym typeface="Lato"/>
            </a:endParaRPr>
          </a:p>
        </p:txBody>
      </p:sp>
      <p:sp>
        <p:nvSpPr>
          <p:cNvPr id="189" name="Google Shape;189;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32"/>
          <p:cNvPicPr preferRelativeResize="0"/>
          <p:nvPr/>
        </p:nvPicPr>
        <p:blipFill>
          <a:blip r:embed="rId3">
            <a:alphaModFix/>
          </a:blip>
          <a:stretch>
            <a:fillRect/>
          </a:stretch>
        </p:blipFill>
        <p:spPr>
          <a:xfrm>
            <a:off x="1377012" y="2706675"/>
            <a:ext cx="5745875" cy="2189425"/>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lvia template">
  <a:themeElements>
    <a:clrScheme name="Custom 347">
      <a:dk1>
        <a:srgbClr val="222222"/>
      </a:dk1>
      <a:lt1>
        <a:srgbClr val="FFFFFF"/>
      </a:lt1>
      <a:dk2>
        <a:srgbClr val="111111"/>
      </a:dk2>
      <a:lt2>
        <a:srgbClr val="E7E4D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