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8" r:id="rId2"/>
    <p:sldId id="653" r:id="rId3"/>
    <p:sldId id="652" r:id="rId4"/>
    <p:sldId id="654" r:id="rId5"/>
    <p:sldId id="655" r:id="rId6"/>
    <p:sldId id="625" r:id="rId7"/>
    <p:sldId id="627" r:id="rId8"/>
    <p:sldId id="626" r:id="rId9"/>
    <p:sldId id="628" r:id="rId10"/>
    <p:sldId id="630" r:id="rId11"/>
    <p:sldId id="633" r:id="rId12"/>
    <p:sldId id="632" r:id="rId13"/>
    <p:sldId id="631" r:id="rId14"/>
    <p:sldId id="636" r:id="rId15"/>
    <p:sldId id="638" r:id="rId16"/>
    <p:sldId id="635" r:id="rId17"/>
    <p:sldId id="639" r:id="rId18"/>
    <p:sldId id="640" r:id="rId19"/>
    <p:sldId id="641" r:id="rId20"/>
    <p:sldId id="642" r:id="rId21"/>
    <p:sldId id="643" r:id="rId22"/>
    <p:sldId id="644" r:id="rId23"/>
    <p:sldId id="651" r:id="rId24"/>
    <p:sldId id="677" r:id="rId25"/>
    <p:sldId id="683" r:id="rId26"/>
    <p:sldId id="682" r:id="rId27"/>
    <p:sldId id="679" r:id="rId28"/>
    <p:sldId id="646" r:id="rId29"/>
    <p:sldId id="647" r:id="rId30"/>
    <p:sldId id="648" r:id="rId31"/>
    <p:sldId id="649" r:id="rId32"/>
    <p:sldId id="650" r:id="rId33"/>
    <p:sldId id="684" r:id="rId34"/>
    <p:sldId id="656" r:id="rId35"/>
    <p:sldId id="680" r:id="rId36"/>
    <p:sldId id="681" r:id="rId37"/>
    <p:sldId id="658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673" r:id="rId52"/>
    <p:sldId id="674" r:id="rId53"/>
    <p:sldId id="675" r:id="rId54"/>
    <p:sldId id="685" r:id="rId55"/>
    <p:sldId id="686" r:id="rId56"/>
    <p:sldId id="687" r:id="rId57"/>
    <p:sldId id="688" r:id="rId58"/>
    <p:sldId id="689" r:id="rId59"/>
    <p:sldId id="722" r:id="rId60"/>
    <p:sldId id="694" r:id="rId61"/>
    <p:sldId id="695" r:id="rId62"/>
    <p:sldId id="696" r:id="rId63"/>
    <p:sldId id="697" r:id="rId64"/>
    <p:sldId id="710" r:id="rId65"/>
    <p:sldId id="711" r:id="rId66"/>
    <p:sldId id="712" r:id="rId67"/>
    <p:sldId id="713" r:id="rId68"/>
    <p:sldId id="714" r:id="rId69"/>
    <p:sldId id="715" r:id="rId70"/>
    <p:sldId id="716" r:id="rId71"/>
    <p:sldId id="717" r:id="rId72"/>
    <p:sldId id="718" r:id="rId73"/>
    <p:sldId id="719" r:id="rId74"/>
    <p:sldId id="720" r:id="rId75"/>
    <p:sldId id="721" r:id="rId76"/>
    <p:sldId id="745" r:id="rId77"/>
    <p:sldId id="746" r:id="rId78"/>
    <p:sldId id="747" r:id="rId79"/>
    <p:sldId id="748" r:id="rId80"/>
    <p:sldId id="749" r:id="rId81"/>
    <p:sldId id="750" r:id="rId82"/>
    <p:sldId id="751" r:id="rId83"/>
    <p:sldId id="752" r:id="rId84"/>
    <p:sldId id="753" r:id="rId85"/>
    <p:sldId id="754" r:id="rId86"/>
    <p:sldId id="755" r:id="rId8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28.wmf"/><Relationship Id="rId4" Type="http://schemas.openxmlformats.org/officeDocument/2006/relationships/image" Target="../media/image5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2.wmf"/><Relationship Id="rId1" Type="http://schemas.openxmlformats.org/officeDocument/2006/relationships/image" Target="../media/image53.wmf"/><Relationship Id="rId4" Type="http://schemas.openxmlformats.org/officeDocument/2006/relationships/image" Target="../media/image5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60.wmf"/><Relationship Id="rId1" Type="http://schemas.openxmlformats.org/officeDocument/2006/relationships/image" Target="../media/image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6.wmf"/><Relationship Id="rId3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3.wmf"/><Relationship Id="rId1" Type="http://schemas.openxmlformats.org/officeDocument/2006/relationships/image" Target="../media/image73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75.wmf"/><Relationship Id="rId9" Type="http://schemas.openxmlformats.org/officeDocument/2006/relationships/image" Target="../media/image6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63.wmf"/><Relationship Id="rId1" Type="http://schemas.openxmlformats.org/officeDocument/2006/relationships/image" Target="../media/image7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56.wmf"/><Relationship Id="rId1" Type="http://schemas.openxmlformats.org/officeDocument/2006/relationships/image" Target="../media/image83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56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2" Type="http://schemas.openxmlformats.org/officeDocument/2006/relationships/image" Target="../media/image59.wmf"/><Relationship Id="rId1" Type="http://schemas.openxmlformats.org/officeDocument/2006/relationships/image" Target="../media/image87.wmf"/><Relationship Id="rId6" Type="http://schemas.openxmlformats.org/officeDocument/2006/relationships/image" Target="../media/image52.wmf"/><Relationship Id="rId5" Type="http://schemas.openxmlformats.org/officeDocument/2006/relationships/image" Target="../media/image77.wmf"/><Relationship Id="rId4" Type="http://schemas.openxmlformats.org/officeDocument/2006/relationships/image" Target="../media/image62.wmf"/><Relationship Id="rId9" Type="http://schemas.openxmlformats.org/officeDocument/2006/relationships/image" Target="../media/image90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4A7CFC73-5174-407A-B99A-252637FE97BA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FAF3BD7A-0386-4D7A-9CF6-B6F6B3387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E9135-30B6-4E86-8951-C5FC1FD99EA3}" type="datetime11">
              <a:rPr lang="en-US"/>
              <a:pPr/>
              <a:t>19:29:16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92B5-6A98-4B83-8C5F-0983FBDA6989}" type="slidenum">
              <a:rPr lang="he-IL"/>
              <a:pPr/>
              <a:t>1</a:t>
            </a:fld>
            <a:endParaRPr lang="en-US" dirty="0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EC3FB-37B1-B54C-AC8E-8BF9762FCD0F}" type="slidenum">
              <a:rPr lang="en-US"/>
              <a:pPr/>
              <a:t>84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94D45-D5B6-1247-A065-68739502D3EE}" type="slidenum">
              <a:rPr lang="en-US"/>
              <a:pPr/>
              <a:t>85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B892F-1AF6-194A-8891-180188C98049}" type="slidenum">
              <a:rPr lang="en-US"/>
              <a:pPr/>
              <a:t>86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4DF27-7352-D945-B17E-76ED24BC18E3}" type="slidenum">
              <a:rPr lang="en-US"/>
              <a:pPr/>
              <a:t>76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CC895-AE09-3D42-B823-1FAA51C98EC0}" type="slidenum">
              <a:rPr lang="en-US"/>
              <a:pPr/>
              <a:t>77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A4067-2E59-A544-997F-55EABBC9ECBC}" type="slidenum">
              <a:rPr lang="en-US"/>
              <a:pPr/>
              <a:t>78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7D1E7-71A9-5243-9F96-CBCC267EEA18}" type="slidenum">
              <a:rPr lang="en-US"/>
              <a:pPr/>
              <a:t>79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A6786-3EFF-BE46-9C3B-0724A110E3E7}" type="slidenum">
              <a:rPr lang="en-US"/>
              <a:pPr/>
              <a:t>80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AB6AD-75C6-C84D-97D9-46CC871284C4}" type="slidenum">
              <a:rPr lang="en-US"/>
              <a:pPr/>
              <a:t>81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736EF-BFCB-4C40-9954-02F6072C7D43}" type="slidenum">
              <a:rPr lang="en-US"/>
              <a:pPr/>
              <a:t>82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04A61-1830-E340-B473-0CE1ECFE37AC}" type="slidenum">
              <a:rPr lang="en-US"/>
              <a:pPr/>
              <a:t>83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BB0-8ABF-4400-9780-F5BFA8F86FC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1" kern="1200">
          <a:solidFill>
            <a:srgbClr val="00009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55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4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5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9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5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9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76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125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7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32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37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4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5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53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55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2133600" cy="508001"/>
          </a:xfrm>
        </p:spPr>
        <p:txBody>
          <a:bodyPr/>
          <a:lstStyle/>
          <a:p>
            <a:pPr algn="l"/>
            <a:fld id="{E1742914-3D98-4A16-B7EA-FC01C33C08F8}" type="slidenum">
              <a:rPr lang="en-US" sz="1600" smtClean="0"/>
              <a:pPr algn="l"/>
              <a:t>1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85786" y="1310903"/>
            <a:ext cx="7772400" cy="1470025"/>
          </a:xfrm>
        </p:spPr>
        <p:txBody>
          <a:bodyPr/>
          <a:lstStyle/>
          <a:p>
            <a:r>
              <a:rPr lang="en-US" b="1" dirty="0" smtClean="0"/>
              <a:t>COMP 382: Reasoning about algorithms</a:t>
            </a:r>
            <a:endParaRPr lang="en-US" b="1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31640" y="3620616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Unit 9: </a:t>
            </a:r>
            <a:r>
              <a:rPr lang="en-US" sz="3600" b="1" i="1" dirty="0" err="1" smtClean="0">
                <a:solidFill>
                  <a:schemeClr val="tx1"/>
                </a:solidFill>
              </a:rPr>
              <a:t>Undecidability</a:t>
            </a:r>
            <a:endParaRPr lang="en-US" sz="3600" b="1" i="1" dirty="0" smtClean="0">
              <a:solidFill>
                <a:schemeClr val="tx1"/>
              </a:solidFill>
            </a:endParaRPr>
          </a:p>
          <a:p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6165304"/>
            <a:ext cx="354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[Slides </a:t>
            </a:r>
            <a:r>
              <a:rPr lang="en-US" dirty="0" smtClean="0"/>
              <a:t>adapted from </a:t>
            </a:r>
            <a:r>
              <a:rPr lang="en-US" smtClean="0"/>
              <a:t>Amos Israeli’s]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A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is </a:t>
            </a:r>
            <a:r>
              <a:rPr lang="en-US" b="1" i="1" dirty="0" smtClean="0">
                <a:cs typeface="Times New Roman" pitchFamily="18" charset="0"/>
              </a:rPr>
              <a:t>countable </a:t>
            </a:r>
            <a:r>
              <a:rPr lang="en-US" dirty="0" smtClean="0">
                <a:cs typeface="Times New Roman" pitchFamily="18" charset="0"/>
              </a:rPr>
              <a:t>if it is either </a:t>
            </a:r>
            <a:r>
              <a:rPr lang="en-US" b="1" i="1" dirty="0" smtClean="0">
                <a:cs typeface="Times New Roman" pitchFamily="18" charset="0"/>
              </a:rPr>
              <a:t>finite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or its cardinality is equal to the cardinality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“A set is countable if a list of its elements can be created”.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“A set is countable if a list of its elements can be created”.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This list does not have to be finite, but for each natural number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, one should be able to specify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-th element on the list.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For example,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cs typeface="Times New Roman" pitchFamily="18" charset="0"/>
              </a:rPr>
              <a:t>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-th element on the list is 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2924944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Is the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cs typeface="Times New Roman" pitchFamily="18" charset="0"/>
              </a:rPr>
              <a:t> of rational numbers </a:t>
            </a:r>
            <a:r>
              <a:rPr lang="en-US" b="1" i="1" dirty="0" smtClean="0">
                <a:cs typeface="Times New Roman" pitchFamily="18" charset="0"/>
              </a:rPr>
              <a:t>countable</a:t>
            </a:r>
            <a:r>
              <a:rPr lang="en-US" dirty="0" smtClean="0">
                <a:cs typeface="Times New Roman" pitchFamily="18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Theorem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set of positive </a:t>
            </a:r>
            <a:r>
              <a:rPr lang="en-US" b="1" i="1" dirty="0" smtClean="0">
                <a:cs typeface="Times New Roman" pitchFamily="18" charset="0"/>
              </a:rPr>
              <a:t>rational numbers</a:t>
            </a:r>
            <a:r>
              <a:rPr lang="en-US" dirty="0" smtClean="0">
                <a:cs typeface="Times New Roman" pitchFamily="18" charset="0"/>
              </a:rPr>
              <a:t> is countable.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Proof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We have to show how a complete list of the rational numbers can be formed.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set of Rationals is Countable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13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Recall that each natural number is defined by a pair of natural numbers.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List </a:t>
            </a:r>
            <a:r>
              <a:rPr lang="en-US" dirty="0" err="1" smtClean="0">
                <a:cs typeface="Times New Roman" pitchFamily="18" charset="0"/>
              </a:rPr>
              <a:t>rationals</a:t>
            </a:r>
            <a:r>
              <a:rPr lang="en-US" dirty="0" smtClean="0">
                <a:cs typeface="Times New Roman" pitchFamily="18" charset="0"/>
              </a:rPr>
              <a:t> in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an  infinite                                                      rectangle.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set of </a:t>
            </a:r>
            <a:r>
              <a:rPr lang="en-US" b="1" dirty="0" err="1" smtClean="0"/>
              <a:t>rationals</a:t>
            </a:r>
            <a:r>
              <a:rPr lang="en-US" b="1" dirty="0" smtClean="0"/>
              <a:t> is countable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14</a:t>
            </a:fld>
            <a:endParaRPr lang="en-US" sz="1600" dirty="0"/>
          </a:p>
        </p:txBody>
      </p:sp>
      <p:graphicFrame>
        <p:nvGraphicFramePr>
          <p:cNvPr id="615426" name="Object 1"/>
          <p:cNvGraphicFramePr>
            <a:graphicFrameLocks noChangeAspect="1"/>
          </p:cNvGraphicFramePr>
          <p:nvPr/>
        </p:nvGraphicFramePr>
        <p:xfrm>
          <a:off x="3816372" y="3000372"/>
          <a:ext cx="382746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0" name="משוואה" r:id="rId3" imgW="1346040" imgH="863280" progId="Equation.3">
                  <p:embed/>
                </p:oleObj>
              </mc:Choice>
              <mc:Fallback>
                <p:oleObj name="משוואה" r:id="rId3" imgW="134604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72" y="3000372"/>
                        <a:ext cx="3827462" cy="258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5272" y="300037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15272" y="400050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15272" y="447741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715272" y="492919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15272" y="350043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5500702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………………………………………………...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How can we form a list including all these numbers?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set of </a:t>
            </a:r>
            <a:r>
              <a:rPr lang="en-US" b="1" dirty="0" err="1" smtClean="0"/>
              <a:t>rationals</a:t>
            </a:r>
            <a:r>
              <a:rPr lang="en-US" b="1" dirty="0" smtClean="0"/>
              <a:t> is countable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15</a:t>
            </a:fld>
            <a:endParaRPr lang="en-US" sz="1600" dirty="0"/>
          </a:p>
        </p:txBody>
      </p:sp>
      <p:graphicFrame>
        <p:nvGraphicFramePr>
          <p:cNvPr id="615426" name="Object 1"/>
          <p:cNvGraphicFramePr>
            <a:graphicFrameLocks noChangeAspect="1"/>
          </p:cNvGraphicFramePr>
          <p:nvPr/>
        </p:nvGraphicFramePr>
        <p:xfrm>
          <a:off x="3816372" y="3191532"/>
          <a:ext cx="382746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9" name="משוואה" r:id="rId3" imgW="1346040" imgH="863280" progId="Equation.3">
                  <p:embed/>
                </p:oleObj>
              </mc:Choice>
              <mc:Fallback>
                <p:oleObj name="משוואה" r:id="rId3" imgW="134604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72" y="3191532"/>
                        <a:ext cx="3827462" cy="258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5272" y="31915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15272" y="419166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15272" y="466857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715272" y="512035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15272" y="369159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5691862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………………………………………………...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43306" y="3334408"/>
            <a:ext cx="5214974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5157192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Can’t reach all</a:t>
            </a:r>
            <a:br>
              <a:rPr lang="en-US" sz="3200" dirty="0" smtClean="0">
                <a:cs typeface="Times New Roman" pitchFamily="18" charset="0"/>
              </a:rPr>
            </a:br>
            <a:r>
              <a:rPr lang="en-US" sz="3200" dirty="0" smtClean="0">
                <a:cs typeface="Times New Roman" pitchFamily="18" charset="0"/>
              </a:rPr>
              <a:t>numbers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</a:p>
        </p:txBody>
      </p:sp>
      <p:graphicFrame>
        <p:nvGraphicFramePr>
          <p:cNvPr id="614403" name="Object 1"/>
          <p:cNvGraphicFramePr>
            <a:graphicFrameLocks noChangeAspect="1"/>
          </p:cNvGraphicFramePr>
          <p:nvPr/>
        </p:nvGraphicFramePr>
        <p:xfrm>
          <a:off x="836616" y="1714488"/>
          <a:ext cx="382746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8" name="משוואה" r:id="rId3" imgW="1346040" imgH="1028520" progId="Equation.3">
                  <p:embed/>
                </p:oleObj>
              </mc:Choice>
              <mc:Fallback>
                <p:oleObj name="משוואה" r:id="rId3" imgW="1346040" imgH="1028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6" y="1714488"/>
                        <a:ext cx="3827463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set of </a:t>
            </a:r>
            <a:r>
              <a:rPr lang="en-US" b="1" dirty="0" err="1" smtClean="0"/>
              <a:t>rationals</a:t>
            </a:r>
            <a:r>
              <a:rPr lang="en-US" b="1" dirty="0" smtClean="0"/>
              <a:t> is countable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16</a:t>
            </a:fld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57224" y="1714488"/>
            <a:ext cx="642942" cy="50006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5786" y="1714488"/>
            <a:ext cx="1428760" cy="10001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5786" y="1714488"/>
            <a:ext cx="2143140" cy="14287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85786" y="1714488"/>
            <a:ext cx="3000396" cy="20002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5786" y="1785926"/>
            <a:ext cx="3714776" cy="25003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7182" y="1785926"/>
            <a:ext cx="4286280" cy="311468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5786" y="1857364"/>
            <a:ext cx="4857784" cy="36433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786" y="1928802"/>
            <a:ext cx="5429288" cy="41434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85786" y="1928802"/>
            <a:ext cx="5929354" cy="47149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5661248"/>
            <a:ext cx="31683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A better way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Note that some rational numbers appear more than once. For example: all numbers on the main diagonal are equal to 1, so this list is not final.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In order to compute the actual place of a given rational, we need to erase all duplicates, but this is a technicality…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set of </a:t>
            </a:r>
            <a:r>
              <a:rPr lang="en-US" b="1" dirty="0" err="1" smtClean="0"/>
              <a:t>rationals</a:t>
            </a:r>
            <a:r>
              <a:rPr lang="en-US" b="1" dirty="0" smtClean="0"/>
              <a:t> is countable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set of infinite binary sequences is not countable.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Are all sets countable?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Assume that there exists a list of all binary sequences. Such a list may look like this: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19</a:t>
            </a:fld>
            <a:endParaRPr lang="en-US" sz="1600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071538" y="3000375"/>
          <a:ext cx="213042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86" name="משוואה" r:id="rId3" imgW="749160" imgH="863280" progId="Equation.3">
                  <p:embed/>
                </p:oleObj>
              </mc:Choice>
              <mc:Fallback>
                <p:oleObj name="משוואה" r:id="rId3" imgW="74916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000375"/>
                        <a:ext cx="2130425" cy="258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6182" y="300037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86182" y="400050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447741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86182" y="492919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786182" y="350043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550070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…………………….................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problems for which there cannot be an algorithm, provably.</a:t>
            </a:r>
          </a:p>
          <a:p>
            <a:pPr lvl="1"/>
            <a:r>
              <a:rPr lang="en-US" b="1" i="1" dirty="0" smtClean="0"/>
              <a:t>Undecidable problems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are problems for which polynomial-time algorithms are unlikely to exist</a:t>
            </a:r>
          </a:p>
          <a:p>
            <a:pPr lvl="1"/>
            <a:r>
              <a:rPr lang="en-US" b="1" i="1" dirty="0" smtClean="0"/>
              <a:t>NP-complete problems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354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But can you be sure that all sequences are in this list?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In fact, There exist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infinitely many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sequences that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are not on the list: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20</a:t>
            </a:fld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3000372"/>
            <a:ext cx="3786214" cy="3023550"/>
            <a:chOff x="1071538" y="3000372"/>
            <a:chExt cx="3786214" cy="3023550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1071538" y="3000375"/>
            <a:ext cx="2130425" cy="2582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10" name="משוואה" r:id="rId3" imgW="749160" imgH="863280" progId="Equation.3">
                    <p:embed/>
                  </p:oleObj>
                </mc:Choice>
                <mc:Fallback>
                  <p:oleObj name="משוואה" r:id="rId3" imgW="749160" imgH="86328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000375"/>
                          <a:ext cx="2130425" cy="2582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786182" y="3000372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4000504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4477416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6182" y="4929198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6182" y="3500438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1538" y="5500702"/>
              <a:ext cx="3714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…………………….................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Consider for example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smtClean="0">
                <a:cs typeface="Times New Roman" pitchFamily="18" charset="0"/>
              </a:rPr>
              <a:t>0,0,1,1,0,… . The sequence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cs typeface="Times New Roman" pitchFamily="18" charset="0"/>
              </a:rPr>
              <a:t>is formed so that 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  1</a:t>
            </a:r>
            <a:r>
              <a:rPr lang="en-US" baseline="30000" dirty="0" smtClean="0">
                <a:cs typeface="Times New Roman" pitchFamily="18" charset="0"/>
              </a:rPr>
              <a:t>st</a:t>
            </a:r>
            <a:r>
              <a:rPr lang="en-US" dirty="0" smtClean="0">
                <a:cs typeface="Times New Roman" pitchFamily="18" charset="0"/>
              </a:rPr>
              <a:t> elt. Of 1</a:t>
            </a:r>
            <a:r>
              <a:rPr lang="en-US" baseline="30000" dirty="0" smtClean="0">
                <a:cs typeface="Times New Roman" pitchFamily="18" charset="0"/>
              </a:rPr>
              <a:t>st</a:t>
            </a:r>
            <a:r>
              <a:rPr lang="en-US" dirty="0" smtClean="0">
                <a:cs typeface="Times New Roman" pitchFamily="18" charset="0"/>
              </a:rPr>
              <a:t> seq.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  2</a:t>
            </a:r>
            <a:r>
              <a:rPr lang="en-US" baseline="30000" dirty="0" smtClean="0">
                <a:cs typeface="Times New Roman" pitchFamily="18" charset="0"/>
              </a:rPr>
              <a:t>nd</a:t>
            </a:r>
            <a:r>
              <a:rPr lang="en-US" dirty="0" smtClean="0">
                <a:cs typeface="Times New Roman" pitchFamily="18" charset="0"/>
              </a:rPr>
              <a:t> elt. Of 2</a:t>
            </a:r>
            <a:r>
              <a:rPr lang="en-US" baseline="30000" dirty="0" smtClean="0">
                <a:cs typeface="Times New Roman" pitchFamily="18" charset="0"/>
              </a:rPr>
              <a:t>nd</a:t>
            </a:r>
            <a:r>
              <a:rPr lang="en-US" dirty="0" smtClean="0">
                <a:cs typeface="Times New Roman" pitchFamily="18" charset="0"/>
              </a:rPr>
              <a:t> seq.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  3</a:t>
            </a:r>
            <a:r>
              <a:rPr lang="en-US" baseline="30000" dirty="0" smtClean="0">
                <a:cs typeface="Times New Roman" pitchFamily="18" charset="0"/>
              </a:rPr>
              <a:t>rd</a:t>
            </a:r>
            <a:r>
              <a:rPr lang="en-US" dirty="0" smtClean="0">
                <a:cs typeface="Times New Roman" pitchFamily="18" charset="0"/>
              </a:rPr>
              <a:t> elt. Of 3</a:t>
            </a:r>
            <a:r>
              <a:rPr lang="en-US" baseline="30000" dirty="0" smtClean="0">
                <a:cs typeface="Times New Roman" pitchFamily="18" charset="0"/>
              </a:rPr>
              <a:t>rd</a:t>
            </a:r>
            <a:r>
              <a:rPr lang="en-US" dirty="0" smtClean="0">
                <a:cs typeface="Times New Roman" pitchFamily="18" charset="0"/>
              </a:rPr>
              <a:t> seq.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And so on …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21</a:t>
            </a:fld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43570" y="3000372"/>
            <a:ext cx="3500430" cy="3023550"/>
            <a:chOff x="1071538" y="3000372"/>
            <a:chExt cx="3714776" cy="3023550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1071538" y="3000375"/>
            <a:ext cx="2130425" cy="2582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21" name="משוואה" r:id="rId3" imgW="749160" imgH="863280" progId="Equation.3">
                    <p:embed/>
                  </p:oleObj>
                </mc:Choice>
                <mc:Fallback>
                  <p:oleObj name="משוואה" r:id="rId3" imgW="749160" imgH="86328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000375"/>
                          <a:ext cx="2130425" cy="2582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286116" y="3000372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4000504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86116" y="4477416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6116" y="4929198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6116" y="3500438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1538" y="5500702"/>
              <a:ext cx="3714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……………………...........</a:t>
              </a:r>
              <a:endParaRPr lang="en-US" sz="28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6200000" flipH="1">
            <a:off x="5179223" y="3178967"/>
            <a:ext cx="2714644" cy="23574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393537" y="2964653"/>
            <a:ext cx="2857520" cy="25003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42900" y="2786058"/>
          <a:ext cx="11334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22" name="משוואה" r:id="rId5" imgW="304560" imgH="164880" progId="Equation.3">
                  <p:embed/>
                </p:oleObj>
              </mc:Choice>
              <mc:Fallback>
                <p:oleObj name="משוואה" r:id="rId5" imgW="30456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786058"/>
                        <a:ext cx="11334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2" name="Object 4"/>
          <p:cNvGraphicFramePr>
            <a:graphicFrameLocks noChangeAspect="1"/>
          </p:cNvGraphicFramePr>
          <p:nvPr/>
        </p:nvGraphicFramePr>
        <p:xfrm>
          <a:off x="287338" y="3505200"/>
          <a:ext cx="11811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23" name="משוואה" r:id="rId7" imgW="317160" imgH="164880" progId="Equation.3">
                  <p:embed/>
                </p:oleObj>
              </mc:Choice>
              <mc:Fallback>
                <p:oleObj name="משוואה" r:id="rId7" imgW="3171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505200"/>
                        <a:ext cx="11811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4" name="Object 6"/>
          <p:cNvGraphicFramePr>
            <a:graphicFrameLocks noChangeAspect="1"/>
          </p:cNvGraphicFramePr>
          <p:nvPr/>
        </p:nvGraphicFramePr>
        <p:xfrm>
          <a:off x="287338" y="4221163"/>
          <a:ext cx="1181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24" name="משוואה" r:id="rId9" imgW="317160" imgH="164880" progId="Equation.3">
                  <p:embed/>
                </p:oleObj>
              </mc:Choice>
              <mc:Fallback>
                <p:oleObj name="משוואה" r:id="rId9" imgW="31716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221163"/>
                        <a:ext cx="11811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Define                            . Obviously, for every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        ,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-th element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,          differs from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-th element of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-th sequence in the list, that is: The </a:t>
            </a:r>
            <a:r>
              <a:rPr lang="en-US" b="1" dirty="0" smtClean="0">
                <a:cs typeface="Times New Roman" pitchFamily="18" charset="0"/>
              </a:rPr>
              <a:t>element on the diagonal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Can the sequence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 appear on the list?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22</a:t>
            </a:fld>
            <a:endParaRPr lang="en-US" sz="16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714480" y="1698617"/>
          <a:ext cx="24511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83" name="משוואה" r:id="rId3" imgW="660240" imgH="177480" progId="Equation.3">
                  <p:embed/>
                </p:oleObj>
              </mc:Choice>
              <mc:Fallback>
                <p:oleObj name="משוואה" r:id="rId3" imgW="6602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698617"/>
                        <a:ext cx="24511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96" name="Object 3"/>
          <p:cNvGraphicFramePr>
            <a:graphicFrameLocks noChangeAspect="1"/>
          </p:cNvGraphicFramePr>
          <p:nvPr/>
        </p:nvGraphicFramePr>
        <p:xfrm>
          <a:off x="5643570" y="2244721"/>
          <a:ext cx="7540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84" name="משוואה" r:id="rId5" imgW="203040" imgH="164880" progId="Equation.3">
                  <p:embed/>
                </p:oleObj>
              </mc:Choice>
              <mc:Fallback>
                <p:oleObj name="משוואה" r:id="rId5" imgW="20304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244721"/>
                        <a:ext cx="7540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97" name="Object 3"/>
          <p:cNvGraphicFramePr>
            <a:graphicFrameLocks noChangeAspect="1"/>
          </p:cNvGraphicFramePr>
          <p:nvPr/>
        </p:nvGraphicFramePr>
        <p:xfrm>
          <a:off x="1000100" y="2339971"/>
          <a:ext cx="1082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85" name="משוואה" r:id="rId7" imgW="291960" imgH="139680" progId="Equation.3">
                  <p:embed/>
                </p:oleObj>
              </mc:Choice>
              <mc:Fallback>
                <p:oleObj name="משוואה" r:id="rId7" imgW="29196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39971"/>
                        <a:ext cx="10826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571472" y="1827230"/>
          <a:ext cx="3914775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6" name="משוואה" r:id="rId3" imgW="1460160" imgH="1371600" progId="Equation.3">
                  <p:embed/>
                </p:oleObj>
              </mc:Choice>
              <mc:Fallback>
                <p:oleObj name="משוואה" r:id="rId3" imgW="1460160" imgH="1371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827230"/>
                        <a:ext cx="3914775" cy="410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Uncountable Sets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23</a:t>
            </a:fld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1142976" y="1643050"/>
            <a:ext cx="3429024" cy="3286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928662" y="1928802"/>
            <a:ext cx="3571900" cy="34290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64662" y="2852936"/>
            <a:ext cx="30718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Contradiction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04622" y="5734997"/>
            <a:ext cx="357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800000"/>
                </a:solidFill>
              </a:rPr>
              <a:t>Diagonalization</a:t>
            </a:r>
            <a:endParaRPr lang="en-US" sz="3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Turing machine = model of a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Inputs coded as strings over a finite input alphabet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= Set of strings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Intuition: </a:t>
            </a:r>
            <a:r>
              <a:rPr lang="en-US" dirty="0" smtClean="0"/>
              <a:t>A language corresponds to a computational decision problem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check if a given number n is even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Language: </a:t>
            </a:r>
            <a:endParaRPr lang="en-US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29087"/>
              </p:ext>
            </p:extLst>
          </p:nvPr>
        </p:nvGraphicFramePr>
        <p:xfrm>
          <a:off x="2544613" y="2780283"/>
          <a:ext cx="36115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9" name="Equation" r:id="rId3" imgW="1270000" imgH="241300" progId="Equation.3">
                  <p:embed/>
                </p:oleObj>
              </mc:Choice>
              <mc:Fallback>
                <p:oleObj name="Equation" r:id="rId3" imgW="1270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613" y="2780283"/>
                        <a:ext cx="36115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2205" y="4797152"/>
            <a:ext cx="68112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All inputs on which the answer is “yes”</a:t>
            </a:r>
            <a:endParaRPr 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2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cs typeface="Times New Roman" pitchFamily="18" charset="0"/>
              </a:rPr>
              <a:t>The collection of strings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accepts is </a:t>
            </a:r>
            <a:r>
              <a:rPr lang="en-US" b="1" i="1" dirty="0">
                <a:cs typeface="Times New Roman" pitchFamily="18" charset="0"/>
              </a:rPr>
              <a:t>the language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>
                <a:cs typeface="Times New Roman" pitchFamily="18" charset="0"/>
              </a:rPr>
              <a:t>denoted          .</a:t>
            </a:r>
          </a:p>
          <a:p>
            <a:pPr marL="514350" indent="-514350">
              <a:buNone/>
            </a:pPr>
            <a:endParaRPr lang="en-US" dirty="0"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>
                <a:cs typeface="Times New Roman" pitchFamily="18" charset="0"/>
              </a:rPr>
              <a:t>A language is </a:t>
            </a:r>
            <a:r>
              <a:rPr lang="en-US" b="1" i="1" dirty="0">
                <a:cs typeface="Times New Roman" pitchFamily="18" charset="0"/>
              </a:rPr>
              <a:t>Turing Recognizable </a:t>
            </a:r>
            <a:r>
              <a:rPr lang="en-US" dirty="0">
                <a:cs typeface="Times New Roman" pitchFamily="18" charset="0"/>
              </a:rPr>
              <a:t>if there exists a Turing machine that recognizes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56179"/>
              </p:ext>
            </p:extLst>
          </p:nvPr>
        </p:nvGraphicFramePr>
        <p:xfrm>
          <a:off x="5263431" y="2818259"/>
          <a:ext cx="8207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36" name="Equation" r:id="rId3" imgW="304560" imgH="164880" progId="Equation.3">
                  <p:embed/>
                </p:oleObj>
              </mc:Choice>
              <mc:Fallback>
                <p:oleObj name="Equation" r:id="rId3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431" y="2818259"/>
                        <a:ext cx="8207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4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8472518" cy="47577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cs typeface="Times New Roman" pitchFamily="18" charset="0"/>
              </a:rPr>
              <a:t>Since it is hard to tell whether a running machine is </a:t>
            </a:r>
            <a:r>
              <a:rPr lang="en-US" b="1" i="1" dirty="0" smtClean="0">
                <a:cs typeface="Times New Roman" pitchFamily="18" charset="0"/>
              </a:rPr>
              <a:t>looping</a:t>
            </a:r>
            <a:r>
              <a:rPr lang="en-US" dirty="0" smtClean="0">
                <a:cs typeface="Times New Roman" pitchFamily="18" charset="0"/>
              </a:rPr>
              <a:t>, we prefer machines that halt on </a:t>
            </a:r>
            <a:r>
              <a:rPr lang="en-US" b="1" i="1" dirty="0" smtClean="0">
                <a:cs typeface="Times New Roman" pitchFamily="18" charset="0"/>
              </a:rPr>
              <a:t>all inputs</a:t>
            </a:r>
            <a:r>
              <a:rPr lang="en-US" dirty="0" smtClean="0">
                <a:cs typeface="Times New Roman" pitchFamily="18" charset="0"/>
              </a:rPr>
              <a:t>. These machines are called </a:t>
            </a:r>
            <a:r>
              <a:rPr lang="en-US" b="1" i="1" dirty="0" smtClean="0">
                <a:cs typeface="Times New Roman" pitchFamily="18" charset="0"/>
              </a:rPr>
              <a:t>deciders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pPr marL="514350" indent="-514350">
              <a:buNone/>
            </a:pPr>
            <a:r>
              <a:rPr lang="en-US" dirty="0" smtClean="0">
                <a:cs typeface="Times New Roman" pitchFamily="18" charset="0"/>
              </a:rPr>
              <a:t>A decider that recognizes a language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cs typeface="Times New Roman" pitchFamily="18" charset="0"/>
              </a:rPr>
              <a:t> is said to </a:t>
            </a:r>
            <a:r>
              <a:rPr lang="en-US" b="1" i="1" dirty="0" smtClean="0">
                <a:cs typeface="Times New Roman" pitchFamily="18" charset="0"/>
              </a:rPr>
              <a:t>decide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dirty="0" smtClean="0">
                <a:cs typeface="Times New Roman" pitchFamily="18" charset="0"/>
              </a:rPr>
              <a:t>A language is </a:t>
            </a:r>
            <a:r>
              <a:rPr lang="en-US" b="1" i="1" dirty="0" smtClean="0">
                <a:cs typeface="Times New Roman" pitchFamily="18" charset="0"/>
              </a:rPr>
              <a:t>Turing decidable </a:t>
            </a:r>
            <a:r>
              <a:rPr lang="en-US" dirty="0" smtClean="0">
                <a:cs typeface="Times New Roman" pitchFamily="18" charset="0"/>
              </a:rPr>
              <a:t>if there exists a Turing machine that decides it, and </a:t>
            </a:r>
            <a:r>
              <a:rPr lang="en-US" b="1" i="1" dirty="0" smtClean="0">
                <a:cs typeface="Times New Roman" pitchFamily="18" charset="0"/>
              </a:rPr>
              <a:t>undecidable</a:t>
            </a:r>
            <a:r>
              <a:rPr lang="en-US" dirty="0" smtClean="0">
                <a:cs typeface="Times New Roman" pitchFamily="18" charset="0"/>
              </a:rPr>
              <a:t> otherwise.</a:t>
            </a:r>
          </a:p>
          <a:p>
            <a:pPr marL="514350" indent="-514350"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Turing </a:t>
            </a:r>
            <a:r>
              <a:rPr lang="en-US" dirty="0"/>
              <a:t>d</a:t>
            </a:r>
            <a:r>
              <a:rPr lang="en-US" b="1" dirty="0" smtClean="0"/>
              <a:t>eciders (algorithms)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93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Claim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Some Languages are not Turing-recognizable.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Proof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For any (finite) alphabet,    , the set of (finite) strings      , is countable. A list of all elements in       is obtained by first listing strings of length 1, then 2, …,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Turing unrecognizable </a:t>
            </a:r>
            <a:r>
              <a:rPr lang="en-US" dirty="0"/>
              <a:t>l</a:t>
            </a:r>
            <a:r>
              <a:rPr lang="en-US" b="1" dirty="0" smtClean="0"/>
              <a:t>anguages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28</a:t>
            </a:fld>
            <a:endParaRPr lang="en-US" sz="1600" dirty="0"/>
          </a:p>
        </p:txBody>
      </p:sp>
      <p:graphicFrame>
        <p:nvGraphicFramePr>
          <p:cNvPr id="624642" name="Object 3"/>
          <p:cNvGraphicFramePr>
            <a:graphicFrameLocks noChangeAspect="1"/>
          </p:cNvGraphicFramePr>
          <p:nvPr/>
        </p:nvGraphicFramePr>
        <p:xfrm>
          <a:off x="4572000" y="3814769"/>
          <a:ext cx="423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3" name="משוואה" r:id="rId3" imgW="114120" imgH="126720" progId="Equation.3">
                  <p:embed/>
                </p:oleObj>
              </mc:Choice>
              <mc:Fallback>
                <p:oleObj name="משוואה" r:id="rId3" imgW="114120" imgH="126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4769"/>
                        <a:ext cx="4238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3" name="Object 3"/>
          <p:cNvGraphicFramePr>
            <a:graphicFrameLocks noChangeAspect="1"/>
          </p:cNvGraphicFramePr>
          <p:nvPr/>
        </p:nvGraphicFramePr>
        <p:xfrm>
          <a:off x="2143108" y="4143380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4" name="משוואה" r:id="rId5" imgW="164880" imgH="177480" progId="Equation.3">
                  <p:embed/>
                </p:oleObj>
              </mc:Choice>
              <mc:Fallback>
                <p:oleObj name="משוואה" r:id="rId5" imgW="164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143380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4" name="Object 3"/>
          <p:cNvGraphicFramePr>
            <a:graphicFrameLocks noChangeAspect="1"/>
          </p:cNvGraphicFramePr>
          <p:nvPr/>
        </p:nvGraphicFramePr>
        <p:xfrm>
          <a:off x="1406525" y="4768864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5" name="משוואה" r:id="rId7" imgW="164880" imgH="177480" progId="Equation.3">
                  <p:embed/>
                </p:oleObj>
              </mc:Choice>
              <mc:Fallback>
                <p:oleObj name="משוואה" r:id="rId7" imgW="1648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768864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set of all TM-s is also countable because every TM,      , can be described by its encoding         , which is a string over    . So the set of TM-s corresponds to a subset of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Note:</a:t>
            </a:r>
            <a:r>
              <a:rPr lang="en-US" dirty="0" smtClean="0">
                <a:cs typeface="Times New Roman" pitchFamily="18" charset="0"/>
              </a:rPr>
              <a:t> Here we use the (unproven but correct) fact that the cardinality of a set is always not greater then the cardinality of any of its supersets.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(cont.)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29</a:t>
            </a:fld>
            <a:endParaRPr lang="en-US" sz="1600" dirty="0"/>
          </a:p>
        </p:txBody>
      </p:sp>
      <p:graphicFrame>
        <p:nvGraphicFramePr>
          <p:cNvPr id="624642" name="Object 3"/>
          <p:cNvGraphicFramePr>
            <a:graphicFrameLocks noChangeAspect="1"/>
          </p:cNvGraphicFramePr>
          <p:nvPr/>
        </p:nvGraphicFramePr>
        <p:xfrm>
          <a:off x="2714612" y="2243133"/>
          <a:ext cx="6127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7" name="משוואה" r:id="rId3" imgW="164880" imgH="126720" progId="Equation.3">
                  <p:embed/>
                </p:oleObj>
              </mc:Choice>
              <mc:Fallback>
                <p:oleObj name="משוואה" r:id="rId3" imgW="164880" imgH="126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243133"/>
                        <a:ext cx="61277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3" name="Object 3"/>
          <p:cNvGraphicFramePr>
            <a:graphicFrameLocks noChangeAspect="1"/>
          </p:cNvGraphicFramePr>
          <p:nvPr/>
        </p:nvGraphicFramePr>
        <p:xfrm>
          <a:off x="7077096" y="2743199"/>
          <a:ext cx="4238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8" name="משוואה" r:id="rId5" imgW="114120" imgH="126720" progId="Equation.3">
                  <p:embed/>
                </p:oleObj>
              </mc:Choice>
              <mc:Fallback>
                <p:oleObj name="משוואה" r:id="rId5" imgW="1141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96" y="2743199"/>
                        <a:ext cx="42386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9" name="Object 3"/>
          <p:cNvGraphicFramePr>
            <a:graphicFrameLocks noChangeAspect="1"/>
          </p:cNvGraphicFramePr>
          <p:nvPr/>
        </p:nvGraphicFramePr>
        <p:xfrm>
          <a:off x="2500298" y="2673350"/>
          <a:ext cx="942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9" name="משוואה" r:id="rId7" imgW="253800" imgH="203040" progId="Equation.3">
                  <p:embed/>
                </p:oleObj>
              </mc:Choice>
              <mc:Fallback>
                <p:oleObj name="משוואה" r:id="rId7" imgW="2538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673350"/>
                        <a:ext cx="9429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0" name="Object 6"/>
          <p:cNvGraphicFramePr>
            <a:graphicFrameLocks noChangeAspect="1"/>
          </p:cNvGraphicFramePr>
          <p:nvPr/>
        </p:nvGraphicFramePr>
        <p:xfrm>
          <a:off x="8001024" y="3071810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0" name="משוואה" r:id="rId9" imgW="164880" imgH="177480" progId="Equation.3">
                  <p:embed/>
                </p:oleObj>
              </mc:Choice>
              <mc:Fallback>
                <p:oleObj name="משוואה" r:id="rId9" imgW="1648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3071810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Technique for proving results about the cardinality of 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Invented by German mathematician Georg Cantor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Since each TM recognizes exactly a single language, a list of all TM-s can be used as a list of all recognizable languages.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If we show that the set of languages over    is </a:t>
            </a:r>
            <a:r>
              <a:rPr lang="en-US" b="1" dirty="0" smtClean="0">
                <a:cs typeface="Times New Roman" pitchFamily="18" charset="0"/>
              </a:rPr>
              <a:t>uncountable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we can deduce that at least a single language is not on the list, that is: </a:t>
            </a:r>
            <a:r>
              <a:rPr lang="en-US" b="1" i="1" dirty="0" smtClean="0">
                <a:cs typeface="Times New Roman" pitchFamily="18" charset="0"/>
              </a:rPr>
              <a:t>it is not recognized by any TM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(cont.)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30</a:t>
            </a:fld>
            <a:endParaRPr lang="en-US" sz="1600" dirty="0"/>
          </a:p>
        </p:txBody>
      </p:sp>
      <p:graphicFrame>
        <p:nvGraphicFramePr>
          <p:cNvPr id="626693" name="Object 3"/>
          <p:cNvGraphicFramePr>
            <a:graphicFrameLocks noChangeAspect="1"/>
          </p:cNvGraphicFramePr>
          <p:nvPr/>
        </p:nvGraphicFramePr>
        <p:xfrm>
          <a:off x="7291409" y="3571876"/>
          <a:ext cx="423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57" name="משוואה" r:id="rId3" imgW="114120" imgH="126720" progId="Equation.3">
                  <p:embed/>
                </p:oleObj>
              </mc:Choice>
              <mc:Fallback>
                <p:oleObj name="משוואה" r:id="rId3" imgW="11412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409" y="3571876"/>
                        <a:ext cx="42386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We have already seen that the set of infinite binary sequences is uncountable. Now we form  a correspondence between the set of languages over     and the set of infinite binary sequences to show that the set of languages is uncountable.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(cont.)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31</a:t>
            </a:fld>
            <a:endParaRPr lang="en-US" sz="1600" dirty="0"/>
          </a:p>
        </p:txBody>
      </p:sp>
      <p:graphicFrame>
        <p:nvGraphicFramePr>
          <p:cNvPr id="627717" name="Object 5"/>
          <p:cNvGraphicFramePr>
            <a:graphicFrameLocks noChangeAspect="1"/>
          </p:cNvGraphicFramePr>
          <p:nvPr/>
        </p:nvGraphicFramePr>
        <p:xfrm>
          <a:off x="3500430" y="3500438"/>
          <a:ext cx="4238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1" name="משוואה" r:id="rId3" imgW="114120" imgH="126720" progId="Equation.3">
                  <p:embed/>
                </p:oleObj>
              </mc:Choice>
              <mc:Fallback>
                <p:oleObj name="משוואה" r:id="rId3" imgW="11412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500438"/>
                        <a:ext cx="4238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We have already seen that the set       is countable. Consider a fixed list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cs typeface="Times New Roman" pitchFamily="18" charset="0"/>
              </a:rPr>
              <a:t> of all words in      . A correspondence between the set of infinite binary sequences and the set       of languages is formed as follows: For every infinite binary sequence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US" dirty="0" smtClean="0">
                <a:cs typeface="Times New Roman" pitchFamily="18" charset="0"/>
              </a:rPr>
              <a:t>corresponds the language: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                                                                     QED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(cont.)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32</a:t>
            </a:fld>
            <a:endParaRPr lang="en-US" sz="1600" dirty="0"/>
          </a:p>
        </p:txBody>
      </p:sp>
      <p:graphicFrame>
        <p:nvGraphicFramePr>
          <p:cNvPr id="626693" name="Object 3"/>
          <p:cNvGraphicFramePr>
            <a:graphicFrameLocks noChangeAspect="1"/>
          </p:cNvGraphicFramePr>
          <p:nvPr/>
        </p:nvGraphicFramePr>
        <p:xfrm>
          <a:off x="6245241" y="1482716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89" name="משוואה" r:id="rId3" imgW="164880" imgH="177480" progId="Equation.3">
                  <p:embed/>
                </p:oleObj>
              </mc:Choice>
              <mc:Fallback>
                <p:oleObj name="משוואה" r:id="rId3" imgW="1648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41" y="1482716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0" name="Object 4"/>
          <p:cNvGraphicFramePr>
            <a:graphicFrameLocks noChangeAspect="1"/>
          </p:cNvGraphicFramePr>
          <p:nvPr/>
        </p:nvGraphicFramePr>
        <p:xfrm>
          <a:off x="2214547" y="5429264"/>
          <a:ext cx="507209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90" name="משוואה" r:id="rId5" imgW="1231560" imgH="164880" progId="Equation.3">
                  <p:embed/>
                </p:oleObj>
              </mc:Choice>
              <mc:Fallback>
                <p:oleObj name="משוואה" r:id="rId5" imgW="1231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7" y="5429264"/>
                        <a:ext cx="507209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1" name="Object 4"/>
          <p:cNvGraphicFramePr>
            <a:graphicFrameLocks noChangeAspect="1"/>
          </p:cNvGraphicFramePr>
          <p:nvPr/>
        </p:nvGraphicFramePr>
        <p:xfrm>
          <a:off x="1357290" y="2554286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91" name="משוואה" r:id="rId7" imgW="164880" imgH="177480" progId="Equation.3">
                  <p:embed/>
                </p:oleObj>
              </mc:Choice>
              <mc:Fallback>
                <p:oleObj name="משוואה" r:id="rId7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554286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2" name="Object 6"/>
          <p:cNvGraphicFramePr>
            <a:graphicFrameLocks noChangeAspect="1"/>
          </p:cNvGraphicFramePr>
          <p:nvPr/>
        </p:nvGraphicFramePr>
        <p:xfrm>
          <a:off x="7245373" y="3125790"/>
          <a:ext cx="612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92" name="משוואה" r:id="rId8" imgW="164880" imgH="177480" progId="Equation.3">
                  <p:embed/>
                </p:oleObj>
              </mc:Choice>
              <mc:Fallback>
                <p:oleObj name="משוואה" r:id="rId8" imgW="1648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73" y="3125790"/>
                        <a:ext cx="6127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367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more problems than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1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Now we’ll show an undecidable language.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language that we prove to be undecidable is a very natural language namely the language consisting of pairs of the form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is a TM accepting string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Halting Problem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34</a:t>
            </a:fld>
            <a:endParaRPr lang="en-US" sz="1600" dirty="0"/>
          </a:p>
        </p:txBody>
      </p:sp>
      <p:graphicFrame>
        <p:nvGraphicFramePr>
          <p:cNvPr id="478209" name="Object 1"/>
          <p:cNvGraphicFramePr>
            <a:graphicFrameLocks noChangeAspect="1"/>
          </p:cNvGraphicFramePr>
          <p:nvPr/>
        </p:nvGraphicFramePr>
        <p:xfrm>
          <a:off x="1785938" y="5357826"/>
          <a:ext cx="55054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משוואה" r:id="rId3" imgW="1866600" imgH="203040" progId="Equation.3">
                  <p:embed/>
                </p:oleObj>
              </mc:Choice>
              <mc:Fallback>
                <p:oleObj name="משוואה" r:id="rId3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57826"/>
                        <a:ext cx="55054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039010"/>
              </p:ext>
            </p:extLst>
          </p:nvPr>
        </p:nvGraphicFramePr>
        <p:xfrm>
          <a:off x="5986480" y="3541067"/>
          <a:ext cx="10858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80" y="3541067"/>
                        <a:ext cx="10858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0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this language requires to decide whether  the computation of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halts 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, it is often called </a:t>
            </a:r>
            <a:r>
              <a:rPr lang="en-US" b="1" i="1" dirty="0" smtClean="0"/>
              <a:t>The Halting Problem</a:t>
            </a:r>
            <a:r>
              <a:rPr lang="en-US" dirty="0" smtClean="0"/>
              <a:t>. </a:t>
            </a:r>
            <a:endParaRPr lang="en-US" b="1" u="sng" dirty="0" smtClean="0"/>
          </a:p>
          <a:p>
            <a:pPr marL="514350" indent="-514350" algn="ctr">
              <a:lnSpc>
                <a:spcPct val="120000"/>
              </a:lnSpc>
              <a:buNone/>
            </a:pPr>
            <a:r>
              <a:rPr lang="en-US" sz="3600" b="1" dirty="0" smtClean="0">
                <a:solidFill>
                  <a:srgbClr val="800000"/>
                </a:solidFill>
              </a:rPr>
              <a:t/>
            </a:r>
            <a:br>
              <a:rPr lang="en-US" sz="3600" b="1" dirty="0" smtClean="0">
                <a:solidFill>
                  <a:srgbClr val="800000"/>
                </a:solidFill>
              </a:rPr>
            </a:br>
            <a:r>
              <a:rPr lang="en-US" sz="3600" b="1" dirty="0" smtClean="0">
                <a:solidFill>
                  <a:srgbClr val="800000"/>
                </a:solidFill>
              </a:rPr>
              <a:t>Is the halting problem Turing Recognizable?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Halting Problem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8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this language requires to decide whether  the computation of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halts 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, it is often called </a:t>
            </a:r>
            <a:r>
              <a:rPr lang="en-US" b="1" i="1" dirty="0" smtClean="0"/>
              <a:t>The Halting Problem</a:t>
            </a:r>
            <a:r>
              <a:rPr lang="en-US" dirty="0" smtClean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b="1" u="sng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Claim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halting problem is Turing Recognizable.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Halting Problem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24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Consider a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that gets a pair             as input and </a:t>
            </a:r>
            <a:r>
              <a:rPr lang="en-US" b="1" i="1" dirty="0" smtClean="0"/>
              <a:t>simulates</a:t>
            </a:r>
            <a:r>
              <a:rPr lang="en-US" dirty="0" smtClean="0"/>
              <a:t> the run of</a:t>
            </a:r>
            <a:r>
              <a:rPr lang="en-US" b="1" i="1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accepts or rejects so does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. Otherwise,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loops. </a:t>
            </a: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Note: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recognizes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TM</a:t>
            </a:r>
            <a:r>
              <a:rPr lang="en-US" dirty="0" smtClean="0"/>
              <a:t> ,since it accepts any pair</a:t>
            </a:r>
            <a:br>
              <a:rPr lang="en-US" dirty="0" smtClean="0"/>
            </a:br>
            <a:r>
              <a:rPr lang="en-US" dirty="0" smtClean="0"/>
              <a:t>              , that is: any pair in which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accepts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37</a:t>
            </a:fld>
            <a:endParaRPr lang="en-US" sz="1600" dirty="0"/>
          </a:p>
        </p:txBody>
      </p:sp>
      <p:graphicFrame>
        <p:nvGraphicFramePr>
          <p:cNvPr id="514051" name="Object 3"/>
          <p:cNvGraphicFramePr>
            <a:graphicFrameLocks noChangeAspect="1"/>
          </p:cNvGraphicFramePr>
          <p:nvPr/>
        </p:nvGraphicFramePr>
        <p:xfrm>
          <a:off x="5915042" y="1714488"/>
          <a:ext cx="10858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0" name="משוואה" r:id="rId3" imgW="368280" imgH="203040" progId="Equation.3">
                  <p:embed/>
                </p:oleObj>
              </mc:Choice>
              <mc:Fallback>
                <p:oleObj name="משוואה" r:id="rId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42" y="1714488"/>
                        <a:ext cx="10858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3" name="Object 5"/>
          <p:cNvGraphicFramePr>
            <a:graphicFrameLocks noChangeAspect="1"/>
          </p:cNvGraphicFramePr>
          <p:nvPr/>
        </p:nvGraphicFramePr>
        <p:xfrm>
          <a:off x="738188" y="4749800"/>
          <a:ext cx="1609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1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749800"/>
                        <a:ext cx="16097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works as follows: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Mark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’s initial state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cs typeface="Times New Roman" pitchFamily="18" charset="0"/>
              </a:rPr>
              <a:t>’s initial symbol as the “current state” and “current head location”.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Look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’s next transition on the description of its transition function.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Execute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’s transition.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</a:t>
            </a:r>
            <a:r>
              <a:rPr lang="en-US" b="1" dirty="0" smtClean="0"/>
              <a:t> TM N that simulates an input TM 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64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itchFamily="18" charset="0"/>
              </a:rPr>
              <a:t>Move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’s “current state” and “current head location” to their new places.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’s new state is a deciding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dirty="0" smtClean="0">
                <a:cs typeface="Times New Roman" pitchFamily="18" charset="0"/>
              </a:rPr>
              <a:t> according to the state, otherwise – repeat stages 2-5.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Simulating an Input TM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How many </a:t>
            </a:r>
            <a:r>
              <a:rPr lang="en-US" b="1" dirty="0">
                <a:cs typeface="Times New Roman" pitchFamily="18" charset="0"/>
              </a:rPr>
              <a:t>natural numbers</a:t>
            </a:r>
            <a:r>
              <a:rPr lang="en-US" dirty="0">
                <a:cs typeface="Times New Roman" pitchFamily="18" charset="0"/>
              </a:rPr>
              <a:t> are there? Infinity!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How </a:t>
            </a:r>
            <a:r>
              <a:rPr lang="en-US" dirty="0">
                <a:cs typeface="Times New Roman" pitchFamily="18" charset="0"/>
              </a:rPr>
              <a:t>many </a:t>
            </a:r>
            <a:r>
              <a:rPr lang="en-US" b="1" dirty="0">
                <a:cs typeface="Times New Roman" pitchFamily="18" charset="0"/>
              </a:rPr>
              <a:t>real numbers </a:t>
            </a:r>
            <a:r>
              <a:rPr lang="en-US" dirty="0">
                <a:cs typeface="Times New Roman" pitchFamily="18" charset="0"/>
              </a:rPr>
              <a:t>are there? Infinity!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Does the </a:t>
            </a:r>
            <a:r>
              <a:rPr lang="en-US" b="1" dirty="0" smtClean="0">
                <a:cs typeface="Times New Roman" pitchFamily="18" charset="0"/>
              </a:rPr>
              <a:t>number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of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natural numbers </a:t>
            </a:r>
            <a:r>
              <a:rPr lang="en-US" b="1" dirty="0" smtClean="0">
                <a:cs typeface="Times New Roman" pitchFamily="18" charset="0"/>
              </a:rPr>
              <a:t>equal </a:t>
            </a:r>
            <a:r>
              <a:rPr lang="en-US" dirty="0">
                <a:cs typeface="Times New Roman" pitchFamily="18" charset="0"/>
              </a:rPr>
              <a:t>the </a:t>
            </a:r>
            <a:r>
              <a:rPr lang="en-US" b="1" dirty="0" smtClean="0">
                <a:cs typeface="Times New Roman" pitchFamily="18" charset="0"/>
              </a:rPr>
              <a:t>number </a:t>
            </a:r>
            <a:r>
              <a:rPr lang="en-US" b="1" dirty="0">
                <a:cs typeface="Times New Roman" pitchFamily="18" charset="0"/>
              </a:rPr>
              <a:t>of real numbers?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How is the size of infinite sets measured?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So far we proved the existence of a language which is not Turing recognizable. Now we continue our quest to prove: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Theorem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language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i="1" dirty="0" smtClean="0">
                <a:cs typeface="Times New Roman" pitchFamily="18" charset="0"/>
              </a:rPr>
              <a:t>is </a:t>
            </a:r>
            <a:r>
              <a:rPr lang="en-US" b="1" i="1" dirty="0" smtClean="0">
                <a:cs typeface="Times New Roman" pitchFamily="18" charset="0"/>
              </a:rPr>
              <a:t>undecidable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i="1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</a:t>
            </a:r>
            <a:r>
              <a:rPr lang="en-US" dirty="0"/>
              <a:t>l</a:t>
            </a:r>
            <a:r>
              <a:rPr lang="en-US" b="1" dirty="0" smtClean="0"/>
              <a:t>anguage </a:t>
            </a:r>
            <a:r>
              <a:rPr lang="en-US" dirty="0" smtClean="0"/>
              <a:t>    </a:t>
            </a:r>
            <a:r>
              <a:rPr lang="en-US" b="1" dirty="0" smtClean="0"/>
              <a:t>  is </a:t>
            </a:r>
            <a:r>
              <a:rPr lang="en-US" dirty="0"/>
              <a:t>u</a:t>
            </a:r>
            <a:r>
              <a:rPr lang="en-US" b="1" dirty="0" smtClean="0"/>
              <a:t>ndecidable   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40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7109"/>
              </p:ext>
            </p:extLst>
          </p:nvPr>
        </p:nvGraphicFramePr>
        <p:xfrm>
          <a:off x="3851920" y="548680"/>
          <a:ext cx="94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6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48680"/>
                        <a:ext cx="942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1"/>
          <p:cNvGraphicFramePr>
            <a:graphicFrameLocks noChangeAspect="1"/>
          </p:cNvGraphicFramePr>
          <p:nvPr/>
        </p:nvGraphicFramePr>
        <p:xfrm>
          <a:off x="2285984" y="4786322"/>
          <a:ext cx="55054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7" name="Equation" r:id="rId5" imgW="1866600" imgH="203040" progId="Equation.3">
                  <p:embed/>
                </p:oleObj>
              </mc:Choice>
              <mc:Fallback>
                <p:oleObj name="Equation" r:id="rId5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786322"/>
                        <a:ext cx="550545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7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Before we start the proof let us consider two ancient questions: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Question1: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Can god create a boulder so </a:t>
            </a:r>
            <a:r>
              <a:rPr lang="en-US" b="1" i="1" dirty="0" smtClean="0">
                <a:cs typeface="Times New Roman" pitchFamily="18" charset="0"/>
              </a:rPr>
              <a:t>heavy </a:t>
            </a:r>
            <a:r>
              <a:rPr lang="en-US" dirty="0" smtClean="0">
                <a:cs typeface="Times New Roman" pitchFamily="18" charset="0"/>
              </a:rPr>
              <a:t>such that he (god) cannot lift?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Language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i</a:t>
            </a:r>
            <a:r>
              <a:rPr lang="en-US" b="1" dirty="0" smtClean="0"/>
              <a:t>s </a:t>
            </a:r>
            <a:r>
              <a:rPr lang="en-US" dirty="0"/>
              <a:t>u</a:t>
            </a:r>
            <a:r>
              <a:rPr lang="en-US" b="1" dirty="0" smtClean="0"/>
              <a:t>ndecidable   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41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60197"/>
              </p:ext>
            </p:extLst>
          </p:nvPr>
        </p:nvGraphicFramePr>
        <p:xfrm>
          <a:off x="3995936" y="548680"/>
          <a:ext cx="94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01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48680"/>
                        <a:ext cx="942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0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Question2: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In </a:t>
            </a:r>
            <a:r>
              <a:rPr lang="en-US" dirty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small town, there is a single barber: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Over the barber’s chair there is a note saying: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 will shave you on one condition: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You shall never shave yourself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Who Shaves the Barber?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42</a:t>
            </a:fld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260648"/>
            <a:ext cx="85439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1" kern="1200">
                <a:solidFill>
                  <a:srgbClr val="000090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mtClean="0"/>
              <a:t>The Language       is undecidable   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12325"/>
              </p:ext>
            </p:extLst>
          </p:nvPr>
        </p:nvGraphicFramePr>
        <p:xfrm>
          <a:off x="4078288" y="534690"/>
          <a:ext cx="94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5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534690"/>
                        <a:ext cx="942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5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Assume, by way of contradiction, that           is decidable and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be a TM deciding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That is                                                        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Define now another TM,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, that uses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as a subroutine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43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/>
        </p:nvGraphicFramePr>
        <p:xfrm>
          <a:off x="6786578" y="1625592"/>
          <a:ext cx="94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43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1625592"/>
                        <a:ext cx="942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1"/>
          <p:cNvGraphicFramePr>
            <a:graphicFrameLocks noChangeAspect="1"/>
          </p:cNvGraphicFramePr>
          <p:nvPr/>
        </p:nvGraphicFramePr>
        <p:xfrm>
          <a:off x="1857356" y="2898775"/>
          <a:ext cx="63293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44" name="משוואה" r:id="rId5" imgW="2145960" imgH="368280" progId="Equation.3">
                  <p:embed/>
                </p:oleObj>
              </mc:Choice>
              <mc:Fallback>
                <p:oleObj name="משוואה" r:id="rId5" imgW="2145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898775"/>
                        <a:ext cx="6329363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6" name="Object 5"/>
          <p:cNvGraphicFramePr>
            <a:graphicFrameLocks noChangeAspect="1"/>
          </p:cNvGraphicFramePr>
          <p:nvPr/>
        </p:nvGraphicFramePr>
        <p:xfrm>
          <a:off x="7215206" y="2268534"/>
          <a:ext cx="94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45" name="Equation" r:id="rId7" imgW="253800" imgH="177480" progId="Equation.3">
                  <p:embed/>
                </p:oleObj>
              </mc:Choice>
              <mc:Fallback>
                <p:oleObj name="Equation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2268534"/>
                        <a:ext cx="942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Define now another TM new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that uses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as a subroutine as follows: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dirty="0" smtClean="0">
                <a:cs typeface="Times New Roman" pitchFamily="18" charset="0"/>
              </a:rPr>
              <a:t>“On input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is a TM: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1. Run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on input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2. Output the opposite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’s output namely: 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accepts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dirty="0" smtClean="0">
                <a:cs typeface="Times New Roman" pitchFamily="18" charset="0"/>
              </a:rPr>
              <a:t>, otherwise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dirty="0" smtClean="0">
                <a:cs typeface="Times New Roman" pitchFamily="18" charset="0"/>
              </a:rPr>
              <a:t>.“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44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/>
        </p:nvGraphicFramePr>
        <p:xfrm>
          <a:off x="2698750" y="2857500"/>
          <a:ext cx="9445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20" name="משוואה" r:id="rId3" imgW="253800" imgH="203040" progId="Equation.3">
                  <p:embed/>
                </p:oleObj>
              </mc:Choice>
              <mc:Fallback>
                <p:oleObj name="משוואה" r:id="rId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857500"/>
                        <a:ext cx="9445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5"/>
          <p:cNvGraphicFramePr>
            <a:graphicFrameLocks noChangeAspect="1"/>
          </p:cNvGraphicFramePr>
          <p:nvPr/>
        </p:nvGraphicFramePr>
        <p:xfrm>
          <a:off x="4233863" y="3482975"/>
          <a:ext cx="1838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21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3482975"/>
                        <a:ext cx="18383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6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Note:</a:t>
            </a:r>
            <a:r>
              <a:rPr lang="en-US" dirty="0" smtClean="0">
                <a:cs typeface="Times New Roman" pitchFamily="18" charset="0"/>
              </a:rPr>
              <a:t> What we do here is taking advantage of the two facts: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Fact1:</a:t>
            </a:r>
            <a:r>
              <a:rPr lang="en-US" dirty="0" smtClean="0">
                <a:cs typeface="Times New Roman" pitchFamily="18" charset="0"/>
              </a:rPr>
              <a:t>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should be able to compute with any string as input.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Fact2:</a:t>
            </a:r>
            <a:r>
              <a:rPr lang="en-US" dirty="0" smtClean="0">
                <a:cs typeface="Times New Roman" pitchFamily="18" charset="0"/>
              </a:rPr>
              <a:t> The encoding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,          , is a string.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45</a:t>
            </a:fld>
            <a:endParaRPr lang="en-US" sz="1600" dirty="0"/>
          </a:p>
        </p:txBody>
      </p:sp>
      <p:graphicFrame>
        <p:nvGraphicFramePr>
          <p:cNvPr id="64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75297"/>
              </p:ext>
            </p:extLst>
          </p:nvPr>
        </p:nvGraphicFramePr>
        <p:xfrm>
          <a:off x="4841875" y="4221088"/>
          <a:ext cx="9445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97" name="Equation" r:id="rId3" imgW="253800" imgH="203040" progId="Equation.3">
                  <p:embed/>
                </p:oleObj>
              </mc:Choice>
              <mc:Fallback>
                <p:oleObj name="Equation" r:id="rId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221088"/>
                        <a:ext cx="9445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3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Running a machine on its encoding is analogous to using a compiler for the computer language C, to compile itself (the compiler is written in </a:t>
            </a:r>
            <a:r>
              <a:rPr lang="en-US" dirty="0">
                <a:cs typeface="Times New Roman" pitchFamily="18" charset="0"/>
              </a:rPr>
              <a:t>C</a:t>
            </a:r>
            <a:r>
              <a:rPr lang="en-US" dirty="0" smtClean="0">
                <a:cs typeface="Times New Roman" pitchFamily="18" charset="0"/>
              </a:rPr>
              <a:t>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3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What we got now is: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Consider now the result of running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with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input          . What we get is: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47</a:t>
            </a:fld>
            <a:endParaRPr lang="en-US" sz="1600" dirty="0"/>
          </a:p>
        </p:txBody>
      </p:sp>
      <p:graphicFrame>
        <p:nvGraphicFramePr>
          <p:cNvPr id="636934" name="Object 1"/>
          <p:cNvGraphicFramePr>
            <a:graphicFrameLocks noChangeAspect="1"/>
          </p:cNvGraphicFramePr>
          <p:nvPr/>
        </p:nvGraphicFramePr>
        <p:xfrm>
          <a:off x="1789113" y="2271713"/>
          <a:ext cx="490696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15" name="משוואה" r:id="rId3" imgW="1663560" imgH="406080" progId="Equation.3">
                  <p:embed/>
                </p:oleObj>
              </mc:Choice>
              <mc:Fallback>
                <p:oleObj name="משוואה" r:id="rId3" imgW="1663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271713"/>
                        <a:ext cx="4906962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5"/>
          <p:cNvGraphicFramePr>
            <a:graphicFrameLocks noChangeAspect="1"/>
          </p:cNvGraphicFramePr>
          <p:nvPr/>
        </p:nvGraphicFramePr>
        <p:xfrm>
          <a:off x="2000232" y="4286256"/>
          <a:ext cx="801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16" name="משוואה" r:id="rId5" imgW="215640" imgH="203040" progId="Equation.3">
                  <p:embed/>
                </p:oleObj>
              </mc:Choice>
              <mc:Fallback>
                <p:oleObj name="משוואה" r:id="rId5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286256"/>
                        <a:ext cx="8016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1897063" y="4857760"/>
          <a:ext cx="4683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17" name="Equation" r:id="rId7" imgW="1587240" imgH="406080" progId="Equation.3">
                  <p:embed/>
                </p:oleObj>
              </mc:Choice>
              <mc:Fallback>
                <p:oleObj name="Equation" r:id="rId7" imgW="1587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4857760"/>
                        <a:ext cx="46831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3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So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accepts</a:t>
            </a:r>
            <a:r>
              <a:rPr lang="en-US" dirty="0" smtClean="0">
                <a:cs typeface="Times New Roman" pitchFamily="18" charset="0"/>
              </a:rPr>
              <a:t>, it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rejects </a:t>
            </a:r>
            <a:r>
              <a:rPr lang="en-US" dirty="0" smtClean="0">
                <a:cs typeface="Times New Roman" pitchFamily="18" charset="0"/>
              </a:rPr>
              <a:t>and if it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rejects</a:t>
            </a:r>
            <a:r>
              <a:rPr lang="en-US" dirty="0" smtClean="0">
                <a:cs typeface="Times New Roman" pitchFamily="18" charset="0"/>
              </a:rPr>
              <a:t> it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accepts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And it’s all caused by our assumption that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exists!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48</a:t>
            </a:fld>
            <a:endParaRPr lang="en-US" sz="1600" dirty="0"/>
          </a:p>
        </p:txBody>
      </p:sp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1897063" y="1285860"/>
          <a:ext cx="4683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46" name="Equation" r:id="rId3" imgW="1587240" imgH="406080" progId="Equation.3">
                  <p:embed/>
                </p:oleObj>
              </mc:Choice>
              <mc:Fallback>
                <p:oleObj name="Equation" r:id="rId3" imgW="1587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285860"/>
                        <a:ext cx="46831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>
                <a:cs typeface="Times New Roman" pitchFamily="18" charset="0"/>
              </a:rPr>
              <a:t>Define                                                             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>
                <a:cs typeface="Times New Roman" pitchFamily="18" charset="0"/>
              </a:rPr>
              <a:t>Assume that         id decidable and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be a TM deciding it.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>
                <a:cs typeface="Times New Roman" pitchFamily="18" charset="0"/>
              </a:rPr>
              <a:t>Use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to build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that gets a string and behaves exactly opposite to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dirty="0" smtClean="0">
                <a:cs typeface="Times New Roman" pitchFamily="18" charset="0"/>
              </a:rPr>
              <a:t>’s behavior,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namely: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review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49</a:t>
            </a:fld>
            <a:endParaRPr lang="en-US" sz="1600" dirty="0"/>
          </a:p>
        </p:txBody>
      </p:sp>
      <p:graphicFrame>
        <p:nvGraphicFramePr>
          <p:cNvPr id="651267" name="Object 1"/>
          <p:cNvGraphicFramePr>
            <a:graphicFrameLocks noChangeAspect="1"/>
          </p:cNvGraphicFramePr>
          <p:nvPr/>
        </p:nvGraphicFramePr>
        <p:xfrm>
          <a:off x="2214546" y="1677980"/>
          <a:ext cx="55054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6" name="משוואה" r:id="rId3" imgW="1866600" imgH="203040" progId="Equation.3">
                  <p:embed/>
                </p:oleObj>
              </mc:Choice>
              <mc:Fallback>
                <p:oleObj name="משוואה" r:id="rId3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677980"/>
                        <a:ext cx="550545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8" name="Object 1"/>
          <p:cNvGraphicFramePr>
            <a:graphicFrameLocks noChangeAspect="1"/>
          </p:cNvGraphicFramePr>
          <p:nvPr/>
        </p:nvGraphicFramePr>
        <p:xfrm>
          <a:off x="3143240" y="2428868"/>
          <a:ext cx="749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7" name="משוואה" r:id="rId5" imgW="253800" imgH="177480" progId="Equation.3">
                  <p:embed/>
                </p:oleObj>
              </mc:Choice>
              <mc:Fallback>
                <p:oleObj name="משוואה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428868"/>
                        <a:ext cx="7493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1"/>
          <p:cNvGraphicFramePr>
            <a:graphicFrameLocks noChangeAspect="1"/>
          </p:cNvGraphicFramePr>
          <p:nvPr/>
        </p:nvGraphicFramePr>
        <p:xfrm>
          <a:off x="3373438" y="5000625"/>
          <a:ext cx="49053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8" name="Equation" r:id="rId7" imgW="1663560" imgH="406080" progId="Equation.3">
                  <p:embed/>
                </p:oleObj>
              </mc:Choice>
              <mc:Fallback>
                <p:oleObj name="Equation" r:id="rId7" imgW="1663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000625"/>
                        <a:ext cx="490537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2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i="1" dirty="0" smtClean="0">
                <a:cs typeface="Times New Roman" pitchFamily="18" charset="0"/>
              </a:rPr>
              <a:t>cardinality </a:t>
            </a:r>
            <a:r>
              <a:rPr lang="en-US" dirty="0">
                <a:cs typeface="Times New Roman" pitchFamily="18" charset="0"/>
              </a:rPr>
              <a:t>of a set is a property marking its size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Two </a:t>
            </a:r>
            <a:r>
              <a:rPr lang="en-US" dirty="0">
                <a:cs typeface="Times New Roman" pitchFamily="18" charset="0"/>
              </a:rPr>
              <a:t>sets have the same cardinality if there is a (</a:t>
            </a:r>
            <a:r>
              <a:rPr lang="en-US" b="1" i="1" dirty="0">
                <a:cs typeface="Times New Roman" pitchFamily="18" charset="0"/>
              </a:rPr>
              <a:t>one-to-one) correspondence</a:t>
            </a:r>
            <a:r>
              <a:rPr lang="en-US" dirty="0">
                <a:cs typeface="Times New Roman" pitchFamily="18" charset="0"/>
              </a:rPr>
              <a:t> between their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>
                <a:cs typeface="Times New Roman" pitchFamily="18" charset="0"/>
              </a:rPr>
              <a:t>Run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on its encoding         and conclude: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b="1" i="1" dirty="0" smtClean="0">
                <a:cs typeface="Times New Roman" pitchFamily="18" charset="0"/>
              </a:rPr>
              <a:t>Contradiction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review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50</a:t>
            </a:fld>
            <a:endParaRPr lang="en-US" sz="1600" dirty="0"/>
          </a:p>
        </p:txBody>
      </p:sp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1897063" y="2357430"/>
          <a:ext cx="4683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2" name="משוואה" r:id="rId3" imgW="1587240" imgH="406080" progId="Equation.3">
                  <p:embed/>
                </p:oleObj>
              </mc:Choice>
              <mc:Fallback>
                <p:oleObj name="משוואה" r:id="rId3" imgW="1587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357430"/>
                        <a:ext cx="46831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9" name="Object 1"/>
          <p:cNvGraphicFramePr>
            <a:graphicFrameLocks noChangeAspect="1"/>
          </p:cNvGraphicFramePr>
          <p:nvPr/>
        </p:nvGraphicFramePr>
        <p:xfrm>
          <a:off x="5414963" y="1714488"/>
          <a:ext cx="6381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3" name="Equation" r:id="rId5" imgW="215640" imgH="203040" progId="Equation.3">
                  <p:embed/>
                </p:oleObj>
              </mc:Choice>
              <mc:Fallback>
                <p:oleObj name="Equation" r:id="rId5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714488"/>
                        <a:ext cx="6381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3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The following table describes the behavior of each machine on some machine encodings: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So where is the </a:t>
            </a:r>
            <a:r>
              <a:rPr lang="en-US" b="1" dirty="0" err="1" smtClean="0"/>
              <a:t>diagonalization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51</a:t>
            </a:fld>
            <a:endParaRPr lang="en-US" sz="1600" dirty="0"/>
          </a:p>
        </p:txBody>
      </p:sp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1287463" y="2857500"/>
          <a:ext cx="7050087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18" name="Equation" r:id="rId3" imgW="2387520" imgH="1384200" progId="Equation.3">
                  <p:embed/>
                </p:oleObj>
              </mc:Choice>
              <mc:Fallback>
                <p:oleObj name="Equation" r:id="rId3" imgW="2387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857500"/>
                        <a:ext cx="7050087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3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This table describes the behavior of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. </a:t>
            </a:r>
            <a:br>
              <a:rPr lang="en-US" dirty="0" smtClean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Note: </a:t>
            </a:r>
            <a:r>
              <a:rPr lang="en-US" dirty="0" smtClean="0">
                <a:cs typeface="Times New Roman" pitchFamily="18" charset="0"/>
              </a:rPr>
              <a:t>TM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rejects </a:t>
            </a:r>
            <a:r>
              <a:rPr lang="en-US" dirty="0" smtClean="0">
                <a:cs typeface="Times New Roman" pitchFamily="18" charset="0"/>
              </a:rPr>
              <a:t>where        </a:t>
            </a:r>
            <a:r>
              <a:rPr lang="en-US" b="1" dirty="0" smtClean="0">
                <a:cs typeface="Times New Roman" pitchFamily="18" charset="0"/>
              </a:rPr>
              <a:t>loops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So where is the </a:t>
            </a:r>
            <a:r>
              <a:rPr lang="en-US" b="1" dirty="0" err="1" smtClean="0"/>
              <a:t>diagonalization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52</a:t>
            </a:fld>
            <a:endParaRPr lang="en-US" sz="1600" dirty="0"/>
          </a:p>
        </p:txBody>
      </p:sp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1287463" y="3016250"/>
          <a:ext cx="7050087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90" name="משוואה" r:id="rId3" imgW="2387520" imgH="1384200" progId="Equation.3">
                  <p:embed/>
                </p:oleObj>
              </mc:Choice>
              <mc:Fallback>
                <p:oleObj name="משוואה" r:id="rId3" imgW="2387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016250"/>
                        <a:ext cx="7050087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1" name="Object 3"/>
          <p:cNvGraphicFramePr>
            <a:graphicFrameLocks noChangeAspect="1"/>
          </p:cNvGraphicFramePr>
          <p:nvPr/>
        </p:nvGraphicFramePr>
        <p:xfrm>
          <a:off x="5453063" y="2325683"/>
          <a:ext cx="5619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91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325683"/>
                        <a:ext cx="5619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5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Now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is added to the table…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 review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53</a:t>
            </a:fld>
            <a:endParaRPr lang="en-US" sz="1600" dirty="0"/>
          </a:p>
        </p:txBody>
      </p:sp>
      <p:graphicFrame>
        <p:nvGraphicFramePr>
          <p:cNvPr id="644102" name="Object 1"/>
          <p:cNvGraphicFramePr>
            <a:graphicFrameLocks noChangeAspect="1"/>
          </p:cNvGraphicFramePr>
          <p:nvPr/>
        </p:nvGraphicFramePr>
        <p:xfrm>
          <a:off x="857224" y="2087582"/>
          <a:ext cx="7913687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66" name="Equation" r:id="rId3" imgW="2679480" imgH="1384200" progId="Equation.3">
                  <p:embed/>
                </p:oleObj>
              </mc:Choice>
              <mc:Fallback>
                <p:oleObj name="Equation" r:id="rId3" imgW="267948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087582"/>
                        <a:ext cx="7913687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Use the undecidability of          to prove many other languages undecidable.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54</a:t>
            </a:fld>
            <a:endParaRPr lang="en-US" sz="1600" dirty="0"/>
          </a:p>
        </p:txBody>
      </p:sp>
      <p:graphicFrame>
        <p:nvGraphicFramePr>
          <p:cNvPr id="4782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64924"/>
              </p:ext>
            </p:extLst>
          </p:nvPr>
        </p:nvGraphicFramePr>
        <p:xfrm>
          <a:off x="4788024" y="1772816"/>
          <a:ext cx="749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9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72816"/>
                        <a:ext cx="7493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4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Show that a solution for some problem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induces a solution for problem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we know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does not have a solution, we may deduce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is also unsolvable. In this case we say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is reducible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2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Say you want to prove that a certain language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is undecidable.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</a:t>
            </a:r>
            <a:r>
              <a:rPr lang="en-US" dirty="0" smtClean="0"/>
              <a:t>ssume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is decidable, and show that a decider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, can be used to devise a decider for        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       is undecidable, so is the language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56</a:t>
            </a:fld>
            <a:endParaRPr lang="en-US" sz="1600" dirty="0"/>
          </a:p>
        </p:txBody>
      </p:sp>
      <p:graphicFrame>
        <p:nvGraphicFramePr>
          <p:cNvPr id="68505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48854"/>
              </p:ext>
            </p:extLst>
          </p:nvPr>
        </p:nvGraphicFramePr>
        <p:xfrm>
          <a:off x="1619672" y="4149080"/>
          <a:ext cx="749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9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49080"/>
                        <a:ext cx="7493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43229"/>
              </p:ext>
            </p:extLst>
          </p:nvPr>
        </p:nvGraphicFramePr>
        <p:xfrm>
          <a:off x="1403648" y="4869160"/>
          <a:ext cx="749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0" name="Equation" r:id="rId5" imgW="253800" imgH="177480" progId="Equation.3">
                  <p:embed/>
                </p:oleObj>
              </mc:Choice>
              <mc:Fallback>
                <p:oleObj name="Equation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7493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54470"/>
              </p:ext>
            </p:extLst>
          </p:nvPr>
        </p:nvGraphicFramePr>
        <p:xfrm>
          <a:off x="1835696" y="5733256"/>
          <a:ext cx="55054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1" name="Equation" r:id="rId6" imgW="1866600" imgH="203040" progId="Equation.3">
                  <p:embed/>
                </p:oleObj>
              </mc:Choice>
              <mc:Fallback>
                <p:oleObj name="Equation" r:id="rId6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733256"/>
                        <a:ext cx="550545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8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Using a decider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to construct a decider for        </a:t>
            </a:r>
            <a:br>
              <a:rPr lang="en-US" dirty="0" smtClean="0"/>
            </a:br>
            <a:r>
              <a:rPr lang="en-US" dirty="0" smtClean="0"/>
              <a:t>       , is called </a:t>
            </a:r>
            <a:r>
              <a:rPr lang="en-US" b="1" i="1" dirty="0" smtClean="0"/>
              <a:t>reducing         to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Note:</a:t>
            </a:r>
            <a:r>
              <a:rPr lang="en-US" b="1" dirty="0" smtClean="0"/>
              <a:t> </a:t>
            </a:r>
            <a:r>
              <a:rPr lang="en-US" dirty="0" smtClean="0"/>
              <a:t>Once we prove that a certain language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is undecidable, we can prove that some other language, say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L’ ,</a:t>
            </a:r>
            <a:r>
              <a:rPr lang="en-US" dirty="0" smtClean="0"/>
              <a:t> is undecidable, by reducing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n-US" dirty="0" smtClean="0"/>
              <a:t>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57</a:t>
            </a:fld>
            <a:endParaRPr lang="en-US" sz="1600" dirty="0"/>
          </a:p>
        </p:txBody>
      </p:sp>
      <p:graphicFrame>
        <p:nvGraphicFramePr>
          <p:cNvPr id="704516" name="Object 1"/>
          <p:cNvGraphicFramePr>
            <a:graphicFrameLocks noChangeAspect="1"/>
          </p:cNvGraphicFramePr>
          <p:nvPr/>
        </p:nvGraphicFramePr>
        <p:xfrm>
          <a:off x="965180" y="2325683"/>
          <a:ext cx="74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48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80" y="2325683"/>
                        <a:ext cx="749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70738"/>
              </p:ext>
            </p:extLst>
          </p:nvPr>
        </p:nvGraphicFramePr>
        <p:xfrm>
          <a:off x="4860032" y="2348880"/>
          <a:ext cx="749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49" name="Equation" r:id="rId5" imgW="253800" imgH="177480" progId="Equation.3">
                  <p:embed/>
                </p:oleObj>
              </mc:Choice>
              <mc:Fallback>
                <p:oleObj name="Equation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348880"/>
                        <a:ext cx="7493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4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know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is undecidable.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want to prove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is undecidable.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assume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is decidable and use this assumption to prove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is decidable.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conclude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is undecidable.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Note:</a:t>
            </a:r>
            <a:r>
              <a:rPr lang="en-US" dirty="0" smtClean="0"/>
              <a:t> The reduction is </a:t>
            </a:r>
            <a:r>
              <a:rPr lang="en-US" b="1" i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</a:t>
            </a:r>
            <a:r>
              <a:rPr lang="en-US" b="1" i="1" dirty="0" smtClean="0"/>
              <a:t>to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.</a:t>
            </a:r>
            <a:endParaRPr lang="en-US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Schematic of a Reduction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b="1" u="sng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Theorem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is undecidable.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Proof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By reducing          to        </a:t>
            </a:r>
            <a:endParaRPr lang="en-US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“Real” halting </a:t>
            </a:r>
            <a:r>
              <a:rPr lang="en-US" dirty="0"/>
              <a:t>p</a:t>
            </a:r>
            <a:r>
              <a:rPr lang="en-US" b="1" dirty="0" smtClean="0"/>
              <a:t>roblem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59</a:t>
            </a:fld>
            <a:endParaRPr lang="en-US" sz="1600" dirty="0"/>
          </a:p>
        </p:txBody>
      </p:sp>
      <p:graphicFrame>
        <p:nvGraphicFramePr>
          <p:cNvPr id="515073" name="Object 1"/>
          <p:cNvGraphicFramePr>
            <a:graphicFrameLocks noChangeAspect="1"/>
          </p:cNvGraphicFramePr>
          <p:nvPr/>
        </p:nvGraphicFramePr>
        <p:xfrm>
          <a:off x="1817688" y="2392360"/>
          <a:ext cx="64420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92" name="משוואה" r:id="rId3" imgW="2184120" imgH="203040" progId="Equation.3">
                  <p:embed/>
                </p:oleObj>
              </mc:Choice>
              <mc:Fallback>
                <p:oleObj name="משוואה" r:id="rId3" imgW="218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392360"/>
                        <a:ext cx="64420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4" name="Object 1"/>
          <p:cNvGraphicFramePr>
            <a:graphicFrameLocks noChangeAspect="1"/>
          </p:cNvGraphicFramePr>
          <p:nvPr/>
        </p:nvGraphicFramePr>
        <p:xfrm>
          <a:off x="500034" y="3786190"/>
          <a:ext cx="1347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93" name="משוואה" r:id="rId5" imgW="457200" imgH="177480" progId="Equation.3">
                  <p:embed/>
                </p:oleObj>
              </mc:Choice>
              <mc:Fallback>
                <p:oleObj name="משוואה" r:id="rId5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86190"/>
                        <a:ext cx="1347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48762"/>
              </p:ext>
            </p:extLst>
          </p:nvPr>
        </p:nvGraphicFramePr>
        <p:xfrm>
          <a:off x="2555776" y="5157192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94" name="משוואה" r:id="rId7" imgW="253800" imgH="177480" progId="Equation.3">
                  <p:embed/>
                </p:oleObj>
              </mc:Choice>
              <mc:Fallback>
                <p:oleObj name="משוואה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7192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0168"/>
              </p:ext>
            </p:extLst>
          </p:nvPr>
        </p:nvGraphicFramePr>
        <p:xfrm>
          <a:off x="3851920" y="5157192"/>
          <a:ext cx="13477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95" name="Equation" r:id="rId9" imgW="457200" imgH="177480" progId="Equation.3">
                  <p:embed/>
                </p:oleObj>
              </mc:Choice>
              <mc:Fallback>
                <p:oleObj name="Equation" r:id="rId9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157192"/>
                        <a:ext cx="134778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63869"/>
              </p:ext>
            </p:extLst>
          </p:nvPr>
        </p:nvGraphicFramePr>
        <p:xfrm>
          <a:off x="1979712" y="5733256"/>
          <a:ext cx="55054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96" name="Equation" r:id="rId11" imgW="1866600" imgH="203040" progId="Equation.3">
                  <p:embed/>
                </p:oleObj>
              </mc:Choice>
              <mc:Fallback>
                <p:oleObj name="Equation" r:id="rId11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3256"/>
                        <a:ext cx="550545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Think about a correspondence between sets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 as 2 lists: A list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’s elements and in parallel a list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’s elements. These 2 lists are juxtaposed so that each element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corresponds to a unique element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Intuitive Notion of Correspondence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by way of contradiction that                is decidable.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Recall that a decidable set has a </a:t>
            </a:r>
            <a:r>
              <a:rPr lang="en-US" b="1" i="1" dirty="0" smtClean="0"/>
              <a:t>decider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: A TM that halts on every input and either accepts or rejects, but </a:t>
            </a:r>
            <a:r>
              <a:rPr lang="en-US" b="1" i="1" dirty="0" smtClean="0"/>
              <a:t>never loops!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We will use the assumed decider of                 to devise a decider for       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Intuition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60</a:t>
            </a:fld>
            <a:endParaRPr lang="en-US" sz="1600" dirty="0"/>
          </a:p>
        </p:txBody>
      </p:sp>
      <p:graphicFrame>
        <p:nvGraphicFramePr>
          <p:cNvPr id="515074" name="Object 1"/>
          <p:cNvGraphicFramePr>
            <a:graphicFrameLocks noChangeAspect="1"/>
          </p:cNvGraphicFramePr>
          <p:nvPr/>
        </p:nvGraphicFramePr>
        <p:xfrm>
          <a:off x="6653237" y="1714488"/>
          <a:ext cx="1347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4" name="משוואה" r:id="rId3" imgW="457200" imgH="177480" progId="Equation.3">
                  <p:embed/>
                </p:oleObj>
              </mc:Choice>
              <mc:Fallback>
                <p:oleObj name="משוואה" r:id="rId3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37" y="1714488"/>
                        <a:ext cx="1347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6510341" y="4857760"/>
          <a:ext cx="1347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5" name="משוואה" r:id="rId5" imgW="457200" imgH="177480" progId="Equation.3">
                  <p:embed/>
                </p:oleObj>
              </mc:Choice>
              <mc:Fallback>
                <p:oleObj name="משוואה" r:id="rId5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41" y="4857760"/>
                        <a:ext cx="1347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4286248" y="546736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6" name="Equation" r:id="rId6" imgW="253800" imgH="177480" progId="Equation.3">
                  <p:embed/>
                </p:oleObj>
              </mc:Choice>
              <mc:Fallback>
                <p:oleObj name="Equation" r:id="rId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46736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0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Recall the definition of        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Why is it impossible to decide        ?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Because as long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runs, we cannot determine whether it will eventually halt.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i="1" dirty="0" smtClean="0"/>
              <a:t>Well</a:t>
            </a:r>
            <a:r>
              <a:rPr lang="en-US" dirty="0" smtClean="0"/>
              <a:t>, now we can, using the </a:t>
            </a:r>
            <a:r>
              <a:rPr lang="en-US" b="1" i="1" dirty="0" smtClean="0"/>
              <a:t>decider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for </a:t>
            </a:r>
            <a:br>
              <a:rPr lang="en-US" dirty="0" smtClean="0"/>
            </a:br>
            <a:r>
              <a:rPr lang="en-US" dirty="0" smtClean="0"/>
              <a:t>              .</a:t>
            </a:r>
            <a:endParaRPr lang="en-US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Intuition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61</a:t>
            </a:fld>
            <a:endParaRPr lang="en-US" sz="1600" dirty="0"/>
          </a:p>
        </p:txBody>
      </p:sp>
      <p:graphicFrame>
        <p:nvGraphicFramePr>
          <p:cNvPr id="515074" name="Object 1"/>
          <p:cNvGraphicFramePr>
            <a:graphicFrameLocks noChangeAspect="1"/>
          </p:cNvGraphicFramePr>
          <p:nvPr/>
        </p:nvGraphicFramePr>
        <p:xfrm>
          <a:off x="4286248" y="1752592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30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752592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5" name="Object 1"/>
          <p:cNvGraphicFramePr>
            <a:graphicFrameLocks noChangeAspect="1"/>
          </p:cNvGraphicFramePr>
          <p:nvPr/>
        </p:nvGraphicFramePr>
        <p:xfrm>
          <a:off x="5429256" y="3000372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31" name="משוואה" r:id="rId5" imgW="253800" imgH="177480" progId="Equation.3">
                  <p:embed/>
                </p:oleObj>
              </mc:Choice>
              <mc:Fallback>
                <p:oleObj name="משוואה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000372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5" name="Object 1"/>
          <p:cNvGraphicFramePr>
            <a:graphicFrameLocks noChangeAspect="1"/>
          </p:cNvGraphicFramePr>
          <p:nvPr/>
        </p:nvGraphicFramePr>
        <p:xfrm>
          <a:off x="1857356" y="2392359"/>
          <a:ext cx="57673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32" name="משוואה" r:id="rId7" imgW="1955520" imgH="203040" progId="Equation.3">
                  <p:embed/>
                </p:oleObj>
              </mc:Choice>
              <mc:Fallback>
                <p:oleObj name="משוואה" r:id="rId7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392359"/>
                        <a:ext cx="57673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7" name="Object 4"/>
          <p:cNvGraphicFramePr>
            <a:graphicFrameLocks noChangeAspect="1"/>
          </p:cNvGraphicFramePr>
          <p:nvPr/>
        </p:nvGraphicFramePr>
        <p:xfrm>
          <a:off x="1000100" y="5572140"/>
          <a:ext cx="1347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33" name="Equation" r:id="rId9" imgW="457200" imgH="177480" progId="Equation.3">
                  <p:embed/>
                </p:oleObj>
              </mc:Choice>
              <mc:Fallback>
                <p:oleObj name="Equation" r:id="rId9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572140"/>
                        <a:ext cx="13477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6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               is decidable and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be a TM deciding it.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dirty="0" smtClean="0"/>
              <a:t>e give a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that uses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as a subroutine and decides        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        is undecidable, this is a contradiction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62</a:t>
            </a:fld>
            <a:endParaRPr lang="en-US" sz="1600" dirty="0"/>
          </a:p>
        </p:txBody>
      </p:sp>
      <p:graphicFrame>
        <p:nvGraphicFramePr>
          <p:cNvPr id="515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40280"/>
              </p:ext>
            </p:extLst>
          </p:nvPr>
        </p:nvGraphicFramePr>
        <p:xfrm>
          <a:off x="2699792" y="1772816"/>
          <a:ext cx="1347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38" name="משוואה" r:id="rId3" imgW="457200" imgH="177480" progId="Equation.3">
                  <p:embed/>
                </p:oleObj>
              </mc:Choice>
              <mc:Fallback>
                <p:oleObj name="משוואה" r:id="rId3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1347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870308"/>
              </p:ext>
            </p:extLst>
          </p:nvPr>
        </p:nvGraphicFramePr>
        <p:xfrm>
          <a:off x="2411760" y="350100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39" name="משוואה" r:id="rId5" imgW="253800" imgH="177480" progId="Equation.3">
                  <p:embed/>
                </p:oleObj>
              </mc:Choice>
              <mc:Fallback>
                <p:oleObj name="משוואה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0100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3219"/>
              </p:ext>
            </p:extLst>
          </p:nvPr>
        </p:nvGraphicFramePr>
        <p:xfrm>
          <a:off x="1475656" y="422108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40" name="Equation" r:id="rId7" imgW="253800" imgH="177480" progId="Equation.3">
                  <p:embed/>
                </p:oleObj>
              </mc:Choice>
              <mc:Fallback>
                <p:oleObj name="Equation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2108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smtClean="0">
                <a:cs typeface="Times New Roman" pitchFamily="18" charset="0"/>
              </a:rPr>
              <a:t>“On input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is a TM: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1. Run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on input                until it halts.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2.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rejects, (i.e.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loops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 smtClean="0">
                <a:cs typeface="Times New Roman" pitchFamily="18" charset="0"/>
              </a:rPr>
              <a:t>)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>
                <a:cs typeface="Times New Roman" pitchFamily="18" charset="0"/>
              </a:rPr>
              <a:t>(At this stage we know that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cs typeface="Times New Roman" pitchFamily="18" charset="0"/>
              </a:rPr>
              <a:t> accepts, and we conclude that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cs typeface="Times New Roman" pitchFamily="18" charset="0"/>
              </a:rPr>
              <a:t> halts 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cs typeface="Times New Roman" pitchFamily="18" charset="0"/>
              </a:rPr>
              <a:t>.)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3. Simulate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cs typeface="Times New Roman" pitchFamily="18" charset="0"/>
              </a:rPr>
              <a:t> until it halts.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4.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accepts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dirty="0" smtClean="0">
                <a:cs typeface="Times New Roman" pitchFamily="18" charset="0"/>
              </a:rPr>
              <a:t>, otherwise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dirty="0" smtClean="0">
                <a:cs typeface="Times New Roman" pitchFamily="18" charset="0"/>
              </a:rPr>
              <a:t>. “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63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/>
        </p:nvGraphicFramePr>
        <p:xfrm>
          <a:off x="2630483" y="1601780"/>
          <a:ext cx="13700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0" name="משוואה" r:id="rId3" imgW="368280" imgH="203040" progId="Equation.3">
                  <p:embed/>
                </p:oleObj>
              </mc:Choice>
              <mc:Fallback>
                <p:oleObj name="משוואה" r:id="rId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3" y="1601780"/>
                        <a:ext cx="13700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0" name="Object 5"/>
          <p:cNvGraphicFramePr>
            <a:graphicFrameLocks noChangeAspect="1"/>
          </p:cNvGraphicFramePr>
          <p:nvPr/>
        </p:nvGraphicFramePr>
        <p:xfrm>
          <a:off x="4214810" y="2214554"/>
          <a:ext cx="1370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1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214554"/>
                        <a:ext cx="13700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1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S</a:t>
            </a:r>
            <a:r>
              <a:rPr lang="en-US" dirty="0" smtClean="0"/>
              <a:t>how that the following language  is undecidable.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b="1" u="sng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b="1" u="sng" dirty="0"/>
          </a:p>
          <a:p>
            <a:pPr marL="514350" indent="-514350">
              <a:lnSpc>
                <a:spcPct val="120000"/>
              </a:lnSpc>
              <a:buNone/>
            </a:pPr>
            <a:endParaRPr lang="en-US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TM Emptiness Problem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64</a:t>
            </a:fld>
            <a:endParaRPr lang="en-US" sz="1600" dirty="0"/>
          </a:p>
        </p:txBody>
      </p:sp>
      <p:graphicFrame>
        <p:nvGraphicFramePr>
          <p:cNvPr id="515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5038"/>
              </p:ext>
            </p:extLst>
          </p:nvPr>
        </p:nvGraphicFramePr>
        <p:xfrm>
          <a:off x="1187624" y="3501008"/>
          <a:ext cx="54689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2" name="משוואה" r:id="rId3" imgW="1854000" imgH="203040" progId="Equation.3">
                  <p:embed/>
                </p:oleObj>
              </mc:Choice>
              <mc:Fallback>
                <p:oleObj name="משוואה" r:id="rId3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546893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6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proof is by reduction </a:t>
            </a:r>
            <a:r>
              <a:rPr lang="en-US" b="1" i="1" dirty="0" smtClean="0"/>
              <a:t>from        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know that         is undecidable.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want to prove         is undecidable.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assume toward a contradiction that </a:t>
            </a:r>
            <a:br>
              <a:rPr lang="en-US" dirty="0" smtClean="0"/>
            </a:br>
            <a:r>
              <a:rPr lang="en-US" dirty="0" smtClean="0"/>
              <a:t>is decidable and devise a decider for         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 smtClean="0"/>
              <a:t>We conclude that          is undecidable.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 Outline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65</a:t>
            </a:fld>
            <a:endParaRPr lang="en-US" sz="1600" dirty="0"/>
          </a:p>
        </p:txBody>
      </p:sp>
      <p:graphicFrame>
        <p:nvGraphicFramePr>
          <p:cNvPr id="515074" name="Object 1"/>
          <p:cNvGraphicFramePr>
            <a:graphicFrameLocks noChangeAspect="1"/>
          </p:cNvGraphicFramePr>
          <p:nvPr/>
        </p:nvGraphicFramePr>
        <p:xfrm>
          <a:off x="4000496" y="3109914"/>
          <a:ext cx="785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46" name="משוואה" r:id="rId3" imgW="266400" imgH="177480" progId="Equation.3">
                  <p:embed/>
                </p:oleObj>
              </mc:Choice>
              <mc:Fallback>
                <p:oleObj name="משוואה" r:id="rId3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109914"/>
                        <a:ext cx="785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5" name="Object 1"/>
          <p:cNvGraphicFramePr>
            <a:graphicFrameLocks noChangeAspect="1"/>
          </p:cNvGraphicFramePr>
          <p:nvPr/>
        </p:nvGraphicFramePr>
        <p:xfrm>
          <a:off x="5572132" y="1752592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47" name="משוואה" r:id="rId5" imgW="253800" imgH="177480" progId="Equation.3">
                  <p:embed/>
                </p:oleObj>
              </mc:Choice>
              <mc:Fallback>
                <p:oleObj name="משוואה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1752592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/>
          <p:cNvGraphicFramePr>
            <a:graphicFrameLocks noChangeAspect="1"/>
          </p:cNvGraphicFramePr>
          <p:nvPr/>
        </p:nvGraphicFramePr>
        <p:xfrm>
          <a:off x="3357554" y="242886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48" name="משוואה" r:id="rId7" imgW="253800" imgH="177480" progId="Equation.3">
                  <p:embed/>
                </p:oleObj>
              </mc:Choice>
              <mc:Fallback>
                <p:oleObj name="משוואה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42886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/>
          <p:cNvGraphicFramePr>
            <a:graphicFrameLocks noChangeAspect="1"/>
          </p:cNvGraphicFramePr>
          <p:nvPr/>
        </p:nvGraphicFramePr>
        <p:xfrm>
          <a:off x="7108848" y="4357694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49" name="משוואה" r:id="rId8" imgW="253800" imgH="177480" progId="Equation.3">
                  <p:embed/>
                </p:oleObj>
              </mc:Choice>
              <mc:Fallback>
                <p:oleObj name="משוואה" r:id="rId8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48" y="4357694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3" name="Object 9"/>
          <p:cNvGraphicFramePr>
            <a:graphicFrameLocks noChangeAspect="1"/>
          </p:cNvGraphicFramePr>
          <p:nvPr/>
        </p:nvGraphicFramePr>
        <p:xfrm>
          <a:off x="7572401" y="3824294"/>
          <a:ext cx="785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50" name="משוואה" r:id="rId9" imgW="266400" imgH="177480" progId="Equation.3">
                  <p:embed/>
                </p:oleObj>
              </mc:Choice>
              <mc:Fallback>
                <p:oleObj name="משוואה" r:id="rId9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401" y="3824294"/>
                        <a:ext cx="785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Object 10"/>
          <p:cNvGraphicFramePr>
            <a:graphicFrameLocks noChangeAspect="1"/>
          </p:cNvGraphicFramePr>
          <p:nvPr/>
        </p:nvGraphicFramePr>
        <p:xfrm>
          <a:off x="4000501" y="5038740"/>
          <a:ext cx="785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51" name="Equation" r:id="rId10" imgW="266400" imgH="177480" progId="Equation.3">
                  <p:embed/>
                </p:oleObj>
              </mc:Choice>
              <mc:Fallback>
                <p:oleObj name="Equation" r:id="rId10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5038740"/>
                        <a:ext cx="785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1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         is decidable and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be a TM deciding it.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Now we give a TM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that uses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as a subroutine and decides        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66</a:t>
            </a:fld>
            <a:endParaRPr lang="en-US" sz="1600" dirty="0"/>
          </a:p>
        </p:txBody>
      </p:sp>
      <p:graphicFrame>
        <p:nvGraphicFramePr>
          <p:cNvPr id="515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46302"/>
              </p:ext>
            </p:extLst>
          </p:nvPr>
        </p:nvGraphicFramePr>
        <p:xfrm>
          <a:off x="2699792" y="1772816"/>
          <a:ext cx="785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00" name="משוואה" r:id="rId3" imgW="266400" imgH="177480" progId="Equation.3">
                  <p:embed/>
                </p:oleObj>
              </mc:Choice>
              <mc:Fallback>
                <p:oleObj name="משוואה" r:id="rId3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785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17955"/>
              </p:ext>
            </p:extLst>
          </p:nvPr>
        </p:nvGraphicFramePr>
        <p:xfrm>
          <a:off x="3059832" y="422108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01" name="Equation" r:id="rId5" imgW="253800" imgH="177480" progId="Equation.3">
                  <p:embed/>
                </p:oleObj>
              </mc:Choice>
              <mc:Fallback>
                <p:oleObj name="Equation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2108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1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Given an instance for        ,              , we may try to run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on this instance.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accepts, we know that                 . In particular,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does not accept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so a decider for         must reject</a:t>
            </a:r>
            <a:br>
              <a:rPr lang="en-US" dirty="0" smtClean="0"/>
            </a:br>
            <a:r>
              <a:rPr lang="en-US" dirty="0" smtClean="0"/>
              <a:t>             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67</a:t>
            </a:fld>
            <a:endParaRPr lang="en-US" sz="1600" dirty="0"/>
          </a:p>
        </p:txBody>
      </p:sp>
      <p:graphicFrame>
        <p:nvGraphicFramePr>
          <p:cNvPr id="515075" name="Object 1"/>
          <p:cNvGraphicFramePr>
            <a:graphicFrameLocks noChangeAspect="1"/>
          </p:cNvGraphicFramePr>
          <p:nvPr/>
        </p:nvGraphicFramePr>
        <p:xfrm>
          <a:off x="4071934" y="171448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1" name="משוואה" r:id="rId3" imgW="253800" imgH="177480" progId="Equation.3">
                  <p:embed/>
                </p:oleObj>
              </mc:Choice>
              <mc:Fallback>
                <p:oleObj name="משוואה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71448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/>
        </p:nvGraphicFramePr>
        <p:xfrm>
          <a:off x="2792410" y="2933700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2" name="משוואה" r:id="rId5" imgW="482400" imgH="164880" progId="Equation.3">
                  <p:embed/>
                </p:oleObj>
              </mc:Choice>
              <mc:Fallback>
                <p:oleObj name="משוואה" r:id="rId5" imgW="482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0" y="2933700"/>
                        <a:ext cx="1422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/>
        </p:nvGraphicFramePr>
        <p:xfrm>
          <a:off x="928662" y="3959234"/>
          <a:ext cx="1370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3" name="משוואה" r:id="rId7" imgW="368280" imgH="203040" progId="Equation.3">
                  <p:embed/>
                </p:oleObj>
              </mc:Choice>
              <mc:Fallback>
                <p:oleObj name="משוואה" r:id="rId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959234"/>
                        <a:ext cx="13700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44848"/>
              </p:ext>
            </p:extLst>
          </p:nvPr>
        </p:nvGraphicFramePr>
        <p:xfrm>
          <a:off x="4930180" y="1556792"/>
          <a:ext cx="1370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4" name="משוואה" r:id="rId9" imgW="368280" imgH="203040" progId="Equation.3">
                  <p:embed/>
                </p:oleObj>
              </mc:Choice>
              <mc:Fallback>
                <p:oleObj name="משוואה" r:id="rId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180" y="1556792"/>
                        <a:ext cx="13700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9" name="Object 3"/>
          <p:cNvGraphicFramePr>
            <a:graphicFrameLocks noChangeAspect="1"/>
          </p:cNvGraphicFramePr>
          <p:nvPr/>
        </p:nvGraphicFramePr>
        <p:xfrm>
          <a:off x="5180022" y="3467104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5" name="Equation" r:id="rId10" imgW="253800" imgH="177480" progId="Equation.3">
                  <p:embed/>
                </p:oleObj>
              </mc:Choice>
              <mc:Fallback>
                <p:oleObj name="Equation" r:id="rId10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22" y="3467104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What happens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rejects? The only conclusion we can draw is that                . What we need to know though is whether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In order to use our decider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for        , we once again modify the input machine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to obtain TM      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68</a:t>
            </a:fld>
            <a:endParaRPr lang="en-US" sz="1600" dirty="0"/>
          </a:p>
        </p:txBody>
      </p:sp>
      <p:graphicFrame>
        <p:nvGraphicFramePr>
          <p:cNvPr id="65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04782"/>
              </p:ext>
            </p:extLst>
          </p:nvPr>
        </p:nvGraphicFramePr>
        <p:xfrm>
          <a:off x="4373736" y="2348880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86" name="משוואה" r:id="rId3" imgW="482400" imgH="164880" progId="Equation.3">
                  <p:embed/>
                </p:oleObj>
              </mc:Choice>
              <mc:Fallback>
                <p:oleObj name="משוואה" r:id="rId3" imgW="482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736" y="2348880"/>
                        <a:ext cx="1422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90870"/>
              </p:ext>
            </p:extLst>
          </p:nvPr>
        </p:nvGraphicFramePr>
        <p:xfrm>
          <a:off x="5572132" y="2933700"/>
          <a:ext cx="1458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87" name="משוואה" r:id="rId5" imgW="495000" imgH="164880" progId="Equation.3">
                  <p:embed/>
                </p:oleObj>
              </mc:Choice>
              <mc:Fallback>
                <p:oleObj name="משוואה" r:id="rId5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933700"/>
                        <a:ext cx="1458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6" name="Object 2"/>
          <p:cNvGraphicFramePr>
            <a:graphicFrameLocks noChangeAspect="1"/>
          </p:cNvGraphicFramePr>
          <p:nvPr/>
        </p:nvGraphicFramePr>
        <p:xfrm>
          <a:off x="5857884" y="3571876"/>
          <a:ext cx="785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88" name="משוואה" r:id="rId7" imgW="266400" imgH="177480" progId="Equation.3">
                  <p:embed/>
                </p:oleObj>
              </mc:Choice>
              <mc:Fallback>
                <p:oleObj name="משוואה" r:id="rId7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571876"/>
                        <a:ext cx="785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8" name="Object 3"/>
          <p:cNvGraphicFramePr>
            <a:graphicFrameLocks noChangeAspect="1"/>
          </p:cNvGraphicFramePr>
          <p:nvPr/>
        </p:nvGraphicFramePr>
        <p:xfrm>
          <a:off x="1643042" y="4786322"/>
          <a:ext cx="561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89" name="Equation" r:id="rId9" imgW="190440" imgH="177480" progId="Equation.3">
                  <p:embed/>
                </p:oleObj>
              </mc:Choice>
              <mc:Fallback>
                <p:oleObj name="Equation" r:id="rId9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786322"/>
                        <a:ext cx="561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9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We start with a TM satisfying                      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 of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69</a:t>
            </a:fld>
            <a:endParaRPr lang="en-US" sz="1600" dirty="0"/>
          </a:p>
        </p:txBody>
      </p:sp>
      <p:graphicFrame>
        <p:nvGraphicFramePr>
          <p:cNvPr id="7731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42882"/>
              </p:ext>
            </p:extLst>
          </p:nvPr>
        </p:nvGraphicFramePr>
        <p:xfrm>
          <a:off x="6516216" y="585294"/>
          <a:ext cx="720080" cy="68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4" name="משוואה" r:id="rId3" imgW="190440" imgH="177480" progId="Equation.3">
                  <p:embed/>
                </p:oleObj>
              </mc:Choice>
              <mc:Fallback>
                <p:oleObj name="משוואה" r:id="rId3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85294"/>
                        <a:ext cx="720080" cy="683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9" name="Object 11"/>
          <p:cNvGraphicFramePr>
            <a:graphicFrameLocks noChangeAspect="1"/>
          </p:cNvGraphicFramePr>
          <p:nvPr/>
        </p:nvGraphicFramePr>
        <p:xfrm>
          <a:off x="5357818" y="1476935"/>
          <a:ext cx="2055840" cy="52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5" name="משוואה" r:id="rId5" imgW="711000" imgH="177480" progId="Equation.3">
                  <p:embed/>
                </p:oleObj>
              </mc:Choice>
              <mc:Fallback>
                <p:oleObj name="משוואה" r:id="rId5" imgW="711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476935"/>
                        <a:ext cx="2055840" cy="523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357158" y="2000240"/>
            <a:ext cx="6429420" cy="4429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57158" y="2071685"/>
            <a:ext cx="7597805" cy="3286141"/>
            <a:chOff x="357158" y="2428875"/>
            <a:chExt cx="7597805" cy="3286141"/>
          </a:xfrm>
        </p:grpSpPr>
        <p:graphicFrame>
          <p:nvGraphicFramePr>
            <p:cNvPr id="37" name="Object 9"/>
            <p:cNvGraphicFramePr>
              <a:graphicFrameLocks noChangeAspect="1"/>
            </p:cNvGraphicFramePr>
            <p:nvPr/>
          </p:nvGraphicFramePr>
          <p:xfrm>
            <a:off x="428596" y="2471118"/>
            <a:ext cx="709612" cy="600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16" name="משוואה" r:id="rId7" imgW="190440" imgH="177480" progId="Equation.3">
                    <p:embed/>
                  </p:oleObj>
                </mc:Choice>
                <mc:Fallback>
                  <p:oleObj name="משוואה" r:id="rId7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2471118"/>
                          <a:ext cx="709612" cy="6006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5"/>
            <p:cNvGraphicFramePr>
              <a:graphicFrameLocks noChangeAspect="1"/>
            </p:cNvGraphicFramePr>
            <p:nvPr/>
          </p:nvGraphicFramePr>
          <p:xfrm>
            <a:off x="4214810" y="2928938"/>
            <a:ext cx="9255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17" name="משוואה" r:id="rId9" imgW="342720" imgH="190440" progId="Equation.3">
                    <p:embed/>
                  </p:oleObj>
                </mc:Choice>
                <mc:Fallback>
                  <p:oleObj name="משוואה" r:id="rId9" imgW="342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2928938"/>
                          <a:ext cx="925512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4286254" y="4071938"/>
            <a:ext cx="8572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18" name="משוואה" r:id="rId11" imgW="317160" imgH="190440" progId="Equation.3">
                    <p:embed/>
                  </p:oleObj>
                </mc:Choice>
                <mc:Fallback>
                  <p:oleObj name="משוואה" r:id="rId11" imgW="3171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4" y="4071938"/>
                          <a:ext cx="85725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9"/>
            <p:cNvGraphicFramePr>
              <a:graphicFrameLocks noChangeAspect="1"/>
            </p:cNvGraphicFramePr>
            <p:nvPr/>
          </p:nvGraphicFramePr>
          <p:xfrm>
            <a:off x="3071813" y="2857500"/>
            <a:ext cx="6080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19" name="משוואה" r:id="rId13" imgW="164880" imgH="126720" progId="Equation.3">
                    <p:embed/>
                  </p:oleObj>
                </mc:Choice>
                <mc:Fallback>
                  <p:oleObj name="משוואה" r:id="rId13" imgW="1648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2857500"/>
                          <a:ext cx="608012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40"/>
            <p:cNvSpPr/>
            <p:nvPr/>
          </p:nvSpPr>
          <p:spPr>
            <a:xfrm>
              <a:off x="3071802" y="2786058"/>
              <a:ext cx="2857520" cy="22145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14942" y="3071810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28"/>
            <p:cNvGrpSpPr/>
            <p:nvPr/>
          </p:nvGrpSpPr>
          <p:grpSpPr>
            <a:xfrm>
              <a:off x="5214942" y="4116945"/>
              <a:ext cx="428628" cy="500066"/>
              <a:chOff x="5214942" y="4572008"/>
              <a:chExt cx="428628" cy="500066"/>
            </a:xfrm>
          </p:grpSpPr>
          <p:sp>
            <p:nvSpPr>
              <p:cNvPr id="65" name="Oval 15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16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5286380" y="3143248"/>
              <a:ext cx="285752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295648" y="3571876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3071813" y="3857625"/>
            <a:ext cx="7524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20" name="משוואה" r:id="rId15" imgW="279360" imgH="177480" progId="Equation.3">
                    <p:embed/>
                  </p:oleObj>
                </mc:Choice>
                <mc:Fallback>
                  <p:oleObj name="משוואה" r:id="rId15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3857625"/>
                          <a:ext cx="752475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Oval 48"/>
            <p:cNvSpPr/>
            <p:nvPr/>
          </p:nvSpPr>
          <p:spPr>
            <a:xfrm>
              <a:off x="714348" y="3571876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6286512" y="5214950"/>
              <a:ext cx="428628" cy="500066"/>
              <a:chOff x="5214942" y="4572008"/>
              <a:chExt cx="428628" cy="50006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32"/>
            <p:cNvGrpSpPr/>
            <p:nvPr/>
          </p:nvGrpSpPr>
          <p:grpSpPr>
            <a:xfrm>
              <a:off x="6215074" y="2500306"/>
              <a:ext cx="428628" cy="500066"/>
              <a:chOff x="5214942" y="4572008"/>
              <a:chExt cx="428628" cy="500066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52" name="Object 11"/>
            <p:cNvGraphicFramePr>
              <a:graphicFrameLocks noChangeAspect="1"/>
            </p:cNvGraphicFramePr>
            <p:nvPr/>
          </p:nvGraphicFramePr>
          <p:xfrm>
            <a:off x="6861175" y="2428875"/>
            <a:ext cx="109378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21" name="משוואה" r:id="rId17" imgW="406080" imgH="190440" progId="Equation.3">
                    <p:embed/>
                  </p:oleObj>
                </mc:Choice>
                <mc:Fallback>
                  <p:oleObj name="משוואה" r:id="rId17" imgW="406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1175" y="2428875"/>
                          <a:ext cx="1093788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1"/>
            <p:cNvGraphicFramePr>
              <a:graphicFrameLocks noChangeAspect="1"/>
            </p:cNvGraphicFramePr>
            <p:nvPr/>
          </p:nvGraphicFramePr>
          <p:xfrm>
            <a:off x="6927850" y="5072063"/>
            <a:ext cx="9937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22" name="משוואה" r:id="rId19" imgW="368280" imgH="190440" progId="Equation.3">
                    <p:embed/>
                  </p:oleObj>
                </mc:Choice>
                <mc:Fallback>
                  <p:oleObj name="משוואה" r:id="rId19" imgW="368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7850" y="5072063"/>
                          <a:ext cx="993775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8"/>
            <p:cNvGraphicFramePr>
              <a:graphicFrameLocks noChangeAspect="1"/>
            </p:cNvGraphicFramePr>
            <p:nvPr/>
          </p:nvGraphicFramePr>
          <p:xfrm>
            <a:off x="357158" y="4000504"/>
            <a:ext cx="8921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223" name="Equation" r:id="rId21" imgW="330120" imgH="177480" progId="Equation.3">
                    <p:embed/>
                  </p:oleObj>
                </mc:Choice>
                <mc:Fallback>
                  <p:oleObj name="Equation" r:id="rId21" imgW="330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4000504"/>
                          <a:ext cx="89217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8" name="Straight Arrow Connector 67"/>
          <p:cNvCxnSpPr>
            <a:stCxn id="49" idx="6"/>
            <a:endCxn id="47" idx="2"/>
          </p:cNvCxnSpPr>
          <p:nvPr/>
        </p:nvCxnSpPr>
        <p:spPr>
          <a:xfrm>
            <a:off x="1142976" y="3464719"/>
            <a:ext cx="21526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5592839" y="4174548"/>
            <a:ext cx="744405" cy="76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5820370" y="2330378"/>
            <a:ext cx="217904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9" idx="1"/>
          </p:cNvCxnSpPr>
          <p:nvPr/>
        </p:nvCxnSpPr>
        <p:spPr>
          <a:xfrm rot="16200000" flipH="1">
            <a:off x="137613" y="2648412"/>
            <a:ext cx="644737" cy="63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844" y="2857496"/>
            <a:ext cx="21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Clearly, the </a:t>
            </a:r>
            <a:r>
              <a:rPr lang="en-US" b="1" dirty="0" smtClean="0">
                <a:cs typeface="Times New Roman" pitchFamily="18" charset="0"/>
              </a:rPr>
              <a:t>cardinality </a:t>
            </a:r>
            <a:r>
              <a:rPr lang="en-US" dirty="0" smtClean="0">
                <a:cs typeface="Times New Roman" pitchFamily="18" charset="0"/>
              </a:rPr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is equal to the </a:t>
            </a:r>
            <a:r>
              <a:rPr lang="en-US" b="1" dirty="0" smtClean="0">
                <a:cs typeface="Times New Roman" pitchFamily="18" charset="0"/>
              </a:rPr>
              <a:t>cardinality </a:t>
            </a:r>
            <a:r>
              <a:rPr lang="en-US" dirty="0" smtClean="0">
                <a:cs typeface="Times New Roman" pitchFamily="18" charset="0"/>
              </a:rPr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How about the cardinality of infinite sets?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</a:t>
            </a:fld>
            <a:endParaRPr lang="en-US" sz="1600" dirty="0"/>
          </a:p>
        </p:txBody>
      </p:sp>
      <p:graphicFrame>
        <p:nvGraphicFramePr>
          <p:cNvPr id="583682" name="Object 1"/>
          <p:cNvGraphicFramePr>
            <a:graphicFrameLocks noChangeAspect="1"/>
          </p:cNvGraphicFramePr>
          <p:nvPr/>
        </p:nvGraphicFramePr>
        <p:xfrm>
          <a:off x="571472" y="1771650"/>
          <a:ext cx="16621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4" name="משוואה" r:id="rId3" imgW="583920" imgH="164880" progId="Equation.3">
                  <p:embed/>
                </p:oleObj>
              </mc:Choice>
              <mc:Fallback>
                <p:oleObj name="משוואה" r:id="rId3" imgW="58392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771650"/>
                        <a:ext cx="166211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3" name="Object 1"/>
          <p:cNvGraphicFramePr>
            <a:graphicFrameLocks noChangeAspect="1"/>
          </p:cNvGraphicFramePr>
          <p:nvPr/>
        </p:nvGraphicFramePr>
        <p:xfrm>
          <a:off x="2500298" y="1785938"/>
          <a:ext cx="1733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5" name="משוואה" r:id="rId5" imgW="609480" imgH="164880" progId="Equation.3">
                  <p:embed/>
                </p:oleObj>
              </mc:Choice>
              <mc:Fallback>
                <p:oleObj name="משוואה" r:id="rId5" imgW="6094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785938"/>
                        <a:ext cx="17335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4" name="Object 1"/>
          <p:cNvGraphicFramePr>
            <a:graphicFrameLocks noChangeAspect="1"/>
          </p:cNvGraphicFramePr>
          <p:nvPr/>
        </p:nvGraphicFramePr>
        <p:xfrm>
          <a:off x="4799029" y="1546219"/>
          <a:ext cx="2201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6" name="משוואה" r:id="rId7" imgW="774360" imgH="342720" progId="Equation.3">
                  <p:embed/>
                </p:oleObj>
              </mc:Choice>
              <mc:Fallback>
                <p:oleObj name="משוואה" r:id="rId7" imgW="77436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29" y="1546219"/>
                        <a:ext cx="22018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2354" name="Object 18"/>
          <p:cNvGraphicFramePr>
            <a:graphicFrameLocks noChangeAspect="1"/>
          </p:cNvGraphicFramePr>
          <p:nvPr/>
        </p:nvGraphicFramePr>
        <p:xfrm>
          <a:off x="428625" y="5357833"/>
          <a:ext cx="36957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92" name="משוואה" r:id="rId3" imgW="1384200" imgH="368280" progId="Equation.3">
                  <p:embed/>
                </p:oleObj>
              </mc:Choice>
              <mc:Fallback>
                <p:oleObj name="משוואה" r:id="rId3" imgW="1384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357833"/>
                        <a:ext cx="36957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Now we add a </a:t>
            </a:r>
            <a:r>
              <a:rPr lang="en-US" b="1" i="1" dirty="0" smtClean="0"/>
              <a:t>filter </a:t>
            </a:r>
            <a:r>
              <a:rPr lang="en-US" dirty="0" smtClean="0"/>
              <a:t>to divert all inputs but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 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70</a:t>
            </a:fld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7158" y="2000240"/>
            <a:ext cx="6429420" cy="4429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6" idx="5"/>
            <a:endCxn id="31" idx="1"/>
          </p:cNvCxnSpPr>
          <p:nvPr/>
        </p:nvCxnSpPr>
        <p:spPr>
          <a:xfrm rot="16200000" flipH="1">
            <a:off x="5592839" y="4174548"/>
            <a:ext cx="744405" cy="76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7"/>
            <a:endCxn id="34" idx="3"/>
          </p:cNvCxnSpPr>
          <p:nvPr/>
        </p:nvCxnSpPr>
        <p:spPr>
          <a:xfrm rot="5400000" flipH="1" flipV="1">
            <a:off x="5820370" y="2330378"/>
            <a:ext cx="217904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31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06128"/>
              </p:ext>
            </p:extLst>
          </p:nvPr>
        </p:nvGraphicFramePr>
        <p:xfrm>
          <a:off x="6516216" y="585294"/>
          <a:ext cx="720080" cy="68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93" name="משוואה" r:id="rId5" imgW="190440" imgH="177480" progId="Equation.3">
                  <p:embed/>
                </p:oleObj>
              </mc:Choice>
              <mc:Fallback>
                <p:oleObj name="משוואה" r:id="rId5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85294"/>
                        <a:ext cx="720080" cy="683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/>
          <p:cNvGraphicFramePr>
            <a:graphicFrameLocks noChangeAspect="1"/>
          </p:cNvGraphicFramePr>
          <p:nvPr/>
        </p:nvGraphicFramePr>
        <p:xfrm>
          <a:off x="3549650" y="4786322"/>
          <a:ext cx="7318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94" name="משוואה" r:id="rId7" imgW="304560" imgH="126720" progId="Equation.3">
                  <p:embed/>
                </p:oleObj>
              </mc:Choice>
              <mc:Fallback>
                <p:oleObj name="משוואה" r:id="rId7" imgW="30456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786322"/>
                        <a:ext cx="7318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2285984" y="3143248"/>
          <a:ext cx="7318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95" name="משוואה" r:id="rId9" imgW="304560" imgH="126720" progId="Equation.3">
                  <p:embed/>
                </p:oleObj>
              </mc:Choice>
              <mc:Fallback>
                <p:oleObj name="משוואה" r:id="rId9" imgW="30456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143248"/>
                        <a:ext cx="7318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>
            <a:stCxn id="25" idx="6"/>
            <a:endCxn id="37" idx="1"/>
          </p:cNvCxnSpPr>
          <p:nvPr/>
        </p:nvCxnSpPr>
        <p:spPr>
          <a:xfrm>
            <a:off x="1142976" y="3464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22" idx="2"/>
          </p:cNvCxnSpPr>
          <p:nvPr/>
        </p:nvCxnSpPr>
        <p:spPr>
          <a:xfrm>
            <a:off x="2285984" y="3464719"/>
            <a:ext cx="10096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4"/>
          <p:cNvGrpSpPr/>
          <p:nvPr/>
        </p:nvGrpSpPr>
        <p:grpSpPr>
          <a:xfrm>
            <a:off x="357158" y="2071685"/>
            <a:ext cx="7597805" cy="3286141"/>
            <a:chOff x="357158" y="2428875"/>
            <a:chExt cx="7597805" cy="3286141"/>
          </a:xfrm>
        </p:grpSpPr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428596" y="2471118"/>
            <a:ext cx="709612" cy="600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96" name="משוואה" r:id="rId11" imgW="190440" imgH="177480" progId="Equation.3">
                    <p:embed/>
                  </p:oleObj>
                </mc:Choice>
                <mc:Fallback>
                  <p:oleObj name="משוואה" r:id="rId11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2471118"/>
                          <a:ext cx="709612" cy="6006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4214810" y="2928938"/>
            <a:ext cx="9255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97" name="משוואה" r:id="rId13" imgW="342720" imgH="190440" progId="Equation.3">
                    <p:embed/>
                  </p:oleObj>
                </mc:Choice>
                <mc:Fallback>
                  <p:oleObj name="משוואה" r:id="rId13" imgW="342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2928938"/>
                          <a:ext cx="925512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4286254" y="4071938"/>
            <a:ext cx="8572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98" name="משוואה" r:id="rId15" imgW="317160" imgH="190440" progId="Equation.3">
                    <p:embed/>
                  </p:oleObj>
                </mc:Choice>
                <mc:Fallback>
                  <p:oleObj name="משוואה" r:id="rId15" imgW="3171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4" y="4071938"/>
                          <a:ext cx="85725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071813" y="2857500"/>
            <a:ext cx="6080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99" name="משוואה" r:id="rId17" imgW="164880" imgH="126720" progId="Equation.3">
                    <p:embed/>
                  </p:oleObj>
                </mc:Choice>
                <mc:Fallback>
                  <p:oleObj name="משוואה" r:id="rId17" imgW="1648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2857500"/>
                          <a:ext cx="608012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3071802" y="2786058"/>
              <a:ext cx="2857520" cy="22145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4942" y="3071810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28"/>
            <p:cNvGrpSpPr/>
            <p:nvPr/>
          </p:nvGrpSpPr>
          <p:grpSpPr>
            <a:xfrm>
              <a:off x="5214942" y="4116945"/>
              <a:ext cx="428628" cy="500066"/>
              <a:chOff x="5214942" y="4572008"/>
              <a:chExt cx="428628" cy="50006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286380" y="3143248"/>
              <a:ext cx="285752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95648" y="3571876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73131" name="Object 10"/>
            <p:cNvGraphicFramePr>
              <a:graphicFrameLocks noChangeAspect="1"/>
            </p:cNvGraphicFramePr>
            <p:nvPr/>
          </p:nvGraphicFramePr>
          <p:xfrm>
            <a:off x="3071813" y="3857625"/>
            <a:ext cx="7524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300" name="משוואה" r:id="rId19" imgW="279360" imgH="177480" progId="Equation.3">
                    <p:embed/>
                  </p:oleObj>
                </mc:Choice>
                <mc:Fallback>
                  <p:oleObj name="משוואה" r:id="rId19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3857625"/>
                          <a:ext cx="752475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/>
            <p:cNvSpPr/>
            <p:nvPr/>
          </p:nvSpPr>
          <p:spPr>
            <a:xfrm>
              <a:off x="714348" y="3571876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9"/>
            <p:cNvGrpSpPr/>
            <p:nvPr/>
          </p:nvGrpSpPr>
          <p:grpSpPr>
            <a:xfrm>
              <a:off x="6286512" y="5214950"/>
              <a:ext cx="428628" cy="500066"/>
              <a:chOff x="5214942" y="4572008"/>
              <a:chExt cx="428628" cy="50006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2"/>
            <p:cNvGrpSpPr/>
            <p:nvPr/>
          </p:nvGrpSpPr>
          <p:grpSpPr>
            <a:xfrm>
              <a:off x="6215074" y="2500306"/>
              <a:ext cx="428628" cy="500066"/>
              <a:chOff x="5214942" y="4572008"/>
              <a:chExt cx="428628" cy="5000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214942" y="4572008"/>
                <a:ext cx="428628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286380" y="4643446"/>
                <a:ext cx="285752" cy="3571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773136" name="Object 11"/>
            <p:cNvGraphicFramePr>
              <a:graphicFrameLocks noChangeAspect="1"/>
            </p:cNvGraphicFramePr>
            <p:nvPr/>
          </p:nvGraphicFramePr>
          <p:xfrm>
            <a:off x="6861175" y="2428875"/>
            <a:ext cx="109378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301" name="משוואה" r:id="rId21" imgW="406080" imgH="190440" progId="Equation.3">
                    <p:embed/>
                  </p:oleObj>
                </mc:Choice>
                <mc:Fallback>
                  <p:oleObj name="משוואה" r:id="rId21" imgW="406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1175" y="2428875"/>
                          <a:ext cx="1093788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3137" name="Object 11"/>
            <p:cNvGraphicFramePr>
              <a:graphicFrameLocks noChangeAspect="1"/>
            </p:cNvGraphicFramePr>
            <p:nvPr/>
          </p:nvGraphicFramePr>
          <p:xfrm>
            <a:off x="6927850" y="5072063"/>
            <a:ext cx="9937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302" name="משוואה" r:id="rId23" imgW="368280" imgH="190440" progId="Equation.3">
                    <p:embed/>
                  </p:oleObj>
                </mc:Choice>
                <mc:Fallback>
                  <p:oleObj name="משוואה" r:id="rId23" imgW="368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7850" y="5072063"/>
                          <a:ext cx="993775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3138" name="Object 18"/>
            <p:cNvGraphicFramePr>
              <a:graphicFrameLocks noChangeAspect="1"/>
            </p:cNvGraphicFramePr>
            <p:nvPr/>
          </p:nvGraphicFramePr>
          <p:xfrm>
            <a:off x="357158" y="4000504"/>
            <a:ext cx="8921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303" name="משוואה" r:id="rId25" imgW="330120" imgH="177480" progId="Equation.3">
                    <p:embed/>
                  </p:oleObj>
                </mc:Choice>
                <mc:Fallback>
                  <p:oleObj name="משוואה" r:id="rId25" imgW="330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4000504"/>
                          <a:ext cx="89217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1357290" y="2500306"/>
              <a:ext cx="928694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1357290" y="2690645"/>
            <a:ext cx="884221" cy="309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304" name="Equation" r:id="rId27" imgW="368280" imgH="126720" progId="Equation.3">
                    <p:embed/>
                  </p:oleObj>
                </mc:Choice>
                <mc:Fallback>
                  <p:oleObj name="Equation" r:id="rId27" imgW="3682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690645"/>
                          <a:ext cx="884221" cy="3097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Shape 38"/>
            <p:cNvCxnSpPr>
              <a:stCxn id="37" idx="2"/>
            </p:cNvCxnSpPr>
            <p:nvPr/>
          </p:nvCxnSpPr>
          <p:spPr>
            <a:xfrm rot="16200000" flipH="1">
              <a:off x="3893339" y="3071810"/>
              <a:ext cx="321470" cy="446487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57290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43042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4480" y="364331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8596" y="5214950"/>
            <a:ext cx="4143404" cy="11430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TM          has a </a:t>
            </a:r>
            <a:r>
              <a:rPr lang="en-US" b="1" i="1" dirty="0" smtClean="0"/>
              <a:t>filter </a:t>
            </a:r>
            <a:r>
              <a:rPr lang="en-US" dirty="0" smtClean="0"/>
              <a:t>that </a:t>
            </a:r>
            <a:r>
              <a:rPr lang="en-US" b="1" i="1" dirty="0" smtClean="0"/>
              <a:t>rejects</a:t>
            </a:r>
            <a:r>
              <a:rPr lang="en-US" dirty="0" smtClean="0"/>
              <a:t> all inputs </a:t>
            </a:r>
            <a:r>
              <a:rPr lang="en-US" b="1" i="1" dirty="0" smtClean="0"/>
              <a:t>excepts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, so the only input reaching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,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Therefore,       satisfies: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graphicFrame>
        <p:nvGraphicFramePr>
          <p:cNvPr id="664584" name="Object 3"/>
          <p:cNvGraphicFramePr>
            <a:graphicFrameLocks noChangeAspect="1"/>
          </p:cNvGraphicFramePr>
          <p:nvPr/>
        </p:nvGraphicFramePr>
        <p:xfrm>
          <a:off x="2000232" y="3643314"/>
          <a:ext cx="4083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6" name="משוואה" r:id="rId3" imgW="1384200" imgH="368280" progId="Equation.3">
                  <p:embed/>
                </p:oleObj>
              </mc:Choice>
              <mc:Fallback>
                <p:oleObj name="משוואה" r:id="rId3" imgW="1384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643314"/>
                        <a:ext cx="40830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71</a:t>
            </a:fld>
            <a:endParaRPr lang="en-US" sz="1600" dirty="0"/>
          </a:p>
        </p:txBody>
      </p:sp>
      <p:graphicFrame>
        <p:nvGraphicFramePr>
          <p:cNvPr id="664588" name="Object 3"/>
          <p:cNvGraphicFramePr>
            <a:graphicFrameLocks noChangeAspect="1"/>
          </p:cNvGraphicFramePr>
          <p:nvPr/>
        </p:nvGraphicFramePr>
        <p:xfrm>
          <a:off x="2285984" y="3000372"/>
          <a:ext cx="561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7" name="משוואה" r:id="rId5" imgW="190440" imgH="177480" progId="Equation.3">
                  <p:embed/>
                </p:oleObj>
              </mc:Choice>
              <mc:Fallback>
                <p:oleObj name="משוואה" r:id="rId5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000372"/>
                        <a:ext cx="561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7" name="Object 2"/>
          <p:cNvGraphicFramePr>
            <a:graphicFrameLocks noChangeAspect="1"/>
          </p:cNvGraphicFramePr>
          <p:nvPr/>
        </p:nvGraphicFramePr>
        <p:xfrm>
          <a:off x="1114390" y="1650244"/>
          <a:ext cx="742966" cy="70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8" name="Equation" r:id="rId7" imgW="190440" imgH="177480" progId="Equation.3">
                  <p:embed/>
                </p:oleObj>
              </mc:Choice>
              <mc:Fallback>
                <p:oleObj name="Equation" r:id="rId7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390" y="1650244"/>
                        <a:ext cx="742966" cy="707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0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Here is a formal description of        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smtClean="0">
                <a:cs typeface="Times New Roman" pitchFamily="18" charset="0"/>
              </a:rPr>
              <a:t>“On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 :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1. If           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 </a:t>
            </a:r>
            <a:r>
              <a:rPr lang="en-US" dirty="0" smtClean="0">
                <a:cs typeface="Times New Roman" pitchFamily="18" charset="0"/>
              </a:rPr>
              <a:t>.  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2. If             - run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 </a:t>
            </a:r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     accepts. </a:t>
            </a:r>
            <a:r>
              <a:rPr lang="en-US" i="1" dirty="0" smtClean="0">
                <a:latin typeface="+mj-lt"/>
                <a:cs typeface="Times New Roman" pitchFamily="18" charset="0"/>
              </a:rPr>
              <a:t>”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>
                <a:cs typeface="Times New Roman" pitchFamily="18" charset="0"/>
              </a:rPr>
              <a:t>Note: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accepts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cs typeface="Times New Roman" pitchFamily="18" charset="0"/>
              </a:rPr>
              <a:t> if and only if                     .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72</a:t>
            </a:fld>
            <a:endParaRPr lang="en-US" sz="1600" dirty="0"/>
          </a:p>
        </p:txBody>
      </p:sp>
      <p:graphicFrame>
        <p:nvGraphicFramePr>
          <p:cNvPr id="659460" name="Object 5"/>
          <p:cNvGraphicFramePr>
            <a:graphicFrameLocks noChangeAspect="1"/>
          </p:cNvGraphicFramePr>
          <p:nvPr/>
        </p:nvGraphicFramePr>
        <p:xfrm>
          <a:off x="1928794" y="3100388"/>
          <a:ext cx="1133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6" name="משוואה" r:id="rId3" imgW="304560" imgH="126720" progId="Equation.3">
                  <p:embed/>
                </p:oleObj>
              </mc:Choice>
              <mc:Fallback>
                <p:oleObj name="משוואה" r:id="rId3" imgW="30456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100388"/>
                        <a:ext cx="11334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628630" y="2357430"/>
          <a:ext cx="1085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7" name="משוואה" r:id="rId5" imgW="291960" imgH="177480" progId="Equation.3">
                  <p:embed/>
                </p:oleObj>
              </mc:Choice>
              <mc:Fallback>
                <p:oleObj name="משוואה" r:id="rId5" imgW="291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30" y="2357430"/>
                        <a:ext cx="10858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8" name="Object 8"/>
          <p:cNvGraphicFramePr>
            <a:graphicFrameLocks noChangeAspect="1"/>
          </p:cNvGraphicFramePr>
          <p:nvPr/>
        </p:nvGraphicFramePr>
        <p:xfrm>
          <a:off x="1928794" y="3714752"/>
          <a:ext cx="1133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8" name="משוואה" r:id="rId7" imgW="304560" imgH="126720" progId="Equation.3">
                  <p:embed/>
                </p:oleObj>
              </mc:Choice>
              <mc:Fallback>
                <p:oleObj name="משוואה" r:id="rId7" imgW="30456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714752"/>
                        <a:ext cx="11334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0" name="Object 10"/>
          <p:cNvGraphicFramePr>
            <a:graphicFrameLocks noChangeAspect="1"/>
          </p:cNvGraphicFramePr>
          <p:nvPr/>
        </p:nvGraphicFramePr>
        <p:xfrm>
          <a:off x="5849960" y="4910152"/>
          <a:ext cx="19367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9" name="משוואה" r:id="rId9" imgW="520560" imgH="177480" progId="Equation.3">
                  <p:embed/>
                </p:oleObj>
              </mc:Choice>
              <mc:Fallback>
                <p:oleObj name="משוואה" r:id="rId9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60" y="4910152"/>
                        <a:ext cx="193675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1" name="Object 11"/>
          <p:cNvGraphicFramePr>
            <a:graphicFrameLocks noChangeAspect="1"/>
          </p:cNvGraphicFramePr>
          <p:nvPr/>
        </p:nvGraphicFramePr>
        <p:xfrm>
          <a:off x="5500694" y="1643063"/>
          <a:ext cx="70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00" name="Equation" r:id="rId11" imgW="190440" imgH="177480" progId="Equation.3">
                  <p:embed/>
                </p:oleObj>
              </mc:Choice>
              <mc:Fallback>
                <p:oleObj name="Equation" r:id="rId11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643063"/>
                        <a:ext cx="7080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1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way,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accepts,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/>
              <a:t> </a:t>
            </a:r>
            <a:r>
              <a:rPr lang="en-US" dirty="0" smtClean="0"/>
              <a:t>“can be sure” that          </a:t>
            </a:r>
            <a:br>
              <a:rPr lang="en-US" dirty="0" smtClean="0"/>
            </a:br>
            <a:r>
              <a:rPr lang="en-US" dirty="0" smtClean="0"/>
              <a:t>                and accept. Note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/>
              <a:t> </a:t>
            </a:r>
            <a:r>
              <a:rPr lang="en-US" dirty="0" smtClean="0"/>
              <a:t>gets the pair</a:t>
            </a:r>
            <a:br>
              <a:rPr lang="en-US" dirty="0" smtClean="0"/>
            </a:br>
            <a:r>
              <a:rPr lang="en-US" dirty="0" smtClean="0"/>
              <a:t>             as input, thus before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/>
              <a:t> </a:t>
            </a:r>
            <a:r>
              <a:rPr lang="en-US" dirty="0" smtClean="0"/>
              <a:t>runs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, it should compute an encoding           of      .</a:t>
            </a:r>
            <a:br>
              <a:rPr lang="en-US" dirty="0" smtClean="0"/>
            </a:br>
            <a:r>
              <a:rPr lang="en-US" dirty="0" smtClean="0"/>
              <a:t>This encoding is not too hard to compute using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’s input            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73</a:t>
            </a:fld>
            <a:endParaRPr lang="en-US" sz="1600" dirty="0"/>
          </a:p>
        </p:txBody>
      </p:sp>
      <p:graphicFrame>
        <p:nvGraphicFramePr>
          <p:cNvPr id="658437" name="Object 5"/>
          <p:cNvGraphicFramePr>
            <a:graphicFrameLocks noChangeAspect="1"/>
          </p:cNvGraphicFramePr>
          <p:nvPr/>
        </p:nvGraphicFramePr>
        <p:xfrm>
          <a:off x="1000100" y="2362196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5" name="משוואה" r:id="rId3" imgW="495000" imgH="164880" progId="Equation.3">
                  <p:embed/>
                </p:oleObj>
              </mc:Choice>
              <mc:Fallback>
                <p:oleObj name="משוואה" r:id="rId3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62196"/>
                        <a:ext cx="1460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5"/>
          <p:cNvGraphicFramePr>
            <a:graphicFrameLocks noChangeAspect="1"/>
          </p:cNvGraphicFramePr>
          <p:nvPr/>
        </p:nvGraphicFramePr>
        <p:xfrm>
          <a:off x="844534" y="2816226"/>
          <a:ext cx="1370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6" name="משוואה" r:id="rId5" imgW="368280" imgH="203040" progId="Equation.3">
                  <p:embed/>
                </p:oleObj>
              </mc:Choice>
              <mc:Fallback>
                <p:oleObj name="משוואה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34" y="2816226"/>
                        <a:ext cx="13700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8" name="Object 3"/>
          <p:cNvGraphicFramePr>
            <a:graphicFrameLocks noChangeAspect="1"/>
          </p:cNvGraphicFramePr>
          <p:nvPr/>
        </p:nvGraphicFramePr>
        <p:xfrm>
          <a:off x="7215206" y="3500438"/>
          <a:ext cx="561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7" name="משוואה" r:id="rId7" imgW="190440" imgH="177480" progId="Equation.3">
                  <p:embed/>
                </p:oleObj>
              </mc:Choice>
              <mc:Fallback>
                <p:oleObj name="משוואה" r:id="rId7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500438"/>
                        <a:ext cx="561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0" name="Object 3"/>
          <p:cNvGraphicFramePr>
            <a:graphicFrameLocks noChangeAspect="1"/>
          </p:cNvGraphicFramePr>
          <p:nvPr/>
        </p:nvGraphicFramePr>
        <p:xfrm>
          <a:off x="5857884" y="3462338"/>
          <a:ext cx="862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8" name="משוואה" r:id="rId9" imgW="291960" imgH="203040" progId="Equation.3">
                  <p:embed/>
                </p:oleObj>
              </mc:Choice>
              <mc:Fallback>
                <p:oleObj name="משוואה" r:id="rId9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462338"/>
                        <a:ext cx="8620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1" name="Object 11"/>
          <p:cNvGraphicFramePr>
            <a:graphicFrameLocks noChangeAspect="1"/>
          </p:cNvGraphicFramePr>
          <p:nvPr/>
        </p:nvGraphicFramePr>
        <p:xfrm>
          <a:off x="3428992" y="4605338"/>
          <a:ext cx="1087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9" name="Equation" r:id="rId11" imgW="368280" imgH="203040" progId="Equation.3">
                  <p:embed/>
                </p:oleObj>
              </mc:Choice>
              <mc:Fallback>
                <p:oleObj name="Equation" r:id="rId11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605338"/>
                        <a:ext cx="10874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095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smtClean="0">
                <a:cs typeface="Times New Roman" pitchFamily="18" charset="0"/>
              </a:rPr>
              <a:t>“On input 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cs typeface="Times New Roman" pitchFamily="18" charset="0"/>
              </a:rPr>
              <a:t> is a TM: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1. Compute an encoding            of TM       .  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2. Run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on input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3.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rejects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dirty="0" smtClean="0">
                <a:cs typeface="Times New Roman" pitchFamily="18" charset="0"/>
              </a:rPr>
              <a:t>, otherwise 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74</a:t>
            </a:fld>
            <a:endParaRPr lang="en-US" sz="1600" dirty="0"/>
          </a:p>
        </p:txBody>
      </p:sp>
      <p:graphicFrame>
        <p:nvGraphicFramePr>
          <p:cNvPr id="636933" name="Object 4"/>
          <p:cNvGraphicFramePr>
            <a:graphicFrameLocks noChangeAspect="1"/>
          </p:cNvGraphicFramePr>
          <p:nvPr/>
        </p:nvGraphicFramePr>
        <p:xfrm>
          <a:off x="2630483" y="1601780"/>
          <a:ext cx="13700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30" name="משוואה" r:id="rId3" imgW="368280" imgH="203040" progId="Equation.3">
                  <p:embed/>
                </p:oleObj>
              </mc:Choice>
              <mc:Fallback>
                <p:oleObj name="משוואה" r:id="rId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3" y="1601780"/>
                        <a:ext cx="13700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0" name="Object 5"/>
          <p:cNvGraphicFramePr>
            <a:graphicFrameLocks noChangeAspect="1"/>
          </p:cNvGraphicFramePr>
          <p:nvPr/>
        </p:nvGraphicFramePr>
        <p:xfrm>
          <a:off x="5343525" y="2316163"/>
          <a:ext cx="1085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31" name="משוואה" r:id="rId5" imgW="291960" imgH="203040" progId="Equation.3">
                  <p:embed/>
                </p:oleObj>
              </mc:Choice>
              <mc:Fallback>
                <p:oleObj name="משוואה" r:id="rId5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316163"/>
                        <a:ext cx="10858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57646"/>
              </p:ext>
            </p:extLst>
          </p:nvPr>
        </p:nvGraphicFramePr>
        <p:xfrm>
          <a:off x="7392367" y="2348880"/>
          <a:ext cx="70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32" name="משוואה" r:id="rId7" imgW="190440" imgH="177480" progId="Equation.3">
                  <p:embed/>
                </p:oleObj>
              </mc:Choice>
              <mc:Fallback>
                <p:oleObj name="משוואה" r:id="rId7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367" y="2348880"/>
                        <a:ext cx="7080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/>
          <p:cNvGraphicFramePr>
            <a:graphicFrameLocks noChangeAspect="1"/>
          </p:cNvGraphicFramePr>
          <p:nvPr/>
        </p:nvGraphicFramePr>
        <p:xfrm>
          <a:off x="4143372" y="2887664"/>
          <a:ext cx="1085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33" name="Equation" r:id="rId9" imgW="291960" imgH="203040" progId="Equation.3">
                  <p:embed/>
                </p:oleObj>
              </mc:Choice>
              <mc:Fallback>
                <p:oleObj name="Equation" r:id="rId9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887664"/>
                        <a:ext cx="10858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9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Recall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is a decider for        .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rejects the modified machine        ,                 , hence by the specification of        ,                 , and a decider for         must accept               .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If however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 accepts, it means that                 , hence                ,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 must reject               .                                QED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75</a:t>
            </a:fld>
            <a:endParaRPr lang="en-US" sz="1600" dirty="0"/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/>
        </p:nvGraphicFramePr>
        <p:xfrm>
          <a:off x="4286248" y="2840038"/>
          <a:ext cx="70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58" name="משוואה" r:id="rId3" imgW="190440" imgH="177480" progId="Equation.3">
                  <p:embed/>
                </p:oleObj>
              </mc:Choice>
              <mc:Fallback>
                <p:oleObj name="משוואה" r:id="rId3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840038"/>
                        <a:ext cx="7080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38" name="Object 2"/>
          <p:cNvGraphicFramePr>
            <a:graphicFrameLocks noChangeAspect="1"/>
          </p:cNvGraphicFramePr>
          <p:nvPr/>
        </p:nvGraphicFramePr>
        <p:xfrm>
          <a:off x="5143504" y="1714488"/>
          <a:ext cx="785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59" name="משוואה" r:id="rId5" imgW="266400" imgH="177480" progId="Equation.3">
                  <p:embed/>
                </p:oleObj>
              </mc:Choice>
              <mc:Fallback>
                <p:oleObj name="משוואה" r:id="rId5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714488"/>
                        <a:ext cx="785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39" name="Object 7"/>
          <p:cNvGraphicFramePr>
            <a:graphicFrameLocks noChangeAspect="1"/>
          </p:cNvGraphicFramePr>
          <p:nvPr/>
        </p:nvGraphicFramePr>
        <p:xfrm>
          <a:off x="4857752" y="2324096"/>
          <a:ext cx="1535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0" name="משוואה" r:id="rId7" imgW="520560" imgH="177480" progId="Equation.3">
                  <p:embed/>
                </p:oleObj>
              </mc:Choice>
              <mc:Fallback>
                <p:oleObj name="משוואה" r:id="rId7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24096"/>
                        <a:ext cx="1535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0" name="Object 7"/>
          <p:cNvGraphicFramePr>
            <a:graphicFrameLocks noChangeAspect="1"/>
          </p:cNvGraphicFramePr>
          <p:nvPr/>
        </p:nvGraphicFramePr>
        <p:xfrm>
          <a:off x="5143504" y="2928934"/>
          <a:ext cx="1458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1" name="משוואה" r:id="rId9" imgW="495000" imgH="164880" progId="Equation.3">
                  <p:embed/>
                </p:oleObj>
              </mc:Choice>
              <mc:Fallback>
                <p:oleObj name="משוואה" r:id="rId9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928934"/>
                        <a:ext cx="1458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1" name="Object 9"/>
          <p:cNvGraphicFramePr>
            <a:graphicFrameLocks noChangeAspect="1"/>
          </p:cNvGraphicFramePr>
          <p:nvPr/>
        </p:nvGraphicFramePr>
        <p:xfrm>
          <a:off x="4043364" y="2222496"/>
          <a:ext cx="742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2" name="משוואה" r:id="rId11" imgW="190440" imgH="177480" progId="Equation.3">
                  <p:embed/>
                </p:oleObj>
              </mc:Choice>
              <mc:Fallback>
                <p:oleObj name="משוואה" r:id="rId11" imgW="190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4" y="2222496"/>
                        <a:ext cx="742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2" name="Object 3"/>
          <p:cNvGraphicFramePr>
            <a:graphicFrameLocks noChangeAspect="1"/>
          </p:cNvGraphicFramePr>
          <p:nvPr/>
        </p:nvGraphicFramePr>
        <p:xfrm>
          <a:off x="2928926" y="350043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3" name="משוואה" r:id="rId13" imgW="253800" imgH="177480" progId="Equation.3">
                  <p:embed/>
                </p:oleObj>
              </mc:Choice>
              <mc:Fallback>
                <p:oleObj name="משוואה" r:id="rId1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0043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3" name="Object 11"/>
          <p:cNvGraphicFramePr>
            <a:graphicFrameLocks noChangeAspect="1"/>
          </p:cNvGraphicFramePr>
          <p:nvPr/>
        </p:nvGraphicFramePr>
        <p:xfrm>
          <a:off x="6965978" y="4110046"/>
          <a:ext cx="1535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4" name="משוואה" r:id="rId15" imgW="520560" imgH="177480" progId="Equation.3">
                  <p:embed/>
                </p:oleObj>
              </mc:Choice>
              <mc:Fallback>
                <p:oleObj name="משוואה" r:id="rId15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78" y="4110046"/>
                        <a:ext cx="1535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4" name="Object 5"/>
          <p:cNvGraphicFramePr>
            <a:graphicFrameLocks noChangeAspect="1"/>
          </p:cNvGraphicFramePr>
          <p:nvPr/>
        </p:nvGraphicFramePr>
        <p:xfrm>
          <a:off x="5773755" y="3357562"/>
          <a:ext cx="13700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5" name="משוואה" r:id="rId17" imgW="368280" imgH="203040" progId="Equation.3">
                  <p:embed/>
                </p:oleObj>
              </mc:Choice>
              <mc:Fallback>
                <p:oleObj name="משוואה" r:id="rId1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55" y="3357562"/>
                        <a:ext cx="13700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5" name="Object 7"/>
          <p:cNvGraphicFramePr>
            <a:graphicFrameLocks noChangeAspect="1"/>
          </p:cNvGraphicFramePr>
          <p:nvPr/>
        </p:nvGraphicFramePr>
        <p:xfrm>
          <a:off x="2143108" y="4643446"/>
          <a:ext cx="1458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6" name="משוואה" r:id="rId19" imgW="495000" imgH="164880" progId="Equation.3">
                  <p:embed/>
                </p:oleObj>
              </mc:Choice>
              <mc:Fallback>
                <p:oleObj name="משוואה" r:id="rId19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643446"/>
                        <a:ext cx="1458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7" name="Object 5"/>
          <p:cNvGraphicFramePr>
            <a:graphicFrameLocks noChangeAspect="1"/>
          </p:cNvGraphicFramePr>
          <p:nvPr/>
        </p:nvGraphicFramePr>
        <p:xfrm>
          <a:off x="6631012" y="4530738"/>
          <a:ext cx="1370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7" name="Equation" r:id="rId21" imgW="368280" imgH="203040" progId="Equation.3">
                  <p:embed/>
                </p:oleObj>
              </mc:Choice>
              <mc:Fallback>
                <p:oleObj name="Equation" r:id="rId21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012" y="4530738"/>
                        <a:ext cx="13700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79E4-683B-CC4B-BD89-8696AD9E14C7}" type="slidenum">
              <a:rPr lang="en-US"/>
              <a:pPr/>
              <a:t>76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Rice’s </a:t>
            </a:r>
            <a:r>
              <a:rPr lang="en-US" dirty="0"/>
              <a:t>Theorem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 </a:t>
            </a:r>
            <a:r>
              <a:rPr lang="en-US" sz="2800" dirty="0" smtClean="0"/>
              <a:t>will </a:t>
            </a:r>
            <a:r>
              <a:rPr lang="en-US" sz="2800" dirty="0"/>
              <a:t>show that for every nontrivial property P of </a:t>
            </a:r>
            <a:r>
              <a:rPr lang="en-US" sz="2800" dirty="0" smtClean="0"/>
              <a:t>recognizable languages </a:t>
            </a:r>
            <a:r>
              <a:rPr lang="en-US" sz="2800" dirty="0"/>
              <a:t>is undecidable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Consider the language </a:t>
            </a:r>
          </a:p>
          <a:p>
            <a:pPr marL="0" indent="0" algn="ctr">
              <a:buNone/>
            </a:pPr>
            <a:r>
              <a:rPr lang="en-US" sz="2800" dirty="0" smtClean="0"/>
              <a:t>L</a:t>
            </a:r>
            <a:r>
              <a:rPr lang="en-US" sz="2800" baseline="-25000" dirty="0" smtClean="0"/>
              <a:t>P </a:t>
            </a:r>
            <a:r>
              <a:rPr lang="en-US" sz="2800" dirty="0" smtClean="0"/>
              <a:t>= {  &lt;M&gt; | M satisfies property P 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 </a:t>
            </a:r>
            <a:r>
              <a:rPr lang="en-US" sz="2800" dirty="0"/>
              <a:t>show how to </a:t>
            </a:r>
            <a:r>
              <a:rPr lang="en-US" sz="2800" dirty="0" smtClean="0"/>
              <a:t>reduce          to </a:t>
            </a:r>
            <a:r>
              <a:rPr lang="en-US" sz="2800" dirty="0"/>
              <a:t>L</a:t>
            </a:r>
            <a:r>
              <a:rPr lang="en-US" sz="2800" baseline="-25000" dirty="0"/>
              <a:t>P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Since        </a:t>
            </a:r>
            <a:r>
              <a:rPr lang="en-US" sz="2800" dirty="0"/>
              <a:t>is undecidable, it follows that L</a:t>
            </a:r>
            <a:r>
              <a:rPr lang="en-US" sz="2800" baseline="-25000" dirty="0"/>
              <a:t>P</a:t>
            </a:r>
            <a:r>
              <a:rPr lang="en-US" sz="2800" dirty="0"/>
              <a:t> is also undecidable.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20003"/>
              </p:ext>
            </p:extLst>
          </p:nvPr>
        </p:nvGraphicFramePr>
        <p:xfrm>
          <a:off x="4139952" y="4221088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0" name="Equation" r:id="rId4" imgW="253800" imgH="177480" progId="Equation.3">
                  <p:embed/>
                </p:oleObj>
              </mc:Choice>
              <mc:Fallback>
                <p:oleObj name="Equation" r:id="rId4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221088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54115"/>
              </p:ext>
            </p:extLst>
          </p:nvPr>
        </p:nvGraphicFramePr>
        <p:xfrm>
          <a:off x="1259632" y="5157192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1" name="Equation" r:id="rId6" imgW="253800" imgH="177480" progId="Equation.3">
                  <p:embed/>
                </p:oleObj>
              </mc:Choice>
              <mc:Fallback>
                <p:oleObj name="Equation" r:id="rId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341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D0F9-DF2C-4546-8433-F5B6A2938AAD}" type="slidenum">
              <a:rPr lang="en-US"/>
              <a:pPr/>
              <a:t>77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536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reduction algorithm </a:t>
            </a:r>
            <a:r>
              <a:rPr lang="en-US" dirty="0" smtClean="0"/>
              <a:t>takes </a:t>
            </a:r>
            <a:r>
              <a:rPr lang="en-US" dirty="0"/>
              <a:t>M and w and </a:t>
            </a:r>
            <a:r>
              <a:rPr lang="en-US" dirty="0" smtClean="0"/>
              <a:t>produces </a:t>
            </a:r>
            <a:r>
              <a:rPr lang="en-US" dirty="0"/>
              <a:t>a TM </a:t>
            </a: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</a:t>
            </a:r>
            <a:r>
              <a:rPr lang="en-US" dirty="0"/>
              <a:t>(</a:t>
            </a: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) </a:t>
            </a:r>
            <a:r>
              <a:rPr lang="en-US" dirty="0"/>
              <a:t>has property P if and only if M accepts 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M’ has </a:t>
            </a:r>
            <a:r>
              <a:rPr lang="en-US" dirty="0"/>
              <a:t>two tapes, used for: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Simulates another TM M</a:t>
            </a:r>
            <a:r>
              <a:rPr lang="en-US" baseline="-25000" dirty="0"/>
              <a:t>L</a:t>
            </a:r>
            <a:r>
              <a:rPr lang="en-US" dirty="0"/>
              <a:t> on the input to </a:t>
            </a: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.</a:t>
            </a:r>
            <a:endParaRPr lang="en-US" dirty="0"/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Simulates M on </a:t>
            </a:r>
            <a:r>
              <a:rPr lang="en-US" dirty="0" smtClean="0"/>
              <a:t>w.</a:t>
            </a:r>
          </a:p>
          <a:p>
            <a:pPr marL="1390650" lvl="2" indent="-533400"/>
            <a:r>
              <a:rPr lang="en-US" dirty="0" smtClean="0"/>
              <a:t>neither </a:t>
            </a:r>
            <a:r>
              <a:rPr lang="en-US" dirty="0"/>
              <a:t>M, M</a:t>
            </a:r>
            <a:r>
              <a:rPr lang="en-US" baseline="-25000" dirty="0"/>
              <a:t>L</a:t>
            </a:r>
            <a:r>
              <a:rPr lang="en-US" dirty="0"/>
              <a:t>, nor w is input to </a:t>
            </a: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1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1605-113A-0445-AD23-7A6F8E61D944}" type="slidenum">
              <a:rPr lang="en-US"/>
              <a:pPr/>
              <a:t>78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Reduction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that </a:t>
            </a:r>
            <a:r>
              <a:rPr lang="en-US" dirty="0">
                <a:sym typeface="Symbol" charset="0"/>
              </a:rPr>
              <a:t> </a:t>
            </a:r>
            <a:r>
              <a:rPr lang="en-US" dirty="0"/>
              <a:t>does not have property P.</a:t>
            </a:r>
          </a:p>
          <a:p>
            <a:pPr lvl="1"/>
            <a:r>
              <a:rPr lang="en-US" dirty="0"/>
              <a:t>If it does, consider the complement of P, which would also be </a:t>
            </a:r>
            <a:r>
              <a:rPr lang="en-US" dirty="0" smtClean="0"/>
              <a:t>decidable.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dirty="0"/>
              <a:t>L be any language with property P, and let M</a:t>
            </a:r>
            <a:r>
              <a:rPr lang="en-US" baseline="-25000" dirty="0"/>
              <a:t>L</a:t>
            </a:r>
            <a:r>
              <a:rPr lang="en-US" dirty="0"/>
              <a:t> be a TM that accepts 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 </a:t>
            </a:r>
            <a:r>
              <a:rPr lang="en-US" dirty="0"/>
              <a:t>is constructed to work as </a:t>
            </a:r>
            <a:r>
              <a:rPr lang="en-US" dirty="0" smtClean="0"/>
              <a:t>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B6E-6C9F-654A-AA59-7E9E76713555}" type="slidenum">
              <a:rPr lang="en-US"/>
              <a:pPr/>
              <a:t>79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M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On the second tape, write w and then simulate M on w.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If M accepts w, then simulate M</a:t>
            </a:r>
            <a:r>
              <a:rPr lang="en-US" baseline="-25000" dirty="0"/>
              <a:t>L</a:t>
            </a:r>
            <a:r>
              <a:rPr lang="en-US" dirty="0"/>
              <a:t> on the input x to 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which appears initially on the first tape.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 smtClean="0"/>
              <a:t>M’ accepts </a:t>
            </a:r>
            <a:r>
              <a:rPr lang="en-US" dirty="0"/>
              <a:t>its input x if and only if M</a:t>
            </a:r>
            <a:r>
              <a:rPr lang="en-US" baseline="-25000" dirty="0"/>
              <a:t>L</a:t>
            </a:r>
            <a:r>
              <a:rPr lang="en-US" dirty="0"/>
              <a:t> accepts x.</a:t>
            </a:r>
          </a:p>
        </p:txBody>
      </p:sp>
    </p:spTree>
    <p:extLst>
      <p:ext uri="{BB962C8B-B14F-4D97-AF65-F5344CB8AC3E}">
        <p14:creationId xmlns:p14="http://schemas.microsoft.com/office/powerpoint/2010/main" val="72477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Is the cardinality of </a:t>
            </a:r>
            <a:r>
              <a:rPr lang="en-US" b="1" i="1" dirty="0" smtClean="0">
                <a:cs typeface="Times New Roman" pitchFamily="18" charset="0"/>
              </a:rPr>
              <a:t>natural numbers </a:t>
            </a:r>
            <a:r>
              <a:rPr lang="en-US" dirty="0" smtClean="0">
                <a:cs typeface="Times New Roman" pitchFamily="18" charset="0"/>
              </a:rPr>
              <a:t>larger than the cardinality of </a:t>
            </a:r>
            <a:r>
              <a:rPr lang="en-US" b="1" i="1" dirty="0" smtClean="0">
                <a:cs typeface="Times New Roman" pitchFamily="18" charset="0"/>
              </a:rPr>
              <a:t>even natural numbers</a:t>
            </a:r>
            <a:r>
              <a:rPr lang="en-US" dirty="0" smtClean="0">
                <a:cs typeface="Times New Roman" pitchFamily="18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7967-76C1-BE40-820E-70F9BAE5B372}" type="slidenum">
              <a:rPr lang="en-US"/>
              <a:pPr/>
              <a:t>80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of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if M Accepts w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0" y="2514600"/>
            <a:ext cx="2286000" cy="15240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Simulate M</a:t>
            </a:r>
          </a:p>
          <a:p>
            <a:pPr algn="ctr"/>
            <a:r>
              <a:rPr lang="en-US"/>
              <a:t>on input w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066800" y="1981200"/>
            <a:ext cx="6172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88925" y="3157538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6858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1066800" y="1981200"/>
            <a:ext cx="5867400" cy="2328863"/>
            <a:chOff x="672" y="1248"/>
            <a:chExt cx="3696" cy="1467"/>
          </a:xfrm>
        </p:grpSpPr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928" y="1584"/>
              <a:ext cx="1440" cy="960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Simulate M</a:t>
              </a:r>
              <a:r>
                <a:rPr lang="en-US" baseline="-25000"/>
                <a:t>L</a:t>
              </a:r>
            </a:p>
            <a:p>
              <a:pPr algn="ctr"/>
              <a:r>
                <a:rPr lang="en-US"/>
                <a:t>on input x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2400" y="1248"/>
              <a:ext cx="9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On accept</a:t>
              </a:r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2400" y="204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672" y="2139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912" y="2715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2496" y="2283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6934200" y="3276600"/>
            <a:ext cx="1765300" cy="1568450"/>
            <a:chOff x="4368" y="2064"/>
            <a:chExt cx="1112" cy="988"/>
          </a:xfrm>
        </p:grpSpPr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4800" y="2304"/>
              <a:ext cx="6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Accept</a:t>
              </a:r>
            </a:p>
            <a:p>
              <a:r>
                <a:rPr lang="en-US"/>
                <a:t>iff x is</a:t>
              </a:r>
            </a:p>
            <a:p>
              <a:r>
                <a:rPr lang="en-US"/>
                <a:t>in M</a:t>
              </a:r>
              <a:r>
                <a:rPr lang="en-US" baseline="-25000"/>
                <a:t>L</a:t>
              </a:r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436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6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2526-A2AF-8543-8D5E-D66C76D6616D}" type="slidenum">
              <a:rPr lang="en-US"/>
              <a:pPr/>
              <a:t>81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M accepts 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simulates M</a:t>
            </a:r>
            <a:r>
              <a:rPr lang="en-US" baseline="-25000" dirty="0"/>
              <a:t>L</a:t>
            </a:r>
            <a:r>
              <a:rPr lang="en-US" dirty="0"/>
              <a:t> and therefore accepts x if and only if x is in 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is, L(M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= L, L(M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has property </a:t>
            </a:r>
            <a:r>
              <a:rPr lang="en-US" dirty="0" smtClean="0"/>
              <a:t>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35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EC0D-B428-334A-91DD-6E6A16DA9148}" type="slidenum">
              <a:rPr lang="en-US"/>
              <a:pPr/>
              <a:t>82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– 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M does not accept w.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</a:t>
            </a:r>
            <a:r>
              <a:rPr lang="en-US" dirty="0"/>
              <a:t>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never starts the simulation of M</a:t>
            </a:r>
            <a:r>
              <a:rPr lang="en-US" baseline="-25000" dirty="0"/>
              <a:t>L</a:t>
            </a:r>
            <a:r>
              <a:rPr lang="en-US" dirty="0"/>
              <a:t>, and never accepts its input x.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Thus</a:t>
            </a:r>
            <a:r>
              <a:rPr lang="en-US" dirty="0"/>
              <a:t>, L(M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= </a:t>
            </a:r>
            <a:r>
              <a:rPr lang="en-US" dirty="0">
                <a:sym typeface="Symbol" charset="0"/>
              </a:rPr>
              <a:t></a:t>
            </a:r>
            <a:r>
              <a:rPr lang="en-US" dirty="0"/>
              <a:t>, and L(M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does not have property P.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dirty="0" smtClean="0"/>
              <a:t>M</a:t>
            </a:r>
            <a:r>
              <a:rPr lang="en-US" dirty="0" smtClean="0">
                <a:latin typeface="Arial"/>
              </a:rPr>
              <a:t>’ </a:t>
            </a:r>
            <a:r>
              <a:rPr lang="en-US" dirty="0" smtClean="0"/>
              <a:t>is </a:t>
            </a:r>
            <a:r>
              <a:rPr lang="en-US" dirty="0"/>
              <a:t>not in L</a:t>
            </a:r>
            <a:r>
              <a:rPr lang="en-US" baseline="-25000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794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D92E-F122-7D41-833E-749BFE4DCCF1}" type="slidenum">
              <a:rPr lang="en-US"/>
              <a:pPr/>
              <a:t>83</a:t>
            </a:fld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Action of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if M Does not Accept w</a:t>
            </a:r>
          </a:p>
        </p:txBody>
      </p:sp>
      <p:sp>
        <p:nvSpPr>
          <p:cNvPr id="43012" name="Rectangle 1028"/>
          <p:cNvSpPr>
            <a:spLocks noChangeArrowheads="1"/>
          </p:cNvSpPr>
          <p:nvPr/>
        </p:nvSpPr>
        <p:spPr bwMode="auto">
          <a:xfrm>
            <a:off x="1524000" y="2514600"/>
            <a:ext cx="2286000" cy="15240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Simulate M</a:t>
            </a:r>
          </a:p>
          <a:p>
            <a:pPr algn="ctr"/>
            <a:r>
              <a:rPr lang="en-US"/>
              <a:t>on input w</a:t>
            </a:r>
          </a:p>
        </p:txBody>
      </p:sp>
      <p:sp>
        <p:nvSpPr>
          <p:cNvPr id="43013" name="Rectangle 1029"/>
          <p:cNvSpPr>
            <a:spLocks noChangeArrowheads="1"/>
          </p:cNvSpPr>
          <p:nvPr/>
        </p:nvSpPr>
        <p:spPr bwMode="auto">
          <a:xfrm>
            <a:off x="1066800" y="1981200"/>
            <a:ext cx="6172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1030"/>
          <p:cNvSpPr txBox="1">
            <a:spLocks noChangeArrowheads="1"/>
          </p:cNvSpPr>
          <p:nvPr/>
        </p:nvSpPr>
        <p:spPr bwMode="auto">
          <a:xfrm>
            <a:off x="288925" y="3157538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15" name="Line 1031"/>
          <p:cNvSpPr>
            <a:spLocks noChangeShapeType="1"/>
          </p:cNvSpPr>
          <p:nvPr/>
        </p:nvSpPr>
        <p:spPr bwMode="auto">
          <a:xfrm>
            <a:off x="6858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Text Box 1032"/>
          <p:cNvSpPr txBox="1">
            <a:spLocks noChangeArrowheads="1"/>
          </p:cNvSpPr>
          <p:nvPr/>
        </p:nvSpPr>
        <p:spPr bwMode="auto">
          <a:xfrm>
            <a:off x="4175125" y="2700338"/>
            <a:ext cx="3059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Never accepts, so</a:t>
            </a:r>
          </a:p>
          <a:p>
            <a:r>
              <a:rPr lang="en-US"/>
              <a:t>nothing else happens</a:t>
            </a:r>
          </a:p>
          <a:p>
            <a:r>
              <a:rPr lang="en-US"/>
              <a:t>and x is not accepted</a:t>
            </a:r>
          </a:p>
        </p:txBody>
      </p:sp>
    </p:spTree>
    <p:extLst>
      <p:ext uri="{BB962C8B-B14F-4D97-AF65-F5344CB8AC3E}">
        <p14:creationId xmlns:p14="http://schemas.microsoft.com/office/powerpoint/2010/main" val="31556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F619-054B-8041-B199-98341EE6B798}" type="slidenum">
              <a:rPr lang="en-US"/>
              <a:pPr/>
              <a:t>84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– Conclusion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Thus, the algorithm that converts M and w to 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is a reduction </a:t>
            </a:r>
            <a:r>
              <a:rPr lang="en-US" dirty="0" smtClean="0"/>
              <a:t>of        </a:t>
            </a:r>
            <a:r>
              <a:rPr lang="en-US" dirty="0"/>
              <a:t>to L</a:t>
            </a:r>
            <a:r>
              <a:rPr lang="en-US" baseline="-25000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Thus, L</a:t>
            </a:r>
            <a:r>
              <a:rPr lang="en-US" baseline="-25000" dirty="0"/>
              <a:t>P</a:t>
            </a:r>
            <a:r>
              <a:rPr lang="en-US" dirty="0"/>
              <a:t> is undecidable.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33673"/>
              </p:ext>
            </p:extLst>
          </p:nvPr>
        </p:nvGraphicFramePr>
        <p:xfrm>
          <a:off x="4860032" y="2564904"/>
          <a:ext cx="74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5" name="Equation" r:id="rId4" imgW="253800" imgH="177480" progId="Equation.3">
                  <p:embed/>
                </p:oleObj>
              </mc:Choice>
              <mc:Fallback>
                <p:oleObj name="Equation" r:id="rId4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74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622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F03F-EC9F-0A4A-BD84-9AADEC79FA39}" type="slidenum">
              <a:rPr lang="en-US"/>
              <a:pPr/>
              <a:t>85</a:t>
            </a:fld>
            <a:endParaRPr lang="en-US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Reduction</a:t>
            </a:r>
          </a:p>
        </p:txBody>
      </p:sp>
      <p:grpSp>
        <p:nvGrpSpPr>
          <p:cNvPr id="41994" name="Group 1034"/>
          <p:cNvGrpSpPr>
            <a:grpSpLocks/>
          </p:cNvGrpSpPr>
          <p:nvPr/>
        </p:nvGrpSpPr>
        <p:grpSpPr bwMode="auto">
          <a:xfrm>
            <a:off x="228600" y="2667000"/>
            <a:ext cx="6553200" cy="1938338"/>
            <a:chOff x="576" y="1659"/>
            <a:chExt cx="4128" cy="1221"/>
          </a:xfrm>
        </p:grpSpPr>
        <p:sp>
          <p:nvSpPr>
            <p:cNvPr id="41987" name="Rectangle 1027"/>
            <p:cNvSpPr>
              <a:spLocks noChangeArrowheads="1"/>
            </p:cNvSpPr>
            <p:nvPr/>
          </p:nvSpPr>
          <p:spPr bwMode="auto">
            <a:xfrm>
              <a:off x="1632" y="1659"/>
              <a:ext cx="1200" cy="120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 real</a:t>
              </a:r>
            </a:p>
            <a:p>
              <a:pPr algn="ctr"/>
              <a:r>
                <a:rPr lang="en-US"/>
                <a:t>reduction</a:t>
              </a:r>
            </a:p>
            <a:p>
              <a:pPr algn="ctr"/>
              <a:r>
                <a:rPr lang="en-US"/>
                <a:t>algorithm</a:t>
              </a:r>
            </a:p>
          </p:txBody>
        </p:sp>
        <p:sp>
          <p:nvSpPr>
            <p:cNvPr id="41988" name="Text Box 1028"/>
            <p:cNvSpPr txBox="1">
              <a:spLocks noChangeArrowheads="1"/>
            </p:cNvSpPr>
            <p:nvPr/>
          </p:nvSpPr>
          <p:spPr bwMode="auto">
            <a:xfrm>
              <a:off x="576" y="1899"/>
              <a:ext cx="5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M, w</a:t>
              </a:r>
            </a:p>
          </p:txBody>
        </p:sp>
        <p:sp>
          <p:nvSpPr>
            <p:cNvPr id="41989" name="Line 1029"/>
            <p:cNvSpPr>
              <a:spLocks noChangeShapeType="1"/>
            </p:cNvSpPr>
            <p:nvPr/>
          </p:nvSpPr>
          <p:spPr bwMode="auto">
            <a:xfrm>
              <a:off x="1056" y="223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Rectangle 1031"/>
            <p:cNvSpPr>
              <a:spLocks noChangeArrowheads="1"/>
            </p:cNvSpPr>
            <p:nvPr/>
          </p:nvSpPr>
          <p:spPr bwMode="auto">
            <a:xfrm>
              <a:off x="3504" y="1680"/>
              <a:ext cx="1200" cy="120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Hypothetical</a:t>
              </a:r>
            </a:p>
            <a:p>
              <a:pPr algn="ctr"/>
              <a:r>
                <a:rPr lang="en-US"/>
                <a:t>algorithm for</a:t>
              </a:r>
            </a:p>
            <a:p>
              <a:pPr algn="ctr"/>
              <a:r>
                <a:rPr lang="en-US"/>
                <a:t>property P</a:t>
              </a:r>
            </a:p>
          </p:txBody>
        </p:sp>
        <p:sp>
          <p:nvSpPr>
            <p:cNvPr id="41992" name="Line 1032"/>
            <p:cNvSpPr>
              <a:spLocks noChangeShapeType="1"/>
            </p:cNvSpPr>
            <p:nvPr/>
          </p:nvSpPr>
          <p:spPr bwMode="auto">
            <a:xfrm>
              <a:off x="2832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Text Box 1033"/>
            <p:cNvSpPr txBox="1">
              <a:spLocks noChangeArrowheads="1"/>
            </p:cNvSpPr>
            <p:nvPr/>
          </p:nvSpPr>
          <p:spPr bwMode="auto">
            <a:xfrm>
              <a:off x="3024" y="187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ja-JP" altLang="en-US">
                  <a:latin typeface="Arial"/>
                </a:rPr>
                <a:t>’</a:t>
              </a:r>
              <a:endParaRPr lang="en-US"/>
            </a:p>
          </p:txBody>
        </p:sp>
      </p:grpSp>
      <p:sp>
        <p:nvSpPr>
          <p:cNvPr id="41995" name="Line 1035"/>
          <p:cNvSpPr>
            <a:spLocks noChangeShapeType="1"/>
          </p:cNvSpPr>
          <p:nvPr/>
        </p:nvSpPr>
        <p:spPr bwMode="auto">
          <a:xfrm>
            <a:off x="6781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036"/>
          <p:cNvSpPr txBox="1">
            <a:spLocks noChangeArrowheads="1"/>
          </p:cNvSpPr>
          <p:nvPr/>
        </p:nvSpPr>
        <p:spPr bwMode="auto">
          <a:xfrm>
            <a:off x="7146925" y="2319338"/>
            <a:ext cx="1516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  <a:p>
            <a:r>
              <a:rPr lang="en-US"/>
              <a:t>iff M</a:t>
            </a:r>
          </a:p>
          <a:p>
            <a:r>
              <a:rPr lang="en-US"/>
              <a:t>accepts w</a:t>
            </a:r>
          </a:p>
        </p:txBody>
      </p:sp>
      <p:sp>
        <p:nvSpPr>
          <p:cNvPr id="41997" name="Text Box 1037"/>
          <p:cNvSpPr txBox="1">
            <a:spLocks noChangeArrowheads="1"/>
          </p:cNvSpPr>
          <p:nvPr/>
        </p:nvSpPr>
        <p:spPr bwMode="auto">
          <a:xfrm>
            <a:off x="7162800" y="3733800"/>
            <a:ext cx="1785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Otherwise</a:t>
            </a:r>
          </a:p>
          <a:p>
            <a:r>
              <a:rPr lang="en-US"/>
              <a:t>halt without</a:t>
            </a:r>
          </a:p>
          <a:p>
            <a:r>
              <a:rPr lang="en-US"/>
              <a:t>accepting</a:t>
            </a:r>
          </a:p>
        </p:txBody>
      </p:sp>
      <p:grpSp>
        <p:nvGrpSpPr>
          <p:cNvPr id="42000" name="Group 1040"/>
          <p:cNvGrpSpPr>
            <a:grpSpLocks/>
          </p:cNvGrpSpPr>
          <p:nvPr/>
        </p:nvGrpSpPr>
        <p:grpSpPr bwMode="auto">
          <a:xfrm>
            <a:off x="1600200" y="4953000"/>
            <a:ext cx="5638800" cy="1431925"/>
            <a:chOff x="1008" y="3120"/>
            <a:chExt cx="3552" cy="902"/>
          </a:xfrm>
        </p:grpSpPr>
        <p:sp>
          <p:nvSpPr>
            <p:cNvPr id="41998" name="AutoShape 1038"/>
            <p:cNvSpPr>
              <a:spLocks/>
            </p:cNvSpPr>
            <p:nvPr/>
          </p:nvSpPr>
          <p:spPr bwMode="auto">
            <a:xfrm rot="-5342901">
              <a:off x="2640" y="1488"/>
              <a:ext cx="288" cy="3552"/>
            </a:xfrm>
            <a:prstGeom prst="leftBrace">
              <a:avLst>
                <a:gd name="adj1" fmla="val 102778"/>
                <a:gd name="adj2" fmla="val 49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1039"/>
            <p:cNvSpPr txBox="1">
              <a:spLocks noChangeArrowheads="1"/>
            </p:cNvSpPr>
            <p:nvPr/>
          </p:nvSpPr>
          <p:spPr bwMode="auto">
            <a:xfrm>
              <a:off x="1728" y="3504"/>
              <a:ext cx="24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This would be an algorithm</a:t>
              </a:r>
            </a:p>
            <a:p>
              <a:r>
                <a:rPr lang="en-US"/>
                <a:t>for L</a:t>
              </a:r>
              <a:r>
                <a:rPr lang="en-US" baseline="-25000"/>
                <a:t>u</a:t>
              </a:r>
              <a:r>
                <a:rPr lang="en-US"/>
                <a:t>, which doesn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exist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F1-4B28-664D-AF72-F92563E105C7}" type="slidenum">
              <a:rPr lang="en-US"/>
              <a:pPr/>
              <a:t>86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Rice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Theorem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/>
              <a:t>We now have any number of undecidable questions about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s:</a:t>
            </a:r>
          </a:p>
          <a:p>
            <a:pPr lvl="1"/>
            <a:r>
              <a:rPr lang="en-US" dirty="0"/>
              <a:t>Is </a:t>
            </a:r>
            <a:r>
              <a:rPr lang="en-US" dirty="0" smtClean="0"/>
              <a:t>a TM equivalent to a finite automaton?</a:t>
            </a:r>
            <a:endParaRPr lang="en-US" dirty="0"/>
          </a:p>
          <a:p>
            <a:pPr lvl="1"/>
            <a:r>
              <a:rPr lang="en-US" dirty="0" smtClean="0"/>
              <a:t>Does a TM accept </a:t>
            </a:r>
            <a:r>
              <a:rPr lang="en-US" dirty="0"/>
              <a:t>any palindromes?</a:t>
            </a:r>
          </a:p>
          <a:p>
            <a:pPr lvl="1"/>
            <a:r>
              <a:rPr lang="en-US" dirty="0" smtClean="0"/>
              <a:t>Does a TM accept </a:t>
            </a:r>
            <a:r>
              <a:rPr lang="en-US" dirty="0"/>
              <a:t>more than 1000 strings?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Naturals and even naturals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9</a:t>
            </a:fld>
            <a:endParaRPr lang="en-US" sz="1600" dirty="0"/>
          </a:p>
        </p:txBody>
      </p:sp>
      <p:graphicFrame>
        <p:nvGraphicFramePr>
          <p:cNvPr id="5836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405828"/>
              </p:ext>
            </p:extLst>
          </p:nvPr>
        </p:nvGraphicFramePr>
        <p:xfrm>
          <a:off x="2076301" y="2524125"/>
          <a:ext cx="4079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62" name="Equation" r:id="rId3" imgW="1435100" imgH="241300" progId="Equation.3">
                  <p:embed/>
                </p:oleObj>
              </mc:Choice>
              <mc:Fallback>
                <p:oleObj name="Equation" r:id="rId3" imgW="14351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301" y="2524125"/>
                        <a:ext cx="40798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68067"/>
              </p:ext>
            </p:extLst>
          </p:nvPr>
        </p:nvGraphicFramePr>
        <p:xfrm>
          <a:off x="1965424" y="3095625"/>
          <a:ext cx="4622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63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424" y="3095625"/>
                        <a:ext cx="4622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34581"/>
              </p:ext>
            </p:extLst>
          </p:nvPr>
        </p:nvGraphicFramePr>
        <p:xfrm>
          <a:off x="3331653" y="5135679"/>
          <a:ext cx="2320467" cy="81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64" name="משוואה" r:id="rId7" imgW="495000" imgH="164880" progId="Equation.3">
                  <p:embed/>
                </p:oleObj>
              </mc:Choice>
              <mc:Fallback>
                <p:oleObj name="משוואה" r:id="rId7" imgW="49500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653" y="5135679"/>
                        <a:ext cx="2320467" cy="813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3848" y="4437112"/>
            <a:ext cx="2505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Correspondence: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39122</TotalTime>
  <Words>2835</Words>
  <Application>Microsoft Office PowerPoint</Application>
  <PresentationFormat>On-screen Show (4:3)</PresentationFormat>
  <Paragraphs>490</Paragraphs>
  <Slides>86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Calibri</vt:lpstr>
      <vt:lpstr>Monotype Sorts</vt:lpstr>
      <vt:lpstr>ＭＳ Ｐゴシック</vt:lpstr>
      <vt:lpstr>Symbol</vt:lpstr>
      <vt:lpstr>Times New Roman</vt:lpstr>
      <vt:lpstr>Office Theme</vt:lpstr>
      <vt:lpstr>משוואה</vt:lpstr>
      <vt:lpstr>Equation</vt:lpstr>
      <vt:lpstr>COMP 382: Reasoning about algorithms</vt:lpstr>
      <vt:lpstr>Limits to computation</vt:lpstr>
      <vt:lpstr>Diagonalization</vt:lpstr>
      <vt:lpstr>Cardinality</vt:lpstr>
      <vt:lpstr>Cardinality</vt:lpstr>
      <vt:lpstr>Intuitive Notion of Correspondence</vt:lpstr>
      <vt:lpstr>Example</vt:lpstr>
      <vt:lpstr>Question</vt:lpstr>
      <vt:lpstr>Naturals and even naturals</vt:lpstr>
      <vt:lpstr>Countable Sets</vt:lpstr>
      <vt:lpstr>Countable Sets</vt:lpstr>
      <vt:lpstr>Question</vt:lpstr>
      <vt:lpstr>The set of Rationals is Countable</vt:lpstr>
      <vt:lpstr>The set of rationals is countable</vt:lpstr>
      <vt:lpstr>The set of rationals is countable</vt:lpstr>
      <vt:lpstr>The set of rationals is countable</vt:lpstr>
      <vt:lpstr>The set of rationals is countable</vt:lpstr>
      <vt:lpstr>Are all sets countable?</vt:lpstr>
      <vt:lpstr>Uncountable Sets</vt:lpstr>
      <vt:lpstr>Uncountable Sets</vt:lpstr>
      <vt:lpstr>Uncountable Sets</vt:lpstr>
      <vt:lpstr>Uncountable Sets</vt:lpstr>
      <vt:lpstr>Uncountable Sets</vt:lpstr>
      <vt:lpstr>Back to Turing machines</vt:lpstr>
      <vt:lpstr>Example</vt:lpstr>
      <vt:lpstr>Back to Turing machines</vt:lpstr>
      <vt:lpstr>Turing deciders (algorithms)</vt:lpstr>
      <vt:lpstr>Turing unrecognizable languages</vt:lpstr>
      <vt:lpstr>Proof (cont.)</vt:lpstr>
      <vt:lpstr>Proof (cont.)</vt:lpstr>
      <vt:lpstr>Proof (cont.)</vt:lpstr>
      <vt:lpstr>Proof (cont.)</vt:lpstr>
      <vt:lpstr>Moral of the story </vt:lpstr>
      <vt:lpstr>The Halting Problem</vt:lpstr>
      <vt:lpstr>The Halting Problem</vt:lpstr>
      <vt:lpstr>The Halting Problem</vt:lpstr>
      <vt:lpstr>Proof</vt:lpstr>
      <vt:lpstr>A TM N that simulates an input TM N</vt:lpstr>
      <vt:lpstr>Simulating an Input TM</vt:lpstr>
      <vt:lpstr>The language       is undecidable   </vt:lpstr>
      <vt:lpstr>The Language       is undecidable   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 review</vt:lpstr>
      <vt:lpstr>Proof review</vt:lpstr>
      <vt:lpstr>So where is the diagonalization?</vt:lpstr>
      <vt:lpstr>So where is the diagonalization?</vt:lpstr>
      <vt:lpstr>Proof review</vt:lpstr>
      <vt:lpstr>Reductions</vt:lpstr>
      <vt:lpstr>Reductions</vt:lpstr>
      <vt:lpstr>Reductions</vt:lpstr>
      <vt:lpstr>Reductions</vt:lpstr>
      <vt:lpstr>Schematic of a Reduction</vt:lpstr>
      <vt:lpstr>The “Real” halting problem</vt:lpstr>
      <vt:lpstr>Intuition</vt:lpstr>
      <vt:lpstr>Intuition</vt:lpstr>
      <vt:lpstr>Proof</vt:lpstr>
      <vt:lpstr>Proof</vt:lpstr>
      <vt:lpstr>The TM Emptiness Problem</vt:lpstr>
      <vt:lpstr>Proof Outline</vt:lpstr>
      <vt:lpstr>Proof</vt:lpstr>
      <vt:lpstr>Proof</vt:lpstr>
      <vt:lpstr>Proof</vt:lpstr>
      <vt:lpstr>Description of </vt:lpstr>
      <vt:lpstr>Description of</vt:lpstr>
      <vt:lpstr>Proof</vt:lpstr>
      <vt:lpstr>Proof</vt:lpstr>
      <vt:lpstr>Proof</vt:lpstr>
      <vt:lpstr>Proof</vt:lpstr>
      <vt:lpstr>Proof</vt:lpstr>
      <vt:lpstr>Rice’s Theorem</vt:lpstr>
      <vt:lpstr>The Reduction</vt:lpstr>
      <vt:lpstr>The Reduction (continued)</vt:lpstr>
      <vt:lpstr>Design of M’</vt:lpstr>
      <vt:lpstr>Action of M’ if M Accepts w</vt:lpstr>
      <vt:lpstr>Design of M’ (continued)</vt:lpstr>
      <vt:lpstr>Design of M’ – (3)</vt:lpstr>
      <vt:lpstr>Action of M’ if M Does not Accept w</vt:lpstr>
      <vt:lpstr>Design of M’ – Conclusion</vt:lpstr>
      <vt:lpstr>Picture of the Reduction</vt:lpstr>
      <vt:lpstr>Applications of Rice’s Theorem</vt:lpstr>
    </vt:vector>
  </TitlesOfParts>
  <Company>Netanya Academic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Sindhuula</cp:lastModifiedBy>
  <cp:revision>1943</cp:revision>
  <dcterms:created xsi:type="dcterms:W3CDTF">2008-09-19T17:45:06Z</dcterms:created>
  <dcterms:modified xsi:type="dcterms:W3CDTF">2015-10-19T23:29:37Z</dcterms:modified>
</cp:coreProperties>
</file>