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72" r:id="rId6"/>
    <p:sldId id="273" r:id="rId7"/>
    <p:sldId id="265" r:id="rId8"/>
    <p:sldId id="259" r:id="rId9"/>
    <p:sldId id="274" r:id="rId10"/>
    <p:sldId id="264" r:id="rId11"/>
    <p:sldId id="263" r:id="rId12"/>
    <p:sldId id="275" r:id="rId13"/>
    <p:sldId id="276" r:id="rId14"/>
    <p:sldId id="267" r:id="rId15"/>
    <p:sldId id="278" r:id="rId16"/>
    <p:sldId id="270" r:id="rId17"/>
    <p:sldId id="279" r:id="rId18"/>
    <p:sldId id="27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dhuula selvaraju" initials="ss" lastIdx="3" clrIdx="0">
    <p:extLst>
      <p:ext uri="{19B8F6BF-5375-455C-9EA6-DF929625EA0E}">
        <p15:presenceInfo xmlns:p15="http://schemas.microsoft.com/office/powerpoint/2012/main" userId="31d488561972de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0" autoAdjust="0"/>
    <p:restoredTop sz="94660"/>
  </p:normalViewPr>
  <p:slideViewPr>
    <p:cSldViewPr snapToGrid="0">
      <p:cViewPr>
        <p:scale>
          <a:sx n="75" d="100"/>
          <a:sy n="75" d="100"/>
        </p:scale>
        <p:origin x="-2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8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1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6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E72-D648-4730-BE37-0AB698BC1D8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9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6EE72-D648-4730-BE37-0AB698BC1D8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BF84-3547-4A13-B076-D3E7A1F9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t-archive.info/" TargetMode="External"/><Relationship Id="rId3" Type="http://schemas.openxmlformats.org/officeDocument/2006/relationships/hyperlink" Target="https://www.alsintl.com/blog/most-common-languages/" TargetMode="External"/><Relationship Id="rId7" Type="http://schemas.openxmlformats.org/officeDocument/2006/relationships/hyperlink" Target="https://special.worldofislam.info/Arabic/pdf/Treasures_of_Arabic_Morphology.pdf" TargetMode="External"/><Relationship Id="rId2" Type="http://schemas.openxmlformats.org/officeDocument/2006/relationships/hyperlink" Target="http://strategyleader.org/articles/arabicperc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arabiconline.com/arabic-morphology-introduction.shtml" TargetMode="External"/><Relationship Id="rId5" Type="http://schemas.openxmlformats.org/officeDocument/2006/relationships/hyperlink" Target="http://sites.middlebury.edu/arabiclinguistics/" TargetMode="External"/><Relationship Id="rId4" Type="http://schemas.openxmlformats.org/officeDocument/2006/relationships/hyperlink" Target="http://www.linguisticsearchsolutions.com/linguistic-search/linguistic-coverage/" TargetMode="External"/><Relationship Id="rId9" Type="http://schemas.openxmlformats.org/officeDocument/2006/relationships/hyperlink" Target="http://www.mt-archive.info/BCS-2006-Izwaini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>
                <a:latin typeface="ArabDances" panose="02000606020000020003" pitchFamily="2" charset="0"/>
              </a:rPr>
              <a:t>Arabic in 10 Minutes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0832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Sindhuula Selvaraju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in Arabic are divided into:</a:t>
            </a:r>
          </a:p>
          <a:p>
            <a:pPr lvl="1"/>
            <a:r>
              <a:rPr lang="ar-AE" dirty="0"/>
              <a:t> </a:t>
            </a:r>
            <a:r>
              <a:rPr lang="ar-AE" dirty="0" smtClean="0"/>
              <a:t>اِسْم</a:t>
            </a:r>
            <a:r>
              <a:rPr lang="en-US" dirty="0" smtClean="0"/>
              <a:t> : includes </a:t>
            </a:r>
            <a:r>
              <a:rPr lang="en-US" dirty="0"/>
              <a:t>nouns, pronouns, adjectives, adverbs,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ar-AE" dirty="0"/>
              <a:t> </a:t>
            </a:r>
            <a:r>
              <a:rPr lang="ar-AE" dirty="0" smtClean="0"/>
              <a:t>فِعْل</a:t>
            </a:r>
            <a:r>
              <a:rPr lang="en-US" dirty="0" smtClean="0"/>
              <a:t> : verbs</a:t>
            </a:r>
          </a:p>
          <a:p>
            <a:pPr lvl="1"/>
            <a:r>
              <a:rPr lang="ar-AE" dirty="0"/>
              <a:t>  </a:t>
            </a:r>
            <a:r>
              <a:rPr lang="ar-AE" dirty="0" smtClean="0"/>
              <a:t>حَرْف</a:t>
            </a:r>
            <a:r>
              <a:rPr lang="en-US" dirty="0" smtClean="0"/>
              <a:t>: particles</a:t>
            </a:r>
            <a:r>
              <a:rPr lang="en-US" dirty="0"/>
              <a:t>, articles, and </a:t>
            </a:r>
            <a:r>
              <a:rPr lang="en-US" dirty="0" smtClean="0"/>
              <a:t>conjunctions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93325"/>
              </p:ext>
            </p:extLst>
          </p:nvPr>
        </p:nvGraphicFramePr>
        <p:xfrm>
          <a:off x="838200" y="4117340"/>
          <a:ext cx="10515600" cy="219456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Singular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Dual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Plural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anā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أنا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u="none" strike="noStrike" dirty="0" err="1">
                          <a:effectLst/>
                        </a:rPr>
                        <a:t>naḥnu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ar-AE" dirty="0">
                          <a:effectLst/>
                        </a:rPr>
                        <a:t>نحن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masculine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anta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أنت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antumā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أنتما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antum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أنتم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feminine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anti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أنت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antunna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أنتنّ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3rd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masculine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huwa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هو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humā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هما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hum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هم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feminine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strike="noStrike">
                          <a:effectLst/>
                        </a:rPr>
                        <a:t>hiya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ar-AE">
                          <a:effectLst/>
                        </a:rPr>
                        <a:t>هي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none" strike="noStrike" dirty="0" err="1">
                          <a:effectLst/>
                        </a:rPr>
                        <a:t>hunna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ar-AE" dirty="0">
                          <a:effectLst/>
                        </a:rPr>
                        <a:t>هنّ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41168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691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Morphology(Nouns)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 bwMode="auto">
          <a:xfrm>
            <a:off x="7998618" y="6012656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ADE44771-E991-4A4B-8A99-C949A81C59A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517356" y="2355056"/>
            <a:ext cx="4608512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 eaLnBrk="1" hangingPunct="1"/>
            <a:r>
              <a:rPr lang="ar-L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وللمكتبات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/walilmaktab</a:t>
            </a:r>
            <a:r>
              <a:rPr lang="ar-L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t/</a:t>
            </a:r>
            <a:endParaRPr lang="ar-L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ar-LB" altLang="en-US" sz="28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ar-L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ar-LB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</a:t>
            </a:r>
            <a:r>
              <a:rPr lang="ar-L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ar-LB" altLang="en-US" sz="280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</a:t>
            </a:r>
            <a:r>
              <a:rPr lang="ar-L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ar-LB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مكتبة</a:t>
            </a:r>
            <a:r>
              <a:rPr lang="ar-L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+ات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8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maktaba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ar-L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ar-L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8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+plural</a:t>
            </a:r>
          </a:p>
          <a:p>
            <a:pPr algn="r"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And for the libraries</a:t>
            </a:r>
          </a:p>
          <a:p>
            <a:pPr algn="r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88418" y="1434306"/>
            <a:ext cx="6408738" cy="690563"/>
            <a:chOff x="394" y="1096"/>
            <a:chExt cx="4037" cy="43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951" y="1096"/>
              <a:ext cx="480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conj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273" y="1096"/>
              <a:ext cx="480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6" y="1096"/>
              <a:ext cx="480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Stem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94" y="1096"/>
              <a:ext cx="480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DF3D8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poss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072" y="1099"/>
              <a:ext cx="576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plural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499" y="1096"/>
              <a:ext cx="576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66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article</a:t>
              </a:r>
            </a:p>
          </p:txBody>
        </p:sp>
        <p:cxnSp>
          <p:nvCxnSpPr>
            <p:cNvPr id="16" name="AutoShape 11"/>
            <p:cNvCxnSpPr>
              <a:cxnSpLocks noChangeShapeType="1"/>
              <a:stCxn id="10" idx="2"/>
              <a:endCxn id="11" idx="6"/>
            </p:cNvCxnSpPr>
            <p:nvPr/>
          </p:nvCxnSpPr>
          <p:spPr bwMode="auto">
            <a:xfrm flipH="1">
              <a:off x="3761" y="1312"/>
              <a:ext cx="182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7"/>
            <p:cNvCxnSpPr>
              <a:cxnSpLocks noChangeShapeType="1"/>
            </p:cNvCxnSpPr>
            <p:nvPr/>
          </p:nvCxnSpPr>
          <p:spPr bwMode="auto">
            <a:xfrm flipH="1">
              <a:off x="3080" y="1313"/>
              <a:ext cx="182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8"/>
            <p:cNvCxnSpPr>
              <a:cxnSpLocks noChangeShapeType="1"/>
            </p:cNvCxnSpPr>
            <p:nvPr/>
          </p:nvCxnSpPr>
          <p:spPr bwMode="auto">
            <a:xfrm flipH="1">
              <a:off x="2317" y="1313"/>
              <a:ext cx="182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1"/>
            <p:cNvCxnSpPr>
              <a:cxnSpLocks noChangeShapeType="1"/>
            </p:cNvCxnSpPr>
            <p:nvPr/>
          </p:nvCxnSpPr>
          <p:spPr bwMode="auto">
            <a:xfrm flipH="1">
              <a:off x="1640" y="1313"/>
              <a:ext cx="182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2"/>
            <p:cNvCxnSpPr>
              <a:cxnSpLocks noChangeShapeType="1"/>
            </p:cNvCxnSpPr>
            <p:nvPr/>
          </p:nvCxnSpPr>
          <p:spPr bwMode="auto">
            <a:xfrm flipH="1">
              <a:off x="878" y="1313"/>
              <a:ext cx="182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1754981" y="2355056"/>
            <a:ext cx="37639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 eaLnBrk="1" hangingPunct="1"/>
            <a:r>
              <a:rPr lang="ar-S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وكبيوتنا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wakabiyūtin</a:t>
            </a:r>
            <a:r>
              <a:rPr lang="ar-L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pPr algn="r" eaLnBrk="1" hangingPunct="1"/>
            <a:r>
              <a:rPr lang="ar-SA" alt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alt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ar-SA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بيوت</a:t>
            </a:r>
            <a:r>
              <a:rPr lang="en-US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ar-SA" altLang="en-US" sz="2800" dirty="0">
                <a:solidFill>
                  <a:srgbClr val="DF3D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نا</a:t>
            </a:r>
            <a:endParaRPr lang="en-US" altLang="en-US" sz="28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8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buyūt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err="1">
                <a:solidFill>
                  <a:srgbClr val="DF3D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r-LB" altLang="en-US" sz="2800" dirty="0">
                <a:solidFill>
                  <a:srgbClr val="DF3D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endParaRPr lang="en-US" altLang="en-US" sz="2800" dirty="0">
              <a:solidFill>
                <a:srgbClr val="DF3D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8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houses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err="1">
                <a:solidFill>
                  <a:srgbClr val="DF3D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endParaRPr lang="en-US" altLang="en-US" sz="2800" dirty="0">
              <a:solidFill>
                <a:srgbClr val="DF3D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like our houses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237581" y="935166"/>
            <a:ext cx="829945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Morphotactic </a:t>
            </a:r>
          </a:p>
          <a:p>
            <a:pPr eaLnBrk="1" hangingPunct="1">
              <a:buFontTx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Arabic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Plurals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templatic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 = Root + Pattern 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691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Morphology(Verbs)</a:t>
            </a:r>
            <a:endParaRPr lang="en-US" dirty="0"/>
          </a:p>
        </p:txBody>
      </p:sp>
      <p:pic>
        <p:nvPicPr>
          <p:cNvPr id="5122" name="Picture 2" descr="https://sarf4sisters.files.wordpress.com/2012/03/combos-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15" y="1000614"/>
            <a:ext cx="6619875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2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691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Morphology(Prepositions)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84554"/>
              </p:ext>
            </p:extLst>
          </p:nvPr>
        </p:nvGraphicFramePr>
        <p:xfrm>
          <a:off x="838200" y="2218214"/>
          <a:ext cx="10515600" cy="356616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Meaning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Independent form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With "... me"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With "... you" (masc. sg.)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With "... him"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 smtClean="0">
                          <a:effectLst/>
                        </a:rPr>
                        <a:t>to“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ar-AE" dirty="0" smtClean="0">
                          <a:effectLst/>
                        </a:rPr>
                        <a:t>لـ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ar-AE" dirty="0">
                          <a:effectLst/>
                        </a:rPr>
                        <a:t> </a:t>
                      </a:r>
                      <a:r>
                        <a:rPr lang="en-US" i="1" u="none" strike="noStrike" dirty="0">
                          <a:effectLst/>
                        </a:rPr>
                        <a:t>li-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 smtClean="0">
                          <a:effectLst/>
                        </a:rPr>
                        <a:t>لي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ar-AE" dirty="0">
                          <a:effectLst/>
                        </a:rPr>
                        <a:t> </a:t>
                      </a:r>
                      <a:r>
                        <a:rPr lang="en-US" i="1" u="none" strike="noStrike" dirty="0" err="1">
                          <a:effectLst/>
                        </a:rPr>
                        <a:t>lī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لك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laka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له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lahu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"in", "with", "by"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بـ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smtClean="0">
                          <a:effectLst/>
                        </a:rPr>
                        <a:t>bi-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بي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bī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بك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bika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به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bihi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"in"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في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fī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فيّ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fīya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فيك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fīka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فيه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fīhi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"to"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إلى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ilá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إليّ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ilayya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إليك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ilayka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إليه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ilayhi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"on"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على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alá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عليّ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alayya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عليك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alayka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عليه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alayhi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"with"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مع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ma‘a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معي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ma‘ī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معك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ma‘aka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معه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ma‘ahu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"from"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من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smtClean="0">
                          <a:effectLst/>
                        </a:rPr>
                        <a:t>min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منّي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minnī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منك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minka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منه 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minhu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"on", "about"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عن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an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عنّي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annī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عنك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anka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AE" dirty="0">
                          <a:effectLst/>
                        </a:rPr>
                        <a:t>عنه </a:t>
                      </a:r>
                      <a:r>
                        <a:rPr lang="ar-AE" i="1" u="none" strike="noStrike" dirty="0" smtClean="0">
                          <a:effectLst/>
                        </a:rPr>
                        <a:t>‘</a:t>
                      </a:r>
                      <a:r>
                        <a:rPr lang="en-US" i="1" u="none" strike="noStrike" dirty="0" smtClean="0">
                          <a:effectLst/>
                        </a:rPr>
                        <a:t> </a:t>
                      </a:r>
                      <a:r>
                        <a:rPr lang="en-US" i="1" u="none" strike="noStrike" dirty="0" err="1" smtClean="0">
                          <a:effectLst/>
                        </a:rPr>
                        <a:t>anhu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77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Word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7496"/>
            <a:ext cx="10515600" cy="4351338"/>
          </a:xfrm>
        </p:spPr>
        <p:txBody>
          <a:bodyPr/>
          <a:lstStyle/>
          <a:p>
            <a:r>
              <a:rPr lang="en-US" dirty="0" smtClean="0"/>
              <a:t>Verbal VSO Word Order: Verb before subject before object</a:t>
            </a:r>
          </a:p>
          <a:p>
            <a:r>
              <a:rPr lang="en-US" dirty="0" smtClean="0"/>
              <a:t>Nominal SVO Word Order: Subject before verb before object</a:t>
            </a:r>
          </a:p>
          <a:p>
            <a:endParaRPr lang="en-US" dirty="0"/>
          </a:p>
        </p:txBody>
      </p:sp>
      <p:pic>
        <p:nvPicPr>
          <p:cNvPr id="9" name="Picture 2" descr="http://article.sapub.org/image/10.5923.j.se.20120202.04_0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1843770"/>
            <a:ext cx="99917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2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Particles do not have grammatical roles(don’t become subjects or objects)</a:t>
            </a:r>
          </a:p>
          <a:p>
            <a:r>
              <a:rPr lang="en-US" dirty="0" smtClean="0"/>
              <a:t>Noun group has </a:t>
            </a:r>
            <a:r>
              <a:rPr lang="en-US" dirty="0" smtClean="0"/>
              <a:t>many varieties of grammatical roles</a:t>
            </a:r>
          </a:p>
          <a:p>
            <a:pPr lvl="1"/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non-dual demonstrative pronouns (e.g. </a:t>
            </a:r>
            <a:r>
              <a:rPr lang="ar-SA" altLang="en-US" sz="2200" dirty="0" smtClean="0">
                <a:solidFill>
                  <a:srgbClr val="000000"/>
                </a:solidFill>
                <a:latin typeface="Traditional Arabic"/>
              </a:rPr>
              <a:t>ذلك، اولئك</a:t>
            </a: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altLang="en-US" sz="2200" dirty="0"/>
          </a:p>
          <a:p>
            <a:pPr lvl="1"/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non-dual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relative pronouns (e.g. </a:t>
            </a:r>
            <a:r>
              <a:rPr lang="ar-SA" altLang="en-US" sz="2200" dirty="0">
                <a:solidFill>
                  <a:srgbClr val="000000"/>
                </a:solidFill>
                <a:latin typeface="Traditional Arabic"/>
              </a:rPr>
              <a:t>الذي، الذين</a:t>
            </a: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altLang="en-US" sz="2200" dirty="0" smtClean="0"/>
          </a:p>
          <a:p>
            <a:pPr lvl="1"/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conditionals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(e.g. </a:t>
            </a:r>
            <a:r>
              <a:rPr lang="ar-SA" altLang="en-US" sz="2200" dirty="0">
                <a:solidFill>
                  <a:srgbClr val="000000"/>
                </a:solidFill>
                <a:latin typeface="Traditional Arabic"/>
              </a:rPr>
              <a:t>ما، حيثما</a:t>
            </a: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altLang="en-US" sz="2200" dirty="0" smtClean="0"/>
          </a:p>
          <a:p>
            <a:pPr lvl="1"/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nterrogatives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(e.g. </a:t>
            </a:r>
            <a:r>
              <a:rPr lang="ar-SA" altLang="en-US" sz="2200" dirty="0">
                <a:solidFill>
                  <a:srgbClr val="000000"/>
                </a:solidFill>
                <a:latin typeface="Traditional Arabic"/>
              </a:rPr>
              <a:t>ما، من</a:t>
            </a: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altLang="en-US" sz="2200" dirty="0" smtClean="0"/>
          </a:p>
          <a:p>
            <a:pPr lvl="1"/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verbal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nouns (e.g. </a:t>
            </a:r>
            <a:r>
              <a:rPr lang="ar-SA" altLang="en-US" sz="2200" dirty="0">
                <a:solidFill>
                  <a:srgbClr val="000000"/>
                </a:solidFill>
                <a:latin typeface="Traditional Arabic"/>
              </a:rPr>
              <a:t>هيهات</a:t>
            </a:r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altLang="en-US" sz="2200" dirty="0" smtClean="0"/>
          </a:p>
          <a:p>
            <a:pPr lvl="1"/>
            <a:r>
              <a:rPr lang="en-US" alt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others</a:t>
            </a:r>
            <a:endParaRPr lang="en-US" altLang="en-US" sz="2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Verbs are of 3 categories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SA" altLang="en-US" sz="2000" dirty="0">
                <a:solidFill>
                  <a:srgbClr val="000000"/>
                </a:solidFill>
                <a:latin typeface="Traditional Arabic"/>
              </a:rPr>
              <a:t>ماضي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the perfect tense (e.g. </a:t>
            </a:r>
            <a:r>
              <a:rPr lang="ar-SA" altLang="en-US" sz="2000" dirty="0">
                <a:solidFill>
                  <a:srgbClr val="000000"/>
                </a:solidFill>
                <a:latin typeface="Traditional Arabic"/>
              </a:rPr>
              <a:t>ضَرَبَ</a:t>
            </a:r>
            <a:r>
              <a:rPr lang="en-US" alt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SA" altLang="en-US" sz="2000" dirty="0">
                <a:solidFill>
                  <a:srgbClr val="000000"/>
                </a:solidFill>
                <a:latin typeface="Traditional Arabic"/>
              </a:rPr>
              <a:t>مضارع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the imperfect tense (e.g. </a:t>
            </a:r>
            <a:r>
              <a:rPr lang="ar-SA" altLang="en-US" sz="2000" dirty="0">
                <a:solidFill>
                  <a:srgbClr val="000000"/>
                </a:solidFill>
                <a:latin typeface="Traditional Arabic"/>
              </a:rPr>
              <a:t>يَضْرِب</a:t>
            </a:r>
            <a:r>
              <a:rPr lang="en-US" alt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ar-SA" altLang="en-US" sz="2000" dirty="0" smtClean="0">
                <a:solidFill>
                  <a:srgbClr val="000000"/>
                </a:solidFill>
                <a:latin typeface="Traditional Arabic"/>
              </a:rPr>
              <a:t>امر</a:t>
            </a:r>
            <a:r>
              <a:rPr lang="en-US" altLang="en-US" sz="2000" dirty="0">
                <a:solidFill>
                  <a:srgbClr val="000000"/>
                </a:solidFill>
                <a:latin typeface="Traditional Arabic"/>
              </a:rPr>
              <a:t> </a:t>
            </a:r>
            <a:r>
              <a:rPr lang="ar-SA" altLang="en-US" sz="2000" dirty="0">
                <a:solidFill>
                  <a:srgbClr val="000000"/>
                </a:solidFill>
                <a:latin typeface="Traditional Arabic"/>
              </a:rPr>
              <a:t>حاضر</a:t>
            </a:r>
            <a:r>
              <a:rPr lang="en-US" altLang="en-US" sz="2000" dirty="0">
                <a:solidFill>
                  <a:srgbClr val="000000"/>
                </a:solidFill>
                <a:latin typeface="Traditional Arabic"/>
              </a:rPr>
              <a:t> </a:t>
            </a:r>
            <a:r>
              <a:rPr lang="ar-SA" altLang="en-US" sz="2000" dirty="0">
                <a:solidFill>
                  <a:srgbClr val="000000"/>
                </a:solidFill>
                <a:latin typeface="Traditional Arabic"/>
              </a:rPr>
              <a:t>معروف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the second person, active imperative (e.g. </a:t>
            </a:r>
            <a:r>
              <a:rPr lang="ar-SA" altLang="en-US" sz="2000" dirty="0">
                <a:solidFill>
                  <a:srgbClr val="000000"/>
                </a:solidFill>
                <a:latin typeface="Traditional Arabic"/>
              </a:rPr>
              <a:t>اِضْرِبْ</a:t>
            </a:r>
            <a:r>
              <a:rPr lang="en-US" alt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16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Computational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4270"/>
            <a:ext cx="10515600" cy="53137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Arabic NLP: Introduction to Arabic natural language </a:t>
            </a:r>
            <a:r>
              <a:rPr lang="en-US" dirty="0" smtClean="0"/>
              <a:t>processing by </a:t>
            </a:r>
            <a:r>
              <a:rPr lang="en-US" dirty="0"/>
              <a:t>Nizar </a:t>
            </a:r>
            <a:r>
              <a:rPr lang="en-US" dirty="0" err="1" smtClean="0"/>
              <a:t>Habash</a:t>
            </a:r>
            <a:endParaRPr lang="en-US" dirty="0" smtClean="0"/>
          </a:p>
          <a:p>
            <a:r>
              <a:rPr lang="en-US" dirty="0" smtClean="0"/>
              <a:t>Google Translate incorporated Arabic in April 2006</a:t>
            </a:r>
            <a:endParaRPr lang="en-US" dirty="0" smtClean="0"/>
          </a:p>
          <a:p>
            <a:r>
              <a:rPr lang="en-US" dirty="0" smtClean="0"/>
              <a:t>Processing MSA: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maximum entropy word aligner for Arabic-English machine translation, </a:t>
            </a:r>
            <a:r>
              <a:rPr lang="en-US" dirty="0" err="1"/>
              <a:t>Ittycheriah</a:t>
            </a:r>
            <a:r>
              <a:rPr lang="en-US" dirty="0"/>
              <a:t> and </a:t>
            </a:r>
            <a:r>
              <a:rPr lang="en-US" dirty="0" err="1"/>
              <a:t>Roukos</a:t>
            </a:r>
            <a:r>
              <a:rPr lang="en-US" dirty="0"/>
              <a:t>, ACL 2005 </a:t>
            </a:r>
          </a:p>
          <a:p>
            <a:pPr lvl="1"/>
            <a:r>
              <a:rPr lang="en-US" dirty="0" smtClean="0"/>
              <a:t>MADA+TOKAN</a:t>
            </a:r>
            <a:r>
              <a:rPr lang="en-US" dirty="0"/>
              <a:t>: A Toolkit for Arabic Tokenization, </a:t>
            </a:r>
            <a:r>
              <a:rPr lang="en-US" dirty="0" err="1"/>
              <a:t>Diacritization</a:t>
            </a:r>
            <a:r>
              <a:rPr lang="en-US" dirty="0"/>
              <a:t>, Morphological Disambiguation, POS Tagging, Stemming and Lemmatization, </a:t>
            </a:r>
            <a:r>
              <a:rPr lang="en-US" dirty="0" err="1"/>
              <a:t>Habash</a:t>
            </a:r>
            <a:r>
              <a:rPr lang="en-US" dirty="0"/>
              <a:t> et al., MEDAR 2009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Arabic preprocessing schemes for statistical machine translation, </a:t>
            </a:r>
            <a:r>
              <a:rPr lang="en-US" dirty="0" err="1"/>
              <a:t>Habash</a:t>
            </a:r>
            <a:r>
              <a:rPr lang="en-US" dirty="0"/>
              <a:t> and Sadat, </a:t>
            </a:r>
            <a:r>
              <a:rPr lang="en-US" dirty="0" smtClean="0"/>
              <a:t>2006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 </a:t>
            </a:r>
            <a:r>
              <a:rPr lang="en-US" sz="2800" dirty="0"/>
              <a:t>Processing</a:t>
            </a:r>
            <a:r>
              <a:rPr lang="en-US" dirty="0"/>
              <a:t> </a:t>
            </a:r>
            <a:r>
              <a:rPr lang="en-US" sz="2800" dirty="0" smtClean="0"/>
              <a:t>dialects: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Parsing </a:t>
            </a:r>
            <a:r>
              <a:rPr lang="en-US" sz="2400" dirty="0"/>
              <a:t>Arabic Dialects, Chiang et al. EACL 2006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Morphological </a:t>
            </a:r>
            <a:r>
              <a:rPr lang="en-US" sz="2400" dirty="0"/>
              <a:t>Analysis and Disambiguation for Dialectal Arabic, </a:t>
            </a:r>
            <a:r>
              <a:rPr lang="en-US" sz="2400" dirty="0" err="1"/>
              <a:t>Habash</a:t>
            </a:r>
            <a:r>
              <a:rPr lang="en-US" sz="2400" dirty="0"/>
              <a:t> et al. NAACL HLT 2013 </a:t>
            </a:r>
            <a:endParaRPr lang="en-US" sz="2400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CODACT</a:t>
            </a:r>
            <a:r>
              <a:rPr lang="en-US" sz="2400" dirty="0"/>
              <a:t>: Towards Identifying Orthographic Variants in Dialectal Arabic, </a:t>
            </a:r>
            <a:r>
              <a:rPr lang="en-US" sz="2400" dirty="0" err="1"/>
              <a:t>Dasigi</a:t>
            </a:r>
            <a:r>
              <a:rPr lang="en-US" sz="2400" dirty="0"/>
              <a:t> and </a:t>
            </a:r>
            <a:r>
              <a:rPr lang="en-US" sz="2400" dirty="0" err="1"/>
              <a:t>Diab</a:t>
            </a:r>
            <a:r>
              <a:rPr lang="en-US" sz="2400" dirty="0"/>
              <a:t> , IJCNLP 2011 </a:t>
            </a:r>
            <a:endParaRPr lang="en-US" sz="2400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 </a:t>
            </a:r>
            <a:r>
              <a:rPr lang="en-US" sz="2400" dirty="0"/>
              <a:t>Dialectal Arabic to English Machine Translation: Pivoting through Modern Standard Arabic, </a:t>
            </a:r>
            <a:r>
              <a:rPr lang="en-US" sz="2400" dirty="0" err="1"/>
              <a:t>Salloum</a:t>
            </a:r>
            <a:r>
              <a:rPr lang="en-US" sz="2400" dirty="0"/>
              <a:t> and </a:t>
            </a:r>
            <a:r>
              <a:rPr lang="en-US" sz="2400" dirty="0" err="1"/>
              <a:t>Habash</a:t>
            </a:r>
            <a:r>
              <a:rPr lang="en-US" sz="2400" dirty="0"/>
              <a:t>, Proceedings of NAACL-HLT </a:t>
            </a:r>
            <a:r>
              <a:rPr lang="en-US" sz="2400" dirty="0" smtClean="0"/>
              <a:t>2013</a:t>
            </a:r>
            <a:endParaRPr lang="en-US" altLang="en-US" sz="2400" dirty="0" smtClean="0"/>
          </a:p>
          <a:p>
            <a:r>
              <a:rPr lang="en-US" altLang="en-US" dirty="0" smtClean="0"/>
              <a:t>MT-Archive: </a:t>
            </a:r>
          </a:p>
          <a:p>
            <a:pPr lvl="1"/>
            <a:r>
              <a:rPr lang="en-US" altLang="en-US" dirty="0" smtClean="0"/>
              <a:t>There are </a:t>
            </a:r>
            <a:r>
              <a:rPr lang="en-US" altLang="en-US" dirty="0" smtClean="0"/>
              <a:t>more than </a:t>
            </a:r>
            <a:r>
              <a:rPr lang="en-US" altLang="en-US" dirty="0" smtClean="0"/>
              <a:t>200 entries since 2010</a:t>
            </a:r>
          </a:p>
          <a:p>
            <a:pPr lvl="1"/>
            <a:r>
              <a:rPr lang="en-US" altLang="en-US" dirty="0" smtClean="0"/>
              <a:t>Most to do with speech recognition</a:t>
            </a:r>
            <a:r>
              <a:rPr lang="en-US" altLang="en-US" dirty="0" smtClean="0"/>
              <a:t>, improving certain </a:t>
            </a:r>
            <a:r>
              <a:rPr lang="en-US" altLang="en-US" dirty="0" smtClean="0"/>
              <a:t>aspects of machine translation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600" y="292100"/>
            <a:ext cx="105283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0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Translation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Non-vocalization </a:t>
            </a:r>
            <a:r>
              <a:rPr lang="en-US" dirty="0"/>
              <a:t>of Arabic </a:t>
            </a:r>
            <a:r>
              <a:rPr lang="en-US" dirty="0" smtClean="0"/>
              <a:t>words</a:t>
            </a:r>
          </a:p>
          <a:p>
            <a:pPr lvl="2"/>
            <a:r>
              <a:rPr lang="ar-AE" dirty="0"/>
              <a:t>مهمة </a:t>
            </a:r>
            <a:r>
              <a:rPr lang="en-US" dirty="0" smtClean="0"/>
              <a:t> can </a:t>
            </a:r>
            <a:r>
              <a:rPr lang="en-US" dirty="0"/>
              <a:t>be task or the feminine form of important</a:t>
            </a:r>
          </a:p>
          <a:p>
            <a:pPr lvl="2"/>
            <a:r>
              <a:rPr lang="en-US" dirty="0" smtClean="0"/>
              <a:t>Inadequate </a:t>
            </a:r>
            <a:r>
              <a:rPr lang="en-US" dirty="0" smtClean="0"/>
              <a:t>lexicon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meanings, connotation, and </a:t>
            </a:r>
            <a:r>
              <a:rPr lang="en-US" dirty="0" smtClean="0"/>
              <a:t>collocation</a:t>
            </a:r>
          </a:p>
          <a:p>
            <a:pPr lvl="2"/>
            <a:r>
              <a:rPr lang="ar-AE" dirty="0" smtClean="0"/>
              <a:t>مرآز  </a:t>
            </a:r>
            <a:r>
              <a:rPr lang="en-US" dirty="0" smtClean="0"/>
              <a:t> </a:t>
            </a:r>
            <a:r>
              <a:rPr lang="en-US" dirty="0" err="1" smtClean="0"/>
              <a:t>centre</a:t>
            </a:r>
            <a:r>
              <a:rPr lang="en-US" dirty="0"/>
              <a:t>, position, rank, status </a:t>
            </a:r>
            <a:endParaRPr lang="en-US" dirty="0" smtClean="0"/>
          </a:p>
          <a:p>
            <a:pPr lvl="1"/>
            <a:r>
              <a:rPr lang="en-US" dirty="0" smtClean="0"/>
              <a:t>Deletion </a:t>
            </a:r>
          </a:p>
          <a:p>
            <a:pPr lvl="1"/>
            <a:r>
              <a:rPr lang="en-US" dirty="0" smtClean="0"/>
              <a:t>Addition(English </a:t>
            </a:r>
            <a:r>
              <a:rPr lang="en-US" dirty="0" smtClean="0"/>
              <a:t>to </a:t>
            </a:r>
            <a:r>
              <a:rPr lang="en-US" dirty="0" smtClean="0"/>
              <a:t>Arabic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Easier to translate SVO </a:t>
            </a:r>
          </a:p>
          <a:p>
            <a:pPr lvl="1"/>
            <a:r>
              <a:rPr lang="en-US" dirty="0" smtClean="0"/>
              <a:t>Gender Translation(no neutral gender)</a:t>
            </a:r>
          </a:p>
          <a:p>
            <a:pPr lvl="1"/>
            <a:r>
              <a:rPr lang="en-US" dirty="0" smtClean="0"/>
              <a:t>Tense translation</a:t>
            </a:r>
          </a:p>
          <a:p>
            <a:pPr lvl="1"/>
            <a:r>
              <a:rPr lang="en-US" dirty="0" smtClean="0"/>
              <a:t>Prepositions</a:t>
            </a:r>
          </a:p>
          <a:p>
            <a:pPr lvl="1"/>
            <a:endParaRPr lang="en-US" dirty="0"/>
          </a:p>
          <a:p>
            <a:pPr lvl="1"/>
            <a:r>
              <a:rPr lang="en-US" sz="1200" dirty="0" smtClean="0"/>
              <a:t>Read about this in </a:t>
            </a:r>
            <a:r>
              <a:rPr lang="en-US" sz="1200" dirty="0"/>
              <a:t>full detail at http://www.mt-archive.info/BCS-2006-Izwaini.pdf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3930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51943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Wikipedia</a:t>
            </a:r>
            <a:endParaRPr lang="en-US" dirty="0" smtClean="0"/>
          </a:p>
          <a:p>
            <a:r>
              <a:rPr lang="en-US" dirty="0" smtClean="0"/>
              <a:t>Omniglot.com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strategyleader.org/articles/arabicpercent.html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https://www.alsintl.com/blog/most-common-languages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Google images</a:t>
            </a:r>
          </a:p>
          <a:p>
            <a:r>
              <a:rPr lang="en-US" dirty="0">
                <a:hlinkClick r:id="rId4"/>
              </a:rPr>
              <a:t>http://www.linguisticsearchsolutions.com/linguistic-search/linguistic-coverage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http://sites.middlebury.edu/arabiclinguistics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www.learnarabiconline.com/arabic-morphology-introduction.shtml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special.worldofislam.info/Arabic/pdf/Treasures_of_Arabic_Morphology.pdf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www.mt-archive.info</a:t>
            </a:r>
            <a:endParaRPr lang="en-US" dirty="0" smtClean="0"/>
          </a:p>
          <a:p>
            <a:r>
              <a:rPr lang="en-US" dirty="0"/>
              <a:t>http://sites.lsa.umich.edu/collectiveintelligence/wp-content/uploads/sites/176/2015/02/Shquier-CI-2015-Abstract.pdf</a:t>
            </a:r>
            <a:endParaRPr lang="en-US" dirty="0" smtClean="0"/>
          </a:p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www.mt-archive.info/BCS-2006-Izwaini.pdf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really good friends like Sana Nadeem and </a:t>
            </a:r>
            <a:r>
              <a:rPr lang="en-US" dirty="0" err="1" smtClean="0"/>
              <a:t>Yasra</a:t>
            </a:r>
            <a:r>
              <a:rPr lang="en-US" dirty="0" smtClean="0"/>
              <a:t> </a:t>
            </a:r>
            <a:r>
              <a:rPr lang="en-US" dirty="0" err="1" smtClean="0"/>
              <a:t>Shakeel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7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94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Facts about </a:t>
            </a:r>
            <a:r>
              <a:rPr lang="en-US" dirty="0" smtClean="0"/>
              <a:t>Arabic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3500"/>
            <a:ext cx="10922391" cy="5524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Classical Arabic originated in the 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Century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most common language in the world after Mandarin, Spanish, English</a:t>
            </a:r>
            <a:r>
              <a:rPr lang="en-US" dirty="0"/>
              <a:t> </a:t>
            </a:r>
            <a:r>
              <a:rPr lang="en-US" dirty="0" smtClean="0"/>
              <a:t>and Hindi</a:t>
            </a:r>
            <a:endParaRPr lang="en-US" dirty="0"/>
          </a:p>
          <a:p>
            <a:r>
              <a:rPr lang="en-US" dirty="0" smtClean="0"/>
              <a:t>Belongs to the </a:t>
            </a:r>
            <a:r>
              <a:rPr lang="en-US" dirty="0" err="1" smtClean="0"/>
              <a:t>Afroasiatic</a:t>
            </a:r>
            <a:r>
              <a:rPr lang="en-US" dirty="0" smtClean="0"/>
              <a:t> family</a:t>
            </a:r>
          </a:p>
          <a:p>
            <a:pPr lvl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largest </a:t>
            </a:r>
            <a:r>
              <a:rPr lang="en-US" dirty="0"/>
              <a:t>number of any language </a:t>
            </a:r>
            <a:r>
              <a:rPr lang="en-US" dirty="0" smtClean="0"/>
              <a:t>family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ix </a:t>
            </a:r>
            <a:r>
              <a:rPr lang="en-US" dirty="0"/>
              <a:t>branches: Berber, Chadic, Cushitic, Egyptian, </a:t>
            </a:r>
            <a:r>
              <a:rPr lang="en-US" dirty="0" err="1"/>
              <a:t>Omotic</a:t>
            </a:r>
            <a:r>
              <a:rPr lang="en-US" dirty="0"/>
              <a:t> and </a:t>
            </a:r>
            <a:r>
              <a:rPr lang="en-US" dirty="0" smtClean="0"/>
              <a:t>Semitic</a:t>
            </a:r>
          </a:p>
          <a:p>
            <a:pPr lvl="1"/>
            <a:r>
              <a:rPr lang="en-US" dirty="0" smtClean="0"/>
              <a:t>Arabic is the most widely spoken of these </a:t>
            </a:r>
          </a:p>
          <a:p>
            <a:r>
              <a:rPr lang="en-US" dirty="0" smtClean="0"/>
              <a:t>Modern Standard written language derived from the Quran</a:t>
            </a:r>
          </a:p>
          <a:p>
            <a:r>
              <a:rPr lang="en-US" dirty="0" smtClean="0"/>
              <a:t>Influenced </a:t>
            </a:r>
            <a:r>
              <a:rPr lang="en-US" dirty="0" smtClean="0"/>
              <a:t>many other languages like Persian, Urdu, Hindi, </a:t>
            </a:r>
            <a:r>
              <a:rPr lang="en-US" dirty="0" smtClean="0"/>
              <a:t>Spanish, English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Arabic has borrowed from Hebrew, Aramaic, Greek, </a:t>
            </a:r>
            <a:r>
              <a:rPr lang="en-US" dirty="0" smtClean="0"/>
              <a:t>Kurdish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Over 30 varieties of colloquial Arabic including Egyptian, Algerian, </a:t>
            </a:r>
            <a:r>
              <a:rPr lang="en-US" dirty="0" err="1" smtClean="0"/>
              <a:t>Saidi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Dialects of Arabic divided into </a:t>
            </a:r>
          </a:p>
          <a:p>
            <a:pPr lvl="1"/>
            <a:r>
              <a:rPr lang="en-US" dirty="0" smtClean="0"/>
              <a:t>Western(Maghrebi)</a:t>
            </a:r>
          </a:p>
          <a:p>
            <a:pPr lvl="1"/>
            <a:r>
              <a:rPr lang="en-US" dirty="0" smtClean="0"/>
              <a:t>Central(Egyptian and Sudanese)</a:t>
            </a:r>
            <a:endParaRPr lang="en-US" dirty="0"/>
          </a:p>
          <a:p>
            <a:pPr lvl="1"/>
            <a:r>
              <a:rPr lang="en-US" dirty="0" smtClean="0"/>
              <a:t>Northern(Mesopotamian)</a:t>
            </a:r>
          </a:p>
          <a:p>
            <a:pPr lvl="1"/>
            <a:r>
              <a:rPr lang="en-US" dirty="0" smtClean="0"/>
              <a:t>Peninsular(Yemeni)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Facts about Written Arabic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239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Words are written from right to </a:t>
            </a:r>
            <a:r>
              <a:rPr lang="en-US" dirty="0" smtClean="0"/>
              <a:t>left</a:t>
            </a:r>
            <a:endParaRPr lang="en-US" dirty="0"/>
          </a:p>
          <a:p>
            <a:pPr fontAlgn="base"/>
            <a:r>
              <a:rPr lang="en-US" dirty="0"/>
              <a:t>Numbers are written from left to </a:t>
            </a:r>
            <a:r>
              <a:rPr lang="en-US" dirty="0" smtClean="0"/>
              <a:t>right</a:t>
            </a:r>
            <a:endParaRPr lang="en-US" dirty="0"/>
          </a:p>
          <a:p>
            <a:pPr fontAlgn="base"/>
            <a:r>
              <a:rPr lang="en-US" dirty="0" smtClean="0"/>
              <a:t>Arabic </a:t>
            </a:r>
            <a:r>
              <a:rPr lang="en-US" dirty="0"/>
              <a:t>letters will change </a:t>
            </a:r>
            <a:r>
              <a:rPr lang="en-US" dirty="0" smtClean="0"/>
              <a:t>form depending on where they’re placed</a:t>
            </a:r>
            <a:endParaRPr lang="en-US" dirty="0"/>
          </a:p>
          <a:p>
            <a:pPr fontAlgn="base"/>
            <a:r>
              <a:rPr lang="en-US" dirty="0" smtClean="0"/>
              <a:t>Derived from Aramaic script and has </a:t>
            </a:r>
            <a:r>
              <a:rPr lang="en-US" dirty="0"/>
              <a:t>28 </a:t>
            </a:r>
            <a:r>
              <a:rPr lang="en-US" dirty="0" smtClean="0"/>
              <a:t>letters</a:t>
            </a:r>
            <a:endParaRPr lang="en-US" dirty="0"/>
          </a:p>
          <a:p>
            <a:pPr lvl="1" fontAlgn="base"/>
            <a:r>
              <a:rPr lang="en-US" dirty="0" smtClean="0"/>
              <a:t>28</a:t>
            </a:r>
            <a:r>
              <a:rPr lang="en-US" dirty="0"/>
              <a:t> </a:t>
            </a:r>
            <a:r>
              <a:rPr lang="en-US" dirty="0" smtClean="0"/>
              <a:t>consonants </a:t>
            </a:r>
            <a:r>
              <a:rPr lang="en-US" dirty="0"/>
              <a:t>including two </a:t>
            </a:r>
            <a:r>
              <a:rPr lang="en-US" dirty="0" smtClean="0"/>
              <a:t>semi-vowels</a:t>
            </a:r>
          </a:p>
          <a:p>
            <a:pPr lvl="1" fontAlgn="base"/>
            <a:r>
              <a:rPr lang="en-US" dirty="0" smtClean="0"/>
              <a:t>Six</a:t>
            </a:r>
            <a:r>
              <a:rPr lang="en-US" dirty="0"/>
              <a:t> </a:t>
            </a:r>
            <a:r>
              <a:rPr lang="en-US" dirty="0" smtClean="0"/>
              <a:t>vowels</a:t>
            </a:r>
            <a:r>
              <a:rPr lang="en-US" dirty="0"/>
              <a:t> </a:t>
            </a:r>
            <a:endParaRPr lang="en-US" dirty="0" smtClean="0"/>
          </a:p>
          <a:p>
            <a:pPr fontAlgn="base"/>
            <a:r>
              <a:rPr lang="en-US" dirty="0" smtClean="0"/>
              <a:t>There is no capitalization of letters</a:t>
            </a:r>
            <a:endParaRPr lang="en-US" dirty="0"/>
          </a:p>
          <a:p>
            <a:pPr fontAlgn="base"/>
            <a:r>
              <a:rPr lang="en-US" dirty="0"/>
              <a:t>Letters are always joined </a:t>
            </a:r>
            <a:r>
              <a:rPr lang="en-US" dirty="0" smtClean="0"/>
              <a:t>together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Geographical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353.5 Million total speakers</a:t>
            </a:r>
          </a:p>
          <a:p>
            <a:r>
              <a:rPr lang="en-US" dirty="0" smtClean="0"/>
              <a:t>206 Million Native speakers</a:t>
            </a:r>
          </a:p>
          <a:p>
            <a:r>
              <a:rPr lang="en-US" dirty="0" smtClean="0"/>
              <a:t>246 </a:t>
            </a:r>
            <a:r>
              <a:rPr lang="en-US" dirty="0" smtClean="0"/>
              <a:t>Million </a:t>
            </a:r>
            <a:r>
              <a:rPr lang="en-US" dirty="0"/>
              <a:t>speak Arabic varieties as </a:t>
            </a:r>
            <a:r>
              <a:rPr lang="en-US" dirty="0" smtClean="0"/>
              <a:t>a second </a:t>
            </a:r>
            <a:r>
              <a:rPr lang="en-US" dirty="0" smtClean="0"/>
              <a:t>language</a:t>
            </a:r>
            <a:endParaRPr lang="en-US" dirty="0" smtClean="0"/>
          </a:p>
          <a:p>
            <a:r>
              <a:rPr lang="en-US" dirty="0" smtClean="0"/>
              <a:t>100.5 Million casual speakers(not professional)</a:t>
            </a:r>
          </a:p>
          <a:p>
            <a:r>
              <a:rPr lang="en-US" dirty="0" smtClean="0"/>
              <a:t>Official language of </a:t>
            </a:r>
            <a:r>
              <a:rPr lang="en-US" dirty="0" smtClean="0"/>
              <a:t>Algeria, </a:t>
            </a:r>
            <a:r>
              <a:rPr lang="en-US" dirty="0" smtClean="0"/>
              <a:t>Bahrain, Chad, Iraq, Israel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Geographical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24" y="1389526"/>
            <a:ext cx="7073352" cy="5468474"/>
          </a:xfrm>
        </p:spPr>
      </p:pic>
    </p:spTree>
    <p:extLst>
      <p:ext uri="{BB962C8B-B14F-4D97-AF65-F5344CB8AC3E}">
        <p14:creationId xmlns:p14="http://schemas.microsoft.com/office/powerpoint/2010/main" val="12038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087" y="-29534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Dialect Distribution	</a:t>
            </a:r>
            <a:endParaRPr lang="en-US" dirty="0"/>
          </a:p>
        </p:txBody>
      </p:sp>
      <p:pic>
        <p:nvPicPr>
          <p:cNvPr id="4" name="Content Placeholder 3" descr="Arab_World-Lar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24" y="1030214"/>
            <a:ext cx="12242426" cy="55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0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-33826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Arabic Script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" y="643940"/>
            <a:ext cx="5686261" cy="5312424"/>
          </a:xfrm>
        </p:spPr>
      </p:pic>
      <p:sp>
        <p:nvSpPr>
          <p:cNvPr id="7" name="TextBox 6"/>
          <p:cNvSpPr txBox="1"/>
          <p:nvPr/>
        </p:nvSpPr>
        <p:spPr>
          <a:xfrm>
            <a:off x="2099255" y="5948026"/>
            <a:ext cx="1707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Constants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28" y="643940"/>
            <a:ext cx="5038725" cy="3286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54683" y="3930065"/>
            <a:ext cx="1420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Vowels 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01" y="4747876"/>
            <a:ext cx="5562600" cy="1200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54683" y="5981007"/>
            <a:ext cx="343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32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605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10" y="672075"/>
            <a:ext cx="6799642" cy="6160476"/>
          </a:xfrm>
        </p:spPr>
      </p:pic>
    </p:spTree>
    <p:extLst>
      <p:ext uri="{BB962C8B-B14F-4D97-AF65-F5344CB8AC3E}">
        <p14:creationId xmlns:p14="http://schemas.microsoft.com/office/powerpoint/2010/main" val="404021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Translations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Hello, This is a presentation for language in 10 minutes and I'm speaking about </a:t>
            </a:r>
            <a:r>
              <a:rPr lang="en-US" dirty="0" smtClean="0"/>
              <a:t>Arabic</a:t>
            </a:r>
          </a:p>
          <a:p>
            <a:r>
              <a:rPr lang="ar-AE" dirty="0"/>
              <a:t>مرحبا، وهذا هو عرض للغة في 10 دقيقة وأنا أتحدث عن اللغة </a:t>
            </a:r>
            <a:r>
              <a:rPr lang="ar-AE" dirty="0" smtClean="0"/>
              <a:t>العربية</a:t>
            </a:r>
            <a:endParaRPr lang="en-US" dirty="0" smtClean="0"/>
          </a:p>
          <a:p>
            <a:endParaRPr lang="en-US" dirty="0"/>
          </a:p>
          <a:p>
            <a:r>
              <a:rPr lang="ar-AE" dirty="0"/>
              <a:t>مرحبا، وهذا هو عرض للغة في 10 دقيقة وأنا أتحدث عن اللغة </a:t>
            </a:r>
            <a:r>
              <a:rPr lang="ar-AE" dirty="0" smtClean="0"/>
              <a:t>العربية</a:t>
            </a:r>
            <a:endParaRPr lang="en-US" dirty="0" smtClean="0"/>
          </a:p>
          <a:p>
            <a:r>
              <a:rPr lang="en-US" dirty="0"/>
              <a:t>Hello, this is the display language in 10 minutes and I'm talking about the Arabic language</a:t>
            </a:r>
          </a:p>
        </p:txBody>
      </p:sp>
    </p:spTree>
    <p:extLst>
      <p:ext uri="{BB962C8B-B14F-4D97-AF65-F5344CB8AC3E}">
        <p14:creationId xmlns:p14="http://schemas.microsoft.com/office/powerpoint/2010/main" val="406431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700</Words>
  <Application>Microsoft Office PowerPoint</Application>
  <PresentationFormat>Widescreen</PresentationFormat>
  <Paragraphs>223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ArabDances</vt:lpstr>
      <vt:lpstr>Arial</vt:lpstr>
      <vt:lpstr>Calibri</vt:lpstr>
      <vt:lpstr>Calibri Light</vt:lpstr>
      <vt:lpstr>Times New Roman</vt:lpstr>
      <vt:lpstr>Traditional Arabic</vt:lpstr>
      <vt:lpstr>Office Theme</vt:lpstr>
      <vt:lpstr>Arabic in 10 Minutes</vt:lpstr>
      <vt:lpstr>Facts about Arabic </vt:lpstr>
      <vt:lpstr>Facts about Written Arabic </vt:lpstr>
      <vt:lpstr>Geographical Distribution</vt:lpstr>
      <vt:lpstr>Geographical Distribution</vt:lpstr>
      <vt:lpstr>Dialect Distribution </vt:lpstr>
      <vt:lpstr>Arabic Script</vt:lpstr>
      <vt:lpstr>Example </vt:lpstr>
      <vt:lpstr>Machine Translations</vt:lpstr>
      <vt:lpstr>Morphology</vt:lpstr>
      <vt:lpstr>Morphology(Nouns)</vt:lpstr>
      <vt:lpstr>Morphology(Verbs)</vt:lpstr>
      <vt:lpstr>Morphology(Prepositions)</vt:lpstr>
      <vt:lpstr>Word Order</vt:lpstr>
      <vt:lpstr>Inflection</vt:lpstr>
      <vt:lpstr>Computational Effort</vt:lpstr>
      <vt:lpstr>Machine Translation</vt:lpstr>
      <vt:lpstr>Machine Translation Challenges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 10 Minutes Arabic</dc:title>
  <dc:creator>sindhuula selvaraju</dc:creator>
  <cp:lastModifiedBy>sindhuula selvaraju</cp:lastModifiedBy>
  <cp:revision>36</cp:revision>
  <dcterms:created xsi:type="dcterms:W3CDTF">2016-03-14T16:27:54Z</dcterms:created>
  <dcterms:modified xsi:type="dcterms:W3CDTF">2016-03-29T16:33:33Z</dcterms:modified>
</cp:coreProperties>
</file>