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701" r:id="rId1"/>
  </p:sldMasterIdLst>
  <p:sldIdLst>
    <p:sldId id="256" r:id="rId2"/>
    <p:sldId id="257" r:id="rId3"/>
    <p:sldId id="258" r:id="rId4"/>
    <p:sldId id="259" r:id="rId5"/>
    <p:sldId id="262" r:id="rId6"/>
    <p:sldId id="260" r:id="rId7"/>
    <p:sldId id="261"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etha Reddy" initials="SR" lastIdx="1" clrIdx="0">
    <p:extLst>
      <p:ext uri="{19B8F6BF-5375-455C-9EA6-DF929625EA0E}">
        <p15:presenceInfo xmlns:p15="http://schemas.microsoft.com/office/powerpoint/2012/main" userId="a476e018295da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0C20-B79F-6ADA-C8C4-F709005A6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075408-4839-83BD-FB1E-BFC2436E9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C16FC5-EFFC-774D-340A-23EF965D4E70}"/>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a:extLst>
              <a:ext uri="{FF2B5EF4-FFF2-40B4-BE49-F238E27FC236}">
                <a16:creationId xmlns:a16="http://schemas.microsoft.com/office/drawing/2014/main" id="{17AC3E74-2096-E18F-294B-B4117AC2A8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D8F4E2-FDC2-213F-9B79-CB527E27964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38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F9E4-DDF0-4521-EB18-BB126E10E3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3C353D-DB1F-6550-DF87-CC0087009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20755-A7AD-F808-59F6-8F31DC9D65C3}"/>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a:extLst>
              <a:ext uri="{FF2B5EF4-FFF2-40B4-BE49-F238E27FC236}">
                <a16:creationId xmlns:a16="http://schemas.microsoft.com/office/drawing/2014/main" id="{A30E0EA1-0A2F-5F3A-C792-08792B7179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E979F1-6870-A304-D6CC-3FA9DDEAF4E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24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D2792-9D5B-EBF9-E341-4308DA8E1F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784287-69E5-466D-82CA-AC0099BC3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E5303-B98E-2171-FC09-DB55956BB48A}"/>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a:extLst>
              <a:ext uri="{FF2B5EF4-FFF2-40B4-BE49-F238E27FC236}">
                <a16:creationId xmlns:a16="http://schemas.microsoft.com/office/drawing/2014/main" id="{9C88532F-D111-8D18-9F42-26120C9221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D70E46-9237-EF82-0A0C-9A87143EDDF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64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6F0D-5772-5C98-A4BB-565A7E6D41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315659-CAF6-F8BA-0D67-4F045F702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55C67-CABC-6D35-4677-445691656A08}"/>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a:extLst>
              <a:ext uri="{FF2B5EF4-FFF2-40B4-BE49-F238E27FC236}">
                <a16:creationId xmlns:a16="http://schemas.microsoft.com/office/drawing/2014/main" id="{44CA278B-7FEC-AB3E-2DA6-5BC314A686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A41D6D-5BF4-6B97-01FB-9961A0CBD67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36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F4F0-A2F2-1E35-70DB-FB5E91663C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D1E283-9E70-8E8F-BD1C-8826CEE6F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282E6-8A51-9594-FF45-E598086E6FE4}"/>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5" name="Footer Placeholder 4">
            <a:extLst>
              <a:ext uri="{FF2B5EF4-FFF2-40B4-BE49-F238E27FC236}">
                <a16:creationId xmlns:a16="http://schemas.microsoft.com/office/drawing/2014/main" id="{0D0B325E-6874-2D8B-95C0-3ADC61DE7D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0F937F-DBCD-4D8B-C9DF-D6631803FD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12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314B-0267-3361-6F76-D92AC9ECC8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2A4A06-F23E-58AC-00BE-A01FC406D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77CF75-CE31-F8FC-A33F-B86E520879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F0CE1B-B7F9-124F-3709-B18C64BCBD09}"/>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6" name="Footer Placeholder 5">
            <a:extLst>
              <a:ext uri="{FF2B5EF4-FFF2-40B4-BE49-F238E27FC236}">
                <a16:creationId xmlns:a16="http://schemas.microsoft.com/office/drawing/2014/main" id="{0F454AD6-E489-0348-2CFA-778F230274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ACA62E-FBCB-90C8-A267-DA7704AC33A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52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B71B-8E5D-9323-AB7C-F9DFD2C355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44867D-E25A-D821-9E27-6BFF23291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04EAD1-8365-7A37-4308-EE810924C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571490-42AF-B61E-C18F-54485C667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82FCD-D1A4-BD13-3ADF-EBA9BAA3D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675A45-237F-2151-7E87-125838EA69DC}"/>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8" name="Footer Placeholder 7">
            <a:extLst>
              <a:ext uri="{FF2B5EF4-FFF2-40B4-BE49-F238E27FC236}">
                <a16:creationId xmlns:a16="http://schemas.microsoft.com/office/drawing/2014/main" id="{49A9B99A-3B78-4EEF-95CC-A7AB8386965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E0FB30B-D914-DBC0-1AEC-76C8C39C01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96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D49A-7455-D825-3FC6-C851E73324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BC859A-A43F-98F2-8B9D-D9F917310302}"/>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4" name="Footer Placeholder 3">
            <a:extLst>
              <a:ext uri="{FF2B5EF4-FFF2-40B4-BE49-F238E27FC236}">
                <a16:creationId xmlns:a16="http://schemas.microsoft.com/office/drawing/2014/main" id="{0FDE93C8-C8BF-C3F6-C0E2-3C801F73EC2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CB817E-9A3F-4F0F-666D-DDB65E3004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55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923DF-FEA9-EFE3-38C5-11EA351963A8}"/>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3" name="Footer Placeholder 2">
            <a:extLst>
              <a:ext uri="{FF2B5EF4-FFF2-40B4-BE49-F238E27FC236}">
                <a16:creationId xmlns:a16="http://schemas.microsoft.com/office/drawing/2014/main" id="{A5D90B3E-1B21-588D-26CC-8651DEA90CD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FAE861-2D68-B320-DE9F-D2413813FA0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37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D7A7-71A8-DE20-1BE4-4F26E547C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BC1E88-E0F6-67A7-6005-E3FCBB456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A5CF0B-02C7-E2A8-ECE1-C8F8DF86E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F73E4-18BD-D329-7448-ED6959628DFE}"/>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6" name="Footer Placeholder 5">
            <a:extLst>
              <a:ext uri="{FF2B5EF4-FFF2-40B4-BE49-F238E27FC236}">
                <a16:creationId xmlns:a16="http://schemas.microsoft.com/office/drawing/2014/main" id="{3773039A-9131-0C59-F6A8-5AA8D15DA6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7014C2-4978-44AB-5E12-B6B151121F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88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E8E3-BC3B-ADA9-CDB3-87F372C47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3F07DB-98FE-E778-6E20-7C7CCE3C8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EC86E9-5382-FD89-E2D8-EE1E42336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082D7-036E-6B5E-ACEF-411DFFBCB424}"/>
              </a:ext>
            </a:extLst>
          </p:cNvPr>
          <p:cNvSpPr>
            <a:spLocks noGrp="1"/>
          </p:cNvSpPr>
          <p:nvPr>
            <p:ph type="dt" sz="half" idx="10"/>
          </p:nvPr>
        </p:nvSpPr>
        <p:spPr/>
        <p:txBody>
          <a:bodyPr/>
          <a:lstStyle/>
          <a:p>
            <a:fld id="{B61BEF0D-F0BB-DE4B-95CE-6DB70DBA9567}" type="datetimeFigureOut">
              <a:rPr lang="en-US" smtClean="0"/>
              <a:pPr/>
              <a:t>11/5/2024</a:t>
            </a:fld>
            <a:endParaRPr lang="en-US" dirty="0"/>
          </a:p>
        </p:txBody>
      </p:sp>
      <p:sp>
        <p:nvSpPr>
          <p:cNvPr id="6" name="Footer Placeholder 5">
            <a:extLst>
              <a:ext uri="{FF2B5EF4-FFF2-40B4-BE49-F238E27FC236}">
                <a16:creationId xmlns:a16="http://schemas.microsoft.com/office/drawing/2014/main" id="{7417E8AA-2658-2E3B-5600-355A74DC21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D79EF7-823E-4062-9F61-AB4FB559C4A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07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75327-1C8B-16A8-FFAD-C07248CC9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2FB375-EB2B-9E4F-A8D0-ABA8A360F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F9D01-9A3F-031F-551F-0A2CDDE9B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11/5/2024</a:t>
            </a:fld>
            <a:endParaRPr lang="en-US" dirty="0"/>
          </a:p>
        </p:txBody>
      </p:sp>
      <p:sp>
        <p:nvSpPr>
          <p:cNvPr id="5" name="Footer Placeholder 4">
            <a:extLst>
              <a:ext uri="{FF2B5EF4-FFF2-40B4-BE49-F238E27FC236}">
                <a16:creationId xmlns:a16="http://schemas.microsoft.com/office/drawing/2014/main" id="{658B0336-E10E-868A-40D5-572672E37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4C7782B-48B2-DC8A-890E-05FD50F2E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252820"/>
      </p:ext>
    </p:extLst>
  </p:cSld>
  <p:clrMap bg1="lt1" tx1="dk1" bg2="lt2" tx2="dk2" accent1="accent1" accent2="accent2" accent3="accent3" accent4="accent4" accent5="accent5" accent6="accent6" hlink="hlink" folHlink="folHlink"/>
  <p:sldLayoutIdLst>
    <p:sldLayoutId id="2147484702"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MRGI Logo New2">
            <a:extLst>
              <a:ext uri="{FF2B5EF4-FFF2-40B4-BE49-F238E27FC236}">
                <a16:creationId xmlns:a16="http://schemas.microsoft.com/office/drawing/2014/main" id="{743FBD28-7AA8-7F67-03F4-9F282E4A6DB3}"/>
              </a:ext>
            </a:extLst>
          </p:cNvPr>
          <p:cNvPicPr/>
          <p:nvPr/>
        </p:nvPicPr>
        <p:blipFill>
          <a:blip r:embed="rId2" cstate="print"/>
          <a:srcRect/>
          <a:stretch>
            <a:fillRect/>
          </a:stretch>
        </p:blipFill>
        <p:spPr bwMode="auto">
          <a:xfrm>
            <a:off x="1280343" y="185978"/>
            <a:ext cx="1428760" cy="1071570"/>
          </a:xfrm>
          <a:prstGeom prst="rect">
            <a:avLst/>
          </a:prstGeom>
          <a:noFill/>
          <a:ln w="9525">
            <a:noFill/>
            <a:miter lim="800000"/>
            <a:headEnd/>
            <a:tailEnd/>
          </a:ln>
        </p:spPr>
      </p:pic>
      <p:pic>
        <p:nvPicPr>
          <p:cNvPr id="7" name="Picture 6">
            <a:extLst>
              <a:ext uri="{FF2B5EF4-FFF2-40B4-BE49-F238E27FC236}">
                <a16:creationId xmlns:a16="http://schemas.microsoft.com/office/drawing/2014/main" id="{B0E328EE-4993-2C5E-B069-4FA2F223CA58}"/>
              </a:ext>
            </a:extLst>
          </p:cNvPr>
          <p:cNvPicPr/>
          <p:nvPr/>
        </p:nvPicPr>
        <p:blipFill>
          <a:blip r:embed="rId3"/>
          <a:srcRect/>
          <a:stretch>
            <a:fillRect/>
          </a:stretch>
        </p:blipFill>
        <p:spPr bwMode="auto">
          <a:xfrm>
            <a:off x="9608403" y="185978"/>
            <a:ext cx="1285852" cy="1071546"/>
          </a:xfrm>
          <a:prstGeom prst="rect">
            <a:avLst/>
          </a:prstGeom>
          <a:noFill/>
          <a:ln w="9525">
            <a:noFill/>
            <a:miter lim="800000"/>
            <a:headEnd/>
            <a:tailEnd/>
          </a:ln>
        </p:spPr>
      </p:pic>
      <p:sp>
        <p:nvSpPr>
          <p:cNvPr id="9" name="TextBox 8">
            <a:extLst>
              <a:ext uri="{FF2B5EF4-FFF2-40B4-BE49-F238E27FC236}">
                <a16:creationId xmlns:a16="http://schemas.microsoft.com/office/drawing/2014/main" id="{69DA7A40-36E3-53E3-13B3-15729C64E571}"/>
              </a:ext>
            </a:extLst>
          </p:cNvPr>
          <p:cNvSpPr txBox="1"/>
          <p:nvPr/>
        </p:nvSpPr>
        <p:spPr>
          <a:xfrm>
            <a:off x="3110753" y="256362"/>
            <a:ext cx="6096000" cy="1508105"/>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                     </a:t>
            </a:r>
            <a:r>
              <a:rPr lang="en-IN" sz="1800" b="1" dirty="0">
                <a:solidFill>
                  <a:schemeClr val="accent1">
                    <a:lumMod val="50000"/>
                  </a:schemeClr>
                </a:solidFill>
                <a:latin typeface="Times New Roman" panose="02020603050405020304" pitchFamily="18" charset="0"/>
                <a:cs typeface="Times New Roman" panose="02020603050405020304" pitchFamily="18" charset="0"/>
              </a:rPr>
              <a:t>CMR TECHNICAL CAMPUS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accent1">
                    <a:lumMod val="50000"/>
                  </a:schemeClr>
                </a:solidFill>
                <a:latin typeface="Times New Roman" panose="02020603050405020304" pitchFamily="18" charset="0"/>
                <a:cs typeface="Times New Roman" panose="02020603050405020304" pitchFamily="18" charset="0"/>
              </a:rPr>
              <a:t>                              UGC (Autonomous)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Kandlakoya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Medchal</a:t>
            </a:r>
            <a:r>
              <a:rPr lang="en-IN" sz="1800" dirty="0">
                <a:solidFill>
                  <a:schemeClr val="tx1"/>
                </a:solidFill>
                <a:latin typeface="Times New Roman" panose="02020603050405020304" pitchFamily="18" charset="0"/>
                <a:cs typeface="Times New Roman" panose="02020603050405020304" pitchFamily="18" charset="0"/>
              </a:rPr>
              <a:t> Road, Hyd-501 401</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p>
          <a:p>
            <a:r>
              <a:rPr lang="en-IN" sz="2000" b="1" dirty="0">
                <a:solidFill>
                  <a:srgbClr val="00B050"/>
                </a:solidFill>
                <a:latin typeface="Times New Roman" panose="02020603050405020304" pitchFamily="18" charset="0"/>
                <a:cs typeface="Times New Roman" panose="02020603050405020304" pitchFamily="18" charset="0"/>
              </a:rPr>
              <a:t>                          Major Project Review</a:t>
            </a:r>
            <a:endParaRPr lang="en-IN" dirty="0"/>
          </a:p>
        </p:txBody>
      </p:sp>
      <p:sp>
        <p:nvSpPr>
          <p:cNvPr id="11" name="TextBox 10">
            <a:extLst>
              <a:ext uri="{FF2B5EF4-FFF2-40B4-BE49-F238E27FC236}">
                <a16:creationId xmlns:a16="http://schemas.microsoft.com/office/drawing/2014/main" id="{A1CF6DF5-B2EA-EF33-7857-9A86C86C62F1}"/>
              </a:ext>
            </a:extLst>
          </p:cNvPr>
          <p:cNvSpPr txBox="1"/>
          <p:nvPr/>
        </p:nvSpPr>
        <p:spPr>
          <a:xfrm>
            <a:off x="1994723" y="1798350"/>
            <a:ext cx="7772400" cy="1261884"/>
          </a:xfrm>
          <a:prstGeom prst="rect">
            <a:avLst/>
          </a:prstGeom>
          <a:noFill/>
        </p:spPr>
        <p:txBody>
          <a:bodyPr wrap="square">
            <a:spAutoFit/>
          </a:bodyPr>
          <a:lstStyle/>
          <a:p>
            <a:r>
              <a:rPr lang="en-US" sz="20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1800" b="1" dirty="0">
                <a:effectLst/>
                <a:latin typeface="Times New Roman" panose="02020603050405020304" pitchFamily="18" charset="0"/>
                <a:ea typeface="Calibri" panose="020F0502020204030204" pitchFamily="34" charset="0"/>
              </a:rPr>
              <a:t>CAMPUS PLACEMENTS PREDICTION AND ANALYSIS USING MACHINE LEARNING</a:t>
            </a:r>
            <a:endParaRPr lang="en-IN" sz="1800" b="1" dirty="0">
              <a:effectLst/>
              <a:latin typeface="Times New Roman" panose="02020603050405020304" pitchFamily="18" charset="0"/>
              <a:ea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1800385-28C3-FD45-1F8D-922D6F50F383}"/>
              </a:ext>
            </a:extLst>
          </p:cNvPr>
          <p:cNvSpPr txBox="1"/>
          <p:nvPr/>
        </p:nvSpPr>
        <p:spPr>
          <a:xfrm>
            <a:off x="1199534" y="3434459"/>
            <a:ext cx="6096000" cy="2092881"/>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Project Guide:</a:t>
            </a:r>
          </a:p>
          <a:p>
            <a:r>
              <a:rPr lang="en-US" dirty="0" err="1">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Madhusudhan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Assistant Professor, CSE Department</a:t>
            </a:r>
          </a:p>
          <a:p>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dirty="0" err="1">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 Dr J. Narasimha Rao</a:t>
            </a:r>
          </a:p>
          <a:p>
            <a:r>
              <a:rPr lang="en-US" dirty="0">
                <a:latin typeface="Times New Roman" panose="02020603050405020304" pitchFamily="18" charset="0"/>
                <a:cs typeface="Times New Roman" panose="02020603050405020304" pitchFamily="18" charset="0"/>
              </a:rPr>
              <a:t>Associate Professor, CSE Department</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5BD74A8-BB27-ED13-40AB-6277953A03FB}"/>
              </a:ext>
            </a:extLst>
          </p:cNvPr>
          <p:cNvSpPr txBox="1"/>
          <p:nvPr/>
        </p:nvSpPr>
        <p:spPr>
          <a:xfrm>
            <a:off x="7096649" y="3423541"/>
            <a:ext cx="6096000" cy="954107"/>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217R1A05R7  : V. Sindhu Bhargavi</a:t>
            </a:r>
          </a:p>
          <a:p>
            <a:r>
              <a:rPr lang="en-US" dirty="0">
                <a:latin typeface="Times New Roman" panose="02020603050405020304" pitchFamily="18" charset="0"/>
                <a:cs typeface="Times New Roman" panose="02020603050405020304" pitchFamily="18" charset="0"/>
              </a:rPr>
              <a:t>227R5A0525   : S. Sruthi</a:t>
            </a:r>
          </a:p>
        </p:txBody>
      </p:sp>
      <p:sp>
        <p:nvSpPr>
          <p:cNvPr id="16" name="TextBox 15">
            <a:extLst>
              <a:ext uri="{FF2B5EF4-FFF2-40B4-BE49-F238E27FC236}">
                <a16:creationId xmlns:a16="http://schemas.microsoft.com/office/drawing/2014/main" id="{569F019B-E1FF-379C-6964-20602C34FBD8}"/>
              </a:ext>
            </a:extLst>
          </p:cNvPr>
          <p:cNvSpPr txBox="1"/>
          <p:nvPr/>
        </p:nvSpPr>
        <p:spPr>
          <a:xfrm>
            <a:off x="3746312" y="2948042"/>
            <a:ext cx="4149019"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                        BATCH NO-14</a:t>
            </a:r>
          </a:p>
        </p:txBody>
      </p:sp>
    </p:spTree>
    <p:extLst>
      <p:ext uri="{BB962C8B-B14F-4D97-AF65-F5344CB8AC3E}">
        <p14:creationId xmlns:p14="http://schemas.microsoft.com/office/powerpoint/2010/main" val="117356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19BE52-AA95-64CB-A390-920DA8F02CED}"/>
              </a:ext>
            </a:extLst>
          </p:cNvPr>
          <p:cNvSpPr/>
          <p:nvPr/>
        </p:nvSpPr>
        <p:spPr>
          <a:xfrm>
            <a:off x="2548722" y="2416712"/>
            <a:ext cx="7426200" cy="1569660"/>
          </a:xfrm>
          <a:prstGeom prst="rect">
            <a:avLst/>
          </a:prstGeom>
          <a:noFill/>
        </p:spPr>
        <p:txBody>
          <a:bodyPr wrap="none" lIns="91440" tIns="45720" rIns="91440" bIns="45720">
            <a:spAutoFit/>
          </a:bodyPr>
          <a:lstStyle/>
          <a:p>
            <a:pPr algn="ctr"/>
            <a:r>
              <a:rPr lang="en-US" sz="9600" dirty="0">
                <a:ln w="0"/>
                <a:solidFill>
                  <a:schemeClr val="tx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9600" b="0" cap="none" spc="0" dirty="0">
              <a:ln w="0"/>
              <a:solidFill>
                <a:schemeClr val="tx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18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82D51C-8FEC-F58D-4CC7-AB8B3263C79A}"/>
              </a:ext>
            </a:extLst>
          </p:cNvPr>
          <p:cNvSpPr txBox="1"/>
          <p:nvPr/>
        </p:nvSpPr>
        <p:spPr>
          <a:xfrm>
            <a:off x="1324971" y="1316347"/>
            <a:ext cx="9542057" cy="3257174"/>
          </a:xfrm>
          <a:prstGeom prst="rect">
            <a:avLst/>
          </a:prstGeom>
          <a:noFill/>
        </p:spPr>
        <p:txBody>
          <a:bodyPr wrap="square">
            <a:spAutoFit/>
          </a:bodyPr>
          <a:lstStyle/>
          <a:p>
            <a:pPr>
              <a:lnSpc>
                <a:spcPct val="115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ABSTRACT </a:t>
            </a:r>
          </a:p>
          <a:p>
            <a:pPr algn="just">
              <a:lnSpc>
                <a:spcPct val="150000"/>
              </a:lnSpc>
              <a:spcAft>
                <a:spcPts val="1000"/>
              </a:spcAft>
            </a:pPr>
            <a:r>
              <a:rPr lang="en-US" sz="1600" dirty="0">
                <a:effectLst/>
                <a:latin typeface="Times New Roman" panose="02020603050405020304" pitchFamily="18" charset="0"/>
                <a:ea typeface="Calibri" panose="020F0502020204030204" pitchFamily="34" charset="0"/>
              </a:rPr>
              <a:t>Campus Placements Prediction And Analysis Using Machine Learning</a:t>
            </a:r>
            <a:r>
              <a:rPr lang="en-IN" sz="1600" dirty="0">
                <a:latin typeface="Times New Roman" panose="02020603050405020304" pitchFamily="18" charset="0"/>
                <a:ea typeface="Calibri" panose="020F0502020204030204" pitchFamily="34" charset="0"/>
              </a:rPr>
              <a:t> </a:t>
            </a:r>
            <a:r>
              <a:rPr lang="en-US" sz="1600" dirty="0">
                <a:latin typeface="Times New Roman" panose="02020603050405020304" pitchFamily="18" charset="0"/>
                <a:cs typeface="Times New Roman" panose="02020603050405020304" pitchFamily="18" charset="0"/>
              </a:rPr>
              <a:t>focuses on the crucial role of student placements in enhancing the reputation and admissions of educational institutions. It aims to analyze past student data to predict the placement chances of current students. By employing a predictive model alongside data preprocessing, the study compares the proposed algorithm's performance with traditional classification methods like Decision Trees and Random Forests, evaluating accuracy, precision, and recall. The results indicate that the proposed algorithm outperforms the other methods, demonstrating its effectiveness in predicting student placements and benefiting both students and the institution.</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88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5FD93A-50B3-1900-E8FF-519A726D15C8}"/>
              </a:ext>
            </a:extLst>
          </p:cNvPr>
          <p:cNvSpPr txBox="1"/>
          <p:nvPr/>
        </p:nvSpPr>
        <p:spPr>
          <a:xfrm>
            <a:off x="955842" y="1076696"/>
            <a:ext cx="10280316" cy="3732432"/>
          </a:xfrm>
          <a:prstGeom prst="rect">
            <a:avLst/>
          </a:prstGeom>
          <a:noFill/>
        </p:spPr>
        <p:txBody>
          <a:bodyPr wrap="square">
            <a:spAutoFit/>
          </a:bodyPr>
          <a:lstStyle/>
          <a:p>
            <a:pPr algn="just">
              <a:lnSpc>
                <a:spcPct val="150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a:t>
            </a:r>
          </a:p>
          <a:p>
            <a:pPr marL="285750" indent="-285750" algn="just">
              <a:lnSpc>
                <a:spcPct val="150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Several studies have implemented machine learning classification techniques to analyze college placement data for predictive accuracy. </a:t>
            </a:r>
          </a:p>
          <a:p>
            <a:pPr marL="285750" indent="-285750" algn="just">
              <a:lnSpc>
                <a:spcPct val="150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Techniques like Logistic Regression, ID3, J48, C4.5, and Naive Bayes have been popular in this domain, with accuracies ranging from 73% to 86.15%. </a:t>
            </a:r>
          </a:p>
          <a:p>
            <a:pPr marL="285750" indent="-285750" algn="just">
              <a:lnSpc>
                <a:spcPct val="150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Tools such as WEKA were commonly used, highlighting Naive Bayes as a consistently reliable algorithm, often with the lowest error rate and short processing times. These approaches aim to identify the most accurate and efficient models for predicting student placements.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152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A23EA-4DD8-060E-78C6-7BF8C0AE6815}"/>
              </a:ext>
            </a:extLst>
          </p:cNvPr>
          <p:cNvSpPr txBox="1"/>
          <p:nvPr/>
        </p:nvSpPr>
        <p:spPr>
          <a:xfrm>
            <a:off x="961054" y="746449"/>
            <a:ext cx="9893570" cy="3555910"/>
          </a:xfrm>
          <a:prstGeom prst="rect">
            <a:avLst/>
          </a:prstGeom>
          <a:noFill/>
        </p:spPr>
        <p:txBody>
          <a:bodyPr wrap="square">
            <a:spAutoFit/>
          </a:bodyPr>
          <a:lstStyle/>
          <a:p>
            <a:pPr>
              <a:lnSpc>
                <a:spcPct val="150000"/>
              </a:lnSpc>
              <a:spcAft>
                <a:spcPts val="800"/>
              </a:spcAft>
            </a:pPr>
            <a:r>
              <a:rPr lang="en-IN" sz="2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a:t>
            </a:r>
            <a:r>
              <a:rPr lang="en-IN" sz="2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OF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a:t>
            </a:r>
            <a:r>
              <a:rPr lang="en-IN" sz="2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Time-Consuming</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Human Error</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Limited Early Detection</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Basic Algorithms</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Scalability Concerns</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Computational Costs</a:t>
            </a:r>
          </a:p>
        </p:txBody>
      </p:sp>
    </p:spTree>
    <p:extLst>
      <p:ext uri="{BB962C8B-B14F-4D97-AF65-F5344CB8AC3E}">
        <p14:creationId xmlns:p14="http://schemas.microsoft.com/office/powerpoint/2010/main" val="243477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5D6C6E-48E2-5CF3-20A6-BD2C880561FB}"/>
              </a:ext>
            </a:extLst>
          </p:cNvPr>
          <p:cNvSpPr txBox="1"/>
          <p:nvPr/>
        </p:nvSpPr>
        <p:spPr>
          <a:xfrm>
            <a:off x="1049819" y="1054166"/>
            <a:ext cx="10284594" cy="4742965"/>
          </a:xfrm>
          <a:prstGeom prst="rect">
            <a:avLst/>
          </a:prstGeom>
          <a:noFill/>
        </p:spPr>
        <p:txBody>
          <a:bodyPr wrap="square">
            <a:spAutoFit/>
          </a:bodyPr>
          <a:lstStyle/>
          <a:p>
            <a:pPr algn="just">
              <a:lnSpc>
                <a:spcPct val="150000"/>
              </a:lnSpc>
              <a:spcBef>
                <a:spcPts val="120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In Placement Prediction system predicts the probability of an undergrad students getting placed in a company by applying classification algorithms such as Decision tree and Random forest. The main objective of this model is to predict whether the student he/she gets placed or not in campus recruitment. </a:t>
            </a:r>
          </a:p>
          <a:p>
            <a:pPr marL="285750" indent="-285750" algn="just">
              <a:lnSpc>
                <a:spcPct val="15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For this, the data considered is the academic history of student like overall percentage, backlogs, credits. The algorithms Decision tree and Random Forest are applied on the previous year data of the students.</a:t>
            </a:r>
          </a:p>
          <a:p>
            <a:pPr marL="285750" indent="-285750" algn="just">
              <a:lnSpc>
                <a:spcPct val="150000"/>
              </a:lnSpc>
              <a:spcAft>
                <a:spcPts val="800"/>
              </a:spcAft>
              <a:buFont typeface="Wingdings" panose="05000000000000000000" pitchFamily="2" charset="2"/>
              <a:buChar char="Ø"/>
            </a:pPr>
            <a:r>
              <a:rPr lang="en-US" dirty="0"/>
              <a:t>The methodology begins with data collection, gathering historical data from previous years focusing on students who have undergone campus recruitment. Data pre-processing follows, which involves cleaning the dataset to remove inconsistencies, normalizing the data to adjust scales, and selecting the most relevant features that contribute to placement success.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49700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28389-E829-7A2C-8BC9-4FE1D298A0A7}"/>
              </a:ext>
            </a:extLst>
          </p:cNvPr>
          <p:cNvSpPr txBox="1"/>
          <p:nvPr/>
        </p:nvSpPr>
        <p:spPr>
          <a:xfrm>
            <a:off x="699797" y="914399"/>
            <a:ext cx="11221616" cy="3997889"/>
          </a:xfrm>
          <a:prstGeom prst="rect">
            <a:avLst/>
          </a:prstGeom>
          <a:noFill/>
        </p:spPr>
        <p:txBody>
          <a:bodyPr wrap="square">
            <a:spAutoFit/>
          </a:bodyPr>
          <a:lstStyle/>
          <a:p>
            <a:pPr>
              <a:lnSpc>
                <a:spcPct val="150000"/>
              </a:lnSpc>
              <a:spcAft>
                <a:spcPts val="800"/>
              </a:spcAft>
            </a:pPr>
            <a:r>
              <a:rPr lang="en-IN" sz="2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ADVANTAGES </a:t>
            </a:r>
            <a:r>
              <a:rPr lang="en-IN" sz="2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OF </a:t>
            </a:r>
            <a:r>
              <a:rPr lang="en-US" sz="2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PROPOSED</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SYSTEM </a:t>
            </a:r>
            <a:r>
              <a:rPr lang="en-IN" sz="2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50000"/>
              </a:lnSpc>
              <a:spcAft>
                <a:spcPts val="800"/>
              </a:spcAft>
              <a:buFont typeface="+mj-lt"/>
              <a:buAutoNum type="arabicPeriod"/>
            </a:pPr>
            <a:r>
              <a:rPr lang="en-IN" sz="1600" dirty="0">
                <a:latin typeface="Times New Roman" panose="02020603050405020304" pitchFamily="18" charset="0"/>
                <a:cs typeface="Times New Roman" panose="02020603050405020304" pitchFamily="18" charset="0"/>
              </a:rPr>
              <a:t>Easy to Understand</a:t>
            </a:r>
          </a:p>
          <a:p>
            <a:pPr marL="571500" indent="-342900">
              <a:lnSpc>
                <a:spcPct val="150000"/>
              </a:lnSpc>
              <a:spcAft>
                <a:spcPts val="800"/>
              </a:spcAft>
              <a:buFont typeface="+mj-lt"/>
              <a:buAutoNum type="arabicPeriod"/>
            </a:pPr>
            <a:r>
              <a:rPr lang="en-IN" sz="1600" dirty="0">
                <a:latin typeface="Times New Roman" panose="02020603050405020304" pitchFamily="18" charset="0"/>
                <a:cs typeface="Times New Roman" panose="02020603050405020304" pitchFamily="18" charset="0"/>
              </a:rPr>
              <a:t>High Accuracy</a:t>
            </a:r>
          </a:p>
          <a:p>
            <a:pPr marL="571500" indent="-342900">
              <a:lnSpc>
                <a:spcPct val="150000"/>
              </a:lnSpc>
              <a:spcAft>
                <a:spcPts val="80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Quick Response</a:t>
            </a:r>
          </a:p>
          <a:p>
            <a:pPr marL="571500" indent="-342900">
              <a:lnSpc>
                <a:spcPct val="150000"/>
              </a:lnSpc>
              <a:spcAft>
                <a:spcPts val="800"/>
              </a:spcAft>
              <a:buFont typeface="+mj-lt"/>
              <a:buAutoNum type="arabicPeriod"/>
            </a:pPr>
            <a:r>
              <a:rPr lang="en-IN" sz="1600" dirty="0">
                <a:latin typeface="Times New Roman" panose="02020603050405020304" pitchFamily="18" charset="0"/>
                <a:cs typeface="Times New Roman" panose="02020603050405020304" pitchFamily="18" charset="0"/>
              </a:rPr>
              <a:t>Handles Large Datasets</a:t>
            </a:r>
          </a:p>
          <a:p>
            <a:pPr marL="571500" indent="-342900">
              <a:lnSpc>
                <a:spcPct val="150000"/>
              </a:lnSpc>
              <a:spcAft>
                <a:spcPts val="800"/>
              </a:spcAft>
              <a:buFont typeface="+mj-lt"/>
              <a:buAutoNum type="arabicPeriod"/>
            </a:pPr>
            <a:r>
              <a:rPr lang="en-IN" sz="1600" dirty="0">
                <a:latin typeface="Times New Roman" panose="02020603050405020304" pitchFamily="18" charset="0"/>
                <a:cs typeface="Times New Roman" panose="02020603050405020304" pitchFamily="18" charset="0"/>
              </a:rPr>
              <a:t>Scalability</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50000"/>
              </a:lnSpc>
              <a:spcAft>
                <a:spcPts val="800"/>
              </a:spcAft>
              <a:buFont typeface="+mj-lt"/>
              <a:buAutoNum type="arabicPeriod"/>
            </a:pPr>
            <a:r>
              <a:rPr lang="en-IN" sz="1600" dirty="0">
                <a:latin typeface="Times New Roman" panose="02020603050405020304" pitchFamily="18" charset="0"/>
                <a:cs typeface="Times New Roman" panose="02020603050405020304" pitchFamily="18" charset="0"/>
              </a:rPr>
              <a:t>Cost-Effective Solutions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50000"/>
              </a:lnSpc>
              <a:spcAft>
                <a:spcPts val="800"/>
              </a:spcAft>
              <a:buFont typeface="+mj-lt"/>
              <a:buAutoNum type="arabicPeriod"/>
            </a:pPr>
            <a:r>
              <a:rPr lang="en-IN" sz="1600" dirty="0">
                <a:latin typeface="Times New Roman" panose="02020603050405020304" pitchFamily="18" charset="0"/>
                <a:cs typeface="Times New Roman" panose="02020603050405020304" pitchFamily="18" charset="0"/>
              </a:rPr>
              <a:t>Real-Time Monitoring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242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1692E-EA02-9144-5910-7CA7EA47E2E2}"/>
              </a:ext>
            </a:extLst>
          </p:cNvPr>
          <p:cNvSpPr txBox="1"/>
          <p:nvPr/>
        </p:nvSpPr>
        <p:spPr>
          <a:xfrm>
            <a:off x="939148" y="824376"/>
            <a:ext cx="6096000" cy="2243178"/>
          </a:xfrm>
          <a:prstGeom prst="rect">
            <a:avLst/>
          </a:prstGeom>
          <a:noFill/>
        </p:spPr>
        <p:txBody>
          <a:bodyPr wrap="square">
            <a:spAutoFit/>
          </a:bodyPr>
          <a:lstStyle/>
          <a:p>
            <a:pPr algn="just">
              <a:lnSpc>
                <a:spcPct val="150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285750" indent="-285750" algn="just">
              <a:lnSpc>
                <a:spcPct val="150000"/>
              </a:lnSpc>
              <a:spcAft>
                <a:spcPts val="800"/>
              </a:spcAft>
              <a:buFont typeface="Arial" panose="020B0604020202020204" pitchFamily="34" charset="0"/>
              <a:buChar char="•"/>
            </a:pPr>
            <a:r>
              <a:rPr lang="en-US" kern="100" dirty="0">
                <a:latin typeface="Times New Roman" panose="02020603050405020304" pitchFamily="18" charset="0"/>
                <a:ea typeface="Calibri" panose="020F0502020204030204" pitchFamily="34" charset="0"/>
                <a:cs typeface="Times New Roman" panose="02020603050405020304" pitchFamily="18" charset="0"/>
              </a:rPr>
              <a:t>Processor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latin typeface="Times New Roman" panose="02020603050405020304" pitchFamily="18" charset="0"/>
                <a:ea typeface="Calibri" panose="020F0502020204030204" pitchFamily="34" charset="0"/>
                <a:cs typeface="Times New Roman" panose="02020603050405020304" pitchFamily="18" charset="0"/>
              </a:rPr>
              <a:t>i5 or Above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Hard Disk		: 40 GB</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 8</a:t>
            </a:r>
            <a:r>
              <a:rPr lang="en-US" kern="100" dirty="0">
                <a:latin typeface="Times New Roman" panose="02020603050405020304" pitchFamily="18" charset="0"/>
                <a:ea typeface="Calibri" panose="020F0502020204030204" pitchFamily="34" charset="0"/>
                <a:cs typeface="Times New Roman" panose="02020603050405020304" pitchFamily="18" charset="0"/>
              </a:rPr>
              <a:t> GB</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F2815A6-D306-5E91-A7C8-1844A80851FC}"/>
              </a:ext>
            </a:extLst>
          </p:cNvPr>
          <p:cNvSpPr txBox="1"/>
          <p:nvPr/>
        </p:nvSpPr>
        <p:spPr>
          <a:xfrm>
            <a:off x="939148" y="3429000"/>
            <a:ext cx="6096000" cy="1539780"/>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marL="285750" indent="-285750" algn="just">
              <a:lnSpc>
                <a:spcPct val="150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Operating </a:t>
            </a:r>
            <a:r>
              <a:rPr lang="en-US" kern="100" dirty="0">
                <a:latin typeface="Times New Roman" panose="02020603050405020304" pitchFamily="18" charset="0"/>
                <a:ea typeface="Calibri" panose="020F0502020204030204" pitchFamily="34" charset="0"/>
                <a:cs typeface="Times New Roman" panose="02020603050405020304" pitchFamily="18" charset="0"/>
              </a:rPr>
              <a: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ystem 	:  Windows 8 or Above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Programm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ing Language	:  Python 3.7.0</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41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1385AC-ECA6-B2AE-F01B-1FA02CF4C1EF}"/>
              </a:ext>
            </a:extLst>
          </p:cNvPr>
          <p:cNvSpPr txBox="1"/>
          <p:nvPr/>
        </p:nvSpPr>
        <p:spPr>
          <a:xfrm>
            <a:off x="1243263" y="927993"/>
            <a:ext cx="9705473" cy="522259"/>
          </a:xfrm>
          <a:prstGeom prst="rect">
            <a:avLst/>
          </a:prstGeom>
          <a:noFill/>
        </p:spPr>
        <p:txBody>
          <a:bodyPr wrap="square">
            <a:spAutoFit/>
          </a:bodyPr>
          <a:lstStyle/>
          <a:p>
            <a:pPr>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NOVELTY OF PROJECT</a:t>
            </a:r>
          </a:p>
        </p:txBody>
      </p:sp>
      <p:sp>
        <p:nvSpPr>
          <p:cNvPr id="5" name="TextBox 4">
            <a:extLst>
              <a:ext uri="{FF2B5EF4-FFF2-40B4-BE49-F238E27FC236}">
                <a16:creationId xmlns:a16="http://schemas.microsoft.com/office/drawing/2014/main" id="{7BEA9B2D-0481-22B6-2171-E1CD65BC95AF}"/>
              </a:ext>
            </a:extLst>
          </p:cNvPr>
          <p:cNvSpPr txBox="1"/>
          <p:nvPr/>
        </p:nvSpPr>
        <p:spPr>
          <a:xfrm>
            <a:off x="1243263" y="1450252"/>
            <a:ext cx="9705473" cy="378206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novelty of the Placement Prediction System lies in its use of machine learning algorithms to enhance undergraduate placements.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analyzing historical academic data, it provides evidence-based insights into employability, which traditional methods may miss. The project combines Decision Tree and Random Forest algorithms, highlighting the effectiveness of ensemble methods.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allows for customizable features relevant to different institutions, offering proactive support for students through early placement predictions. Additionally, the system is scalable, enabling continuous improvement with updated data. Overall, it serves as a valuable tool for educational institutions, influencing strategic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32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B19C7F-8214-07B3-5FF6-66BAAB734FD2}"/>
              </a:ext>
            </a:extLst>
          </p:cNvPr>
          <p:cNvSpPr txBox="1"/>
          <p:nvPr/>
        </p:nvSpPr>
        <p:spPr>
          <a:xfrm>
            <a:off x="1383858" y="965517"/>
            <a:ext cx="9424284" cy="4766498"/>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lnSpc>
                <a:spcPct val="150000"/>
              </a:lnSpc>
              <a:spcAft>
                <a:spcPts val="800"/>
              </a:spcAft>
            </a:pPr>
            <a:r>
              <a:rPr lang="en-US" dirty="0">
                <a:latin typeface="Times New Roman" panose="02020603050405020304" pitchFamily="18" charset="0"/>
                <a:cs typeface="Times New Roman" panose="02020603050405020304" pitchFamily="18" charset="0"/>
              </a:rPr>
              <a:t>	The placement of students stands as a critical objective for educational institutions, directly influencing their reputation and enrollment </a:t>
            </a:r>
            <a:r>
              <a:rPr lang="en-US" dirty="0" err="1">
                <a:latin typeface="Times New Roman" panose="02020603050405020304" pitchFamily="18" charset="0"/>
                <a:cs typeface="Times New Roman" panose="02020603050405020304" pitchFamily="18" charset="0"/>
              </a:rPr>
              <a:t>rates.Our</a:t>
            </a:r>
            <a:r>
              <a:rPr lang="en-US" dirty="0">
                <a:latin typeface="Times New Roman" panose="02020603050405020304" pitchFamily="18" charset="0"/>
                <a:cs typeface="Times New Roman" panose="02020603050405020304" pitchFamily="18" charset="0"/>
              </a:rPr>
              <a:t> project emphasizes the importance of a robust placement department and proposes a predictive model to enhance placement outcomes. By analyzing historical student data, the model employs advanced classification algorithms, demonstrating superior performance compared to traditional methods like Decision Tree and Random Forest in terms of accuracy, precision, and recall. The insights gained from this research not only assist current students in understanding their placement potential but also provide institutions with valuable tools to refine their placement strategies. Ultimately, this model serves as a significant step toward fostering successful career outcomes for students, thereby enhancing the overall efficacy and reputation of the educational institution.</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045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8366</TotalTime>
  <Words>749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Vurugonda</dc:creator>
  <cp:lastModifiedBy>Sindhu Vurugonda</cp:lastModifiedBy>
  <cp:revision>45</cp:revision>
  <dcterms:created xsi:type="dcterms:W3CDTF">2023-03-22T19:09:14Z</dcterms:created>
  <dcterms:modified xsi:type="dcterms:W3CDTF">2024-11-05T04:43:12Z</dcterms:modified>
</cp:coreProperties>
</file>